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8" r:id="rId2"/>
    <p:sldId id="321" r:id="rId3"/>
    <p:sldId id="371" r:id="rId4"/>
    <p:sldId id="329" r:id="rId5"/>
    <p:sldId id="352" r:id="rId6"/>
    <p:sldId id="264" r:id="rId7"/>
    <p:sldId id="278" r:id="rId8"/>
    <p:sldId id="356" r:id="rId9"/>
    <p:sldId id="291" r:id="rId10"/>
    <p:sldId id="319" r:id="rId11"/>
    <p:sldId id="266" r:id="rId12"/>
    <p:sldId id="323" r:id="rId13"/>
    <p:sldId id="272" r:id="rId14"/>
    <p:sldId id="374" r:id="rId15"/>
    <p:sldId id="373" r:id="rId16"/>
    <p:sldId id="292" r:id="rId17"/>
    <p:sldId id="310" r:id="rId18"/>
    <p:sldId id="293" r:id="rId19"/>
    <p:sldId id="315" r:id="rId20"/>
    <p:sldId id="363" r:id="rId21"/>
    <p:sldId id="364" r:id="rId22"/>
    <p:sldId id="372" r:id="rId23"/>
    <p:sldId id="325" r:id="rId24"/>
    <p:sldId id="368" r:id="rId25"/>
    <p:sldId id="301" r:id="rId26"/>
    <p:sldId id="288" r:id="rId27"/>
    <p:sldId id="339" r:id="rId28"/>
    <p:sldId id="342" r:id="rId29"/>
    <p:sldId id="280" r:id="rId30"/>
    <p:sldId id="337" r:id="rId31"/>
    <p:sldId id="338" r:id="rId32"/>
    <p:sldId id="355" r:id="rId33"/>
    <p:sldId id="375" r:id="rId3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CB569"/>
    <a:srgbClr val="F3C875"/>
    <a:srgbClr val="E7D96B"/>
    <a:srgbClr val="E7C742"/>
    <a:srgbClr val="08FF54"/>
    <a:srgbClr val="D98D18"/>
    <a:srgbClr val="FF9933"/>
    <a:srgbClr val="8D7C59"/>
    <a:srgbClr val="9A8662"/>
    <a:srgbClr val="9A7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235" autoAdjust="0"/>
    <p:restoredTop sz="93139" autoAdjust="0"/>
  </p:normalViewPr>
  <p:slideViewPr>
    <p:cSldViewPr snapToGrid="0">
      <p:cViewPr varScale="1">
        <p:scale>
          <a:sx n="96" d="100"/>
          <a:sy n="96" d="100"/>
        </p:scale>
        <p:origin x="1104" y="16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830D3768-FF42-9B46-9A3D-DBE4094BF536}" type="datetimeFigureOut">
              <a:rPr lang="en-US"/>
              <a:pPr/>
              <a:t>8/13/18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B89A868-B26F-994F-B04D-CB293564AEF5}" type="slidenum">
              <a: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80319C6-8FB5-5A42-80A5-31147F142F3D}" type="datetimeFigureOut">
              <a:rPr lang="en-US"/>
              <a:pPr/>
              <a:t>8/13/18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CA47735-77C1-4148-BAF1-B9BA7434CD53}"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5F76EFF9-8290-4646-8FBC-260FF3A4B4D5}" type="slidenum">
              <a:rPr lang="en-US">
                <a:latin typeface="Arial" pitchFamily="-72" charset="0"/>
                <a:ea typeface="ＭＳ Ｐゴシック" pitchFamily="-72" charset="-128"/>
                <a:cs typeface="ＭＳ Ｐゴシック" pitchFamily="-72" charset="-128"/>
              </a:rPr>
              <a:pPr/>
              <a:t>1</a:t>
            </a:fld>
            <a:endParaRPr lang="en-US">
              <a:latin typeface="Arial" pitchFamily="-72" charset="0"/>
              <a:ea typeface="ＭＳ Ｐゴシック" pitchFamily="-72" charset="-128"/>
              <a:cs typeface="ＭＳ Ｐゴシック" pitchFamily="-72" charset="-128"/>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4AFF8-474E-1B4A-8BC0-7A9C85E50569}" type="slidenum">
              <a:rPr lang="en-US"/>
              <a:pPr/>
              <a:t>10</a:t>
            </a:fld>
            <a:endParaRPr lang="en-US"/>
          </a:p>
        </p:txBody>
      </p:sp>
      <p:sp>
        <p:nvSpPr>
          <p:cNvPr id="944130" name="Rectangle 2"/>
          <p:cNvSpPr>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94413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normAutofit lnSpcReduction="10000"/>
          </a:bodyPr>
          <a:lstStyle/>
          <a:p>
            <a:r>
              <a:rPr lang="en-US"/>
              <a:t>Cooper movie. F Ring ITSELF is not moving in and out. ALL the local particles are just executing their epicycles, just like Prometheus is. It is AT a geometry when the apses are anti-aligned, giving close intrusions. </a:t>
            </a:r>
          </a:p>
          <a:p>
            <a:endParaRPr lang="en-US"/>
          </a:p>
          <a:p>
            <a:r>
              <a:rPr lang="en-US"/>
              <a:t>SLIDE 46 (SKIP SLIDE 45))</a:t>
            </a:r>
          </a:p>
          <a:p>
            <a:r>
              <a:rPr lang="en-US"/>
              <a:t>F ring first glimpsed by Pioneer 11</a:t>
            </a:r>
          </a:p>
          <a:p>
            <a:r>
              <a:rPr lang="en-US"/>
              <a:t>Voayer - strands and straddling mmoons - dubbed “shepherding satt’s” because .. Yadda yadda</a:t>
            </a:r>
          </a:p>
          <a:p>
            <a:r>
              <a:rPr lang="en-US"/>
              <a:t>However since then we have realized (a) moons are massive &amp; eccentric enough that orbits</a:t>
            </a:r>
          </a:p>
          <a:p>
            <a:r>
              <a:rPr lang="en-US"/>
              <a:t>Between them are “chaotic” - prone to sudden glitches in ecc, period, etc.. Thus not stable - things</a:t>
            </a:r>
          </a:p>
          <a:p>
            <a:r>
              <a:rPr lang="en-US"/>
              <a:t>In that region more likely to be banging into each other than nicely “confined”. Furthermore HST </a:t>
            </a:r>
          </a:p>
          <a:p>
            <a:r>
              <a:rPr lang="en-US"/>
              <a:t>Results - P &amp; P - chaotic.. What we have is a dynamically rich, everchanging system. Cass results -</a:t>
            </a:r>
          </a:p>
          <a:p>
            <a:r>
              <a:rPr lang="en-US"/>
              <a:t>L and R lower panels - P&amp;P. Elongate, porous (low density). Rubble piles.. </a:t>
            </a:r>
          </a:p>
          <a:p>
            <a:r>
              <a:rPr lang="en-US"/>
              <a:t>Details of ring structure - Some, but not all, beginning to be understood. “folds” or warps - </a:t>
            </a:r>
          </a:p>
          <a:p>
            <a:r>
              <a:rPr lang="en-US"/>
              <a:t>Due to Prometheus - actually enters the region of faint material. Many of the larger kinks in the bright f ring core also caused this way. BUT as seen in top center panel, VERY fine scale str also seen, prob need small, unseen objects even closer to ring. ISS has seen several of these, some have been lost!! Transient clumps? Possibly! Even the numerous outrigger strands are new since voyager; cover a wider region. </a:t>
            </a:r>
          </a:p>
          <a:p>
            <a:r>
              <a:rPr lang="en-US"/>
              <a:t>Movie file is called cooper_fmovie1_153276_30dec16 copy</a:t>
            </a:r>
          </a:p>
          <a:p>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Unpublished picture. Prometheus 9:8 DW is shown. Detailed stdies show that props are not</a:t>
            </a:r>
            <a:r>
              <a:rPr lang="en-US" baseline="0"/>
              <a:t> seen within DW’s. maybe disrupted, maybe clearing is frustrated. </a:t>
            </a:r>
          </a:p>
          <a:p>
            <a:r>
              <a:rPr lang="en-US" baseline="0"/>
              <a:t>Tisc 2008 shows wider regions of avoidance associated with stronger DWs (Janus 5:4) or combinations. </a:t>
            </a:r>
            <a:endParaRPr lang="en-US"/>
          </a:p>
        </p:txBody>
      </p:sp>
      <p:sp>
        <p:nvSpPr>
          <p:cNvPr id="4" name="Slide Number Placeholder 3"/>
          <p:cNvSpPr>
            <a:spLocks noGrp="1"/>
          </p:cNvSpPr>
          <p:nvPr>
            <p:ph type="sldNum" sz="quarter" idx="10"/>
          </p:nvPr>
        </p:nvSpPr>
        <p:spPr/>
        <p:txBody>
          <a:bodyPr/>
          <a:lstStyle/>
          <a:p>
            <a:fld id="{BCA47735-77C1-4148-BAF1-B9BA7434CD53}"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Image N1871322544, showing propellers in the Propeller Belts of the mid-A ring on the unlit side of the rings at 0.39 km/px </a:t>
            </a:r>
            <a:endParaRPr lang="en-US"/>
          </a:p>
          <a:p>
            <a:r>
              <a:rPr lang="en-US"/>
              <a:t>Belt image is 385m/pxl. Say 385km arcross. </a:t>
            </a:r>
            <a:r>
              <a:rPr lang="en-US" sz="1200" kern="1200">
                <a:solidFill>
                  <a:schemeClr val="tx1"/>
                </a:solidFill>
                <a:latin typeface="+mn-lt"/>
                <a:ea typeface="+mn-ea"/>
                <a:cs typeface="+mn-cs"/>
              </a:rPr>
              <a:t>A portion of image N1868838859, showing the propeller Earhart on the lit side of the rings at 0.67 km/px </a:t>
            </a:r>
            <a:endParaRPr lang="en-US"/>
          </a:p>
        </p:txBody>
      </p:sp>
      <p:sp>
        <p:nvSpPr>
          <p:cNvPr id="4" name="Slide Number Placeholder 3"/>
          <p:cNvSpPr>
            <a:spLocks noGrp="1"/>
          </p:cNvSpPr>
          <p:nvPr>
            <p:ph type="sldNum" sz="quarter" idx="10"/>
          </p:nvPr>
        </p:nvSpPr>
        <p:spPr/>
        <p:txBody>
          <a:bodyPr/>
          <a:lstStyle/>
          <a:p>
            <a:pPr>
              <a:defRPr/>
            </a:pPr>
            <a:fld id="{A5B068AD-5C7E-474D-A8C6-757F2C593859}" type="slidenum">
              <a:rPr lang="en-US"/>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A47735-77C1-4148-BAF1-B9BA7434CD53}"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A772541-0387-4861-A4A2-D60353F724D7}" type="slidenum">
              <a:rPr lang="en-US">
                <a:latin typeface="Arial" pitchFamily="-72" charset="0"/>
                <a:ea typeface="ＭＳ Ｐゴシック" pitchFamily="-72" charset="-128"/>
                <a:cs typeface="ＭＳ Ｐゴシック" pitchFamily="-72" charset="-128"/>
              </a:rPr>
              <a:pPr/>
              <a:t>14</a:t>
            </a:fld>
            <a:endParaRPr lang="en-US">
              <a:latin typeface="Arial" pitchFamily="-72" charset="0"/>
              <a:ea typeface="ＭＳ Ｐゴシック" pitchFamily="-72" charset="-128"/>
              <a:cs typeface="ＭＳ Ｐゴシック" pitchFamily="-72" charset="-128"/>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3D5263C0-2217-4967-A81A-027DF20DDE9C}" type="slidenum">
              <a:rPr lang="en-US">
                <a:latin typeface="Arial" pitchFamily="-72" charset="0"/>
                <a:ea typeface="ＭＳ Ｐゴシック" pitchFamily="-72" charset="-128"/>
                <a:cs typeface="ＭＳ Ｐゴシック" pitchFamily="-72" charset="-128"/>
              </a:rPr>
              <a:pPr/>
              <a:t>16</a:t>
            </a:fld>
            <a:endParaRPr lang="en-US">
              <a:latin typeface="Arial" pitchFamily="-72" charset="0"/>
              <a:ea typeface="ＭＳ Ｐゴシック" pitchFamily="-72" charset="-128"/>
              <a:cs typeface="ＭＳ Ｐゴシック" pitchFamily="-72" charset="-128"/>
            </a:endParaRPr>
          </a:p>
        </p:txBody>
      </p:sp>
      <p:sp>
        <p:nvSpPr>
          <p:cNvPr id="93186"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32BC07F3-3448-482C-809F-F4FC91955B9F}" type="slidenum">
              <a:rPr lang="en-US">
                <a:latin typeface="Arial" pitchFamily="-72" charset="0"/>
                <a:ea typeface="ＭＳ Ｐゴシック" pitchFamily="-72" charset="-128"/>
                <a:cs typeface="ＭＳ Ｐゴシック" pitchFamily="-72" charset="-128"/>
              </a:rPr>
              <a:pPr/>
              <a:t>17</a:t>
            </a:fld>
            <a:endParaRPr lang="en-US">
              <a:latin typeface="Arial" pitchFamily="-72" charset="0"/>
              <a:ea typeface="ＭＳ Ｐゴシック" pitchFamily="-72" charset="-128"/>
              <a:cs typeface="ＭＳ Ｐゴシック" pitchFamily="-72" charset="-128"/>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A0175B-A3A7-4E5E-A16E-600053F70790}" type="slidenum">
              <a:rPr lang="en-US">
                <a:latin typeface="Arial" pitchFamily="-72" charset="0"/>
                <a:ea typeface="ＭＳ Ｐゴシック" pitchFamily="-72" charset="-128"/>
                <a:cs typeface="ＭＳ Ｐゴシック" pitchFamily="-72" charset="-128"/>
              </a:rPr>
              <a:pPr/>
              <a:t>18</a:t>
            </a:fld>
            <a:endParaRPr lang="en-US">
              <a:latin typeface="Arial" pitchFamily="-72" charset="0"/>
              <a:ea typeface="ＭＳ Ｐゴシック" pitchFamily="-72" charset="-128"/>
              <a:cs typeface="ＭＳ Ｐゴシック" pitchFamily="-72" charset="-128"/>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 ALLAMANDOLA - SALAMA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A47735-77C1-4148-BAF1-B9BA7434CD53}" type="slidenum">
              <a:rPr lang="en-US"/>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D8F2C-E184-D74F-86AF-5AF86AC9F004}" type="slidenum">
              <a:rPr lang="en-US"/>
              <a:pPr/>
              <a:t>20</a:t>
            </a:fld>
            <a:endParaRPr 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5F76EFF9-8290-4646-8FBC-260FF3A4B4D5}" type="slidenum">
              <a:rPr lang="en-US">
                <a:latin typeface="Arial" pitchFamily="-72" charset="0"/>
                <a:ea typeface="ＭＳ Ｐゴシック" pitchFamily="-72" charset="-128"/>
                <a:cs typeface="ＭＳ Ｐゴシック" pitchFamily="-72" charset="-128"/>
              </a:rPr>
              <a:pPr/>
              <a:t>2</a:t>
            </a:fld>
            <a:endParaRPr lang="en-US">
              <a:latin typeface="Arial" pitchFamily="-72" charset="0"/>
              <a:ea typeface="ＭＳ Ｐゴシック" pitchFamily="-72" charset="-128"/>
              <a:cs typeface="ＭＳ Ｐゴシック" pitchFamily="-72" charset="-128"/>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D8F2C-E184-D74F-86AF-5AF86AC9F004}" type="slidenum">
              <a:rPr lang="en-US"/>
              <a:pPr/>
              <a:t>21</a:t>
            </a:fld>
            <a:endParaRPr 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1CB314E7-7289-4B04-85DC-7D69AB1D3AE4}" type="slidenum">
              <a:rPr lang="en-US">
                <a:latin typeface="Arial" pitchFamily="-72" charset="0"/>
                <a:ea typeface="ＭＳ Ｐゴシック" pitchFamily="-72" charset="-128"/>
                <a:cs typeface="ＭＳ Ｐゴシック" pitchFamily="-72" charset="-128"/>
              </a:rPr>
              <a:pPr/>
              <a:t>22</a:t>
            </a:fld>
            <a:endParaRPr lang="en-US">
              <a:latin typeface="Arial" pitchFamily="-72" charset="0"/>
              <a:ea typeface="ＭＳ Ｐゴシック" pitchFamily="-72" charset="-128"/>
              <a:cs typeface="ＭＳ Ｐゴシック" pitchFamily="-72" charset="-128"/>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72" charset="0"/>
              <a:ea typeface="ＭＳ Ｐゴシック" pitchFamily="-72" charset="-128"/>
              <a:cs typeface="ＭＳ Ｐゴシック" pitchFamily="-72" charset="-128"/>
            </a:endParaRPr>
          </a:p>
          <a:p>
            <a:pPr algn="ctr" defTabSz="642938"/>
            <a:r>
              <a:rPr lang="en-US" sz="1200">
                <a:latin typeface="Gill Sans" pitchFamily="-72" charset="0"/>
                <a:ea typeface="Gill Sans" pitchFamily="-72" charset="0"/>
                <a:cs typeface="Gill Sans" pitchFamily="-72" charset="0"/>
                <a:sym typeface="Gill Sans" pitchFamily="-72" charset="0"/>
              </a:rPr>
              <a:t>Model  by Poppe &amp; Horanyi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p>
            <a:fld id="{2E6BF876-A447-4D2A-978D-93477111E22C}" type="slidenum">
              <a:rPr lang="en-US">
                <a:latin typeface="Arial" pitchFamily="-72" charset="0"/>
                <a:ea typeface="ＭＳ Ｐゴシック" pitchFamily="-72" charset="-128"/>
                <a:cs typeface="ＭＳ Ｐゴシック" pitchFamily="-72" charset="-128"/>
              </a:rPr>
              <a:pPr/>
              <a:t>24</a:t>
            </a:fld>
            <a:endParaRPr lang="en-US">
              <a:latin typeface="Arial" pitchFamily="-72" charset="0"/>
              <a:ea typeface="ＭＳ Ｐゴシック" pitchFamily="-72" charset="-128"/>
              <a:cs typeface="ＭＳ Ｐゴシック" pitchFamily="-72" charset="-128"/>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0" hangingPunct="0"/>
            <a:r>
              <a:rPr lang="en-US">
                <a:latin typeface="Arial" pitchFamily="-72" charset="0"/>
                <a:ea typeface="ＭＳ Ｐゴシック" pitchFamily="-72" charset="-128"/>
                <a:cs typeface="ＭＳ Ｐゴシック" pitchFamily="-72" charset="-128"/>
              </a:rPr>
              <a:t> </a:t>
            </a:r>
            <a:r>
              <a:rPr lang="en-US"/>
              <a:t>One recent scenario (Canup 2009) involves tidal migration and disruption of Titan-sized ring “grandparent” to </a:t>
            </a:r>
            <a:r>
              <a:rPr lang="en-US" i="1"/>
              <a:t>create</a:t>
            </a:r>
            <a:r>
              <a:rPr lang="en-US"/>
              <a:t> a Rhea-sized ring “parent”, which evolves in </a:t>
            </a:r>
            <a:r>
              <a:rPr lang="en-US" i="1"/>
              <a:t>later</a:t>
            </a:r>
            <a:r>
              <a:rPr lang="en-US"/>
              <a:t> and is </a:t>
            </a:r>
            <a:r>
              <a:rPr lang="en-US" i="1"/>
              <a:t>again</a:t>
            </a:r>
            <a:r>
              <a:rPr lang="en-US"/>
              <a:t> disrupted. Mosqueira/Estrada (2003 </a:t>
            </a:r>
            <a:r>
              <a:rPr lang="en-US" i="1"/>
              <a:t>etc</a:t>
            </a:r>
            <a:r>
              <a:rPr lang="en-US"/>
              <a:t>) scenarios grow the Rhea-sized parent directly. Saturn system has other examples of large, nearly pure ice bodies (Iapetus, Tethys). Such an object could be destroyed by impact during the LHB (Charnoz et al 2008). Many questions remain regarding satellite and ring formation. </a:t>
            </a:r>
          </a:p>
          <a:p>
            <a:pPr eaLnBrk="0" hangingPunct="0"/>
            <a:endParaRPr lang="en-US"/>
          </a:p>
          <a:p>
            <a:pPr eaLnBrk="0" hangingPunct="0"/>
            <a:r>
              <a:rPr lang="en-US"/>
              <a:t>A LOW current meteoroid mass flux would</a:t>
            </a:r>
            <a:r>
              <a:rPr lang="en-US" baseline="0"/>
              <a:t> not </a:t>
            </a:r>
            <a:r>
              <a:rPr lang="en-US"/>
              <a:t>require and may preclude a young ring age. However, much larger fluxes are expected during LHB and primordial era, so primordial ring would need to be</a:t>
            </a:r>
            <a:r>
              <a:rPr lang="en-US" i="1"/>
              <a:t> much more massive </a:t>
            </a:r>
            <a:r>
              <a:rPr lang="en-US"/>
              <a:t>than current ring.</a:t>
            </a:r>
          </a:p>
          <a:p>
            <a:pPr eaLnBrk="0" hangingPunct="0"/>
            <a:endParaRPr lang="en-US" sz="400"/>
          </a:p>
          <a:p>
            <a:pPr eaLnBrk="0" hangingPunct="0"/>
            <a:r>
              <a:rPr lang="en-US"/>
              <a:t>Present locations of “ringmoons” are still a puzzle but resonant interactions, collisions, disruption, etc might slow their outward torque-based evolution. </a:t>
            </a:r>
          </a:p>
          <a:p>
            <a:pPr eaLnBrk="0" hangingPunct="0"/>
            <a:endParaRPr lang="en-US" sz="400"/>
          </a:p>
          <a:p>
            <a:pPr eaLnBrk="0" hangingPunct="0"/>
            <a:r>
              <a:rPr lang="en-US"/>
              <a:t>At least the A and B Ring parent(s) must be nearly pure ice. Disruption of a differentiated body has long been advocated to explain this.</a:t>
            </a:r>
            <a:r>
              <a:rPr lang="en-US" baseline="0"/>
              <a:t> Recent RADAR results on C Ring may point to a disrupted silicate/carbon core. </a:t>
            </a:r>
            <a:endParaRPr lang="en-US"/>
          </a:p>
          <a:p>
            <a:pPr eaLnBrk="0" hangingPunct="0"/>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5DBB4110-E227-4CDE-ADD2-B1E3689DB69B}" type="slidenum">
              <a:rPr lang="en-US">
                <a:latin typeface="Arial" pitchFamily="-72" charset="0"/>
                <a:ea typeface="ＭＳ Ｐゴシック" pitchFamily="-72" charset="-128"/>
                <a:cs typeface="ＭＳ Ｐゴシック" pitchFamily="-72" charset="-128"/>
              </a:rPr>
              <a:pPr/>
              <a:t>25</a:t>
            </a:fld>
            <a:endParaRPr lang="en-US">
              <a:latin typeface="Arial" pitchFamily="-72" charset="0"/>
              <a:ea typeface="ＭＳ Ｐゴシック" pitchFamily="-72" charset="-128"/>
              <a:cs typeface="ＭＳ Ｐゴシック" pitchFamily="-72" charset="-128"/>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Upper right - irregular structure in inner B ring. 99000km “red bands” start at right. So, just at the boundary between moderate tau and higher tau where RSS sees “channel structure”. Original Image is 4900 km across; structure typical scale is roughly the ~80km seen by Horn &amp; Cuzzi but smoother in the lower tau regions. Crop shown here is only 4100km across. </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Upper left: C ring plateau structure surrounding Maxwell gap. Broad plateaus are about 300km wide. Image covers about 5100km radial width.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A2483AA4-5CA2-4CAD-BA7D-EB2D3E01B949}" type="slidenum">
              <a:rPr lang="en-US">
                <a:latin typeface="Arial" pitchFamily="-72" charset="0"/>
                <a:ea typeface="ＭＳ Ｐゴシック" pitchFamily="-72" charset="-128"/>
                <a:cs typeface="ＭＳ Ｐゴシック" pitchFamily="-72" charset="-128"/>
              </a:rPr>
              <a:pPr/>
              <a:t>27</a:t>
            </a:fld>
            <a:endParaRPr lang="en-US">
              <a:latin typeface="Arial" pitchFamily="-72" charset="0"/>
              <a:ea typeface="ＭＳ Ｐゴシック" pitchFamily="-72" charset="-128"/>
              <a:cs typeface="ＭＳ Ｐゴシック" pitchFamily="-72" charset="-128"/>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b="1">
                <a:latin typeface="Arial" pitchFamily="-72" charset="0"/>
                <a:ea typeface="ＭＳ Ｐゴシック" pitchFamily="-72" charset="-128"/>
                <a:cs typeface="ＭＳ Ｐゴシック" pitchFamily="-72" charset="-128"/>
              </a:rPr>
              <a:t>			6 min to complete this </a:t>
            </a:r>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1CB314E7-7289-4B04-85DC-7D69AB1D3AE4}" type="slidenum">
              <a:rPr lang="en-US">
                <a:latin typeface="Arial" pitchFamily="-72" charset="0"/>
                <a:ea typeface="ＭＳ Ｐゴシック" pitchFamily="-72" charset="-128"/>
                <a:cs typeface="ＭＳ Ｐゴシック" pitchFamily="-72" charset="-128"/>
              </a:rPr>
              <a:pPr/>
              <a:t>29</a:t>
            </a:fld>
            <a:endParaRPr lang="en-US">
              <a:latin typeface="Arial" pitchFamily="-72" charset="0"/>
              <a:ea typeface="ＭＳ Ｐゴシック" pitchFamily="-72" charset="-128"/>
              <a:cs typeface="ＭＳ Ｐゴシック" pitchFamily="-72" charset="-128"/>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72" charset="0"/>
              <a:ea typeface="ＭＳ Ｐゴシック" pitchFamily="-72" charset="-128"/>
              <a:cs typeface="ＭＳ Ｐゴシック" pitchFamily="-72" charset="-128"/>
            </a:endParaRPr>
          </a:p>
          <a:p>
            <a:pPr algn="ctr" defTabSz="642938"/>
            <a:r>
              <a:rPr lang="en-US" sz="1200">
                <a:latin typeface="Gill Sans" pitchFamily="-72" charset="0"/>
                <a:ea typeface="Gill Sans" pitchFamily="-72" charset="0"/>
                <a:cs typeface="Gill Sans" pitchFamily="-72" charset="0"/>
                <a:sym typeface="Gill Sans" pitchFamily="-72" charset="0"/>
              </a:rPr>
              <a:t>Model  by Poppe &amp; Horanyi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4AFF8-474E-1B4A-8BC0-7A9C85E50569}" type="slidenum">
              <a:rPr lang="en-US"/>
              <a:pPr/>
              <a:t>30</a:t>
            </a:fld>
            <a:endParaRPr lang="en-US"/>
          </a:p>
        </p:txBody>
      </p:sp>
      <p:sp>
        <p:nvSpPr>
          <p:cNvPr id="944130" name="Rectangle 2"/>
          <p:cNvSpPr>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94413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r>
              <a:rPr lang="en-US"/>
              <a:t>SLIDE 46 (SKIP SLIDE 45))</a:t>
            </a:r>
          </a:p>
          <a:p>
            <a:r>
              <a:rPr lang="en-US"/>
              <a:t>F ring first glimpsed by Pioneer 11</a:t>
            </a:r>
          </a:p>
          <a:p>
            <a:r>
              <a:rPr lang="en-US"/>
              <a:t>Voayer - strands and straddling mmoons - dubbed “shepherding satt’s” because .. Yadda yadda</a:t>
            </a:r>
          </a:p>
          <a:p>
            <a:r>
              <a:rPr lang="en-US"/>
              <a:t>However since then we have realized (a) moons are massive &amp; eccentric enough that orbits</a:t>
            </a:r>
          </a:p>
          <a:p>
            <a:r>
              <a:rPr lang="en-US"/>
              <a:t>Between them are “chaotic” - prone to sudden glitches in ecc, period, etc.. Thus not stable - things</a:t>
            </a:r>
          </a:p>
          <a:p>
            <a:r>
              <a:rPr lang="en-US"/>
              <a:t>In that region more likely to be banging into each other than nicely “confined”. Furthermore HST </a:t>
            </a:r>
          </a:p>
          <a:p>
            <a:r>
              <a:rPr lang="en-US"/>
              <a:t>Results - P &amp; P - chaotic.. What we have is a dynamically rich, everchanging system. Cass results -</a:t>
            </a:r>
          </a:p>
          <a:p>
            <a:r>
              <a:rPr lang="en-US"/>
              <a:t>L and R lower panels - P&amp;P. Elongate, porous (low density). Rubble piles.. </a:t>
            </a:r>
          </a:p>
          <a:p>
            <a:r>
              <a:rPr lang="en-US"/>
              <a:t>Details of ring structure - Some, but not all, beginning to be understood. “folds” or warps - </a:t>
            </a:r>
          </a:p>
          <a:p>
            <a:r>
              <a:rPr lang="en-US"/>
              <a:t>Due to Prometheus - actually enters the region of faint material. Many of the larger kinks in the bright f ring core also caused this way. BUT as seen in top center panel, VERY fine scale str also seen, prob need small, unseen objects even closer to ring. ISS has seen several of these, some have been lost!! Transient clumps? Possibly! Even the numerous outrigger strands are new since voyager; cover a wider region. </a:t>
            </a:r>
          </a:p>
          <a:p>
            <a:endParaRPr lang="en-US"/>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4AFF8-474E-1B4A-8BC0-7A9C85E50569}" type="slidenum">
              <a:rPr lang="en-US"/>
              <a:pPr/>
              <a:t>31</a:t>
            </a:fld>
            <a:endParaRPr lang="en-US"/>
          </a:p>
        </p:txBody>
      </p:sp>
      <p:sp>
        <p:nvSpPr>
          <p:cNvPr id="944130" name="Rectangle 2"/>
          <p:cNvSpPr>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944131" name="Rectangle 3"/>
          <p:cNvSpPr>
            <a:spLocks noGrp="1" noChangeArrowheads="1"/>
          </p:cNvSpPr>
          <p:nvPr>
            <p:ph type="body" idx="1"/>
          </p:nvPr>
        </p:nvSpPr>
        <p:spPr bwMode="auto">
          <a:xfrm>
            <a:off x="914400" y="3257550"/>
            <a:ext cx="7315200" cy="30861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r>
              <a:rPr lang="en-US"/>
              <a:t>SLIDE 46 (SKIP SLIDE 45))</a:t>
            </a:r>
          </a:p>
          <a:p>
            <a:r>
              <a:rPr lang="en-US"/>
              <a:t>F ring first glimpsed by Pioneer 11</a:t>
            </a:r>
          </a:p>
          <a:p>
            <a:r>
              <a:rPr lang="en-US"/>
              <a:t>Voayer - strands and straddling mmoons - dubbed “shepherding satt’s” because .. Yadda yadda</a:t>
            </a:r>
          </a:p>
          <a:p>
            <a:r>
              <a:rPr lang="en-US"/>
              <a:t>However since then we have realized (a) moons are massive &amp; eccentric enough that orbits</a:t>
            </a:r>
          </a:p>
          <a:p>
            <a:r>
              <a:rPr lang="en-US"/>
              <a:t>Between them are “chaotic” - prone to sudden glitches in ecc, period, etc.. Thus not stable - things</a:t>
            </a:r>
          </a:p>
          <a:p>
            <a:r>
              <a:rPr lang="en-US"/>
              <a:t>In that region more likely to be banging into each other than nicely “confined”. Furthermore HST </a:t>
            </a:r>
          </a:p>
          <a:p>
            <a:r>
              <a:rPr lang="en-US"/>
              <a:t>Results - P &amp; P - chaotic.. What we have is a dynamically rich, everchanging system. Cass results -</a:t>
            </a:r>
          </a:p>
          <a:p>
            <a:r>
              <a:rPr lang="en-US"/>
              <a:t>L and R lower panels - P&amp;P. Elongate, porous (low density). Rubble piles.. </a:t>
            </a:r>
          </a:p>
          <a:p>
            <a:r>
              <a:rPr lang="en-US"/>
              <a:t>Details of ring structure - Some, but not all, beginning to be understood. “folds” or warps - </a:t>
            </a:r>
          </a:p>
          <a:p>
            <a:r>
              <a:rPr lang="en-US"/>
              <a:t>Due to Prometheus - actually enters the region of faint material. Many of the larger kinks in the bright f ring core also caused this way. BUT as seen in top center panel, VERY fine scale str also seen, prob need small, unseen objects even closer to ring. ISS has seen several of these, some have been lost!! Transient clumps? Possibly! Even the numerous outrigger strands are new since voyager; cover a wider region. </a:t>
            </a:r>
          </a:p>
          <a:p>
            <a:endParaRPr lang="en-US"/>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A772541-0387-4861-A4A2-D60353F724D7}" type="slidenum">
              <a:rPr lang="en-US">
                <a:latin typeface="Arial" pitchFamily="-72" charset="0"/>
                <a:ea typeface="ＭＳ Ｐゴシック" pitchFamily="-72" charset="-128"/>
                <a:cs typeface="ＭＳ Ｐゴシック" pitchFamily="-72" charset="-128"/>
              </a:rPr>
              <a:pPr/>
              <a:t>32</a:t>
            </a:fld>
            <a:endParaRPr lang="en-US">
              <a:latin typeface="Arial" pitchFamily="-72" charset="0"/>
              <a:ea typeface="ＭＳ Ｐゴシック" pitchFamily="-72" charset="-128"/>
              <a:cs typeface="ＭＳ Ｐゴシック" pitchFamily="-72" charset="-128"/>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DB7A185-0184-433E-8B0E-9630C9DE25EA}" type="slidenum">
              <a:rPr lang="en-US">
                <a:latin typeface="Arial" pitchFamily="-72" charset="0"/>
                <a:ea typeface="ＭＳ Ｐゴシック" pitchFamily="-72" charset="-128"/>
                <a:cs typeface="ＭＳ Ｐゴシック" pitchFamily="-72" charset="-128"/>
              </a:rPr>
              <a:pPr/>
              <a:t>33</a:t>
            </a:fld>
            <a:endParaRPr lang="en-US">
              <a:latin typeface="Arial" pitchFamily="-72" charset="0"/>
              <a:ea typeface="ＭＳ Ｐゴシック" pitchFamily="-72" charset="-128"/>
              <a:cs typeface="ＭＳ Ｐゴシック" pitchFamily="-72" charset="-128"/>
            </a:endParaRPr>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CLOSEUP OLD CONCEPT; RELATIVE VELOCITIES AND COLLISIONS</a:t>
            </a:r>
          </a:p>
          <a:p>
            <a:pPr eaLnBrk="1" hangingPunct="1"/>
            <a:r>
              <a:rPr lang="en-US">
                <a:latin typeface="Arial" pitchFamily="-72" charset="0"/>
                <a:ea typeface="ＭＳ Ｐゴシック" pitchFamily="-72" charset="-128"/>
                <a:cs typeface="ＭＳ Ｐゴシック" pitchFamily="-72" charset="-128"/>
              </a:rPr>
              <a:t>NOW THINK THEY ARE EVEN FLATTER AND DENSER; COMPLICATES OUR MODELING</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Movie file is called bring_all.mpg</a:t>
            </a:r>
          </a:p>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57694-81AB-A54B-88C4-B2C4EC4F645B}" type="slidenum">
              <a:rPr lang="en-US"/>
              <a:pPr/>
              <a:t>3</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r>
              <a:rPr lang="en-US"/>
              <a:t>NOTE IRREGULAR STRUCTURE, FAINT HUES. NOTE C RING REGULAR PLATEAUS</a:t>
            </a:r>
          </a:p>
          <a:p>
            <a:r>
              <a:rPr lang="en-US"/>
              <a:t>NOTE CASSINI DIVISION BANDS. NOTE COLOR OF TRANS-KEELER REGION.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DB7A185-0184-433E-8B0E-9630C9DE25EA}" type="slidenum">
              <a:rPr lang="en-US">
                <a:latin typeface="Arial" pitchFamily="-72" charset="0"/>
                <a:ea typeface="ＭＳ Ｐゴシック" pitchFamily="-72" charset="-128"/>
                <a:cs typeface="ＭＳ Ｐゴシック" pitchFamily="-72" charset="-128"/>
              </a:rPr>
              <a:pPr/>
              <a:t>4</a:t>
            </a:fld>
            <a:endParaRPr lang="en-US">
              <a:latin typeface="Arial" pitchFamily="-72" charset="0"/>
              <a:ea typeface="ＭＳ Ｐゴシック" pitchFamily="-72" charset="-128"/>
              <a:cs typeface="ＭＳ Ｐゴシック" pitchFamily="-72" charset="-128"/>
            </a:endParaRPr>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CLOSEUP OLD CONCEPT; RELATIVE VELOCITIES AND COLLISIONS</a:t>
            </a:r>
          </a:p>
          <a:p>
            <a:pPr eaLnBrk="1" hangingPunct="1"/>
            <a:r>
              <a:rPr lang="en-US">
                <a:latin typeface="Arial" pitchFamily="-72" charset="0"/>
                <a:ea typeface="ＭＳ Ｐゴシック" pitchFamily="-72" charset="-128"/>
                <a:cs typeface="ＭＳ Ｐゴシック" pitchFamily="-72" charset="-128"/>
              </a:rPr>
              <a:t>NOW THINK THEY ARE EVEN FLATTER AND DENSER; COMPLICATES OUR MODELING</a:t>
            </a:r>
          </a:p>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 ring and prometheus I will discuss in a minute</a:t>
            </a:r>
          </a:p>
        </p:txBody>
      </p:sp>
      <p:sp>
        <p:nvSpPr>
          <p:cNvPr id="4" name="Slide Number Placeholder 3"/>
          <p:cNvSpPr>
            <a:spLocks noGrp="1"/>
          </p:cNvSpPr>
          <p:nvPr>
            <p:ph type="sldNum" sz="quarter" idx="10"/>
          </p:nvPr>
        </p:nvSpPr>
        <p:spPr/>
        <p:txBody>
          <a:bodyPr/>
          <a:lstStyle/>
          <a:p>
            <a:pPr>
              <a:defRPr/>
            </a:pPr>
            <a:fld id="{A5B068AD-5C7E-474D-A8C6-757F2C593859}" type="slidenum">
              <a:rPr lang="en-US"/>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B21D4227-0860-449A-ADE8-443DA56CDD93}" type="slidenum">
              <a:rPr lang="en-US">
                <a:latin typeface="Arial" pitchFamily="-72" charset="0"/>
                <a:ea typeface="ＭＳ Ｐゴシック" pitchFamily="-72" charset="-128"/>
                <a:cs typeface="ＭＳ Ｐゴシック" pitchFamily="-72" charset="-128"/>
              </a:rPr>
              <a:pPr/>
              <a:t>6</a:t>
            </a:fld>
            <a:endParaRPr lang="en-US">
              <a:latin typeface="Arial" pitchFamily="-72" charset="0"/>
              <a:ea typeface="ＭＳ Ｐゴシック" pitchFamily="-72" charset="-128"/>
              <a:cs typeface="ＭＳ Ｐゴシック" pitchFamily="-72" charset="-128"/>
            </a:endParaRPr>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PAN itself (20 km across) in 320km encke gap. . Cuzzi, Scargle, Showalter, others..</a:t>
            </a:r>
          </a:p>
          <a:p>
            <a:pPr eaLnBrk="1" hangingPunct="1"/>
            <a:r>
              <a:rPr lang="en-US">
                <a:latin typeface="Arial" pitchFamily="-72" charset="0"/>
                <a:ea typeface="ＭＳ Ｐゴシック" pitchFamily="-72" charset="-128"/>
                <a:cs typeface="ＭＳ Ｐゴシック" pitchFamily="-72" charset="-128"/>
              </a:rPr>
              <a:t> Wavy edge on left like ripple in a stream, Pan upstream off to the top.</a:t>
            </a:r>
          </a:p>
          <a:p>
            <a:pPr eaLnBrk="1" hangingPunct="1"/>
            <a:r>
              <a:rPr lang="en-US">
                <a:latin typeface="Arial" pitchFamily="-72" charset="0"/>
                <a:ea typeface="ＭＳ Ｐゴシック" pitchFamily="-72" charset="-128"/>
                <a:cs typeface="ＭＳ Ｐゴシック" pitchFamily="-72" charset="-128"/>
              </a:rPr>
              <a:t>Cassini discovered Keeler gap in outer A. Same effect! Smaller moon (few km across)</a:t>
            </a:r>
          </a:p>
          <a:p>
            <a:pPr eaLnBrk="1" hangingPunct="1"/>
            <a:r>
              <a:rPr lang="en-US">
                <a:latin typeface="Arial" pitchFamily="-72" charset="0"/>
                <a:ea typeface="ＭＳ Ｐゴシック" pitchFamily="-72" charset="-128"/>
                <a:cs typeface="ＭＳ Ｐゴシック" pitchFamily="-72" charset="-128"/>
              </a:rPr>
              <a:t>Grav pert’s cause waves = eccentric orbits stimulated in material that has just passed the moon, </a:t>
            </a:r>
          </a:p>
          <a:p>
            <a:pPr eaLnBrk="1" hangingPunct="1"/>
            <a:r>
              <a:rPr lang="en-US">
                <a:latin typeface="Arial" pitchFamily="-72" charset="0"/>
                <a:ea typeface="ＭＳ Ｐゴシック" pitchFamily="-72" charset="-128"/>
                <a:cs typeface="ＭＳ Ｐゴシック" pitchFamily="-72" charset="-128"/>
              </a:rPr>
              <a:t>like the ripple in the stream. This effect also lead to repulsion of ring material by the moon (gap clearing). </a:t>
            </a:r>
          </a:p>
          <a:p>
            <a:pPr eaLnBrk="1" hangingPunct="1"/>
            <a:r>
              <a:rPr lang="en-US">
                <a:latin typeface="Arial" pitchFamily="-72" charset="0"/>
                <a:ea typeface="ＭＳ Ｐゴシック" pitchFamily="-72" charset="-128"/>
                <a:cs typeface="ＭＳ Ｐゴシック" pitchFamily="-72" charset="-128"/>
              </a:rPr>
              <a:t>Movie file is called Lewis_unclipped.gif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69F3A5E4-2097-441A-99A4-5A6BB2937DD9}" type="slidenum">
              <a:rPr lang="en-US">
                <a:latin typeface="Arial" pitchFamily="-72" charset="0"/>
                <a:ea typeface="ＭＳ Ｐゴシック" pitchFamily="-72" charset="-128"/>
                <a:cs typeface="ＭＳ Ｐゴシック" pitchFamily="-72" charset="-128"/>
              </a:rPr>
              <a:pPr/>
              <a:t>7</a:t>
            </a:fld>
            <a:endParaRPr lang="en-US">
              <a:latin typeface="Arial" pitchFamily="-72" charset="0"/>
              <a:ea typeface="ＭＳ Ｐゴシック" pitchFamily="-72" charset="-128"/>
              <a:cs typeface="ＭＳ Ｐゴシック" pitchFamily="-72" charset="-128"/>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Density &amp; Bending waves tell us several VERY important things!</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TORQUE! </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Small moons moving away - first short lifetime constraint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69F3A5E4-2097-441A-99A4-5A6BB2937DD9}" type="slidenum">
              <a:rPr lang="en-US">
                <a:latin typeface="Arial" pitchFamily="-72" charset="0"/>
                <a:ea typeface="ＭＳ Ｐゴシック" pitchFamily="-72" charset="-128"/>
                <a:cs typeface="ＭＳ Ｐゴシック" pitchFamily="-72" charset="-128"/>
              </a:rPr>
              <a:pPr/>
              <a:t>8</a:t>
            </a:fld>
            <a:endParaRPr lang="en-US">
              <a:latin typeface="Arial" pitchFamily="-72" charset="0"/>
              <a:ea typeface="ＭＳ Ｐゴシック" pitchFamily="-72" charset="-128"/>
              <a:cs typeface="ＭＳ Ｐゴシック" pitchFamily="-72" charset="-128"/>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72" charset="0"/>
                <a:ea typeface="ＭＳ Ｐゴシック" pitchFamily="-72" charset="-128"/>
                <a:cs typeface="ＭＳ Ｐゴシック" pitchFamily="-72" charset="-128"/>
              </a:rPr>
              <a:t>Density &amp; Bending waves tell us several VERY important things!</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TORQUE! </a:t>
            </a:r>
          </a:p>
          <a:p>
            <a:pPr eaLnBrk="1" hangingPunct="1"/>
            <a:endParaRPr lang="en-US">
              <a:latin typeface="Arial" pitchFamily="-72" charset="0"/>
              <a:ea typeface="ＭＳ Ｐゴシック" pitchFamily="-72" charset="-128"/>
              <a:cs typeface="ＭＳ Ｐゴシック" pitchFamily="-72" charset="-128"/>
            </a:endParaRPr>
          </a:p>
          <a:p>
            <a:pPr eaLnBrk="1" hangingPunct="1"/>
            <a:r>
              <a:rPr lang="en-US">
                <a:latin typeface="Arial" pitchFamily="-72" charset="0"/>
                <a:ea typeface="ＭＳ Ｐゴシック" pitchFamily="-72" charset="-128"/>
                <a:cs typeface="ＭＳ Ｐゴシック" pitchFamily="-72" charset="-128"/>
              </a:rPr>
              <a:t>Small moons moving away - first short lifetime constraint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53CE7844-E914-417E-8F70-C4863029601D}" type="slidenum">
              <a:rPr lang="en-US">
                <a:latin typeface="Arial" pitchFamily="-72" charset="0"/>
                <a:ea typeface="ＭＳ Ｐゴシック" pitchFamily="-72" charset="-128"/>
                <a:cs typeface="ＭＳ Ｐゴシック" pitchFamily="-72" charset="-128"/>
              </a:rPr>
              <a:pPr/>
              <a:t>9</a:t>
            </a:fld>
            <a:endParaRPr lang="en-US">
              <a:latin typeface="Arial" pitchFamily="-72" charset="0"/>
              <a:ea typeface="ＭＳ Ｐゴシック" pitchFamily="-72" charset="-128"/>
              <a:cs typeface="ＭＳ Ｐゴシック" pitchFamily="-72" charset="-128"/>
            </a:endParaRPr>
          </a:p>
        </p:txBody>
      </p:sp>
      <p:sp>
        <p:nvSpPr>
          <p:cNvPr id="76802" name="Rectangle 2"/>
          <p:cNvSpPr>
            <a:spLocks noGrp="1" noRot="1" noChangeAspect="1" noChangeArrowheads="1"/>
          </p:cNvSpPr>
          <p:nvPr>
            <p:ph type="sldImg"/>
          </p:nvPr>
        </p:nvSpPr>
        <p:spPr>
          <a:xfrm>
            <a:off x="2898775" y="458788"/>
            <a:ext cx="3370263" cy="2527300"/>
          </a:xfrm>
          <a:solidFill>
            <a:srgbClr val="FFFFFF"/>
          </a:solidFill>
          <a:ln/>
        </p:spPr>
      </p:sp>
      <p:sp>
        <p:nvSpPr>
          <p:cNvPr id="76803" name="Rectangle 3"/>
          <p:cNvSpPr>
            <a:spLocks noGrp="1" noChangeArrowheads="1"/>
          </p:cNvSpPr>
          <p:nvPr>
            <p:ph type="body" idx="1"/>
          </p:nvPr>
        </p:nvSpPr>
        <p:spPr>
          <a:xfrm>
            <a:off x="1219200" y="3259931"/>
            <a:ext cx="6705600" cy="3092054"/>
          </a:xfrm>
          <a:noFill/>
          <a:ln/>
        </p:spPr>
        <p:txBody>
          <a:bodyPr lIns="90488" tIns="44450" rIns="90488" bIns="44450"/>
          <a:lstStyle/>
          <a:p>
            <a:pPr>
              <a:spcBef>
                <a:spcPct val="0"/>
              </a:spcBef>
            </a:pPr>
            <a:r>
              <a:rPr lang="en-US" b="1">
                <a:latin typeface="Arial" pitchFamily="-72" charset="0"/>
                <a:ea typeface="ＭＳ Ｐゴシック" pitchFamily="-72" charset="-128"/>
                <a:cs typeface="ＭＳ Ｐゴシック" pitchFamily="-72" charset="-128"/>
              </a:rPr>
              <a:t>DW torque spin the ringmoos out and drive the A ring in</a:t>
            </a:r>
          </a:p>
          <a:p>
            <a:pPr>
              <a:spcBef>
                <a:spcPct val="0"/>
              </a:spcBef>
            </a:pPr>
            <a:endParaRPr lang="en-US" b="1">
              <a:latin typeface="Arial" pitchFamily="-72" charset="0"/>
              <a:ea typeface="ＭＳ Ｐゴシック" pitchFamily="-72" charset="-128"/>
              <a:cs typeface="ＭＳ Ｐゴシック" pitchFamily="-72" charset="-128"/>
            </a:endParaRPr>
          </a:p>
          <a:p>
            <a:pPr>
              <a:spcBef>
                <a:spcPct val="0"/>
              </a:spcBef>
            </a:pPr>
            <a:r>
              <a:rPr lang="en-US" b="1">
                <a:latin typeface="Arial" pitchFamily="-72" charset="0"/>
                <a:ea typeface="ＭＳ Ｐゴシック" pitchFamily="-72" charset="-128"/>
                <a:cs typeface="ＭＳ Ｐゴシック" pitchFamily="-72" charset="-128"/>
              </a:rPr>
              <a:t>Note 577Myr already too far AND the</a:t>
            </a:r>
            <a:r>
              <a:rPr lang="en-US" b="1" baseline="0">
                <a:latin typeface="Arial" pitchFamily="-72" charset="0"/>
                <a:ea typeface="ＭＳ Ｐゴシック" pitchFamily="-72" charset="-128"/>
                <a:cs typeface="ＭＳ Ｐゴシック" pitchFamily="-72" charset="-128"/>
              </a:rPr>
              <a:t> moons are too small. That is, the real situation has created LARGER moons than their 577Myr simulation, but they have not MIGRATED as far. Does this support a younger ring with more mass in its outer periphery?  Surely there is SOMETHING to this model but my guess is, it’s not quantitatively correct. </a:t>
            </a:r>
            <a:endParaRPr lang="en-US" b="1">
              <a:latin typeface="Arial" pitchFamily="-72" charset="0"/>
              <a:ea typeface="ＭＳ Ｐゴシック" pitchFamily="-72" charset="-128"/>
              <a:cs typeface="ＭＳ Ｐゴシック" pitchFamily="-72" charset="-128"/>
            </a:endParaRPr>
          </a:p>
          <a:p>
            <a:pPr>
              <a:spcBef>
                <a:spcPct val="0"/>
              </a:spcBef>
            </a:pPr>
            <a:endParaRPr lang="en-US" b="1">
              <a:latin typeface="Arial" pitchFamily="-72" charset="0"/>
              <a:ea typeface="ＭＳ Ｐゴシック" pitchFamily="-72" charset="-128"/>
              <a:cs typeface="ＭＳ Ｐゴシック" pitchFamily="-72" charset="-128"/>
            </a:endParaRPr>
          </a:p>
          <a:p>
            <a:pPr>
              <a:spcBef>
                <a:spcPct val="0"/>
              </a:spcBef>
            </a:pPr>
            <a:r>
              <a:rPr lang="en-US">
                <a:latin typeface="Arial" pitchFamily="-72" charset="0"/>
                <a:ea typeface="ＭＳ Ｐゴシック" pitchFamily="-72" charset="-128"/>
                <a:cs typeface="ＭＳ Ｐゴシック" pitchFamily="-72" charset="-128"/>
              </a:rPr>
              <a:t>Peggy - A birth experience - emerging from the coccoon of the ring, into the emptiness of life beyond.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743E2E-E830-6042-A081-CB1AB02C7141}" type="datetimeFigureOut">
              <a:rPr lang="en-US"/>
              <a:pPr/>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43E2E-E830-6042-A081-CB1AB02C7141}" type="datetimeFigureOut">
              <a:rPr lang="en-US"/>
              <a:pPr/>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43E2E-E830-6042-A081-CB1AB02C7141}" type="datetimeFigureOut">
              <a:rPr lang="en-US"/>
              <a:pPr/>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43E2E-E830-6042-A081-CB1AB02C7141}" type="datetimeFigureOut">
              <a:rPr lang="en-US"/>
              <a:pPr/>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743E2E-E830-6042-A081-CB1AB02C7141}" type="datetimeFigureOut">
              <a:rPr lang="en-US"/>
              <a:pPr/>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743E2E-E830-6042-A081-CB1AB02C7141}" type="datetimeFigureOut">
              <a:rPr lang="en-US"/>
              <a:pPr/>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743E2E-E830-6042-A081-CB1AB02C7141}" type="datetimeFigureOut">
              <a:rPr lang="en-US"/>
              <a:pPr/>
              <a:t>8/13/18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43E2E-E830-6042-A081-CB1AB02C7141}" type="datetimeFigureOut">
              <a:rPr lang="en-US"/>
              <a:pPr/>
              <a:t>8/13/18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43E2E-E830-6042-A081-CB1AB02C7141}" type="datetimeFigureOut">
              <a:rPr lang="en-US"/>
              <a:pPr/>
              <a:t>8/13/18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43E2E-E830-6042-A081-CB1AB02C7141}" type="datetimeFigureOut">
              <a:rPr lang="en-US"/>
              <a:pPr/>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43E2E-E830-6042-A081-CB1AB02C7141}" type="datetimeFigureOut">
              <a:rPr lang="en-US"/>
              <a:pPr/>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2747DE-F7DD-744C-A01A-7F2A7CA4C56C}"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43E2E-E830-6042-A081-CB1AB02C7141}" type="datetimeFigureOut">
              <a:rPr lang="en-US"/>
              <a:pPr/>
              <a:t>8/13/18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747DE-F7DD-744C-A01A-7F2A7CA4C56C}"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video" Target="file:////Users/laspuser/Desktop/Presentations%20Organization%20for%20Symposium%20Computer/1-MONDAY/1-Rings%201%20(R1-)/cooper_fmovie1_153276_30dec16.mov" TargetMode="External"/><Relationship Id="rId1" Type="http://schemas.microsoft.com/office/2007/relationships/media" Target="file:////Users/laspuser/Desktop/Presentations%20Organization%20for%20Symposium%20Computer/1-MONDAY/1-Rings%201%20(R1-)/cooper_fmovie1_153276_30dec16.mov"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4.pdf"/><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31.pd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pdf"/><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5.pdf"/><Relationship Id="rId7" Type="http://schemas.openxmlformats.org/officeDocument/2006/relationships/image" Target="../media/image49.pd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tiff"/><Relationship Id="rId5" Type="http://schemas.openxmlformats.org/officeDocument/2006/relationships/image" Target="../media/image47.pdf"/><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51.pd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8.tiff"/></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56.pdf"/></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png"/><Relationship Id="rId7" Type="http://schemas.openxmlformats.org/officeDocument/2006/relationships/image" Target="../media/image58.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 Id="rId9" Type="http://schemas.openxmlformats.org/officeDocument/2006/relationships/image" Target="../media/image60.tiff"/></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tiff"/><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9.tiff"/><Relationship Id="rId3" Type="http://schemas.openxmlformats.org/officeDocument/2006/relationships/image" Target="../media/image26.jpeg"/><Relationship Id="rId7" Type="http://schemas.openxmlformats.org/officeDocument/2006/relationships/image" Target="../media/image29.pdf"/><Relationship Id="rId12"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78.tiff"/><Relationship Id="rId5" Type="http://schemas.openxmlformats.org/officeDocument/2006/relationships/image" Target="../media/image76.jpeg"/><Relationship Id="rId10" Type="http://schemas.openxmlformats.org/officeDocument/2006/relationships/image" Target="../media/image29.png"/><Relationship Id="rId4" Type="http://schemas.openxmlformats.org/officeDocument/2006/relationships/image" Target="../media/image75.png"/><Relationship Id="rId9" Type="http://schemas.openxmlformats.org/officeDocument/2006/relationships/image" Target="../media/image31.pd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0.png"/><Relationship Id="rId2" Type="http://schemas.openxmlformats.org/officeDocument/2006/relationships/audio" Target="file:////Users/laspuser/Desktop/Presentations%20Organization%20for%20Symposium%20Computer/1-MONDAY/1-Rings%201%20(R1-)/bring_all.mpg" TargetMode="External"/><Relationship Id="rId1" Type="http://schemas.microsoft.com/office/2007/relationships/media" Target="file:////Users/laspuser/Desktop/Presentations%20Organization%20for%20Symposium%20Computer/1-MONDAY/1-Rings%201%20(R1-)/bring_all.mpg"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file:////Users/laspuser/Desktop/Presentations%20Organization%20for%20Symposium%20Computer/1-MONDAY/1-Rings%201%20(R1-)/Lewis_unclipped%20copy.gif" TargetMode="External"/><Relationship Id="rId1" Type="http://schemas.microsoft.com/office/2007/relationships/media" Target="file:////Users/laspuser/Desktop/Presentations%20Organization%20for%20Symposium%20Computer/1-MONDAY/1-Rings%201%20(R1-)/Lewis_unclipped%20copy.gif"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8914" name="Picture 2" descr="p"/>
          <p:cNvPicPr>
            <a:picLocks noChangeAspect="1" noChangeArrowheads="1"/>
          </p:cNvPicPr>
          <p:nvPr/>
        </p:nvPicPr>
        <p:blipFill>
          <a:blip r:embed="rId3"/>
          <a:srcRect/>
          <a:stretch>
            <a:fillRect/>
          </a:stretch>
        </p:blipFill>
        <p:spPr bwMode="auto">
          <a:xfrm>
            <a:off x="0" y="1066800"/>
            <a:ext cx="9144000" cy="5791200"/>
          </a:xfrm>
          <a:prstGeom prst="rect">
            <a:avLst/>
          </a:prstGeom>
          <a:noFill/>
          <a:ln w="9525">
            <a:noFill/>
            <a:miter lim="800000"/>
            <a:headEnd/>
            <a:tailEnd/>
          </a:ln>
        </p:spPr>
      </p:pic>
      <p:sp>
        <p:nvSpPr>
          <p:cNvPr id="16" name="Rectangle 15"/>
          <p:cNvSpPr/>
          <p:nvPr/>
        </p:nvSpPr>
        <p:spPr>
          <a:xfrm>
            <a:off x="0" y="0"/>
            <a:ext cx="9144000" cy="6858000"/>
          </a:xfrm>
          <a:prstGeom prst="rect">
            <a:avLst/>
          </a:prstGeom>
          <a:solidFill>
            <a:schemeClr val="tx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553880" y="1538673"/>
            <a:ext cx="4604946" cy="3293209"/>
          </a:xfrm>
          <a:prstGeom prst="rect">
            <a:avLst/>
          </a:prstGeom>
          <a:noFill/>
        </p:spPr>
        <p:txBody>
          <a:bodyPr wrap="none" rtlCol="0">
            <a:spAutoFit/>
          </a:bodyPr>
          <a:lstStyle/>
          <a:p>
            <a:endParaRPr lang="en-US" sz="3200">
              <a:solidFill>
                <a:schemeClr val="bg1"/>
              </a:solidFill>
            </a:endParaRPr>
          </a:p>
          <a:p>
            <a:r>
              <a:rPr lang="en-US" sz="3200">
                <a:solidFill>
                  <a:schemeClr val="bg1"/>
                </a:solidFill>
              </a:rPr>
              <a:t>Context; the fluid rings</a:t>
            </a:r>
          </a:p>
          <a:p>
            <a:endParaRPr lang="en-US" sz="1200">
              <a:solidFill>
                <a:schemeClr val="bg1"/>
              </a:solidFill>
            </a:endParaRPr>
          </a:p>
          <a:p>
            <a:r>
              <a:rPr lang="en-US" sz="3200">
                <a:solidFill>
                  <a:schemeClr val="bg1"/>
                </a:solidFill>
              </a:rPr>
              <a:t>Moonlets and structure </a:t>
            </a:r>
          </a:p>
          <a:p>
            <a:endParaRPr lang="en-US" sz="1200">
              <a:solidFill>
                <a:schemeClr val="bg1"/>
              </a:solidFill>
            </a:endParaRPr>
          </a:p>
          <a:p>
            <a:r>
              <a:rPr lang="en-US" sz="3200">
                <a:solidFill>
                  <a:schemeClr val="bg1"/>
                </a:solidFill>
              </a:rPr>
              <a:t>Composition and pollution</a:t>
            </a:r>
          </a:p>
          <a:p>
            <a:endParaRPr lang="en-US" sz="1200">
              <a:solidFill>
                <a:schemeClr val="bg1"/>
              </a:solidFill>
            </a:endParaRPr>
          </a:p>
          <a:p>
            <a:r>
              <a:rPr lang="en-US" sz="3200">
                <a:solidFill>
                  <a:schemeClr val="bg1"/>
                </a:solidFill>
              </a:rPr>
              <a:t>Origin and age</a:t>
            </a:r>
          </a:p>
          <a:p>
            <a:endParaRPr lang="en-US" sz="1200">
              <a:solidFill>
                <a:schemeClr val="bg1"/>
              </a:solidFill>
            </a:endParaRPr>
          </a:p>
        </p:txBody>
      </p:sp>
      <p:sp>
        <p:nvSpPr>
          <p:cNvPr id="5" name="TextBox 4"/>
          <p:cNvSpPr txBox="1"/>
          <p:nvPr/>
        </p:nvSpPr>
        <p:spPr>
          <a:xfrm>
            <a:off x="416957" y="177800"/>
            <a:ext cx="8310087" cy="1077218"/>
          </a:xfrm>
          <a:prstGeom prst="rect">
            <a:avLst/>
          </a:prstGeom>
          <a:noFill/>
        </p:spPr>
        <p:txBody>
          <a:bodyPr wrap="none" rtlCol="0">
            <a:spAutoFit/>
          </a:bodyPr>
          <a:lstStyle/>
          <a:p>
            <a:pPr algn="ctr"/>
            <a:r>
              <a:rPr lang="en-US" sz="3200">
                <a:solidFill>
                  <a:schemeClr val="bg1"/>
                </a:solidFill>
              </a:rPr>
              <a:t>What has Cassini taught us about Saturn’s Rings? </a:t>
            </a:r>
          </a:p>
          <a:p>
            <a:pPr algn="ctr"/>
            <a:r>
              <a:rPr lang="en-US" sz="3200" i="1">
                <a:solidFill>
                  <a:schemeClr val="bg1"/>
                </a:solidFill>
              </a:rPr>
              <a:t>A whirlwind tour</a:t>
            </a:r>
          </a:p>
        </p:txBody>
      </p:sp>
      <p:sp>
        <p:nvSpPr>
          <p:cNvPr id="6" name="TextBox 5"/>
          <p:cNvSpPr txBox="1"/>
          <p:nvPr/>
        </p:nvSpPr>
        <p:spPr>
          <a:xfrm>
            <a:off x="1600200" y="5461000"/>
            <a:ext cx="6801862" cy="369332"/>
          </a:xfrm>
          <a:prstGeom prst="rect">
            <a:avLst/>
          </a:prstGeom>
          <a:noFill/>
        </p:spPr>
        <p:txBody>
          <a:bodyPr wrap="none" rtlCol="0">
            <a:spAutoFit/>
          </a:bodyPr>
          <a:lstStyle/>
          <a:p>
            <a:r>
              <a:rPr lang="en-US">
                <a:solidFill>
                  <a:schemeClr val="bg1">
                    <a:lumMod val="85000"/>
                  </a:schemeClr>
                </a:solidFill>
              </a:rPr>
              <a:t>Second half: more detail and unsolved problems – join me at my poster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oper_fmovie1_153276_30dec16 copy.mov">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70936" y="2827867"/>
            <a:ext cx="4003706" cy="4030133"/>
          </a:xfrm>
          <a:prstGeom prst="rect">
            <a:avLst/>
          </a:prstGeom>
        </p:spPr>
      </p:pic>
      <p:sp>
        <p:nvSpPr>
          <p:cNvPr id="943109" name="Rectangle 5"/>
          <p:cNvSpPr>
            <a:spLocks noGrp="1" noChangeArrowheads="1"/>
          </p:cNvSpPr>
          <p:nvPr>
            <p:ph type="ctrTitle"/>
          </p:nvPr>
        </p:nvSpPr>
        <p:spPr>
          <a:xfrm>
            <a:off x="0" y="1993900"/>
            <a:ext cx="5257800" cy="609600"/>
          </a:xfrm>
          <a:noFill/>
        </p:spPr>
        <p:txBody>
          <a:bodyPr anchor="t">
            <a:normAutofit fontScale="90000"/>
          </a:bodyPr>
          <a:lstStyle/>
          <a:p>
            <a:pPr algn="l"/>
            <a:r>
              <a:rPr lang="en-US" sz="2800" b="1">
                <a:solidFill>
                  <a:srgbClr val="FF0000"/>
                </a:solidFill>
              </a:rPr>
              <a:t>Prometheus and the F ring</a:t>
            </a:r>
            <a:r>
              <a:rPr lang="en-US" sz="1778" b="1">
                <a:solidFill>
                  <a:srgbClr val="FF0000"/>
                </a:solidFill>
              </a:rPr>
              <a:t>   </a:t>
            </a:r>
            <a:r>
              <a:rPr lang="en-US" sz="1778" b="1">
                <a:solidFill>
                  <a:srgbClr val="FFFFFF"/>
                </a:solidFill>
              </a:rPr>
              <a:t>(Murray, T.M.)</a:t>
            </a:r>
          </a:p>
        </p:txBody>
      </p:sp>
      <p:sp>
        <p:nvSpPr>
          <p:cNvPr id="943111" name="Text Box 7"/>
          <p:cNvSpPr txBox="1">
            <a:spLocks noChangeArrowheads="1"/>
          </p:cNvSpPr>
          <p:nvPr/>
        </p:nvSpPr>
        <p:spPr bwMode="auto">
          <a:xfrm>
            <a:off x="771525" y="2607845"/>
            <a:ext cx="2249334" cy="338554"/>
          </a:xfrm>
          <a:prstGeom prst="rect">
            <a:avLst/>
          </a:prstGeom>
          <a:solidFill>
            <a:schemeClr val="tx1"/>
          </a:solidFill>
          <a:ln w="9525">
            <a:noFill/>
            <a:miter lim="800000"/>
            <a:headEnd/>
            <a:tailEnd/>
          </a:ln>
        </p:spPr>
        <p:txBody>
          <a:bodyPr wrap="square">
            <a:prstTxWarp prst="textNoShape">
              <a:avLst/>
            </a:prstTxWarp>
            <a:spAutoFit/>
          </a:bodyPr>
          <a:lstStyle/>
          <a:p>
            <a:r>
              <a:rPr lang="en-US" sz="1600">
                <a:solidFill>
                  <a:srgbClr val="B2ADAB"/>
                </a:solidFill>
              </a:rPr>
              <a:t>N. Cooper and C. Murray</a:t>
            </a:r>
          </a:p>
        </p:txBody>
      </p:sp>
      <p:grpSp>
        <p:nvGrpSpPr>
          <p:cNvPr id="18" name="Group 17"/>
          <p:cNvGrpSpPr/>
          <p:nvPr/>
        </p:nvGrpSpPr>
        <p:grpSpPr>
          <a:xfrm>
            <a:off x="3898900" y="2565401"/>
            <a:ext cx="5321300" cy="4318000"/>
            <a:chOff x="1714500" y="1270000"/>
            <a:chExt cx="5080000" cy="3907792"/>
          </a:xfrm>
        </p:grpSpPr>
        <p:pic>
          <p:nvPicPr>
            <p:cNvPr id="19" name="Picture 2" descr="fcoreb_3516_3525_vst_landscape_rev"/>
            <p:cNvPicPr>
              <a:picLocks noChangeAspect="1" noChangeArrowheads="1"/>
            </p:cNvPicPr>
            <p:nvPr/>
          </p:nvPicPr>
          <p:blipFill>
            <a:blip r:embed="rId6"/>
            <a:srcRect/>
            <a:stretch>
              <a:fillRect/>
            </a:stretch>
          </p:blipFill>
          <p:spPr bwMode="auto">
            <a:xfrm>
              <a:off x="1714500" y="1270000"/>
              <a:ext cx="5003904" cy="3907792"/>
            </a:xfrm>
            <a:prstGeom prst="rect">
              <a:avLst/>
            </a:prstGeom>
            <a:noFill/>
            <a:ln w="9525">
              <a:noFill/>
              <a:miter lim="800000"/>
              <a:headEnd/>
              <a:tailEnd/>
            </a:ln>
          </p:spPr>
        </p:pic>
        <p:sp>
          <p:nvSpPr>
            <p:cNvPr id="20" name="Text Box 4"/>
            <p:cNvSpPr txBox="1">
              <a:spLocks noChangeArrowheads="1"/>
            </p:cNvSpPr>
            <p:nvPr/>
          </p:nvSpPr>
          <p:spPr bwMode="auto">
            <a:xfrm>
              <a:off x="2484819" y="4446783"/>
              <a:ext cx="1350013" cy="366410"/>
            </a:xfrm>
            <a:prstGeom prst="rect">
              <a:avLst/>
            </a:prstGeom>
            <a:noFill/>
            <a:ln w="9525">
              <a:noFill/>
              <a:miter lim="800000"/>
              <a:headEnd/>
              <a:tailEnd/>
            </a:ln>
          </p:spPr>
          <p:txBody>
            <a:bodyPr wrap="square">
              <a:prstTxWarp prst="textNoShape">
                <a:avLst/>
              </a:prstTxWarp>
              <a:spAutoFit/>
            </a:bodyPr>
            <a:lstStyle/>
            <a:p>
              <a:pPr eaLnBrk="0" hangingPunct="0"/>
              <a:r>
                <a:rPr lang="en-US" sz="2000"/>
                <a:t>(35 yr)</a:t>
              </a:r>
            </a:p>
          </p:txBody>
        </p:sp>
        <p:cxnSp>
          <p:nvCxnSpPr>
            <p:cNvPr id="21" name="Straight Arrow Connector 20"/>
            <p:cNvCxnSpPr/>
            <p:nvPr/>
          </p:nvCxnSpPr>
          <p:spPr bwMode="auto">
            <a:xfrm rot="16200000" flipH="1">
              <a:off x="1952914" y="2827011"/>
              <a:ext cx="760248" cy="55599"/>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22" name="Straight Arrow Connector 21"/>
            <p:cNvCxnSpPr/>
            <p:nvPr/>
          </p:nvCxnSpPr>
          <p:spPr bwMode="auto">
            <a:xfrm rot="5400000">
              <a:off x="5105907" y="3069876"/>
              <a:ext cx="3002597" cy="869"/>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23" name="TextBox 22"/>
            <p:cNvSpPr txBox="1"/>
            <p:nvPr/>
          </p:nvSpPr>
          <p:spPr>
            <a:xfrm>
              <a:off x="5890252" y="2362156"/>
              <a:ext cx="904248" cy="366410"/>
            </a:xfrm>
            <a:prstGeom prst="rect">
              <a:avLst/>
            </a:prstGeom>
            <a:noFill/>
          </p:spPr>
          <p:txBody>
            <a:bodyPr wrap="square" rtlCol="0">
              <a:spAutoFit/>
            </a:bodyPr>
            <a:lstStyle/>
            <a:p>
              <a:r>
                <a:rPr lang="en-US" sz="2000"/>
                <a:t>80km</a:t>
              </a:r>
            </a:p>
          </p:txBody>
        </p:sp>
      </p:grpSp>
      <p:sp>
        <p:nvSpPr>
          <p:cNvPr id="25" name="Rectangle 24"/>
          <p:cNvSpPr/>
          <p:nvPr/>
        </p:nvSpPr>
        <p:spPr>
          <a:xfrm>
            <a:off x="3887308" y="2606578"/>
            <a:ext cx="4913792" cy="1015663"/>
          </a:xfrm>
          <a:prstGeom prst="rect">
            <a:avLst/>
          </a:prstGeom>
          <a:solidFill>
            <a:schemeClr val="bg1">
              <a:alpha val="61000"/>
            </a:schemeClr>
          </a:solidFill>
        </p:spPr>
        <p:txBody>
          <a:bodyPr wrap="square">
            <a:spAutoFit/>
          </a:bodyPr>
          <a:lstStyle/>
          <a:p>
            <a:pPr algn="ctr"/>
            <a:r>
              <a:rPr lang="en-US" sz="2000"/>
              <a:t>Local orbits are chaotic due to Prometheus;</a:t>
            </a:r>
          </a:p>
          <a:p>
            <a:pPr algn="ctr"/>
            <a:r>
              <a:rPr lang="en-US" sz="2000"/>
              <a:t>Moonlets are discovered and lost again,</a:t>
            </a:r>
          </a:p>
          <a:p>
            <a:pPr algn="ctr"/>
            <a:r>
              <a:rPr lang="en-US" sz="2000"/>
              <a:t>In months</a:t>
            </a:r>
          </a:p>
        </p:txBody>
      </p:sp>
      <p:pic>
        <p:nvPicPr>
          <p:cNvPr id="15" name="Picture 14" descr="PIA12766_F_burst_crop.jpg"/>
          <p:cNvPicPr>
            <a:picLocks noChangeAspect="1"/>
          </p:cNvPicPr>
          <p:nvPr/>
        </p:nvPicPr>
        <p:blipFill>
          <a:blip r:embed="rId7"/>
          <a:stretch>
            <a:fillRect/>
          </a:stretch>
        </p:blipFill>
        <p:spPr>
          <a:xfrm flipV="1">
            <a:off x="0" y="0"/>
            <a:ext cx="9144000" cy="2057103"/>
          </a:xfrm>
          <a:prstGeom prst="rect">
            <a:avLst/>
          </a:prstGeom>
        </p:spPr>
      </p:pic>
      <p:sp>
        <p:nvSpPr>
          <p:cNvPr id="13" name="TextBox 12"/>
          <p:cNvSpPr txBox="1"/>
          <p:nvPr/>
        </p:nvSpPr>
        <p:spPr>
          <a:xfrm>
            <a:off x="279400" y="241300"/>
            <a:ext cx="3497697" cy="646331"/>
          </a:xfrm>
          <a:prstGeom prst="rect">
            <a:avLst/>
          </a:prstGeom>
          <a:noFill/>
        </p:spPr>
        <p:txBody>
          <a:bodyPr wrap="none" rtlCol="0">
            <a:spAutoFit/>
          </a:bodyPr>
          <a:lstStyle/>
          <a:p>
            <a:pPr algn="ctr"/>
            <a:r>
              <a:rPr lang="en-US">
                <a:solidFill>
                  <a:schemeClr val="bg1"/>
                </a:solidFill>
              </a:rPr>
              <a:t>Collision with a rampaging moonlet</a:t>
            </a:r>
          </a:p>
          <a:p>
            <a:pPr algn="ctr"/>
            <a:r>
              <a:rPr lang="en-US">
                <a:solidFill>
                  <a:schemeClr val="bg1"/>
                </a:solidFill>
              </a:rPr>
              <a:t>on a chaotic orbit</a:t>
            </a:r>
          </a:p>
        </p:txBody>
      </p:sp>
      <p:sp>
        <p:nvSpPr>
          <p:cNvPr id="16" name="TextBox 15"/>
          <p:cNvSpPr txBox="1"/>
          <p:nvPr/>
        </p:nvSpPr>
        <p:spPr>
          <a:xfrm>
            <a:off x="5471125" y="1066800"/>
            <a:ext cx="3706100" cy="1200329"/>
          </a:xfrm>
          <a:prstGeom prst="rect">
            <a:avLst/>
          </a:prstGeom>
          <a:noFill/>
        </p:spPr>
        <p:txBody>
          <a:bodyPr wrap="none" rtlCol="0">
            <a:spAutoFit/>
          </a:bodyPr>
          <a:lstStyle/>
          <a:p>
            <a:pPr algn="ctr"/>
            <a:r>
              <a:rPr lang="en-US">
                <a:solidFill>
                  <a:schemeClr val="bg1"/>
                </a:solidFill>
              </a:rPr>
              <a:t>F Ring </a:t>
            </a:r>
            <a:r>
              <a:rPr lang="en-US" i="1">
                <a:solidFill>
                  <a:schemeClr val="bg1"/>
                </a:solidFill>
              </a:rPr>
              <a:t>true core (RSS) </a:t>
            </a:r>
            <a:r>
              <a:rPr lang="en-US">
                <a:solidFill>
                  <a:schemeClr val="bg1"/>
                </a:solidFill>
              </a:rPr>
              <a:t>remains stable </a:t>
            </a:r>
          </a:p>
          <a:p>
            <a:pPr algn="ctr"/>
            <a:r>
              <a:rPr lang="en-US">
                <a:solidFill>
                  <a:schemeClr val="bg1"/>
                </a:solidFill>
              </a:rPr>
              <a:t>in this sea of chaos –</a:t>
            </a:r>
          </a:p>
          <a:p>
            <a:pPr algn="ctr"/>
            <a:r>
              <a:rPr lang="en-US">
                <a:solidFill>
                  <a:schemeClr val="bg1"/>
                </a:solidFill>
              </a:rPr>
              <a:t>unique resonance combination –</a:t>
            </a:r>
          </a:p>
          <a:p>
            <a:pPr algn="ctr"/>
            <a:r>
              <a:rPr lang="en-US">
                <a:solidFill>
                  <a:schemeClr val="bg1"/>
                </a:solidFill>
              </a:rPr>
              <a:t>it’s in the only place it </a:t>
            </a:r>
            <a:r>
              <a:rPr lang="en-US" i="1">
                <a:solidFill>
                  <a:schemeClr val="bg1"/>
                </a:solidFill>
              </a:rPr>
              <a:t>could </a:t>
            </a:r>
            <a:r>
              <a:rPr lang="en-US">
                <a:solidFill>
                  <a:schemeClr val="bg1"/>
                </a:solidFill>
              </a:rPr>
              <a:t>be</a:t>
            </a:r>
          </a:p>
        </p:txBody>
      </p:sp>
      <p:sp>
        <p:nvSpPr>
          <p:cNvPr id="17" name="TextBox 16"/>
          <p:cNvSpPr txBox="1"/>
          <p:nvPr/>
        </p:nvSpPr>
        <p:spPr>
          <a:xfrm>
            <a:off x="6375400" y="2235200"/>
            <a:ext cx="2077837" cy="276999"/>
          </a:xfrm>
          <a:prstGeom prst="rect">
            <a:avLst/>
          </a:prstGeom>
          <a:noFill/>
        </p:spPr>
        <p:txBody>
          <a:bodyPr wrap="none" rtlCol="0">
            <a:spAutoFit/>
          </a:bodyPr>
          <a:lstStyle/>
          <a:p>
            <a:r>
              <a:rPr lang="en-US" sz="1200">
                <a:solidFill>
                  <a:schemeClr val="bg1"/>
                </a:solidFill>
              </a:rPr>
              <a:t>Cuzzi et al 2014 and in review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peller_belts_Apr2017_PIA21448med res.jpg"/>
          <p:cNvPicPr>
            <a:picLocks noChangeAspect="1"/>
          </p:cNvPicPr>
          <p:nvPr/>
        </p:nvPicPr>
        <p:blipFill>
          <a:blip r:embed="rId3"/>
          <a:stretch>
            <a:fillRect/>
          </a:stretch>
        </p:blipFill>
        <p:spPr>
          <a:xfrm>
            <a:off x="0" y="-4233"/>
            <a:ext cx="9144000" cy="6858000"/>
          </a:xfrm>
          <a:prstGeom prst="rect">
            <a:avLst/>
          </a:prstGeom>
          <a:ln>
            <a:noFill/>
          </a:ln>
        </p:spPr>
      </p:pic>
      <p:sp>
        <p:nvSpPr>
          <p:cNvPr id="8" name="TextBox 7"/>
          <p:cNvSpPr txBox="1"/>
          <p:nvPr/>
        </p:nvSpPr>
        <p:spPr>
          <a:xfrm>
            <a:off x="564503" y="651934"/>
            <a:ext cx="4230395" cy="830997"/>
          </a:xfrm>
          <a:prstGeom prst="rect">
            <a:avLst/>
          </a:prstGeom>
          <a:noFill/>
        </p:spPr>
        <p:txBody>
          <a:bodyPr wrap="none" rtlCol="0">
            <a:spAutoFit/>
          </a:bodyPr>
          <a:lstStyle/>
          <a:p>
            <a:pPr algn="ctr"/>
            <a:r>
              <a:rPr lang="en-US" sz="2400">
                <a:solidFill>
                  <a:schemeClr val="bg1"/>
                </a:solidFill>
              </a:rPr>
              <a:t>Leftover shards from formation?</a:t>
            </a:r>
          </a:p>
          <a:p>
            <a:pPr algn="ctr"/>
            <a:r>
              <a:rPr lang="en-US" sz="2400">
                <a:solidFill>
                  <a:schemeClr val="bg1"/>
                </a:solidFill>
              </a:rPr>
              <a:t>Locally grown?</a:t>
            </a:r>
          </a:p>
        </p:txBody>
      </p:sp>
      <p:sp>
        <p:nvSpPr>
          <p:cNvPr id="9" name="TextBox 8"/>
          <p:cNvSpPr txBox="1"/>
          <p:nvPr/>
        </p:nvSpPr>
        <p:spPr>
          <a:xfrm>
            <a:off x="498352" y="203200"/>
            <a:ext cx="4377821" cy="523220"/>
          </a:xfrm>
          <a:prstGeom prst="rect">
            <a:avLst/>
          </a:prstGeom>
          <a:noFill/>
        </p:spPr>
        <p:txBody>
          <a:bodyPr wrap="none" rtlCol="0">
            <a:spAutoFit/>
          </a:bodyPr>
          <a:lstStyle/>
          <a:p>
            <a:r>
              <a:rPr lang="en-US" sz="2800">
                <a:solidFill>
                  <a:schemeClr val="bg1"/>
                </a:solidFill>
              </a:rPr>
              <a:t>“Propellers”- 100m-R chunks</a:t>
            </a:r>
          </a:p>
        </p:txBody>
      </p:sp>
      <p:sp>
        <p:nvSpPr>
          <p:cNvPr id="7" name="TextBox 6"/>
          <p:cNvSpPr txBox="1"/>
          <p:nvPr/>
        </p:nvSpPr>
        <p:spPr>
          <a:xfrm>
            <a:off x="342900" y="3023969"/>
            <a:ext cx="3095719" cy="646331"/>
          </a:xfrm>
          <a:prstGeom prst="rect">
            <a:avLst/>
          </a:prstGeom>
          <a:noFill/>
        </p:spPr>
        <p:txBody>
          <a:bodyPr wrap="none" rtlCol="0">
            <a:spAutoFit/>
          </a:bodyPr>
          <a:lstStyle/>
          <a:p>
            <a:pPr algn="ctr"/>
            <a:r>
              <a:rPr lang="en-US">
                <a:solidFill>
                  <a:srgbClr val="FFFFFF"/>
                </a:solidFill>
              </a:rPr>
              <a:t>Spahn &amp; Sremcevic 2000; </a:t>
            </a:r>
          </a:p>
          <a:p>
            <a:pPr algn="ctr"/>
            <a:r>
              <a:rPr lang="en-US">
                <a:solidFill>
                  <a:srgbClr val="FFFFFF"/>
                </a:solidFill>
              </a:rPr>
              <a:t>Tiscareno et al 2006, 07, 10, 18</a:t>
            </a:r>
          </a:p>
        </p:txBody>
      </p:sp>
      <p:sp>
        <p:nvSpPr>
          <p:cNvPr id="6" name="TextBox 5"/>
          <p:cNvSpPr txBox="1"/>
          <p:nvPr/>
        </p:nvSpPr>
        <p:spPr>
          <a:xfrm>
            <a:off x="1892300" y="1409700"/>
            <a:ext cx="1479830" cy="369332"/>
          </a:xfrm>
          <a:prstGeom prst="rect">
            <a:avLst/>
          </a:prstGeom>
          <a:noFill/>
        </p:spPr>
        <p:txBody>
          <a:bodyPr wrap="none" rtlCol="0">
            <a:spAutoFit/>
          </a:bodyPr>
          <a:lstStyle/>
          <a:p>
            <a:r>
              <a:rPr lang="en-US">
                <a:solidFill>
                  <a:schemeClr val="bg1"/>
                </a:solidFill>
              </a:rPr>
              <a:t>Esposito, T.M.</a:t>
            </a:r>
          </a:p>
        </p:txBody>
      </p:sp>
      <p:sp>
        <p:nvSpPr>
          <p:cNvPr id="10" name="Rectangle 9"/>
          <p:cNvSpPr/>
          <p:nvPr/>
        </p:nvSpPr>
        <p:spPr>
          <a:xfrm>
            <a:off x="0" y="0"/>
            <a:ext cx="9144000" cy="68580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peller_belts_Apr2017_PIA21448med res.jpg"/>
          <p:cNvPicPr>
            <a:picLocks noChangeAspect="1"/>
          </p:cNvPicPr>
          <p:nvPr/>
        </p:nvPicPr>
        <p:blipFill>
          <a:blip r:embed="rId3"/>
          <a:stretch>
            <a:fillRect/>
          </a:stretch>
        </p:blipFill>
        <p:spPr>
          <a:xfrm>
            <a:off x="0" y="0"/>
            <a:ext cx="9144000" cy="6858000"/>
          </a:xfrm>
          <a:prstGeom prst="rect">
            <a:avLst/>
          </a:prstGeom>
        </p:spPr>
      </p:pic>
      <p:pic>
        <p:nvPicPr>
          <p:cNvPr id="3" name="Picture 2" descr="Earhart_and_enckegap_PIA21437crop.jpg"/>
          <p:cNvPicPr>
            <a:picLocks noChangeAspect="1"/>
          </p:cNvPicPr>
          <p:nvPr/>
        </p:nvPicPr>
        <p:blipFill>
          <a:blip r:embed="rId4"/>
          <a:stretch>
            <a:fillRect/>
          </a:stretch>
        </p:blipFill>
        <p:spPr>
          <a:xfrm rot="2018353">
            <a:off x="6749577" y="3852097"/>
            <a:ext cx="3304060" cy="3719601"/>
          </a:xfrm>
          <a:prstGeom prst="rect">
            <a:avLst/>
          </a:prstGeom>
        </p:spPr>
      </p:pic>
      <p:cxnSp>
        <p:nvCxnSpPr>
          <p:cNvPr id="7" name="Straight Connector 6"/>
          <p:cNvCxnSpPr/>
          <p:nvPr/>
        </p:nvCxnSpPr>
        <p:spPr bwMode="auto">
          <a:xfrm rot="10800000">
            <a:off x="8043334" y="3234268"/>
            <a:ext cx="1100667" cy="728135"/>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0" name="Straight Connector 9"/>
          <p:cNvCxnSpPr/>
          <p:nvPr/>
        </p:nvCxnSpPr>
        <p:spPr bwMode="auto">
          <a:xfrm rot="5400000" flipH="1" flipV="1">
            <a:off x="5494867" y="3750733"/>
            <a:ext cx="3081866" cy="2048934"/>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cxnSp>
        <p:nvCxnSpPr>
          <p:cNvPr id="12" name="Straight Connector 11"/>
          <p:cNvCxnSpPr/>
          <p:nvPr/>
        </p:nvCxnSpPr>
        <p:spPr bwMode="auto">
          <a:xfrm>
            <a:off x="6011334" y="6333066"/>
            <a:ext cx="1083736" cy="728137"/>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med" len="med"/>
          </a:ln>
          <a:effectLst/>
        </p:spPr>
      </p:cxnSp>
      <p:pic>
        <p:nvPicPr>
          <p:cNvPr id="8" name="Picture 7" descr="PastedGraphic-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rot="18499009">
            <a:off x="3441700" y="2440516"/>
            <a:ext cx="4267200" cy="2857500"/>
          </a:xfrm>
          <a:prstGeom prst="rect">
            <a:avLst/>
          </a:prstGeom>
        </p:spPr>
      </p:pic>
      <p:cxnSp>
        <p:nvCxnSpPr>
          <p:cNvPr id="11" name="Straight Arrow Connector 10"/>
          <p:cNvCxnSpPr/>
          <p:nvPr/>
        </p:nvCxnSpPr>
        <p:spPr>
          <a:xfrm>
            <a:off x="5952067" y="1291167"/>
            <a:ext cx="2048933" cy="1579033"/>
          </a:xfrm>
          <a:prstGeom prst="straightConnector1">
            <a:avLst/>
          </a:prstGeom>
          <a:ln w="38100" cap="flat" cmpd="sng" algn="ctr">
            <a:solidFill>
              <a:schemeClr val="bg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27903" y="884766"/>
            <a:ext cx="2016097" cy="1631216"/>
          </a:xfrm>
          <a:prstGeom prst="rect">
            <a:avLst/>
          </a:prstGeom>
          <a:noFill/>
        </p:spPr>
        <p:txBody>
          <a:bodyPr wrap="none" rtlCol="0">
            <a:spAutoFit/>
          </a:bodyPr>
          <a:lstStyle/>
          <a:p>
            <a:pPr algn="ctr"/>
            <a:r>
              <a:rPr lang="en-US" sz="2000">
                <a:solidFill>
                  <a:srgbClr val="FFFFFF"/>
                </a:solidFill>
              </a:rPr>
              <a:t>km-R </a:t>
            </a:r>
          </a:p>
          <a:p>
            <a:pPr algn="ctr"/>
            <a:r>
              <a:rPr lang="en-US" sz="2000">
                <a:solidFill>
                  <a:srgbClr val="FFFFFF"/>
                </a:solidFill>
              </a:rPr>
              <a:t>“giant propellers” </a:t>
            </a:r>
          </a:p>
          <a:p>
            <a:pPr algn="ctr"/>
            <a:r>
              <a:rPr lang="en-US" sz="2000">
                <a:solidFill>
                  <a:srgbClr val="FFFFFF"/>
                </a:solidFill>
              </a:rPr>
              <a:t>meandering in</a:t>
            </a:r>
          </a:p>
          <a:p>
            <a:pPr algn="ctr"/>
            <a:r>
              <a:rPr lang="en-US" sz="2000">
                <a:solidFill>
                  <a:srgbClr val="FFFFFF"/>
                </a:solidFill>
              </a:rPr>
              <a:t>semimajor axis</a:t>
            </a:r>
          </a:p>
          <a:p>
            <a:pPr algn="ctr"/>
            <a:r>
              <a:rPr lang="en-US" sz="2000">
                <a:solidFill>
                  <a:srgbClr val="FFFFFF"/>
                </a:solidFill>
              </a:rPr>
              <a:t>+/- 1km</a:t>
            </a:r>
          </a:p>
        </p:txBody>
      </p:sp>
      <p:sp>
        <p:nvSpPr>
          <p:cNvPr id="17" name="TextBox 16"/>
          <p:cNvSpPr txBox="1"/>
          <p:nvPr/>
        </p:nvSpPr>
        <p:spPr>
          <a:xfrm rot="18503514">
            <a:off x="5237427" y="4945677"/>
            <a:ext cx="1642259" cy="307777"/>
          </a:xfrm>
          <a:prstGeom prst="rect">
            <a:avLst/>
          </a:prstGeom>
          <a:noFill/>
        </p:spPr>
        <p:txBody>
          <a:bodyPr wrap="none" rtlCol="0">
            <a:spAutoFit/>
          </a:bodyPr>
          <a:lstStyle/>
          <a:p>
            <a:r>
              <a:rPr lang="en-US" sz="1400"/>
              <a:t>H. Rein, pers. comm</a:t>
            </a:r>
          </a:p>
        </p:txBody>
      </p:sp>
      <p:sp>
        <p:nvSpPr>
          <p:cNvPr id="15" name="TextBox 14"/>
          <p:cNvSpPr txBox="1"/>
          <p:nvPr/>
        </p:nvSpPr>
        <p:spPr>
          <a:xfrm>
            <a:off x="564503" y="651934"/>
            <a:ext cx="4230395" cy="830997"/>
          </a:xfrm>
          <a:prstGeom prst="rect">
            <a:avLst/>
          </a:prstGeom>
          <a:noFill/>
        </p:spPr>
        <p:txBody>
          <a:bodyPr wrap="none" rtlCol="0">
            <a:spAutoFit/>
          </a:bodyPr>
          <a:lstStyle/>
          <a:p>
            <a:pPr algn="ctr"/>
            <a:r>
              <a:rPr lang="en-US" sz="2400">
                <a:solidFill>
                  <a:schemeClr val="bg1"/>
                </a:solidFill>
              </a:rPr>
              <a:t>Leftover shards from formation?</a:t>
            </a:r>
          </a:p>
          <a:p>
            <a:pPr algn="ctr"/>
            <a:r>
              <a:rPr lang="en-US" sz="2400">
                <a:solidFill>
                  <a:schemeClr val="bg1"/>
                </a:solidFill>
              </a:rPr>
              <a:t>Locally grown?</a:t>
            </a:r>
          </a:p>
        </p:txBody>
      </p:sp>
      <p:sp>
        <p:nvSpPr>
          <p:cNvPr id="19" name="TextBox 18"/>
          <p:cNvSpPr txBox="1"/>
          <p:nvPr/>
        </p:nvSpPr>
        <p:spPr>
          <a:xfrm>
            <a:off x="498352" y="203200"/>
            <a:ext cx="4377821" cy="523220"/>
          </a:xfrm>
          <a:prstGeom prst="rect">
            <a:avLst/>
          </a:prstGeom>
          <a:noFill/>
        </p:spPr>
        <p:txBody>
          <a:bodyPr wrap="none" rtlCol="0">
            <a:spAutoFit/>
          </a:bodyPr>
          <a:lstStyle/>
          <a:p>
            <a:r>
              <a:rPr lang="en-US" sz="2800">
                <a:solidFill>
                  <a:schemeClr val="bg1"/>
                </a:solidFill>
              </a:rPr>
              <a:t>“Propellers”- 100m-R chunks</a:t>
            </a:r>
          </a:p>
        </p:txBody>
      </p:sp>
      <p:sp>
        <p:nvSpPr>
          <p:cNvPr id="20" name="TextBox 19"/>
          <p:cNvSpPr txBox="1"/>
          <p:nvPr/>
        </p:nvSpPr>
        <p:spPr>
          <a:xfrm>
            <a:off x="200375" y="2655669"/>
            <a:ext cx="4117383" cy="646331"/>
          </a:xfrm>
          <a:prstGeom prst="rect">
            <a:avLst/>
          </a:prstGeom>
          <a:noFill/>
        </p:spPr>
        <p:txBody>
          <a:bodyPr wrap="none" rtlCol="0">
            <a:spAutoFit/>
          </a:bodyPr>
          <a:lstStyle/>
          <a:p>
            <a:pPr algn="ctr"/>
            <a:r>
              <a:rPr lang="en-US">
                <a:solidFill>
                  <a:srgbClr val="FFFFFF"/>
                </a:solidFill>
              </a:rPr>
              <a:t>Tiscareno 2010, Pan &amp; Chiang 2010, </a:t>
            </a:r>
          </a:p>
          <a:p>
            <a:pPr algn="ctr"/>
            <a:r>
              <a:rPr lang="en-US">
                <a:solidFill>
                  <a:srgbClr val="FFFFFF"/>
                </a:solidFill>
              </a:rPr>
              <a:t>Crida et al 2010, Rein &amp; Papaloizou 2010 </a:t>
            </a:r>
          </a:p>
        </p:txBody>
      </p:sp>
      <p:sp>
        <p:nvSpPr>
          <p:cNvPr id="14" name="TextBox 13"/>
          <p:cNvSpPr txBox="1"/>
          <p:nvPr/>
        </p:nvSpPr>
        <p:spPr>
          <a:xfrm>
            <a:off x="6628828" y="6311900"/>
            <a:ext cx="2350072" cy="369332"/>
          </a:xfrm>
          <a:prstGeom prst="rect">
            <a:avLst/>
          </a:prstGeom>
          <a:noFill/>
        </p:spPr>
        <p:txBody>
          <a:bodyPr wrap="none" rtlCol="0">
            <a:spAutoFit/>
          </a:bodyPr>
          <a:lstStyle/>
          <a:p>
            <a:r>
              <a:rPr lang="en-US">
                <a:solidFill>
                  <a:schemeClr val="bg1"/>
                </a:solidFill>
              </a:rPr>
              <a:t>(Hoffmann, Seiler T.M.)</a:t>
            </a:r>
          </a:p>
        </p:txBody>
      </p:sp>
      <p:sp>
        <p:nvSpPr>
          <p:cNvPr id="16" name="Rectangle 15"/>
          <p:cNvSpPr/>
          <p:nvPr/>
        </p:nvSpPr>
        <p:spPr>
          <a:xfrm>
            <a:off x="0" y="0"/>
            <a:ext cx="9144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ap="flat" cmpd="sng" algn="ctr">
                <a:solidFill>
                  <a:schemeClr val="tx1"/>
                </a:solidFill>
                <a:prstDash val="solid"/>
                <a:round/>
                <a:headEnd type="none" w="med" len="med"/>
                <a:tailEnd type="none" w="med" len="med"/>
              </a:ln>
              <a:solidFill>
                <a:schemeClr val="tx1"/>
              </a:solidFill>
            </a:endParaRPr>
          </a:p>
        </p:txBody>
      </p:sp>
      <p:sp>
        <p:nvSpPr>
          <p:cNvPr id="18" name="Rectangle 17"/>
          <p:cNvSpPr/>
          <p:nvPr/>
        </p:nvSpPr>
        <p:spPr>
          <a:xfrm>
            <a:off x="0" y="0"/>
            <a:ext cx="9144000" cy="68580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892300" y="1409700"/>
            <a:ext cx="1479830" cy="369332"/>
          </a:xfrm>
          <a:prstGeom prst="rect">
            <a:avLst/>
          </a:prstGeom>
          <a:noFill/>
        </p:spPr>
        <p:txBody>
          <a:bodyPr wrap="none" rtlCol="0">
            <a:spAutoFit/>
          </a:bodyPr>
          <a:lstStyle/>
          <a:p>
            <a:r>
              <a:rPr lang="en-US">
                <a:solidFill>
                  <a:schemeClr val="bg1"/>
                </a:solidFill>
              </a:rPr>
              <a:t>Esposito, T.M.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teaus_and_gaps_C_ring_Dec2004_549_1049_3adj.jpg"/>
          <p:cNvPicPr>
            <a:picLocks noChangeAspect="1"/>
          </p:cNvPicPr>
          <p:nvPr/>
        </p:nvPicPr>
        <p:blipFill>
          <a:blip r:embed="rId3"/>
          <a:stretch>
            <a:fillRect/>
          </a:stretch>
        </p:blipFill>
        <p:spPr>
          <a:xfrm>
            <a:off x="0" y="0"/>
            <a:ext cx="9143999" cy="6858000"/>
          </a:xfrm>
          <a:prstGeom prst="rect">
            <a:avLst/>
          </a:prstGeom>
        </p:spPr>
      </p:pic>
      <p:sp>
        <p:nvSpPr>
          <p:cNvPr id="4" name="TextBox 3"/>
          <p:cNvSpPr txBox="1"/>
          <p:nvPr/>
        </p:nvSpPr>
        <p:spPr>
          <a:xfrm>
            <a:off x="1919773" y="3242489"/>
            <a:ext cx="3292889" cy="954107"/>
          </a:xfrm>
          <a:prstGeom prst="rect">
            <a:avLst/>
          </a:prstGeom>
          <a:noFill/>
        </p:spPr>
        <p:txBody>
          <a:bodyPr wrap="none" rtlCol="0">
            <a:spAutoFit/>
          </a:bodyPr>
          <a:lstStyle/>
          <a:p>
            <a:pPr algn="ctr"/>
            <a:r>
              <a:rPr lang="en-US" sz="3200">
                <a:solidFill>
                  <a:srgbClr val="FFFFFF"/>
                </a:solidFill>
              </a:rPr>
              <a:t>Krono-Seismology:</a:t>
            </a:r>
          </a:p>
          <a:p>
            <a:pPr algn="ctr"/>
            <a:r>
              <a:rPr lang="en-US" sz="2400">
                <a:solidFill>
                  <a:srgbClr val="FFFFFF"/>
                </a:solidFill>
              </a:rPr>
              <a:t>2:1 resonance; </a:t>
            </a:r>
          </a:p>
        </p:txBody>
      </p:sp>
      <p:cxnSp>
        <p:nvCxnSpPr>
          <p:cNvPr id="7" name="Straight Arrow Connector 6"/>
          <p:cNvCxnSpPr/>
          <p:nvPr/>
        </p:nvCxnSpPr>
        <p:spPr>
          <a:xfrm flipV="1">
            <a:off x="4699000" y="3975100"/>
            <a:ext cx="3022600" cy="12700"/>
          </a:xfrm>
          <a:prstGeom prst="straightConnector1">
            <a:avLst/>
          </a:prstGeom>
          <a:ln w="38100" cap="flat" cmpd="sng" algn="ctr">
            <a:solidFill>
              <a:srgbClr val="FFFF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8800" y="3187700"/>
            <a:ext cx="824978" cy="369332"/>
          </a:xfrm>
          <a:prstGeom prst="rect">
            <a:avLst/>
          </a:prstGeom>
          <a:noFill/>
        </p:spPr>
        <p:txBody>
          <a:bodyPr wrap="none" rtlCol="0">
            <a:spAutoFit/>
          </a:bodyPr>
          <a:lstStyle/>
          <a:p>
            <a:r>
              <a:rPr lang="en-US">
                <a:solidFill>
                  <a:schemeClr val="bg1"/>
                </a:solidFill>
              </a:rPr>
              <a:t>200km</a:t>
            </a:r>
          </a:p>
        </p:txBody>
      </p:sp>
      <p:cxnSp>
        <p:nvCxnSpPr>
          <p:cNvPr id="11" name="Straight Arrow Connector 10"/>
          <p:cNvCxnSpPr/>
          <p:nvPr/>
        </p:nvCxnSpPr>
        <p:spPr>
          <a:xfrm flipV="1">
            <a:off x="1346200" y="3213100"/>
            <a:ext cx="292100" cy="22860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54000" y="457199"/>
            <a:ext cx="8801100" cy="2554545"/>
          </a:xfrm>
          <a:prstGeom prst="rect">
            <a:avLst/>
          </a:prstGeom>
          <a:noFill/>
        </p:spPr>
        <p:txBody>
          <a:bodyPr wrap="square" rtlCol="0">
            <a:spAutoFit/>
          </a:bodyPr>
          <a:lstStyle/>
          <a:p>
            <a:pPr algn="ctr"/>
            <a:r>
              <a:rPr lang="en-US" sz="3200">
                <a:solidFill>
                  <a:srgbClr val="FFFFFF"/>
                </a:solidFill>
              </a:rPr>
              <a:t>C Ring “plateaus”:  </a:t>
            </a:r>
          </a:p>
          <a:p>
            <a:pPr algn="ctr"/>
            <a:r>
              <a:rPr lang="en-US" sz="3200" i="1">
                <a:solidFill>
                  <a:srgbClr val="FFFFFF"/>
                </a:solidFill>
              </a:rPr>
              <a:t>Sharp boundaries defined by particle size differences</a:t>
            </a:r>
          </a:p>
          <a:p>
            <a:pPr algn="ctr"/>
            <a:r>
              <a:rPr lang="en-US" sz="3200" i="1">
                <a:solidFill>
                  <a:srgbClr val="FFFFFF"/>
                </a:solidFill>
              </a:rPr>
              <a:t>Seemingly regular pattern centered on Saturn 2:1</a:t>
            </a:r>
          </a:p>
          <a:p>
            <a:pPr algn="ctr"/>
            <a:endParaRPr lang="en-US" sz="3200" i="1">
              <a:solidFill>
                <a:srgbClr val="FFFFFF"/>
              </a:solidFill>
            </a:endParaRPr>
          </a:p>
          <a:p>
            <a:pPr algn="ctr"/>
            <a:endParaRPr lang="en-US" sz="3200" i="1">
              <a:solidFill>
                <a:srgbClr val="FFFFFF"/>
              </a:solidFill>
            </a:endParaRPr>
          </a:p>
        </p:txBody>
      </p:sp>
      <p:sp>
        <p:nvSpPr>
          <p:cNvPr id="14" name="TextBox 13"/>
          <p:cNvSpPr txBox="1"/>
          <p:nvPr/>
        </p:nvSpPr>
        <p:spPr>
          <a:xfrm>
            <a:off x="355600" y="4965700"/>
            <a:ext cx="1721144" cy="646331"/>
          </a:xfrm>
          <a:prstGeom prst="rect">
            <a:avLst/>
          </a:prstGeom>
          <a:noFill/>
        </p:spPr>
        <p:txBody>
          <a:bodyPr wrap="none" rtlCol="0">
            <a:spAutoFit/>
          </a:bodyPr>
          <a:lstStyle/>
          <a:p>
            <a:r>
              <a:rPr lang="en-US">
                <a:solidFill>
                  <a:schemeClr val="bg1"/>
                </a:solidFill>
              </a:rPr>
              <a:t>Hedman, T.M.</a:t>
            </a:r>
          </a:p>
          <a:p>
            <a:r>
              <a:rPr lang="en-US">
                <a:solidFill>
                  <a:schemeClr val="bg1"/>
                </a:solidFill>
              </a:rPr>
              <a:t>Mankovich, T.M.</a:t>
            </a:r>
          </a:p>
        </p:txBody>
      </p:sp>
      <p:sp>
        <p:nvSpPr>
          <p:cNvPr id="16" name="TextBox 15"/>
          <p:cNvSpPr txBox="1"/>
          <p:nvPr/>
        </p:nvSpPr>
        <p:spPr>
          <a:xfrm>
            <a:off x="6576435" y="4724400"/>
            <a:ext cx="1968808" cy="1200328"/>
          </a:xfrm>
          <a:prstGeom prst="rect">
            <a:avLst/>
          </a:prstGeom>
          <a:noFill/>
        </p:spPr>
        <p:txBody>
          <a:bodyPr wrap="none" rtlCol="0">
            <a:spAutoFit/>
          </a:bodyPr>
          <a:lstStyle/>
          <a:p>
            <a:pPr algn="ctr"/>
            <a:r>
              <a:rPr lang="en-US" sz="2400">
                <a:solidFill>
                  <a:srgbClr val="EEECE1"/>
                </a:solidFill>
              </a:rPr>
              <a:t>But sadly, </a:t>
            </a:r>
          </a:p>
          <a:p>
            <a:pPr algn="ctr"/>
            <a:r>
              <a:rPr lang="en-US" sz="2400">
                <a:solidFill>
                  <a:srgbClr val="EEECE1"/>
                </a:solidFill>
              </a:rPr>
              <a:t>do not explain </a:t>
            </a:r>
          </a:p>
          <a:p>
            <a:pPr algn="ctr"/>
            <a:r>
              <a:rPr lang="en-US" sz="2400">
                <a:solidFill>
                  <a:srgbClr val="EEECE1"/>
                </a:solidFill>
              </a:rPr>
              <a:t>the plateaus!</a:t>
            </a:r>
          </a:p>
        </p:txBody>
      </p:sp>
      <p:sp>
        <p:nvSpPr>
          <p:cNvPr id="13" name="TextBox 12"/>
          <p:cNvSpPr txBox="1"/>
          <p:nvPr/>
        </p:nvSpPr>
        <p:spPr>
          <a:xfrm>
            <a:off x="2649396" y="4584700"/>
            <a:ext cx="3572675" cy="1846659"/>
          </a:xfrm>
          <a:prstGeom prst="rect">
            <a:avLst/>
          </a:prstGeom>
          <a:noFill/>
        </p:spPr>
        <p:txBody>
          <a:bodyPr wrap="none" rtlCol="0">
            <a:spAutoFit/>
          </a:bodyPr>
          <a:lstStyle/>
          <a:p>
            <a:pPr algn="ctr"/>
            <a:r>
              <a:rPr lang="en-US" sz="2400">
                <a:solidFill>
                  <a:srgbClr val="FFFFFF"/>
                </a:solidFill>
              </a:rPr>
              <a:t>This and others constrain</a:t>
            </a:r>
          </a:p>
          <a:p>
            <a:pPr algn="ctr"/>
            <a:r>
              <a:rPr lang="en-US" sz="2400" i="1">
                <a:solidFill>
                  <a:srgbClr val="FFFFFF"/>
                </a:solidFill>
              </a:rPr>
              <a:t>Saturn’s internal structure;</a:t>
            </a:r>
          </a:p>
          <a:p>
            <a:pPr algn="ctr"/>
            <a:r>
              <a:rPr lang="en-US" sz="2400">
                <a:solidFill>
                  <a:srgbClr val="FFFFFF"/>
                </a:solidFill>
              </a:rPr>
              <a:t>A diffuse core boundary?</a:t>
            </a:r>
          </a:p>
          <a:p>
            <a:pPr algn="ctr"/>
            <a:r>
              <a:rPr lang="en-US" sz="1200">
                <a:solidFill>
                  <a:srgbClr val="FFFFFF"/>
                </a:solidFill>
              </a:rPr>
              <a:t>Hedman &amp; Nicholson 2013, 2014, </a:t>
            </a:r>
          </a:p>
          <a:p>
            <a:pPr algn="ctr"/>
            <a:r>
              <a:rPr lang="en-US" sz="1200">
                <a:solidFill>
                  <a:srgbClr val="FFFFFF"/>
                </a:solidFill>
              </a:rPr>
              <a:t>Fuller 2014, French et al 2016)</a:t>
            </a:r>
          </a:p>
          <a:p>
            <a:endParaRPr lang="en-US"/>
          </a:p>
        </p:txBody>
      </p:sp>
      <p:sp>
        <p:nvSpPr>
          <p:cNvPr id="12" name="TextBox 11"/>
          <p:cNvSpPr txBox="1"/>
          <p:nvPr/>
        </p:nvSpPr>
        <p:spPr>
          <a:xfrm>
            <a:off x="5994400" y="1905000"/>
            <a:ext cx="2457035" cy="646331"/>
          </a:xfrm>
          <a:prstGeom prst="rect">
            <a:avLst/>
          </a:prstGeom>
          <a:noFill/>
        </p:spPr>
        <p:txBody>
          <a:bodyPr wrap="none" rtlCol="0">
            <a:spAutoFit/>
          </a:bodyPr>
          <a:lstStyle/>
          <a:p>
            <a:r>
              <a:rPr lang="en-US">
                <a:solidFill>
                  <a:schemeClr val="bg1"/>
                </a:solidFill>
              </a:rPr>
              <a:t>Jerousek, Colwell, </a:t>
            </a:r>
          </a:p>
          <a:p>
            <a:r>
              <a:rPr lang="en-US">
                <a:solidFill>
                  <a:schemeClr val="bg1"/>
                </a:solidFill>
              </a:rPr>
              <a:t>         Becker, Green  T.M.</a:t>
            </a:r>
          </a:p>
        </p:txBody>
      </p:sp>
      <p:sp>
        <p:nvSpPr>
          <p:cNvPr id="17" name="TextBox 16"/>
          <p:cNvSpPr txBox="1"/>
          <p:nvPr/>
        </p:nvSpPr>
        <p:spPr>
          <a:xfrm>
            <a:off x="6883400" y="2565400"/>
            <a:ext cx="1988721" cy="369332"/>
          </a:xfrm>
          <a:prstGeom prst="rect">
            <a:avLst/>
          </a:prstGeom>
          <a:noFill/>
        </p:spPr>
        <p:txBody>
          <a:bodyPr wrap="none" rtlCol="0">
            <a:spAutoFit/>
          </a:bodyPr>
          <a:lstStyle/>
          <a:p>
            <a:r>
              <a:rPr lang="en-US">
                <a:solidFill>
                  <a:schemeClr val="bg1"/>
                </a:solidFill>
              </a:rPr>
              <a:t>Tiscareno, Aye T.M.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4" name="Text Box 6"/>
          <p:cNvSpPr txBox="1">
            <a:spLocks noChangeArrowheads="1"/>
          </p:cNvSpPr>
          <p:nvPr/>
        </p:nvSpPr>
        <p:spPr bwMode="auto">
          <a:xfrm>
            <a:off x="1177925" y="5429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sz="2400">
              <a:latin typeface="Times" pitchFamily="-72" charset="0"/>
            </a:endParaRPr>
          </a:p>
        </p:txBody>
      </p:sp>
      <p:pic>
        <p:nvPicPr>
          <p:cNvPr id="47" name="Picture 2" descr="ring_micro_spectrum_2"/>
          <p:cNvPicPr>
            <a:picLocks noChangeAspect="1" noChangeArrowheads="1"/>
          </p:cNvPicPr>
          <p:nvPr/>
        </p:nvPicPr>
        <p:blipFill>
          <a:blip r:embed="rId3"/>
          <a:srcRect/>
          <a:stretch>
            <a:fillRect/>
          </a:stretch>
        </p:blipFill>
        <p:spPr bwMode="auto">
          <a:xfrm>
            <a:off x="-30163" y="368300"/>
            <a:ext cx="9174163" cy="3406775"/>
          </a:xfrm>
          <a:prstGeom prst="rect">
            <a:avLst/>
          </a:prstGeom>
          <a:noFill/>
          <a:ln w="9525">
            <a:noFill/>
            <a:miter lim="800000"/>
            <a:headEnd/>
            <a:tailEnd/>
          </a:ln>
        </p:spPr>
      </p:pic>
      <p:sp>
        <p:nvSpPr>
          <p:cNvPr id="48" name="Text Box 4"/>
          <p:cNvSpPr txBox="1">
            <a:spLocks noChangeArrowheads="1"/>
          </p:cNvSpPr>
          <p:nvPr/>
        </p:nvSpPr>
        <p:spPr bwMode="auto">
          <a:xfrm>
            <a:off x="7294562" y="1878013"/>
            <a:ext cx="931863"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bg1"/>
                </a:solidFill>
                <a:latin typeface="Symbol" pitchFamily="-72" charset="2"/>
                <a:sym typeface="Symbol" pitchFamily="-72" charset="2"/>
              </a:rPr>
              <a:t></a:t>
            </a:r>
            <a:r>
              <a:rPr lang="en-US" sz="1800">
                <a:solidFill>
                  <a:schemeClr val="bg1"/>
                </a:solidFill>
                <a:latin typeface="Times" pitchFamily="-72" charset="0"/>
              </a:rPr>
              <a:t> 3.6cm</a:t>
            </a:r>
          </a:p>
        </p:txBody>
      </p:sp>
      <p:sp>
        <p:nvSpPr>
          <p:cNvPr id="50" name="Text Box 5"/>
          <p:cNvSpPr txBox="1">
            <a:spLocks noChangeArrowheads="1"/>
          </p:cNvSpPr>
          <p:nvPr/>
        </p:nvSpPr>
        <p:spPr bwMode="auto">
          <a:xfrm>
            <a:off x="5275262" y="593725"/>
            <a:ext cx="158432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chemeClr val="bg1"/>
                </a:solidFill>
                <a:latin typeface="Times" pitchFamily="-72" charset="0"/>
              </a:rPr>
              <a:t>Van der Tak et al 1999</a:t>
            </a:r>
          </a:p>
        </p:txBody>
      </p:sp>
      <p:sp>
        <p:nvSpPr>
          <p:cNvPr id="51" name="Text Box 7"/>
          <p:cNvSpPr txBox="1">
            <a:spLocks noChangeArrowheads="1"/>
          </p:cNvSpPr>
          <p:nvPr/>
        </p:nvSpPr>
        <p:spPr bwMode="auto">
          <a:xfrm>
            <a:off x="6634162" y="315277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52" name="Text Box 8"/>
          <p:cNvSpPr txBox="1">
            <a:spLocks noChangeArrowheads="1"/>
          </p:cNvSpPr>
          <p:nvPr/>
        </p:nvSpPr>
        <p:spPr bwMode="auto">
          <a:xfrm>
            <a:off x="6634162" y="302577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53" name="Text Box 9"/>
          <p:cNvSpPr txBox="1">
            <a:spLocks noChangeArrowheads="1"/>
          </p:cNvSpPr>
          <p:nvPr/>
        </p:nvSpPr>
        <p:spPr bwMode="auto">
          <a:xfrm>
            <a:off x="6983412" y="315277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54" name="Text Box 10"/>
          <p:cNvSpPr txBox="1">
            <a:spLocks noChangeArrowheads="1"/>
          </p:cNvSpPr>
          <p:nvPr/>
        </p:nvSpPr>
        <p:spPr bwMode="auto">
          <a:xfrm>
            <a:off x="6989762" y="302577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55" name="Text Box 11"/>
          <p:cNvSpPr txBox="1">
            <a:spLocks noChangeArrowheads="1"/>
          </p:cNvSpPr>
          <p:nvPr/>
        </p:nvSpPr>
        <p:spPr bwMode="auto">
          <a:xfrm>
            <a:off x="7275512" y="318452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56" name="Text Box 12"/>
          <p:cNvSpPr txBox="1">
            <a:spLocks noChangeArrowheads="1"/>
          </p:cNvSpPr>
          <p:nvPr/>
        </p:nvSpPr>
        <p:spPr bwMode="auto">
          <a:xfrm>
            <a:off x="7275512" y="309562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57" name="Text Box 25"/>
          <p:cNvSpPr txBox="1">
            <a:spLocks noChangeArrowheads="1"/>
          </p:cNvSpPr>
          <p:nvPr/>
        </p:nvSpPr>
        <p:spPr bwMode="auto">
          <a:xfrm>
            <a:off x="5037657" y="2160588"/>
            <a:ext cx="4023056"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600"/>
              <a:t>Cassini 2.2cm radiometry: Zhang et al 2016,17</a:t>
            </a:r>
          </a:p>
          <a:p>
            <a:pPr algn="ctr" eaLnBrk="0" hangingPunct="0"/>
            <a:r>
              <a:rPr lang="en-US" b="1" i="1">
                <a:solidFill>
                  <a:srgbClr val="FF0000"/>
                </a:solidFill>
              </a:rPr>
              <a:t>&lt; 1% nonicy material in A,B</a:t>
            </a:r>
          </a:p>
        </p:txBody>
      </p:sp>
      <p:sp>
        <p:nvSpPr>
          <p:cNvPr id="58" name="Freeform 27"/>
          <p:cNvSpPr>
            <a:spLocks/>
          </p:cNvSpPr>
          <p:nvPr/>
        </p:nvSpPr>
        <p:spPr bwMode="auto">
          <a:xfrm rot="83687">
            <a:off x="1887537" y="941388"/>
            <a:ext cx="2235200" cy="722312"/>
          </a:xfrm>
          <a:custGeom>
            <a:avLst/>
            <a:gdLst>
              <a:gd name="T0" fmla="*/ 2147483647 w 1408"/>
              <a:gd name="T1" fmla="*/ 1146669506 h 455"/>
              <a:gd name="T2" fmla="*/ 2147483647 w 1408"/>
              <a:gd name="T3" fmla="*/ 279736356 h 455"/>
              <a:gd name="T4" fmla="*/ 2056447500 w 1408"/>
              <a:gd name="T5" fmla="*/ 37801524 h 455"/>
              <a:gd name="T6" fmla="*/ 0 w 1408"/>
              <a:gd name="T7" fmla="*/ 57962760 h 455"/>
              <a:gd name="T8" fmla="*/ 0 60000 65536"/>
              <a:gd name="T9" fmla="*/ 0 60000 65536"/>
              <a:gd name="T10" fmla="*/ 0 60000 65536"/>
              <a:gd name="T11" fmla="*/ 0 60000 65536"/>
              <a:gd name="T12" fmla="*/ 0 w 1408"/>
              <a:gd name="T13" fmla="*/ 0 h 455"/>
              <a:gd name="T14" fmla="*/ 1408 w 1408"/>
              <a:gd name="T15" fmla="*/ 455 h 455"/>
            </a:gdLst>
            <a:ahLst/>
            <a:cxnLst>
              <a:cxn ang="T8">
                <a:pos x="T0" y="T1"/>
              </a:cxn>
              <a:cxn ang="T9">
                <a:pos x="T2" y="T3"/>
              </a:cxn>
              <a:cxn ang="T10">
                <a:pos x="T4" y="T5"/>
              </a:cxn>
              <a:cxn ang="T11">
                <a:pos x="T6" y="T7"/>
              </a:cxn>
            </a:cxnLst>
            <a:rect l="T12" t="T13" r="T14" b="T15"/>
            <a:pathLst>
              <a:path w="1408" h="455">
                <a:moveTo>
                  <a:pt x="1408" y="455"/>
                </a:moveTo>
                <a:cubicBezTo>
                  <a:pt x="1301" y="319"/>
                  <a:pt x="1195" y="184"/>
                  <a:pt x="1096" y="111"/>
                </a:cubicBezTo>
                <a:cubicBezTo>
                  <a:pt x="997" y="38"/>
                  <a:pt x="999" y="30"/>
                  <a:pt x="816" y="15"/>
                </a:cubicBezTo>
                <a:cubicBezTo>
                  <a:pt x="633" y="0"/>
                  <a:pt x="316" y="11"/>
                  <a:pt x="0" y="23"/>
                </a:cubicBezTo>
              </a:path>
            </a:pathLst>
          </a:custGeom>
          <a:noFill/>
          <a:ln w="57150">
            <a:solidFill>
              <a:srgbClr val="0000FF"/>
            </a:solidFill>
            <a:round/>
            <a:headEnd/>
            <a:tailEnd/>
          </a:ln>
        </p:spPr>
        <p:txBody>
          <a:bodyPr wrap="none" anchor="ctr">
            <a:prstTxWarp prst="textNoShape">
              <a:avLst/>
            </a:prstTxWarp>
          </a:bodyPr>
          <a:lstStyle/>
          <a:p>
            <a:pPr eaLnBrk="0" hangingPunct="0"/>
            <a:endParaRPr lang="en-US"/>
          </a:p>
        </p:txBody>
      </p:sp>
      <p:pic>
        <p:nvPicPr>
          <p:cNvPr id="59" name="Picture 58" descr="ZZ_RADAR_Map.tiff"/>
          <p:cNvPicPr>
            <a:picLocks noChangeAspect="1"/>
          </p:cNvPicPr>
          <p:nvPr/>
        </p:nvPicPr>
        <p:blipFill>
          <a:blip r:embed="rId4"/>
          <a:stretch>
            <a:fillRect/>
          </a:stretch>
        </p:blipFill>
        <p:spPr>
          <a:xfrm>
            <a:off x="5189538" y="1003300"/>
            <a:ext cx="3719293" cy="1212850"/>
          </a:xfrm>
          <a:prstGeom prst="rect">
            <a:avLst/>
          </a:prstGeom>
        </p:spPr>
      </p:pic>
      <p:sp>
        <p:nvSpPr>
          <p:cNvPr id="60" name="TextBox 59"/>
          <p:cNvSpPr txBox="1"/>
          <p:nvPr/>
        </p:nvSpPr>
        <p:spPr>
          <a:xfrm>
            <a:off x="950589" y="2070100"/>
            <a:ext cx="1364476" cy="461665"/>
          </a:xfrm>
          <a:prstGeom prst="rect">
            <a:avLst/>
          </a:prstGeom>
          <a:noFill/>
        </p:spPr>
        <p:txBody>
          <a:bodyPr wrap="none" rtlCol="0">
            <a:spAutoFit/>
          </a:bodyPr>
          <a:lstStyle/>
          <a:p>
            <a:pPr algn="ctr"/>
            <a:r>
              <a:rPr lang="en-US" sz="1200"/>
              <a:t>Adapted from:</a:t>
            </a:r>
          </a:p>
          <a:p>
            <a:pPr algn="ctr"/>
            <a:r>
              <a:rPr lang="en-US" sz="1200"/>
              <a:t>Esposito et al 1984</a:t>
            </a:r>
          </a:p>
        </p:txBody>
      </p:sp>
      <p:sp>
        <p:nvSpPr>
          <p:cNvPr id="61" name="Up Arrow 60"/>
          <p:cNvSpPr/>
          <p:nvPr/>
        </p:nvSpPr>
        <p:spPr>
          <a:xfrm rot="808009">
            <a:off x="6289240" y="2719555"/>
            <a:ext cx="325759" cy="642242"/>
          </a:xfrm>
          <a:prstGeom prst="upArrow">
            <a:avLst>
              <a:gd name="adj1" fmla="val 30387"/>
              <a:gd name="adj2" fmla="val 64792"/>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668337" y="3390900"/>
            <a:ext cx="8039100" cy="1397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77837" y="3263900"/>
            <a:ext cx="653344" cy="400110"/>
          </a:xfrm>
          <a:prstGeom prst="rect">
            <a:avLst/>
          </a:prstGeom>
          <a:noFill/>
        </p:spPr>
        <p:txBody>
          <a:bodyPr wrap="none" rtlCol="0">
            <a:spAutoFit/>
          </a:bodyPr>
          <a:lstStyle/>
          <a:p>
            <a:r>
              <a:rPr lang="en-US" sz="2000">
                <a:noFill/>
              </a:rPr>
              <a:t>10</a:t>
            </a:r>
            <a:r>
              <a:rPr lang="en-US" sz="2000" i="1">
                <a:noFill/>
                <a:latin typeface="Symbol" charset="2"/>
                <a:cs typeface="Symbol" charset="2"/>
              </a:rPr>
              <a:t>m</a:t>
            </a:r>
          </a:p>
        </p:txBody>
      </p:sp>
      <p:sp>
        <p:nvSpPr>
          <p:cNvPr id="64" name="TextBox 63"/>
          <p:cNvSpPr txBox="1"/>
          <p:nvPr/>
        </p:nvSpPr>
        <p:spPr>
          <a:xfrm>
            <a:off x="2052637" y="3263900"/>
            <a:ext cx="783337" cy="400110"/>
          </a:xfrm>
          <a:prstGeom prst="rect">
            <a:avLst/>
          </a:prstGeom>
          <a:noFill/>
        </p:spPr>
        <p:txBody>
          <a:bodyPr wrap="none" rtlCol="0">
            <a:spAutoFit/>
          </a:bodyPr>
          <a:lstStyle/>
          <a:p>
            <a:r>
              <a:rPr lang="en-US" sz="2000">
                <a:noFill/>
              </a:rPr>
              <a:t>100</a:t>
            </a:r>
            <a:r>
              <a:rPr lang="en-US" sz="2000" i="1">
                <a:noFill/>
                <a:latin typeface="Symbol" charset="2"/>
                <a:cs typeface="Symbol" charset="2"/>
              </a:rPr>
              <a:t>m</a:t>
            </a:r>
          </a:p>
        </p:txBody>
      </p:sp>
      <p:sp>
        <p:nvSpPr>
          <p:cNvPr id="65" name="TextBox 64"/>
          <p:cNvSpPr txBox="1"/>
          <p:nvPr/>
        </p:nvSpPr>
        <p:spPr>
          <a:xfrm>
            <a:off x="5634037" y="3263900"/>
            <a:ext cx="688911" cy="400110"/>
          </a:xfrm>
          <a:prstGeom prst="rect">
            <a:avLst/>
          </a:prstGeom>
          <a:noFill/>
        </p:spPr>
        <p:txBody>
          <a:bodyPr wrap="none" rtlCol="0">
            <a:spAutoFit/>
          </a:bodyPr>
          <a:lstStyle/>
          <a:p>
            <a:r>
              <a:rPr lang="en-US" sz="2000">
                <a:noFill/>
              </a:rPr>
              <a:t>1cm</a:t>
            </a:r>
            <a:endParaRPr lang="en-US" sz="2000" i="1">
              <a:noFill/>
              <a:latin typeface="Symbol" charset="2"/>
              <a:cs typeface="Symbol" charset="2"/>
            </a:endParaRPr>
          </a:p>
        </p:txBody>
      </p:sp>
      <p:sp>
        <p:nvSpPr>
          <p:cNvPr id="66" name="TextBox 65"/>
          <p:cNvSpPr txBox="1"/>
          <p:nvPr/>
        </p:nvSpPr>
        <p:spPr>
          <a:xfrm>
            <a:off x="7297737" y="3263900"/>
            <a:ext cx="818904" cy="400110"/>
          </a:xfrm>
          <a:prstGeom prst="rect">
            <a:avLst/>
          </a:prstGeom>
          <a:noFill/>
        </p:spPr>
        <p:txBody>
          <a:bodyPr wrap="none" rtlCol="0">
            <a:spAutoFit/>
          </a:bodyPr>
          <a:lstStyle/>
          <a:p>
            <a:r>
              <a:rPr lang="en-US" sz="2000">
                <a:noFill/>
              </a:rPr>
              <a:t>10cm</a:t>
            </a:r>
            <a:endParaRPr lang="en-US" sz="2000" i="1">
              <a:noFill/>
              <a:latin typeface="Symbol" charset="2"/>
              <a:cs typeface="Symbol" charset="2"/>
            </a:endParaRPr>
          </a:p>
        </p:txBody>
      </p:sp>
      <p:sp>
        <p:nvSpPr>
          <p:cNvPr id="67" name="Rectangle 66"/>
          <p:cNvSpPr/>
          <p:nvPr/>
        </p:nvSpPr>
        <p:spPr>
          <a:xfrm>
            <a:off x="4046537" y="3530600"/>
            <a:ext cx="1562100" cy="279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805237" y="3263900"/>
            <a:ext cx="785341" cy="400110"/>
          </a:xfrm>
          <a:prstGeom prst="rect">
            <a:avLst/>
          </a:prstGeom>
          <a:noFill/>
        </p:spPr>
        <p:txBody>
          <a:bodyPr wrap="none" rtlCol="0">
            <a:spAutoFit/>
          </a:bodyPr>
          <a:lstStyle/>
          <a:p>
            <a:r>
              <a:rPr lang="en-US" sz="2000">
                <a:noFill/>
              </a:rPr>
              <a:t>1mm</a:t>
            </a:r>
            <a:endParaRPr lang="en-US" sz="2000" i="1">
              <a:noFill/>
              <a:latin typeface="Symbol" charset="2"/>
              <a:cs typeface="Symbol" charset="2"/>
            </a:endParaRPr>
          </a:p>
        </p:txBody>
      </p:sp>
      <p:sp>
        <p:nvSpPr>
          <p:cNvPr id="69" name="TextBox 68"/>
          <p:cNvSpPr txBox="1"/>
          <p:nvPr/>
        </p:nvSpPr>
        <p:spPr>
          <a:xfrm>
            <a:off x="4262437" y="3492500"/>
            <a:ext cx="1422234" cy="400110"/>
          </a:xfrm>
          <a:prstGeom prst="rect">
            <a:avLst/>
          </a:prstGeom>
          <a:noFill/>
        </p:spPr>
        <p:txBody>
          <a:bodyPr wrap="none" rtlCol="0">
            <a:spAutoFit/>
          </a:bodyPr>
          <a:lstStyle/>
          <a:p>
            <a:r>
              <a:rPr lang="en-US" sz="2000"/>
              <a:t>Wavelength</a:t>
            </a:r>
          </a:p>
        </p:txBody>
      </p:sp>
      <p:sp>
        <p:nvSpPr>
          <p:cNvPr id="70" name="Rectangle 69"/>
          <p:cNvSpPr/>
          <p:nvPr/>
        </p:nvSpPr>
        <p:spPr>
          <a:xfrm>
            <a:off x="1379537" y="1092200"/>
            <a:ext cx="1549400" cy="1054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 Box 13"/>
          <p:cNvSpPr txBox="1">
            <a:spLocks noChangeArrowheads="1"/>
          </p:cNvSpPr>
          <p:nvPr/>
        </p:nvSpPr>
        <p:spPr bwMode="auto">
          <a:xfrm>
            <a:off x="1817687" y="612775"/>
            <a:ext cx="1305891" cy="584776"/>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20CFF"/>
                </a:solidFill>
              </a:rPr>
              <a:t>Cassini CIRS</a:t>
            </a:r>
          </a:p>
          <a:p>
            <a:pPr eaLnBrk="0" hangingPunct="0"/>
            <a:r>
              <a:rPr lang="en-US" sz="1400">
                <a:solidFill>
                  <a:srgbClr val="020CFF"/>
                </a:solidFill>
              </a:rPr>
              <a:t>Spilker et  2005</a:t>
            </a:r>
          </a:p>
        </p:txBody>
      </p:sp>
      <p:pic>
        <p:nvPicPr>
          <p:cNvPr id="40" name="Picture 39" descr="Cuzzi_chap_RSS_A_Fig16.1c_cro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648200" y="4033888"/>
            <a:ext cx="4495800" cy="2671712"/>
          </a:xfrm>
          <a:prstGeom prst="rect">
            <a:avLst/>
          </a:prstGeom>
        </p:spPr>
      </p:pic>
      <p:pic>
        <p:nvPicPr>
          <p:cNvPr id="41" name="Picture 40" descr="Cuzzi_chap_RSS_C_Fig16.1a_cro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04800" y="4033888"/>
            <a:ext cx="4368800" cy="2670727"/>
          </a:xfrm>
          <a:prstGeom prst="rect">
            <a:avLst/>
          </a:prstGeom>
        </p:spPr>
      </p:pic>
      <p:sp>
        <p:nvSpPr>
          <p:cNvPr id="22543" name="Text Box 15"/>
          <p:cNvSpPr txBox="1">
            <a:spLocks noChangeArrowheads="1"/>
          </p:cNvSpPr>
          <p:nvPr/>
        </p:nvSpPr>
        <p:spPr bwMode="auto">
          <a:xfrm>
            <a:off x="208791" y="0"/>
            <a:ext cx="8794169"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a:t>Ring particles cm’s-m’s in size;   A,B rings &gt;95% water ice</a:t>
            </a:r>
          </a:p>
        </p:txBody>
      </p:sp>
      <p:sp>
        <p:nvSpPr>
          <p:cNvPr id="72" name="Rectangle 71"/>
          <p:cNvSpPr/>
          <p:nvPr/>
        </p:nvSpPr>
        <p:spPr>
          <a:xfrm>
            <a:off x="1968500" y="4140200"/>
            <a:ext cx="698500"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0" y="3787775"/>
            <a:ext cx="6337300" cy="523220"/>
          </a:xfrm>
          <a:prstGeom prst="rect">
            <a:avLst/>
          </a:prstGeom>
          <a:noFill/>
          <a:ln w="9525">
            <a:noFill/>
            <a:miter lim="800000"/>
            <a:headEnd/>
            <a:tailEnd/>
          </a:ln>
        </p:spPr>
        <p:txBody>
          <a:bodyPr wrap="square">
            <a:prstTxWarp prst="textNoShape">
              <a:avLst/>
            </a:prstTxWarp>
            <a:spAutoFit/>
          </a:bodyPr>
          <a:lstStyle/>
          <a:p>
            <a:pPr algn="ctr" eaLnBrk="0" hangingPunct="0"/>
            <a:r>
              <a:rPr lang="en-US" sz="1400">
                <a:solidFill>
                  <a:srgbClr val="020CFF"/>
                </a:solidFill>
              </a:rPr>
              <a:t>Vast improvements from Cassini RSS (</a:t>
            </a:r>
            <a:r>
              <a:rPr lang="en-US" sz="1400" b="1"/>
              <a:t>E. Marouf; TM</a:t>
            </a:r>
            <a:r>
              <a:rPr lang="en-US" sz="1400">
                <a:solidFill>
                  <a:srgbClr val="020CFF"/>
                </a:solidFill>
              </a:rPr>
              <a:t>) ; also UVIS (Colwell, Jerousek)</a:t>
            </a:r>
          </a:p>
          <a:p>
            <a:pPr algn="ctr" eaLnBrk="0" hangingPunct="0"/>
            <a:r>
              <a:rPr lang="en-US" sz="1400">
                <a:solidFill>
                  <a:srgbClr val="020CFF"/>
                </a:solidFill>
              </a:rPr>
              <a:t>See also  Cuzzi et al 2009</a:t>
            </a:r>
          </a:p>
        </p:txBody>
      </p:sp>
      <p:sp>
        <p:nvSpPr>
          <p:cNvPr id="33" name="TextBox 32"/>
          <p:cNvSpPr txBox="1"/>
          <p:nvPr/>
        </p:nvSpPr>
        <p:spPr>
          <a:xfrm>
            <a:off x="952500" y="1155700"/>
            <a:ext cx="2294518" cy="584776"/>
          </a:xfrm>
          <a:prstGeom prst="rect">
            <a:avLst/>
          </a:prstGeom>
          <a:noFill/>
        </p:spPr>
        <p:txBody>
          <a:bodyPr wrap="none" rtlCol="0">
            <a:spAutoFit/>
          </a:bodyPr>
          <a:lstStyle/>
          <a:p>
            <a:pPr algn="ctr"/>
            <a:r>
              <a:rPr lang="en-US" sz="1600"/>
              <a:t>Deau, Pilorz, Brooks  T.M.</a:t>
            </a:r>
          </a:p>
          <a:p>
            <a:pPr algn="ctr"/>
            <a:r>
              <a:rPr lang="en-US" sz="1600"/>
              <a:t>Vahidinia, T.M.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ZZ_C_Ring_silicates.tiff"/>
          <p:cNvPicPr>
            <a:picLocks noChangeAspect="1"/>
          </p:cNvPicPr>
          <p:nvPr/>
        </p:nvPicPr>
        <p:blipFill>
          <a:blip r:embed="rId2"/>
          <a:stretch>
            <a:fillRect/>
          </a:stretch>
        </p:blipFill>
        <p:spPr>
          <a:xfrm>
            <a:off x="4152899" y="596900"/>
            <a:ext cx="4279901" cy="1612900"/>
          </a:xfrm>
          <a:prstGeom prst="rect">
            <a:avLst/>
          </a:prstGeom>
        </p:spPr>
      </p:pic>
      <p:pic>
        <p:nvPicPr>
          <p:cNvPr id="5" name="Picture 4" descr="C_Ring_RSS.tiff"/>
          <p:cNvPicPr>
            <a:picLocks noChangeAspect="1"/>
          </p:cNvPicPr>
          <p:nvPr/>
        </p:nvPicPr>
        <p:blipFill>
          <a:blip r:embed="rId3"/>
          <a:stretch>
            <a:fillRect/>
          </a:stretch>
        </p:blipFill>
        <p:spPr>
          <a:xfrm>
            <a:off x="0" y="4169020"/>
            <a:ext cx="3670299" cy="2688980"/>
          </a:xfrm>
          <a:prstGeom prst="rect">
            <a:avLst/>
          </a:prstGeom>
        </p:spPr>
      </p:pic>
      <p:pic>
        <p:nvPicPr>
          <p:cNvPr id="15" name="Picture 14" descr="ZZ_RADAR_Map.tiff"/>
          <p:cNvPicPr>
            <a:picLocks noChangeAspect="1"/>
          </p:cNvPicPr>
          <p:nvPr/>
        </p:nvPicPr>
        <p:blipFill>
          <a:blip r:embed="rId4"/>
          <a:stretch>
            <a:fillRect/>
          </a:stretch>
        </p:blipFill>
        <p:spPr>
          <a:xfrm flipH="1">
            <a:off x="-6919703" y="500163"/>
            <a:ext cx="10831402" cy="3532087"/>
          </a:xfrm>
          <a:prstGeom prst="rect">
            <a:avLst/>
          </a:prstGeom>
        </p:spPr>
      </p:pic>
      <p:sp>
        <p:nvSpPr>
          <p:cNvPr id="17" name="Rectangle 16"/>
          <p:cNvSpPr/>
          <p:nvPr/>
        </p:nvSpPr>
        <p:spPr>
          <a:xfrm>
            <a:off x="0" y="4241800"/>
            <a:ext cx="3676650" cy="12636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colwell18_CRing_R.tiff"/>
          <p:cNvPicPr>
            <a:picLocks noChangeAspect="1"/>
          </p:cNvPicPr>
          <p:nvPr/>
        </p:nvPicPr>
        <p:blipFill>
          <a:blip r:embed="rId5"/>
          <a:stretch>
            <a:fillRect/>
          </a:stretch>
        </p:blipFill>
        <p:spPr>
          <a:xfrm>
            <a:off x="552450" y="4140200"/>
            <a:ext cx="2724150" cy="1356773"/>
          </a:xfrm>
          <a:prstGeom prst="rect">
            <a:avLst/>
          </a:prstGeom>
        </p:spPr>
      </p:pic>
      <p:sp>
        <p:nvSpPr>
          <p:cNvPr id="18" name="TextBox 17"/>
          <p:cNvSpPr txBox="1"/>
          <p:nvPr/>
        </p:nvSpPr>
        <p:spPr>
          <a:xfrm>
            <a:off x="2254250" y="5651501"/>
            <a:ext cx="1701800" cy="276999"/>
          </a:xfrm>
          <a:prstGeom prst="rect">
            <a:avLst/>
          </a:prstGeom>
          <a:noFill/>
        </p:spPr>
        <p:txBody>
          <a:bodyPr wrap="square" rtlCol="0">
            <a:spAutoFit/>
          </a:bodyPr>
          <a:lstStyle/>
          <a:p>
            <a:r>
              <a:rPr lang="en-US" sz="1200"/>
              <a:t>RSS differential</a:t>
            </a:r>
            <a:r>
              <a:rPr lang="en-US" sz="1200" i="1">
                <a:latin typeface="Symbol" charset="2"/>
                <a:cs typeface="Symbol" charset="2"/>
              </a:rPr>
              <a:t> t  </a:t>
            </a:r>
          </a:p>
        </p:txBody>
      </p:sp>
      <p:sp>
        <p:nvSpPr>
          <p:cNvPr id="19" name="Rectangle 18"/>
          <p:cNvSpPr/>
          <p:nvPr/>
        </p:nvSpPr>
        <p:spPr>
          <a:xfrm>
            <a:off x="1022350" y="5524500"/>
            <a:ext cx="1943100" cy="1397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492250" y="4298950"/>
            <a:ext cx="876300" cy="1143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36600" y="4133851"/>
            <a:ext cx="2438400" cy="461665"/>
          </a:xfrm>
          <a:prstGeom prst="rect">
            <a:avLst/>
          </a:prstGeom>
          <a:noFill/>
        </p:spPr>
        <p:txBody>
          <a:bodyPr wrap="square" rtlCol="0">
            <a:spAutoFit/>
          </a:bodyPr>
          <a:lstStyle/>
          <a:p>
            <a:r>
              <a:rPr lang="en-US" sz="1200"/>
              <a:t>UVIS variance max Radius</a:t>
            </a:r>
          </a:p>
          <a:p>
            <a:r>
              <a:rPr lang="en-US" sz="1200"/>
              <a:t>	 (Colwell et al 2018 &amp; T.M.)</a:t>
            </a:r>
            <a:endParaRPr lang="en-US" sz="1200" i="1">
              <a:latin typeface="Symbol" charset="2"/>
              <a:cs typeface="Symbol" charset="2"/>
            </a:endParaRPr>
          </a:p>
        </p:txBody>
      </p:sp>
      <p:sp>
        <p:nvSpPr>
          <p:cNvPr id="24" name="Rectangle 23"/>
          <p:cNvSpPr/>
          <p:nvPr/>
        </p:nvSpPr>
        <p:spPr>
          <a:xfrm>
            <a:off x="4584700" y="660400"/>
            <a:ext cx="1752600" cy="317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622800" y="647700"/>
            <a:ext cx="3639839" cy="338554"/>
          </a:xfrm>
          <a:prstGeom prst="rect">
            <a:avLst/>
          </a:prstGeom>
          <a:noFill/>
        </p:spPr>
        <p:txBody>
          <a:bodyPr wrap="none" rtlCol="0">
            <a:spAutoFit/>
          </a:bodyPr>
          <a:lstStyle/>
          <a:p>
            <a:r>
              <a:rPr lang="en-US" sz="1600"/>
              <a:t>Regolith % nonicy material (Zhang +2017)</a:t>
            </a:r>
          </a:p>
        </p:txBody>
      </p:sp>
      <p:sp>
        <p:nvSpPr>
          <p:cNvPr id="26" name="Rectangle 25"/>
          <p:cNvSpPr/>
          <p:nvPr/>
        </p:nvSpPr>
        <p:spPr>
          <a:xfrm>
            <a:off x="4102100" y="571500"/>
            <a:ext cx="419100" cy="13843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305300" y="558800"/>
            <a:ext cx="301660" cy="369332"/>
          </a:xfrm>
          <a:prstGeom prst="rect">
            <a:avLst/>
          </a:prstGeom>
          <a:noFill/>
        </p:spPr>
        <p:txBody>
          <a:bodyPr wrap="none" rtlCol="0">
            <a:spAutoFit/>
          </a:bodyPr>
          <a:lstStyle/>
          <a:p>
            <a:r>
              <a:rPr lang="en-US"/>
              <a:t>8</a:t>
            </a:r>
          </a:p>
        </p:txBody>
      </p:sp>
      <p:sp>
        <p:nvSpPr>
          <p:cNvPr id="28" name="TextBox 27"/>
          <p:cNvSpPr txBox="1"/>
          <p:nvPr/>
        </p:nvSpPr>
        <p:spPr>
          <a:xfrm>
            <a:off x="4292600" y="889000"/>
            <a:ext cx="301660" cy="369332"/>
          </a:xfrm>
          <a:prstGeom prst="rect">
            <a:avLst/>
          </a:prstGeom>
          <a:noFill/>
        </p:spPr>
        <p:txBody>
          <a:bodyPr wrap="none" rtlCol="0">
            <a:spAutoFit/>
          </a:bodyPr>
          <a:lstStyle/>
          <a:p>
            <a:r>
              <a:rPr lang="en-US"/>
              <a:t>6</a:t>
            </a:r>
          </a:p>
        </p:txBody>
      </p:sp>
      <p:sp>
        <p:nvSpPr>
          <p:cNvPr id="29" name="TextBox 28"/>
          <p:cNvSpPr txBox="1"/>
          <p:nvPr/>
        </p:nvSpPr>
        <p:spPr>
          <a:xfrm>
            <a:off x="4292600" y="1181100"/>
            <a:ext cx="301660" cy="369332"/>
          </a:xfrm>
          <a:prstGeom prst="rect">
            <a:avLst/>
          </a:prstGeom>
          <a:noFill/>
        </p:spPr>
        <p:txBody>
          <a:bodyPr wrap="none" rtlCol="0">
            <a:spAutoFit/>
          </a:bodyPr>
          <a:lstStyle/>
          <a:p>
            <a:r>
              <a:rPr lang="en-US"/>
              <a:t>4</a:t>
            </a:r>
          </a:p>
        </p:txBody>
      </p:sp>
      <p:sp>
        <p:nvSpPr>
          <p:cNvPr id="30" name="TextBox 29"/>
          <p:cNvSpPr txBox="1"/>
          <p:nvPr/>
        </p:nvSpPr>
        <p:spPr>
          <a:xfrm>
            <a:off x="4292600" y="1473200"/>
            <a:ext cx="301660" cy="369332"/>
          </a:xfrm>
          <a:prstGeom prst="rect">
            <a:avLst/>
          </a:prstGeom>
          <a:noFill/>
        </p:spPr>
        <p:txBody>
          <a:bodyPr wrap="none" rtlCol="0">
            <a:spAutoFit/>
          </a:bodyPr>
          <a:lstStyle/>
          <a:p>
            <a:r>
              <a:rPr lang="en-US"/>
              <a:t>2</a:t>
            </a:r>
          </a:p>
        </p:txBody>
      </p:sp>
      <p:cxnSp>
        <p:nvCxnSpPr>
          <p:cNvPr id="23" name="Straight Arrow Connector 22"/>
          <p:cNvCxnSpPr/>
          <p:nvPr/>
        </p:nvCxnSpPr>
        <p:spPr>
          <a:xfrm flipV="1">
            <a:off x="1320800" y="1371600"/>
            <a:ext cx="3898900" cy="660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2700" y="25400"/>
            <a:ext cx="9176611" cy="461665"/>
          </a:xfrm>
          <a:prstGeom prst="rect">
            <a:avLst/>
          </a:prstGeom>
          <a:noFill/>
        </p:spPr>
        <p:txBody>
          <a:bodyPr wrap="none" rtlCol="0">
            <a:spAutoFit/>
          </a:bodyPr>
          <a:lstStyle/>
          <a:p>
            <a:r>
              <a:rPr lang="en-US" sz="2400" b="1"/>
              <a:t>C Ring may contain a buried silicate rubble belt; core of ring parent or ?</a:t>
            </a:r>
          </a:p>
        </p:txBody>
      </p:sp>
      <p:grpSp>
        <p:nvGrpSpPr>
          <p:cNvPr id="40" name="Group 39"/>
          <p:cNvGrpSpPr/>
          <p:nvPr/>
        </p:nvGrpSpPr>
        <p:grpSpPr>
          <a:xfrm>
            <a:off x="3987800" y="2273300"/>
            <a:ext cx="4922600" cy="3176032"/>
            <a:chOff x="3987800" y="2273300"/>
            <a:chExt cx="5229428" cy="3176032"/>
          </a:xfrm>
        </p:grpSpPr>
        <p:pic>
          <p:nvPicPr>
            <p:cNvPr id="35" name="Picture 34" descr="hedmanCRing1.tiff"/>
            <p:cNvPicPr>
              <a:picLocks noChangeAspect="1"/>
            </p:cNvPicPr>
            <p:nvPr/>
          </p:nvPicPr>
          <p:blipFill>
            <a:blip r:embed="rId6"/>
            <a:stretch>
              <a:fillRect/>
            </a:stretch>
          </p:blipFill>
          <p:spPr>
            <a:xfrm>
              <a:off x="3987800" y="2273300"/>
              <a:ext cx="4978400" cy="2933700"/>
            </a:xfrm>
            <a:prstGeom prst="rect">
              <a:avLst/>
            </a:prstGeom>
          </p:spPr>
        </p:pic>
        <p:sp>
          <p:nvSpPr>
            <p:cNvPr id="31" name="TextBox 30"/>
            <p:cNvSpPr txBox="1"/>
            <p:nvPr/>
          </p:nvSpPr>
          <p:spPr>
            <a:xfrm>
              <a:off x="6672628" y="3733800"/>
              <a:ext cx="2544600" cy="338554"/>
            </a:xfrm>
            <a:prstGeom prst="rect">
              <a:avLst/>
            </a:prstGeom>
            <a:noFill/>
          </p:spPr>
          <p:txBody>
            <a:bodyPr wrap="square" rtlCol="0">
              <a:spAutoFit/>
            </a:bodyPr>
            <a:lstStyle/>
            <a:p>
              <a:r>
                <a:rPr lang="en-US" sz="1600"/>
                <a:t>Surface mass density </a:t>
              </a:r>
            </a:p>
          </p:txBody>
        </p:sp>
        <p:sp>
          <p:nvSpPr>
            <p:cNvPr id="33" name="TextBox 32"/>
            <p:cNvSpPr txBox="1"/>
            <p:nvPr/>
          </p:nvSpPr>
          <p:spPr>
            <a:xfrm>
              <a:off x="6070600" y="2476500"/>
              <a:ext cx="584200" cy="461665"/>
            </a:xfrm>
            <a:prstGeom prst="rect">
              <a:avLst/>
            </a:prstGeom>
            <a:noFill/>
          </p:spPr>
          <p:txBody>
            <a:bodyPr wrap="square" rtlCol="0">
              <a:spAutoFit/>
            </a:bodyPr>
            <a:lstStyle/>
            <a:p>
              <a:r>
                <a:rPr lang="en-US" sz="2400" i="1">
                  <a:latin typeface="Symbol" charset="2"/>
                  <a:cs typeface="Symbol" charset="2"/>
                </a:rPr>
                <a:t>t</a:t>
              </a:r>
            </a:p>
          </p:txBody>
        </p:sp>
        <p:sp>
          <p:nvSpPr>
            <p:cNvPr id="36" name="TextBox 35"/>
            <p:cNvSpPr txBox="1"/>
            <p:nvPr/>
          </p:nvSpPr>
          <p:spPr>
            <a:xfrm>
              <a:off x="4483100" y="5080000"/>
              <a:ext cx="469900" cy="369332"/>
            </a:xfrm>
            <a:prstGeom prst="rect">
              <a:avLst/>
            </a:prstGeom>
            <a:noFill/>
          </p:spPr>
          <p:txBody>
            <a:bodyPr wrap="square" rtlCol="0">
              <a:spAutoFit/>
            </a:bodyPr>
            <a:lstStyle/>
            <a:p>
              <a:r>
                <a:rPr lang="en-US"/>
                <a:t>75</a:t>
              </a:r>
            </a:p>
          </p:txBody>
        </p:sp>
        <p:sp>
          <p:nvSpPr>
            <p:cNvPr id="37" name="TextBox 36"/>
            <p:cNvSpPr txBox="1"/>
            <p:nvPr/>
          </p:nvSpPr>
          <p:spPr>
            <a:xfrm>
              <a:off x="5676900" y="5080000"/>
              <a:ext cx="469900" cy="369332"/>
            </a:xfrm>
            <a:prstGeom prst="rect">
              <a:avLst/>
            </a:prstGeom>
            <a:noFill/>
          </p:spPr>
          <p:txBody>
            <a:bodyPr wrap="square" rtlCol="0">
              <a:spAutoFit/>
            </a:bodyPr>
            <a:lstStyle/>
            <a:p>
              <a:r>
                <a:rPr lang="en-US"/>
                <a:t>80</a:t>
              </a:r>
            </a:p>
          </p:txBody>
        </p:sp>
        <p:sp>
          <p:nvSpPr>
            <p:cNvPr id="38" name="TextBox 37"/>
            <p:cNvSpPr txBox="1"/>
            <p:nvPr/>
          </p:nvSpPr>
          <p:spPr>
            <a:xfrm>
              <a:off x="6832600" y="5080000"/>
              <a:ext cx="469900" cy="369332"/>
            </a:xfrm>
            <a:prstGeom prst="rect">
              <a:avLst/>
            </a:prstGeom>
            <a:noFill/>
          </p:spPr>
          <p:txBody>
            <a:bodyPr wrap="square" rtlCol="0">
              <a:spAutoFit/>
            </a:bodyPr>
            <a:lstStyle/>
            <a:p>
              <a:r>
                <a:rPr lang="en-US"/>
                <a:t>85</a:t>
              </a:r>
            </a:p>
          </p:txBody>
        </p:sp>
        <p:sp>
          <p:nvSpPr>
            <p:cNvPr id="39" name="TextBox 38"/>
            <p:cNvSpPr txBox="1"/>
            <p:nvPr/>
          </p:nvSpPr>
          <p:spPr>
            <a:xfrm>
              <a:off x="7988300" y="5080000"/>
              <a:ext cx="444500" cy="369332"/>
            </a:xfrm>
            <a:prstGeom prst="rect">
              <a:avLst/>
            </a:prstGeom>
            <a:noFill/>
          </p:spPr>
          <p:txBody>
            <a:bodyPr wrap="square" rtlCol="0">
              <a:spAutoFit/>
            </a:bodyPr>
            <a:lstStyle/>
            <a:p>
              <a:r>
                <a:rPr lang="en-US"/>
                <a:t>90</a:t>
              </a:r>
            </a:p>
          </p:txBody>
        </p:sp>
      </p:grpSp>
      <p:sp>
        <p:nvSpPr>
          <p:cNvPr id="43" name="Rectangle 42"/>
          <p:cNvSpPr/>
          <p:nvPr/>
        </p:nvSpPr>
        <p:spPr>
          <a:xfrm>
            <a:off x="7597416" y="4057134"/>
            <a:ext cx="902811" cy="646331"/>
          </a:xfrm>
          <a:prstGeom prst="rect">
            <a:avLst/>
          </a:prstGeom>
        </p:spPr>
        <p:txBody>
          <a:bodyPr wrap="none">
            <a:spAutoFit/>
          </a:bodyPr>
          <a:lstStyle/>
          <a:p>
            <a:pPr algn="ctr"/>
            <a:r>
              <a:rPr lang="en-US" sz="1200"/>
              <a:t>(Hedman &amp;</a:t>
            </a:r>
          </a:p>
          <a:p>
            <a:pPr algn="ctr"/>
            <a:r>
              <a:rPr lang="en-US" sz="1200"/>
              <a:t> Nicholson </a:t>
            </a:r>
          </a:p>
          <a:p>
            <a:pPr algn="ctr"/>
            <a:r>
              <a:rPr lang="en-US" sz="1200"/>
              <a:t>2014)</a:t>
            </a:r>
          </a:p>
        </p:txBody>
      </p:sp>
      <p:sp>
        <p:nvSpPr>
          <p:cNvPr id="46" name="TextBox 45"/>
          <p:cNvSpPr txBox="1"/>
          <p:nvPr/>
        </p:nvSpPr>
        <p:spPr>
          <a:xfrm>
            <a:off x="4406900" y="5588000"/>
            <a:ext cx="4343400" cy="923330"/>
          </a:xfrm>
          <a:prstGeom prst="rect">
            <a:avLst/>
          </a:prstGeom>
          <a:noFill/>
        </p:spPr>
        <p:txBody>
          <a:bodyPr wrap="square" rtlCol="0">
            <a:spAutoFit/>
          </a:bodyPr>
          <a:lstStyle/>
          <a:p>
            <a:pPr algn="ctr"/>
            <a:r>
              <a:rPr lang="en-US"/>
              <a:t>10x change in surface mass density, </a:t>
            </a:r>
          </a:p>
          <a:p>
            <a:pPr algn="ctr"/>
            <a:r>
              <a:rPr lang="en-US"/>
              <a:t>with small changes in R or </a:t>
            </a:r>
            <a:r>
              <a:rPr lang="en-US" i="1">
                <a:latin typeface="Symbol" charset="2"/>
                <a:cs typeface="Symbol" charset="2"/>
              </a:rPr>
              <a:t>t</a:t>
            </a:r>
            <a:r>
              <a:rPr lang="en-US"/>
              <a:t>, imply </a:t>
            </a:r>
          </a:p>
          <a:p>
            <a:pPr algn="ctr"/>
            <a:r>
              <a:rPr lang="en-US" b="1"/>
              <a:t>large change in internal density of particles </a:t>
            </a:r>
          </a:p>
        </p:txBody>
      </p:sp>
      <p:sp>
        <p:nvSpPr>
          <p:cNvPr id="49" name="Freeform 48"/>
          <p:cNvSpPr/>
          <p:nvPr/>
        </p:nvSpPr>
        <p:spPr>
          <a:xfrm>
            <a:off x="4622800" y="4229100"/>
            <a:ext cx="3733800" cy="850900"/>
          </a:xfrm>
          <a:custGeom>
            <a:avLst/>
            <a:gdLst>
              <a:gd name="connsiteX0" fmla="*/ 3733800 w 3733800"/>
              <a:gd name="connsiteY0" fmla="*/ 755650 h 806450"/>
              <a:gd name="connsiteX1" fmla="*/ 3009900 w 3733800"/>
              <a:gd name="connsiteY1" fmla="*/ 755650 h 806450"/>
              <a:gd name="connsiteX2" fmla="*/ 2514600 w 3733800"/>
              <a:gd name="connsiteY2" fmla="*/ 628650 h 806450"/>
              <a:gd name="connsiteX3" fmla="*/ 2057400 w 3733800"/>
              <a:gd name="connsiteY3" fmla="*/ 311150 h 806450"/>
              <a:gd name="connsiteX4" fmla="*/ 1854200 w 3733800"/>
              <a:gd name="connsiteY4" fmla="*/ 107950 h 806450"/>
              <a:gd name="connsiteX5" fmla="*/ 1651000 w 3733800"/>
              <a:gd name="connsiteY5" fmla="*/ 6350 h 806450"/>
              <a:gd name="connsiteX6" fmla="*/ 1409700 w 3733800"/>
              <a:gd name="connsiteY6" fmla="*/ 69850 h 806450"/>
              <a:gd name="connsiteX7" fmla="*/ 1155700 w 3733800"/>
              <a:gd name="connsiteY7" fmla="*/ 387350 h 806450"/>
              <a:gd name="connsiteX8" fmla="*/ 850900 w 3733800"/>
              <a:gd name="connsiteY8" fmla="*/ 730250 h 806450"/>
              <a:gd name="connsiteX9" fmla="*/ 368300 w 3733800"/>
              <a:gd name="connsiteY9" fmla="*/ 793750 h 806450"/>
              <a:gd name="connsiteX10" fmla="*/ 0 w 3733800"/>
              <a:gd name="connsiteY10" fmla="*/ 8064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800" h="806450">
                <a:moveTo>
                  <a:pt x="3733800" y="755650"/>
                </a:moveTo>
                <a:cubicBezTo>
                  <a:pt x="3473450" y="766233"/>
                  <a:pt x="3213100" y="776817"/>
                  <a:pt x="3009900" y="755650"/>
                </a:cubicBezTo>
                <a:cubicBezTo>
                  <a:pt x="2806700" y="734483"/>
                  <a:pt x="2673350" y="702733"/>
                  <a:pt x="2514600" y="628650"/>
                </a:cubicBezTo>
                <a:cubicBezTo>
                  <a:pt x="2355850" y="554567"/>
                  <a:pt x="2167467" y="397933"/>
                  <a:pt x="2057400" y="311150"/>
                </a:cubicBezTo>
                <a:cubicBezTo>
                  <a:pt x="1947333" y="224367"/>
                  <a:pt x="1921933" y="158750"/>
                  <a:pt x="1854200" y="107950"/>
                </a:cubicBezTo>
                <a:cubicBezTo>
                  <a:pt x="1786467" y="57150"/>
                  <a:pt x="1725083" y="12700"/>
                  <a:pt x="1651000" y="6350"/>
                </a:cubicBezTo>
                <a:cubicBezTo>
                  <a:pt x="1576917" y="0"/>
                  <a:pt x="1492250" y="6350"/>
                  <a:pt x="1409700" y="69850"/>
                </a:cubicBezTo>
                <a:cubicBezTo>
                  <a:pt x="1327150" y="133350"/>
                  <a:pt x="1248833" y="277283"/>
                  <a:pt x="1155700" y="387350"/>
                </a:cubicBezTo>
                <a:cubicBezTo>
                  <a:pt x="1062567" y="497417"/>
                  <a:pt x="982133" y="662517"/>
                  <a:pt x="850900" y="730250"/>
                </a:cubicBezTo>
                <a:cubicBezTo>
                  <a:pt x="719667" y="797983"/>
                  <a:pt x="510117" y="781050"/>
                  <a:pt x="368300" y="793750"/>
                </a:cubicBezTo>
                <a:cubicBezTo>
                  <a:pt x="226483" y="806450"/>
                  <a:pt x="0" y="806450"/>
                  <a:pt x="0" y="806450"/>
                </a:cubicBezTo>
              </a:path>
            </a:pathLst>
          </a:cu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enceladus&amp;rings_color_enhanced"/>
          <p:cNvPicPr>
            <a:picLocks noChangeAspect="1" noChangeArrowheads="1"/>
          </p:cNvPicPr>
          <p:nvPr/>
        </p:nvPicPr>
        <p:blipFill>
          <a:blip r:embed="rId3"/>
          <a:srcRect/>
          <a:stretch>
            <a:fillRect/>
          </a:stretch>
        </p:blipFill>
        <p:spPr bwMode="auto">
          <a:xfrm>
            <a:off x="-1203325" y="-68263"/>
            <a:ext cx="10347325" cy="6926263"/>
          </a:xfrm>
          <a:prstGeom prst="rect">
            <a:avLst/>
          </a:prstGeom>
          <a:noFill/>
          <a:ln w="9525">
            <a:noFill/>
            <a:miter lim="800000"/>
            <a:headEnd/>
            <a:tailEnd/>
          </a:ln>
        </p:spPr>
      </p:pic>
      <p:sp>
        <p:nvSpPr>
          <p:cNvPr id="92162" name="Text Box 3"/>
          <p:cNvSpPr txBox="1">
            <a:spLocks noChangeArrowheads="1"/>
          </p:cNvSpPr>
          <p:nvPr/>
        </p:nvSpPr>
        <p:spPr bwMode="auto">
          <a:xfrm>
            <a:off x="152400" y="3151188"/>
            <a:ext cx="1978025" cy="396875"/>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2"/>
                </a:solidFill>
              </a:rPr>
              <a:t>Color enhanced</a:t>
            </a:r>
          </a:p>
        </p:txBody>
      </p:sp>
      <p:sp>
        <p:nvSpPr>
          <p:cNvPr id="92163" name="Text Box 4"/>
          <p:cNvSpPr txBox="1">
            <a:spLocks noChangeArrowheads="1"/>
          </p:cNvSpPr>
          <p:nvPr/>
        </p:nvSpPr>
        <p:spPr bwMode="auto">
          <a:xfrm>
            <a:off x="152400" y="569913"/>
            <a:ext cx="5931632"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DCB569"/>
                </a:solidFill>
              </a:rPr>
              <a:t>Main rings are not </a:t>
            </a:r>
            <a:r>
              <a:rPr lang="en-US" sz="3200" i="1">
                <a:solidFill>
                  <a:schemeClr val="bg1"/>
                </a:solidFill>
              </a:rPr>
              <a:t>pure </a:t>
            </a:r>
            <a:r>
              <a:rPr lang="en-US" sz="3200">
                <a:solidFill>
                  <a:srgbClr val="DCB569"/>
                </a:solidFill>
              </a:rPr>
              <a:t>water ice !</a:t>
            </a:r>
          </a:p>
        </p:txBody>
      </p:sp>
      <p:sp>
        <p:nvSpPr>
          <p:cNvPr id="5" name="TextBox 4"/>
          <p:cNvSpPr txBox="1"/>
          <p:nvPr/>
        </p:nvSpPr>
        <p:spPr>
          <a:xfrm>
            <a:off x="7861300" y="4724400"/>
            <a:ext cx="422111" cy="584776"/>
          </a:xfrm>
          <a:prstGeom prst="rect">
            <a:avLst/>
          </a:prstGeom>
          <a:noFill/>
        </p:spPr>
        <p:txBody>
          <a:bodyPr wrap="none" rtlCol="0">
            <a:spAutoFit/>
          </a:bodyPr>
          <a:lstStyle/>
          <a:p>
            <a:r>
              <a:rPr lang="en-US" sz="3200"/>
              <a:t>A</a:t>
            </a:r>
          </a:p>
        </p:txBody>
      </p:sp>
      <p:sp>
        <p:nvSpPr>
          <p:cNvPr id="6" name="TextBox 5"/>
          <p:cNvSpPr txBox="1"/>
          <p:nvPr/>
        </p:nvSpPr>
        <p:spPr>
          <a:xfrm>
            <a:off x="7848600" y="6057900"/>
            <a:ext cx="422111" cy="584776"/>
          </a:xfrm>
          <a:prstGeom prst="rect">
            <a:avLst/>
          </a:prstGeom>
          <a:noFill/>
        </p:spPr>
        <p:txBody>
          <a:bodyPr wrap="none" rtlCol="0">
            <a:spAutoFit/>
          </a:bodyPr>
          <a:lstStyle/>
          <a:p>
            <a:r>
              <a:rPr lang="en-US" sz="3200"/>
              <a:t>B</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2" descr="Fig16"/>
          <p:cNvPicPr>
            <a:picLocks noChangeAspect="1" noChangeArrowheads="1"/>
          </p:cNvPicPr>
          <p:nvPr/>
        </p:nvPicPr>
        <p:blipFill>
          <a:blip r:embed="rId3"/>
          <a:srcRect/>
          <a:stretch>
            <a:fillRect/>
          </a:stretch>
        </p:blipFill>
        <p:spPr bwMode="auto">
          <a:xfrm>
            <a:off x="327025" y="-114300"/>
            <a:ext cx="8374063" cy="6861175"/>
          </a:xfrm>
          <a:prstGeom prst="rect">
            <a:avLst/>
          </a:prstGeom>
          <a:noFill/>
          <a:ln w="9525">
            <a:noFill/>
            <a:miter lim="800000"/>
            <a:headEnd/>
            <a:tailEnd/>
          </a:ln>
        </p:spPr>
      </p:pic>
      <p:sp>
        <p:nvSpPr>
          <p:cNvPr id="96259" name="Oval 3"/>
          <p:cNvSpPr>
            <a:spLocks noChangeArrowheads="1"/>
          </p:cNvSpPr>
          <p:nvPr/>
        </p:nvSpPr>
        <p:spPr bwMode="auto">
          <a:xfrm>
            <a:off x="1371600" y="3175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0" name="Oval 4"/>
          <p:cNvSpPr>
            <a:spLocks noChangeArrowheads="1"/>
          </p:cNvSpPr>
          <p:nvPr/>
        </p:nvSpPr>
        <p:spPr bwMode="auto">
          <a:xfrm>
            <a:off x="2692400" y="31369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1" name="Oval 6"/>
          <p:cNvSpPr>
            <a:spLocks noChangeArrowheads="1"/>
          </p:cNvSpPr>
          <p:nvPr/>
        </p:nvSpPr>
        <p:spPr bwMode="auto">
          <a:xfrm>
            <a:off x="3543300" y="45593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2" name="Oval 7"/>
          <p:cNvSpPr>
            <a:spLocks noChangeArrowheads="1"/>
          </p:cNvSpPr>
          <p:nvPr/>
        </p:nvSpPr>
        <p:spPr bwMode="auto">
          <a:xfrm>
            <a:off x="5549900" y="45847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3" name="Oval 8"/>
          <p:cNvSpPr>
            <a:spLocks noChangeArrowheads="1"/>
          </p:cNvSpPr>
          <p:nvPr/>
        </p:nvSpPr>
        <p:spPr bwMode="auto">
          <a:xfrm>
            <a:off x="6007100" y="58039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4" name="Oval 9"/>
          <p:cNvSpPr>
            <a:spLocks noChangeArrowheads="1"/>
          </p:cNvSpPr>
          <p:nvPr/>
        </p:nvSpPr>
        <p:spPr bwMode="auto">
          <a:xfrm>
            <a:off x="8128000" y="5562600"/>
            <a:ext cx="368300" cy="330200"/>
          </a:xfrm>
          <a:prstGeom prst="ellipse">
            <a:avLst/>
          </a:prstGeom>
          <a:noFill/>
          <a:ln w="38100" cap="flat" cmpd="sng" algn="ctr">
            <a:solidFill>
              <a:srgbClr val="FF0E26"/>
            </a:solidFill>
            <a:prstDash val="solid"/>
            <a:round/>
            <a:headEnd type="none" w="med" len="med"/>
            <a:tailEnd type="none" w="med" len="med"/>
          </a:ln>
        </p:spPr>
        <p:txBody>
          <a:bodyPr wrap="none" anchor="ctr">
            <a:prstTxWarp prst="textNoShape">
              <a:avLst/>
            </a:prstTxWarp>
          </a:bodyPr>
          <a:lstStyle/>
          <a:p>
            <a:pPr eaLnBrk="0" hangingPunct="0"/>
            <a:endParaRPr lang="en-US"/>
          </a:p>
        </p:txBody>
      </p:sp>
      <p:sp>
        <p:nvSpPr>
          <p:cNvPr id="96265" name="Line 10"/>
          <p:cNvSpPr>
            <a:spLocks noChangeShapeType="1"/>
          </p:cNvSpPr>
          <p:nvPr/>
        </p:nvSpPr>
        <p:spPr bwMode="auto">
          <a:xfrm>
            <a:off x="7251700" y="47371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6266" name="Line 11"/>
          <p:cNvSpPr>
            <a:spLocks noChangeShapeType="1"/>
          </p:cNvSpPr>
          <p:nvPr/>
        </p:nvSpPr>
        <p:spPr bwMode="auto">
          <a:xfrm>
            <a:off x="7239000" y="48768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6267" name="Text Box 12"/>
          <p:cNvSpPr txBox="1">
            <a:spLocks noChangeArrowheads="1"/>
          </p:cNvSpPr>
          <p:nvPr/>
        </p:nvSpPr>
        <p:spPr bwMode="auto">
          <a:xfrm>
            <a:off x="1968500" y="2197100"/>
            <a:ext cx="1079500" cy="52322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a:solidFill>
                  <a:srgbClr val="FF0E26"/>
                </a:solidFill>
              </a:rPr>
              <a:t>TNOs</a:t>
            </a:r>
          </a:p>
        </p:txBody>
      </p:sp>
      <p:sp>
        <p:nvSpPr>
          <p:cNvPr id="96268" name="Text Box 13"/>
          <p:cNvSpPr txBox="1">
            <a:spLocks noChangeArrowheads="1"/>
          </p:cNvSpPr>
          <p:nvPr/>
        </p:nvSpPr>
        <p:spPr bwMode="auto">
          <a:xfrm>
            <a:off x="3819525" y="255588"/>
            <a:ext cx="2213579" cy="369332"/>
          </a:xfrm>
          <a:prstGeom prst="rect">
            <a:avLst/>
          </a:prstGeom>
          <a:noFill/>
          <a:ln w="9525">
            <a:noFill/>
            <a:miter lim="800000"/>
            <a:headEnd/>
            <a:tailEnd/>
          </a:ln>
        </p:spPr>
        <p:txBody>
          <a:bodyPr wrap="none">
            <a:prstTxWarp prst="textNoShape">
              <a:avLst/>
            </a:prstTxWarp>
            <a:spAutoFit/>
          </a:bodyPr>
          <a:lstStyle/>
          <a:p>
            <a:pPr eaLnBrk="0" hangingPunct="0"/>
            <a:r>
              <a:rPr lang="en-US"/>
              <a:t>Filacchione et al 2012</a:t>
            </a:r>
          </a:p>
        </p:txBody>
      </p:sp>
      <p:sp>
        <p:nvSpPr>
          <p:cNvPr id="96269" name="Oval 14"/>
          <p:cNvSpPr>
            <a:spLocks noChangeArrowheads="1"/>
          </p:cNvSpPr>
          <p:nvPr/>
        </p:nvSpPr>
        <p:spPr bwMode="auto">
          <a:xfrm>
            <a:off x="6858000" y="1143000"/>
            <a:ext cx="1460500" cy="14224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96270" name="Text Box 15"/>
          <p:cNvSpPr txBox="1">
            <a:spLocks noChangeArrowheads="1"/>
          </p:cNvSpPr>
          <p:nvPr/>
        </p:nvSpPr>
        <p:spPr bwMode="auto">
          <a:xfrm>
            <a:off x="7248525" y="1568450"/>
            <a:ext cx="679969" cy="523220"/>
          </a:xfrm>
          <a:prstGeom prst="rect">
            <a:avLst/>
          </a:prstGeom>
          <a:noFill/>
          <a:ln w="9525">
            <a:noFill/>
            <a:miter lim="800000"/>
            <a:headEnd/>
            <a:tailEnd/>
          </a:ln>
        </p:spPr>
        <p:txBody>
          <a:bodyPr wrap="none">
            <a:prstTxWarp prst="textNoShape">
              <a:avLst/>
            </a:prstTxWarp>
            <a:spAutoFit/>
          </a:bodyPr>
          <a:lstStyle/>
          <a:p>
            <a:pPr eaLnBrk="0" hangingPunct="0"/>
            <a:r>
              <a:rPr lang="en-US" sz="2800"/>
              <a:t>A,B</a:t>
            </a:r>
          </a:p>
        </p:txBody>
      </p:sp>
      <p:sp>
        <p:nvSpPr>
          <p:cNvPr id="96271" name="Oval 16"/>
          <p:cNvSpPr>
            <a:spLocks noChangeArrowheads="1"/>
          </p:cNvSpPr>
          <p:nvPr/>
        </p:nvSpPr>
        <p:spPr bwMode="auto">
          <a:xfrm rot="-1738723">
            <a:off x="4365625" y="2825750"/>
            <a:ext cx="3535363" cy="804863"/>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96272" name="Text Box 17"/>
          <p:cNvSpPr txBox="1">
            <a:spLocks noChangeArrowheads="1"/>
          </p:cNvSpPr>
          <p:nvPr/>
        </p:nvSpPr>
        <p:spPr bwMode="auto">
          <a:xfrm>
            <a:off x="6118225" y="3003550"/>
            <a:ext cx="376125" cy="523220"/>
          </a:xfrm>
          <a:prstGeom prst="rect">
            <a:avLst/>
          </a:prstGeom>
          <a:noFill/>
          <a:ln w="9525">
            <a:noFill/>
            <a:miter lim="800000"/>
            <a:headEnd/>
            <a:tailEnd/>
          </a:ln>
        </p:spPr>
        <p:txBody>
          <a:bodyPr wrap="none">
            <a:prstTxWarp prst="textNoShape">
              <a:avLst/>
            </a:prstTxWarp>
            <a:spAutoFit/>
          </a:bodyPr>
          <a:lstStyle/>
          <a:p>
            <a:pPr eaLnBrk="0" hangingPunct="0"/>
            <a:r>
              <a:rPr lang="en-US" sz="2800"/>
              <a:t>C</a:t>
            </a:r>
          </a:p>
        </p:txBody>
      </p:sp>
      <p:sp>
        <p:nvSpPr>
          <p:cNvPr id="96273" name="Freeform 18"/>
          <p:cNvSpPr>
            <a:spLocks/>
          </p:cNvSpPr>
          <p:nvPr/>
        </p:nvSpPr>
        <p:spPr bwMode="auto">
          <a:xfrm>
            <a:off x="1638300" y="850900"/>
            <a:ext cx="6515100" cy="5105400"/>
          </a:xfrm>
          <a:custGeom>
            <a:avLst/>
            <a:gdLst>
              <a:gd name="T0" fmla="*/ 0 w 4104"/>
              <a:gd name="T1" fmla="*/ 0 h 3216"/>
              <a:gd name="T2" fmla="*/ 1068546250 w 4104"/>
              <a:gd name="T3" fmla="*/ 2147483647 h 3216"/>
              <a:gd name="T4" fmla="*/ 2147483647 w 4104"/>
              <a:gd name="T5" fmla="*/ 2147483647 h 3216"/>
              <a:gd name="T6" fmla="*/ 2147483647 w 4104"/>
              <a:gd name="T7" fmla="*/ 2147483647 h 3216"/>
              <a:gd name="T8" fmla="*/ 2147483647 w 4104"/>
              <a:gd name="T9" fmla="*/ 2147483647 h 3216"/>
              <a:gd name="T10" fmla="*/ 0 60000 65536"/>
              <a:gd name="T11" fmla="*/ 0 60000 65536"/>
              <a:gd name="T12" fmla="*/ 0 60000 65536"/>
              <a:gd name="T13" fmla="*/ 0 60000 65536"/>
              <a:gd name="T14" fmla="*/ 0 60000 65536"/>
              <a:gd name="T15" fmla="*/ 0 w 4104"/>
              <a:gd name="T16" fmla="*/ 0 h 3216"/>
              <a:gd name="T17" fmla="*/ 4104 w 4104"/>
              <a:gd name="T18" fmla="*/ 3216 h 3216"/>
            </a:gdLst>
            <a:ahLst/>
            <a:cxnLst>
              <a:cxn ang="T10">
                <a:pos x="T0" y="T1"/>
              </a:cxn>
              <a:cxn ang="T11">
                <a:pos x="T2" y="T3"/>
              </a:cxn>
              <a:cxn ang="T12">
                <a:pos x="T4" y="T5"/>
              </a:cxn>
              <a:cxn ang="T13">
                <a:pos x="T6" y="T7"/>
              </a:cxn>
              <a:cxn ang="T14">
                <a:pos x="T8" y="T9"/>
              </a:cxn>
            </a:cxnLst>
            <a:rect l="T15" t="T16" r="T17" b="T18"/>
            <a:pathLst>
              <a:path w="4104" h="3216">
                <a:moveTo>
                  <a:pt x="0" y="0"/>
                </a:moveTo>
                <a:cubicBezTo>
                  <a:pt x="89" y="264"/>
                  <a:pt x="179" y="529"/>
                  <a:pt x="424" y="896"/>
                </a:cubicBezTo>
                <a:cubicBezTo>
                  <a:pt x="669" y="1263"/>
                  <a:pt x="1060" y="1867"/>
                  <a:pt x="1472" y="2200"/>
                </a:cubicBezTo>
                <a:cubicBezTo>
                  <a:pt x="1884" y="2533"/>
                  <a:pt x="2457" y="2727"/>
                  <a:pt x="2896" y="2896"/>
                </a:cubicBezTo>
                <a:cubicBezTo>
                  <a:pt x="3335" y="3065"/>
                  <a:pt x="3719" y="3140"/>
                  <a:pt x="4104" y="3216"/>
                </a:cubicBezTo>
              </a:path>
            </a:pathLst>
          </a:custGeom>
          <a:noFill/>
          <a:ln w="9525">
            <a:solidFill>
              <a:srgbClr val="FF140B"/>
            </a:solidFill>
            <a:prstDash val="lgDash"/>
            <a:round/>
            <a:headEnd/>
            <a:tailEnd/>
          </a:ln>
        </p:spPr>
        <p:txBody>
          <a:bodyPr wrap="none" anchor="ctr">
            <a:prstTxWarp prst="textNoShape">
              <a:avLst/>
            </a:prstTxWarp>
          </a:bodyPr>
          <a:lstStyle/>
          <a:p>
            <a:pPr eaLnBrk="0" hangingPunct="0"/>
            <a:endParaRPr lang="en-US"/>
          </a:p>
        </p:txBody>
      </p:sp>
      <p:sp>
        <p:nvSpPr>
          <p:cNvPr id="96274" name="Oval 19"/>
          <p:cNvSpPr>
            <a:spLocks noChangeArrowheads="1"/>
          </p:cNvSpPr>
          <p:nvPr/>
        </p:nvSpPr>
        <p:spPr bwMode="auto">
          <a:xfrm rot="-2270907">
            <a:off x="5613400" y="2349500"/>
            <a:ext cx="1752600" cy="457200"/>
          </a:xfrm>
          <a:prstGeom prst="ellipse">
            <a:avLst/>
          </a:pr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96275" name="Text Box 20"/>
          <p:cNvSpPr txBox="1">
            <a:spLocks noChangeArrowheads="1"/>
          </p:cNvSpPr>
          <p:nvPr/>
        </p:nvSpPr>
        <p:spPr bwMode="auto">
          <a:xfrm>
            <a:off x="6207125" y="2266950"/>
            <a:ext cx="597038" cy="523220"/>
          </a:xfrm>
          <a:prstGeom prst="rect">
            <a:avLst/>
          </a:prstGeom>
          <a:noFill/>
          <a:ln w="9525">
            <a:noFill/>
            <a:miter lim="800000"/>
            <a:headEnd/>
            <a:tailEnd/>
          </a:ln>
        </p:spPr>
        <p:txBody>
          <a:bodyPr wrap="none">
            <a:prstTxWarp prst="textNoShape">
              <a:avLst/>
            </a:prstTxWarp>
            <a:spAutoFit/>
          </a:bodyPr>
          <a:lstStyle/>
          <a:p>
            <a:pPr eaLnBrk="0" hangingPunct="0"/>
            <a:r>
              <a:rPr lang="en-US" sz="2800"/>
              <a:t>CD</a:t>
            </a:r>
          </a:p>
        </p:txBody>
      </p:sp>
      <p:sp>
        <p:nvSpPr>
          <p:cNvPr id="96276" name="Text Box 21"/>
          <p:cNvSpPr txBox="1">
            <a:spLocks noChangeArrowheads="1"/>
          </p:cNvSpPr>
          <p:nvPr/>
        </p:nvSpPr>
        <p:spPr bwMode="auto">
          <a:xfrm rot="-5400000">
            <a:off x="-1136318" y="2922738"/>
            <a:ext cx="3792174" cy="461665"/>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2400"/>
              <a:t>1.5</a:t>
            </a:r>
            <a:r>
              <a:rPr lang="en-US" sz="2400" i="1">
                <a:latin typeface="Symbol" charset="2"/>
                <a:cs typeface="Symbol" charset="2"/>
              </a:rPr>
              <a:t>m</a:t>
            </a:r>
            <a:r>
              <a:rPr lang="en-US" sz="2400"/>
              <a:t>m water ice band depth</a:t>
            </a:r>
          </a:p>
        </p:txBody>
      </p:sp>
      <p:sp>
        <p:nvSpPr>
          <p:cNvPr id="22" name="Oval 21"/>
          <p:cNvSpPr/>
          <p:nvPr/>
        </p:nvSpPr>
        <p:spPr>
          <a:xfrm>
            <a:off x="3213100" y="1612900"/>
            <a:ext cx="2717800" cy="1689100"/>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175000" y="2260600"/>
            <a:ext cx="2834505" cy="400110"/>
          </a:xfrm>
          <a:prstGeom prst="rect">
            <a:avLst/>
          </a:prstGeom>
          <a:noFill/>
        </p:spPr>
        <p:txBody>
          <a:bodyPr wrap="none" rtlCol="0">
            <a:spAutoFit/>
          </a:bodyPr>
          <a:lstStyle/>
          <a:p>
            <a:r>
              <a:rPr lang="en-US" sz="2000"/>
              <a:t>Most Classical  Icy Moons</a:t>
            </a:r>
          </a:p>
        </p:txBody>
      </p:sp>
      <p:sp>
        <p:nvSpPr>
          <p:cNvPr id="24" name="Oval 23"/>
          <p:cNvSpPr/>
          <p:nvPr/>
        </p:nvSpPr>
        <p:spPr>
          <a:xfrm>
            <a:off x="3009900" y="4229100"/>
            <a:ext cx="1524000" cy="1549400"/>
          </a:xfrm>
          <a:prstGeom prst="ellipse">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022600" y="4864100"/>
            <a:ext cx="1498753" cy="400110"/>
          </a:xfrm>
          <a:prstGeom prst="rect">
            <a:avLst/>
          </a:prstGeom>
          <a:noFill/>
        </p:spPr>
        <p:txBody>
          <a:bodyPr wrap="none" rtlCol="0">
            <a:spAutoFit/>
          </a:bodyPr>
          <a:lstStyle/>
          <a:p>
            <a:r>
              <a:rPr lang="en-US" sz="2000"/>
              <a:t>Iapetus Dark</a:t>
            </a:r>
          </a:p>
        </p:txBody>
      </p:sp>
      <p:sp>
        <p:nvSpPr>
          <p:cNvPr id="26" name="Oval 25"/>
          <p:cNvSpPr/>
          <p:nvPr/>
        </p:nvSpPr>
        <p:spPr>
          <a:xfrm>
            <a:off x="4394200" y="2997200"/>
            <a:ext cx="914400" cy="1638300"/>
          </a:xfrm>
          <a:prstGeom prst="ellipse">
            <a:avLst/>
          </a:prstGeom>
          <a:no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429000" y="3175000"/>
            <a:ext cx="798942" cy="400110"/>
          </a:xfrm>
          <a:prstGeom prst="rect">
            <a:avLst/>
          </a:prstGeom>
          <a:noFill/>
        </p:spPr>
        <p:txBody>
          <a:bodyPr wrap="none" rtlCol="0">
            <a:spAutoFit/>
          </a:bodyPr>
          <a:lstStyle/>
          <a:p>
            <a:r>
              <a:rPr lang="en-US" sz="2000"/>
              <a:t>Dione</a:t>
            </a:r>
          </a:p>
        </p:txBody>
      </p:sp>
      <p:cxnSp>
        <p:nvCxnSpPr>
          <p:cNvPr id="29" name="Straight Arrow Connector 28"/>
          <p:cNvCxnSpPr/>
          <p:nvPr/>
        </p:nvCxnSpPr>
        <p:spPr>
          <a:xfrm>
            <a:off x="4025900" y="3390900"/>
            <a:ext cx="431800" cy="889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911600" y="6400800"/>
            <a:ext cx="1892300"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277" name="Text Box 22"/>
          <p:cNvSpPr txBox="1">
            <a:spLocks noChangeArrowheads="1"/>
          </p:cNvSpPr>
          <p:nvPr/>
        </p:nvSpPr>
        <p:spPr bwMode="auto">
          <a:xfrm>
            <a:off x="2066925" y="6282035"/>
            <a:ext cx="5462102" cy="461665"/>
          </a:xfrm>
          <a:prstGeom prst="rect">
            <a:avLst/>
          </a:prstGeom>
          <a:noFill/>
          <a:ln w="9525">
            <a:noFill/>
            <a:miter lim="800000"/>
            <a:headEnd/>
            <a:tailEnd/>
          </a:ln>
        </p:spPr>
        <p:txBody>
          <a:bodyPr wrap="none">
            <a:prstTxWarp prst="textNoShape">
              <a:avLst/>
            </a:prstTxWarp>
            <a:spAutoFit/>
          </a:bodyPr>
          <a:lstStyle/>
          <a:p>
            <a:pPr eaLnBrk="0" hangingPunct="0"/>
            <a:r>
              <a:rPr lang="en-US" sz="2400"/>
              <a:t>Visual redness (350-520nm spectral slope)</a:t>
            </a:r>
          </a:p>
        </p:txBody>
      </p:sp>
      <p:sp>
        <p:nvSpPr>
          <p:cNvPr id="31" name="Oval 30"/>
          <p:cNvSpPr/>
          <p:nvPr/>
        </p:nvSpPr>
        <p:spPr>
          <a:xfrm>
            <a:off x="4025900" y="3606800"/>
            <a:ext cx="1257300" cy="482600"/>
          </a:xfrm>
          <a:prstGeom prst="ellipse">
            <a:avLst/>
          </a:prstGeom>
          <a:no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657600" y="3657600"/>
            <a:ext cx="444240" cy="369332"/>
          </a:xfrm>
          <a:prstGeom prst="rect">
            <a:avLst/>
          </a:prstGeom>
          <a:noFill/>
        </p:spPr>
        <p:txBody>
          <a:bodyPr wrap="none" rtlCol="0">
            <a:spAutoFit/>
          </a:bodyPr>
          <a:lstStyle/>
          <a:p>
            <a:r>
              <a:rPr lang="en-US"/>
              <a:t>H,I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12" name="Picture 11" descr="pahs_inverted"/>
          <p:cNvPicPr>
            <a:picLocks noChangeAspect="1" noChangeArrowheads="1"/>
          </p:cNvPicPr>
          <p:nvPr/>
        </p:nvPicPr>
        <p:blipFill>
          <a:blip r:embed="rId3"/>
          <a:srcRect/>
          <a:stretch>
            <a:fillRect/>
          </a:stretch>
        </p:blipFill>
        <p:spPr bwMode="auto">
          <a:xfrm>
            <a:off x="-241300" y="0"/>
            <a:ext cx="6009053" cy="3048000"/>
          </a:xfrm>
          <a:prstGeom prst="rect">
            <a:avLst/>
          </a:prstGeom>
          <a:noFill/>
          <a:ln w="9525">
            <a:noFill/>
            <a:miter lim="800000"/>
            <a:headEnd/>
            <a:tailEnd/>
          </a:ln>
        </p:spPr>
      </p:pic>
      <p:pic>
        <p:nvPicPr>
          <p:cNvPr id="98305" name="Picture 9" descr="Rusty"/>
          <p:cNvPicPr>
            <a:picLocks noChangeAspect="1" noChangeArrowheads="1"/>
          </p:cNvPicPr>
          <p:nvPr/>
        </p:nvPicPr>
        <p:blipFill>
          <a:blip r:embed="rId4"/>
          <a:srcRect/>
          <a:stretch>
            <a:fillRect/>
          </a:stretch>
        </p:blipFill>
        <p:spPr bwMode="auto">
          <a:xfrm>
            <a:off x="4381500" y="-1030288"/>
            <a:ext cx="4762500" cy="6351588"/>
          </a:xfrm>
          <a:prstGeom prst="rect">
            <a:avLst/>
          </a:prstGeom>
          <a:noFill/>
          <a:ln w="9525">
            <a:noFill/>
            <a:miter lim="800000"/>
            <a:headEnd/>
            <a:tailEnd/>
          </a:ln>
        </p:spPr>
      </p:pic>
      <p:sp>
        <p:nvSpPr>
          <p:cNvPr id="98306" name="Rectangle 10"/>
          <p:cNvSpPr>
            <a:spLocks noChangeArrowheads="1"/>
          </p:cNvSpPr>
          <p:nvPr/>
        </p:nvSpPr>
        <p:spPr bwMode="auto">
          <a:xfrm>
            <a:off x="4343400" y="-1181100"/>
            <a:ext cx="4800600" cy="3200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98307" name="Picture 8" descr="carrots"/>
          <p:cNvPicPr>
            <a:picLocks noChangeAspect="1" noChangeArrowheads="1"/>
          </p:cNvPicPr>
          <p:nvPr/>
        </p:nvPicPr>
        <p:blipFill>
          <a:blip r:embed="rId5"/>
          <a:srcRect/>
          <a:stretch>
            <a:fillRect/>
          </a:stretch>
        </p:blipFill>
        <p:spPr bwMode="auto">
          <a:xfrm>
            <a:off x="0" y="2036763"/>
            <a:ext cx="4383088" cy="3651250"/>
          </a:xfrm>
          <a:prstGeom prst="rect">
            <a:avLst/>
          </a:prstGeom>
          <a:noFill/>
          <a:ln w="9525">
            <a:noFill/>
            <a:miter lim="800000"/>
            <a:headEnd/>
            <a:tailEnd/>
          </a:ln>
        </p:spPr>
      </p:pic>
      <p:pic>
        <p:nvPicPr>
          <p:cNvPr id="98308" name="Picture 6" descr="Mars"/>
          <p:cNvPicPr>
            <a:picLocks noChangeAspect="1" noChangeArrowheads="1"/>
          </p:cNvPicPr>
          <p:nvPr/>
        </p:nvPicPr>
        <p:blipFill>
          <a:blip r:embed="rId6"/>
          <a:srcRect/>
          <a:stretch>
            <a:fillRect/>
          </a:stretch>
        </p:blipFill>
        <p:spPr bwMode="auto">
          <a:xfrm>
            <a:off x="5138738" y="3414713"/>
            <a:ext cx="4005262" cy="3989387"/>
          </a:xfrm>
          <a:prstGeom prst="rect">
            <a:avLst/>
          </a:prstGeom>
          <a:noFill/>
          <a:ln w="9525">
            <a:noFill/>
            <a:miter lim="800000"/>
            <a:headEnd/>
            <a:tailEnd/>
          </a:ln>
        </p:spPr>
      </p:pic>
      <p:pic>
        <p:nvPicPr>
          <p:cNvPr id="98309" name="Picture 4" descr="Fig16"/>
          <p:cNvPicPr>
            <a:picLocks noChangeAspect="1" noChangeArrowheads="1"/>
          </p:cNvPicPr>
          <p:nvPr/>
        </p:nvPicPr>
        <p:blipFill>
          <a:blip r:embed="rId7"/>
          <a:srcRect/>
          <a:stretch>
            <a:fillRect/>
          </a:stretch>
        </p:blipFill>
        <p:spPr bwMode="auto">
          <a:xfrm>
            <a:off x="0" y="3419475"/>
            <a:ext cx="5138738" cy="3438525"/>
          </a:xfrm>
          <a:prstGeom prst="rect">
            <a:avLst/>
          </a:prstGeom>
          <a:noFill/>
          <a:ln w="9525">
            <a:noFill/>
            <a:miter lim="800000"/>
            <a:headEnd/>
            <a:tailEnd/>
          </a:ln>
        </p:spPr>
      </p:pic>
      <p:pic>
        <p:nvPicPr>
          <p:cNvPr id="98310" name="Picture 5" descr="Fig16"/>
          <p:cNvPicPr>
            <a:picLocks noChangeAspect="1" noChangeArrowheads="1"/>
          </p:cNvPicPr>
          <p:nvPr/>
        </p:nvPicPr>
        <p:blipFill>
          <a:blip r:embed="rId8"/>
          <a:srcRect/>
          <a:stretch>
            <a:fillRect/>
          </a:stretch>
        </p:blipFill>
        <p:spPr bwMode="auto">
          <a:xfrm>
            <a:off x="6991350" y="4725988"/>
            <a:ext cx="2152650" cy="2132012"/>
          </a:xfrm>
          <a:prstGeom prst="rect">
            <a:avLst/>
          </a:prstGeom>
          <a:noFill/>
          <a:ln w="9525">
            <a:noFill/>
            <a:miter lim="800000"/>
            <a:headEnd/>
            <a:tailEnd/>
          </a:ln>
        </p:spPr>
      </p:pic>
      <p:sp>
        <p:nvSpPr>
          <p:cNvPr id="98311" name="Text Box 7"/>
          <p:cNvSpPr txBox="1">
            <a:spLocks noChangeArrowheads="1"/>
          </p:cNvSpPr>
          <p:nvPr/>
        </p:nvSpPr>
        <p:spPr bwMode="auto">
          <a:xfrm>
            <a:off x="4514850" y="355600"/>
            <a:ext cx="4527550" cy="1323439"/>
          </a:xfrm>
          <a:prstGeom prst="rect">
            <a:avLst/>
          </a:prstGeom>
          <a:noFill/>
          <a:ln w="9525">
            <a:noFill/>
            <a:miter lim="800000"/>
            <a:headEnd/>
            <a:tailEnd/>
          </a:ln>
        </p:spPr>
        <p:txBody>
          <a:bodyPr>
            <a:prstTxWarp prst="textNoShape">
              <a:avLst/>
            </a:prstTxWarp>
            <a:spAutoFit/>
          </a:bodyPr>
          <a:lstStyle/>
          <a:p>
            <a:pPr algn="ctr" eaLnBrk="0" hangingPunct="0"/>
            <a:r>
              <a:rPr lang="en-US" sz="2800">
                <a:solidFill>
                  <a:srgbClr val="D0703B"/>
                </a:solidFill>
              </a:rPr>
              <a:t>Why are the rings reddish?  organic or inorganic material? </a:t>
            </a:r>
          </a:p>
          <a:p>
            <a:pPr algn="ctr" eaLnBrk="0" hangingPunct="0"/>
            <a:r>
              <a:rPr lang="en-US" sz="2400">
                <a:solidFill>
                  <a:srgbClr val="D0703B"/>
                </a:solidFill>
              </a:rPr>
              <a:t> </a:t>
            </a:r>
          </a:p>
        </p:txBody>
      </p:sp>
      <p:sp>
        <p:nvSpPr>
          <p:cNvPr id="98313" name="Text Box 12"/>
          <p:cNvSpPr txBox="1">
            <a:spLocks noChangeArrowheads="1"/>
          </p:cNvSpPr>
          <p:nvPr/>
        </p:nvSpPr>
        <p:spPr bwMode="auto">
          <a:xfrm>
            <a:off x="3971925" y="3562350"/>
            <a:ext cx="1081997" cy="523220"/>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chemeClr val="accent6">
                    <a:lumMod val="60000"/>
                    <a:lumOff val="40000"/>
                  </a:schemeClr>
                </a:solidFill>
              </a:rPr>
              <a:t>PAHs?</a:t>
            </a:r>
          </a:p>
        </p:txBody>
      </p:sp>
      <p:sp>
        <p:nvSpPr>
          <p:cNvPr id="98314" name="Text Box 14"/>
          <p:cNvSpPr txBox="1">
            <a:spLocks noChangeArrowheads="1"/>
          </p:cNvSpPr>
          <p:nvPr/>
        </p:nvSpPr>
        <p:spPr bwMode="auto">
          <a:xfrm>
            <a:off x="6994525" y="4654550"/>
            <a:ext cx="2149475" cy="461665"/>
          </a:xfrm>
          <a:prstGeom prst="rect">
            <a:avLst/>
          </a:prstGeom>
          <a:noFill/>
          <a:ln w="9525">
            <a:noFill/>
            <a:miter lim="800000"/>
            <a:headEnd/>
            <a:tailEnd/>
          </a:ln>
        </p:spPr>
        <p:txBody>
          <a:bodyPr>
            <a:prstTxWarp prst="textNoShape">
              <a:avLst/>
            </a:prstTxWarp>
            <a:spAutoFit/>
          </a:bodyPr>
          <a:lstStyle/>
          <a:p>
            <a:pPr eaLnBrk="0" hangingPunct="0"/>
            <a:r>
              <a:rPr lang="en-US" sz="2400"/>
              <a:t>(nano-)-Fe?</a:t>
            </a:r>
          </a:p>
        </p:txBody>
      </p:sp>
      <p:sp>
        <p:nvSpPr>
          <p:cNvPr id="12" name="TextBox 11"/>
          <p:cNvSpPr txBox="1"/>
          <p:nvPr/>
        </p:nvSpPr>
        <p:spPr>
          <a:xfrm>
            <a:off x="3441700" y="6488668"/>
            <a:ext cx="1643374" cy="369332"/>
          </a:xfrm>
          <a:prstGeom prst="rect">
            <a:avLst/>
          </a:prstGeom>
          <a:noFill/>
        </p:spPr>
        <p:txBody>
          <a:bodyPr wrap="none" rtlCol="0">
            <a:spAutoFit/>
          </a:bodyPr>
          <a:lstStyle/>
          <a:p>
            <a:r>
              <a:rPr lang="en-US"/>
              <a:t>Cuzzi et al 2009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2476500"/>
            <a:ext cx="215900" cy="1714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29000" y="2451100"/>
            <a:ext cx="3048000" cy="147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41700" y="2565400"/>
            <a:ext cx="2959100" cy="1041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a:latin typeface="Calibri (Body)"/>
                <a:cs typeface="Calibri (Body)"/>
              </a:rPr>
              <a:t>Fe-poor silicates and  </a:t>
            </a:r>
          </a:p>
          <a:p>
            <a:pPr algn="ctr"/>
            <a:r>
              <a:rPr lang="en-US" i="1">
                <a:latin typeface="Calibri (Body)"/>
                <a:cs typeface="Calibri (Body)"/>
              </a:rPr>
              <a:t>heavy organics, with dominant H2O ice in rings</a:t>
            </a:r>
          </a:p>
          <a:p>
            <a:pPr algn="ctr"/>
            <a:r>
              <a:rPr lang="en-US" i="1">
                <a:latin typeface="Calibri (Body)"/>
                <a:cs typeface="Calibri (Body)"/>
              </a:rPr>
              <a:t>apparently sputtered away</a:t>
            </a:r>
          </a:p>
        </p:txBody>
      </p:sp>
      <p:pic>
        <p:nvPicPr>
          <p:cNvPr id="8" name="Picture 7" descr="Mitchell .tiff.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299200" y="0"/>
            <a:ext cx="2857500" cy="4247892"/>
          </a:xfrm>
          <a:prstGeom prst="rect">
            <a:avLst/>
          </a:prstGeom>
        </p:spPr>
      </p:pic>
      <p:pic>
        <p:nvPicPr>
          <p:cNvPr id="7" name="Picture 6" descr="waite_etal_spectru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441700" y="3725281"/>
            <a:ext cx="5702300" cy="2942219"/>
          </a:xfrm>
          <a:prstGeom prst="rect">
            <a:avLst/>
          </a:prstGeom>
        </p:spPr>
      </p:pic>
      <p:pic>
        <p:nvPicPr>
          <p:cNvPr id="5" name="Picture 4" descr="silicate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0" y="4165600"/>
            <a:ext cx="3546963" cy="2387600"/>
          </a:xfrm>
          <a:prstGeom prst="rect">
            <a:avLst/>
          </a:prstGeom>
        </p:spPr>
      </p:pic>
      <p:pic>
        <p:nvPicPr>
          <p:cNvPr id="4" name="Picture 3" descr="F_PROX_Cro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flipH="1">
            <a:off x="2921000" y="-1"/>
            <a:ext cx="3378200" cy="2485113"/>
          </a:xfrm>
          <a:prstGeom prst="rect">
            <a:avLst/>
          </a:prstGeom>
        </p:spPr>
      </p:pic>
      <p:sp>
        <p:nvSpPr>
          <p:cNvPr id="10" name="TextBox 9"/>
          <p:cNvSpPr txBox="1"/>
          <p:nvPr/>
        </p:nvSpPr>
        <p:spPr>
          <a:xfrm>
            <a:off x="6350000" y="4635500"/>
            <a:ext cx="2489200" cy="523220"/>
          </a:xfrm>
          <a:prstGeom prst="rect">
            <a:avLst/>
          </a:prstGeom>
          <a:noFill/>
          <a:ln>
            <a:solidFill>
              <a:srgbClr val="000000"/>
            </a:solidFill>
          </a:ln>
        </p:spPr>
        <p:txBody>
          <a:bodyPr wrap="square" rtlCol="0">
            <a:spAutoFit/>
          </a:bodyPr>
          <a:lstStyle/>
          <a:p>
            <a:r>
              <a:rPr lang="en-US" sz="1400"/>
              <a:t>Waite et al INMS; Science;</a:t>
            </a:r>
          </a:p>
          <a:p>
            <a:r>
              <a:rPr lang="en-US" sz="1400">
                <a:solidFill>
                  <a:srgbClr val="0000FF"/>
                </a:solidFill>
              </a:rPr>
              <a:t>Miller et al T.M</a:t>
            </a:r>
            <a:r>
              <a:rPr lang="en-US" sz="1400">
                <a:solidFill>
                  <a:srgbClr val="FF0000"/>
                </a:solidFill>
              </a:rPr>
              <a:t>. Is CH4 special?</a:t>
            </a:r>
          </a:p>
        </p:txBody>
      </p:sp>
      <p:sp>
        <p:nvSpPr>
          <p:cNvPr id="12" name="TextBox 11"/>
          <p:cNvSpPr txBox="1"/>
          <p:nvPr/>
        </p:nvSpPr>
        <p:spPr>
          <a:xfrm>
            <a:off x="6248400" y="3937000"/>
            <a:ext cx="992579" cy="369332"/>
          </a:xfrm>
          <a:prstGeom prst="rect">
            <a:avLst/>
          </a:prstGeom>
          <a:noFill/>
        </p:spPr>
        <p:txBody>
          <a:bodyPr wrap="none" rtlCol="0">
            <a:spAutoFit/>
          </a:bodyPr>
          <a:lstStyle/>
          <a:p>
            <a:r>
              <a:rPr lang="en-US"/>
              <a:t>Organics</a:t>
            </a:r>
          </a:p>
        </p:txBody>
      </p:sp>
      <p:sp>
        <p:nvSpPr>
          <p:cNvPr id="13" name="Rectangle 12"/>
          <p:cNvSpPr/>
          <p:nvPr/>
        </p:nvSpPr>
        <p:spPr>
          <a:xfrm>
            <a:off x="0" y="0"/>
            <a:ext cx="3111500" cy="1100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latin typeface="Calibri (Body)"/>
                <a:cs typeface="Calibri (Body)"/>
              </a:rPr>
              <a:t>in-situ determination </a:t>
            </a:r>
          </a:p>
          <a:p>
            <a:pPr algn="ctr"/>
            <a:r>
              <a:rPr lang="en-US" sz="2000" b="1">
                <a:latin typeface="Calibri (Body)"/>
                <a:cs typeface="Calibri (Body)"/>
              </a:rPr>
              <a:t>of ring particle composition  (and flux)</a:t>
            </a:r>
          </a:p>
        </p:txBody>
      </p:sp>
      <p:sp>
        <p:nvSpPr>
          <p:cNvPr id="15" name="TextBox 14"/>
          <p:cNvSpPr txBox="1"/>
          <p:nvPr/>
        </p:nvSpPr>
        <p:spPr>
          <a:xfrm>
            <a:off x="1524000" y="4648200"/>
            <a:ext cx="1003300" cy="646331"/>
          </a:xfrm>
          <a:prstGeom prst="rect">
            <a:avLst/>
          </a:prstGeom>
          <a:solidFill>
            <a:srgbClr val="FFFFFF"/>
          </a:solidFill>
        </p:spPr>
        <p:txBody>
          <a:bodyPr wrap="square" rtlCol="0">
            <a:spAutoFit/>
          </a:bodyPr>
          <a:lstStyle/>
          <a:p>
            <a:pPr algn="ctr"/>
            <a:r>
              <a:rPr lang="en-US"/>
              <a:t>Silicate</a:t>
            </a:r>
          </a:p>
          <a:p>
            <a:pPr algn="ctr"/>
            <a:r>
              <a:rPr lang="en-US"/>
              <a:t>example</a:t>
            </a:r>
          </a:p>
        </p:txBody>
      </p:sp>
      <p:sp>
        <p:nvSpPr>
          <p:cNvPr id="16" name="Rectangle 15"/>
          <p:cNvSpPr/>
          <p:nvPr/>
        </p:nvSpPr>
        <p:spPr>
          <a:xfrm>
            <a:off x="2794000" y="4394200"/>
            <a:ext cx="685800" cy="177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11900" y="0"/>
            <a:ext cx="2311400" cy="923330"/>
          </a:xfrm>
          <a:prstGeom prst="rect">
            <a:avLst/>
          </a:prstGeom>
          <a:solidFill>
            <a:srgbClr val="8D7C59"/>
          </a:solidFill>
        </p:spPr>
        <p:txBody>
          <a:bodyPr wrap="square" rtlCol="0">
            <a:spAutoFit/>
          </a:bodyPr>
          <a:lstStyle/>
          <a:p>
            <a:pPr algn="ctr"/>
            <a:endParaRPr lang="en-US" b="1"/>
          </a:p>
          <a:p>
            <a:pPr algn="ctr"/>
            <a:endParaRPr lang="en-US" b="1"/>
          </a:p>
          <a:p>
            <a:pPr algn="ctr"/>
            <a:endParaRPr lang="en-US" b="1"/>
          </a:p>
        </p:txBody>
      </p:sp>
      <p:cxnSp>
        <p:nvCxnSpPr>
          <p:cNvPr id="20" name="Straight Connector 19"/>
          <p:cNvCxnSpPr/>
          <p:nvPr/>
        </p:nvCxnSpPr>
        <p:spPr>
          <a:xfrm>
            <a:off x="6413500" y="1993900"/>
            <a:ext cx="2222500" cy="1588"/>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33152" y="101600"/>
            <a:ext cx="1524111" cy="523220"/>
          </a:xfrm>
          <a:prstGeom prst="rect">
            <a:avLst/>
          </a:prstGeom>
          <a:noFill/>
        </p:spPr>
        <p:txBody>
          <a:bodyPr wrap="square" rtlCol="0">
            <a:spAutoFit/>
          </a:bodyPr>
          <a:lstStyle/>
          <a:p>
            <a:pPr algn="ctr"/>
            <a:r>
              <a:rPr lang="en-US" sz="1400" b="1" i="1">
                <a:solidFill>
                  <a:srgbClr val="FFFF00"/>
                </a:solidFill>
                <a:latin typeface="Calibri (Body)"/>
                <a:cs typeface="Calibri (Body)"/>
              </a:rPr>
              <a:t>(and Ring mass</a:t>
            </a:r>
          </a:p>
          <a:p>
            <a:pPr algn="ctr"/>
            <a:r>
              <a:rPr lang="en-US" sz="1400" b="1" i="1">
                <a:solidFill>
                  <a:srgbClr val="FFFF00"/>
                </a:solidFill>
                <a:latin typeface="Calibri (Body)"/>
                <a:cs typeface="Calibri (Body)"/>
              </a:rPr>
              <a:t>from gravity)</a:t>
            </a:r>
          </a:p>
        </p:txBody>
      </p:sp>
      <p:sp>
        <p:nvSpPr>
          <p:cNvPr id="23" name="TextBox 22"/>
          <p:cNvSpPr txBox="1"/>
          <p:nvPr/>
        </p:nvSpPr>
        <p:spPr>
          <a:xfrm>
            <a:off x="6375400" y="2349500"/>
            <a:ext cx="1549400" cy="1200329"/>
          </a:xfrm>
          <a:prstGeom prst="rect">
            <a:avLst/>
          </a:prstGeom>
          <a:solidFill>
            <a:srgbClr val="8D7C59"/>
          </a:solidFill>
        </p:spPr>
        <p:txBody>
          <a:bodyPr wrap="square" rtlCol="0">
            <a:spAutoFit/>
          </a:bodyPr>
          <a:lstStyle/>
          <a:p>
            <a:pPr algn="ctr"/>
            <a:r>
              <a:rPr lang="en-US" b="1"/>
              <a:t>nm-size particle layer</a:t>
            </a:r>
          </a:p>
          <a:p>
            <a:pPr algn="ctr"/>
            <a:r>
              <a:rPr lang="en-US" b="1"/>
              <a:t>+/- 1 deg latitude</a:t>
            </a:r>
          </a:p>
        </p:txBody>
      </p:sp>
      <p:sp>
        <p:nvSpPr>
          <p:cNvPr id="24" name="Rectangle 23"/>
          <p:cNvSpPr/>
          <p:nvPr/>
        </p:nvSpPr>
        <p:spPr>
          <a:xfrm>
            <a:off x="0" y="0"/>
            <a:ext cx="6324600" cy="2463800"/>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ean1_crop.tiff"/>
          <p:cNvPicPr>
            <a:picLocks noChangeAspect="1"/>
          </p:cNvPicPr>
          <p:nvPr/>
        </p:nvPicPr>
        <p:blipFill>
          <a:blip r:embed="rId11"/>
          <a:stretch>
            <a:fillRect/>
          </a:stretch>
        </p:blipFill>
        <p:spPr>
          <a:xfrm>
            <a:off x="25400" y="1016000"/>
            <a:ext cx="3505200" cy="3168780"/>
          </a:xfrm>
          <a:prstGeom prst="rect">
            <a:avLst/>
          </a:prstGeom>
        </p:spPr>
      </p:pic>
      <p:sp>
        <p:nvSpPr>
          <p:cNvPr id="9" name="TextBox 8"/>
          <p:cNvSpPr txBox="1"/>
          <p:nvPr/>
        </p:nvSpPr>
        <p:spPr>
          <a:xfrm>
            <a:off x="1343153" y="3911600"/>
            <a:ext cx="1295459" cy="523220"/>
          </a:xfrm>
          <a:prstGeom prst="rect">
            <a:avLst/>
          </a:prstGeom>
          <a:solidFill>
            <a:schemeClr val="bg1"/>
          </a:solidFill>
          <a:ln>
            <a:solidFill>
              <a:srgbClr val="000000"/>
            </a:solidFill>
          </a:ln>
        </p:spPr>
        <p:txBody>
          <a:bodyPr wrap="none" rtlCol="0">
            <a:spAutoFit/>
          </a:bodyPr>
          <a:lstStyle/>
          <a:p>
            <a:pPr algn="ctr"/>
            <a:r>
              <a:rPr lang="en-US" sz="1400"/>
              <a:t>Hsu et al CDA,</a:t>
            </a:r>
          </a:p>
          <a:p>
            <a:pPr algn="ctr"/>
            <a:r>
              <a:rPr lang="en-US" sz="1400"/>
              <a:t>Science, &amp; T.M.</a:t>
            </a:r>
          </a:p>
        </p:txBody>
      </p:sp>
      <p:sp>
        <p:nvSpPr>
          <p:cNvPr id="11" name="TextBox 10"/>
          <p:cNvSpPr txBox="1"/>
          <p:nvPr/>
        </p:nvSpPr>
        <p:spPr>
          <a:xfrm>
            <a:off x="6642100" y="165100"/>
            <a:ext cx="1619028" cy="523220"/>
          </a:xfrm>
          <a:prstGeom prst="rect">
            <a:avLst/>
          </a:prstGeom>
          <a:noFill/>
          <a:ln>
            <a:solidFill>
              <a:srgbClr val="000000"/>
            </a:solidFill>
          </a:ln>
        </p:spPr>
        <p:txBody>
          <a:bodyPr wrap="none" rtlCol="0">
            <a:spAutoFit/>
          </a:bodyPr>
          <a:lstStyle/>
          <a:p>
            <a:pPr algn="ctr"/>
            <a:r>
              <a:rPr lang="en-US" sz="1400"/>
              <a:t>Mitchell et al MIMI,</a:t>
            </a:r>
          </a:p>
          <a:p>
            <a:pPr algn="ctr"/>
            <a:r>
              <a:rPr lang="en-US" sz="1400"/>
              <a:t>Science</a:t>
            </a:r>
          </a:p>
        </p:txBody>
      </p:sp>
      <p:sp>
        <p:nvSpPr>
          <p:cNvPr id="26" name="TextBox 25"/>
          <p:cNvSpPr txBox="1"/>
          <p:nvPr/>
        </p:nvSpPr>
        <p:spPr>
          <a:xfrm>
            <a:off x="6908801" y="626534"/>
            <a:ext cx="1177538" cy="369332"/>
          </a:xfrm>
          <a:prstGeom prst="rect">
            <a:avLst/>
          </a:prstGeom>
          <a:noFill/>
        </p:spPr>
        <p:txBody>
          <a:bodyPr wrap="none" rtlCol="0">
            <a:spAutoFit/>
          </a:bodyPr>
          <a:lstStyle/>
          <a:p>
            <a:r>
              <a:rPr lang="en-US"/>
              <a:t>Perry, T.M.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14" descr="Lovett_book_med_res_adj.jpg"/>
          <p:cNvPicPr>
            <a:picLocks noChangeAspect="1"/>
          </p:cNvPicPr>
          <p:nvPr/>
        </p:nvPicPr>
        <p:blipFill>
          <a:blip r:embed="rId3">
            <a:alphaModFix/>
          </a:blip>
          <a:stretch>
            <a:fillRect/>
          </a:stretch>
        </p:blipFill>
        <p:spPr>
          <a:xfrm>
            <a:off x="0" y="1104900"/>
            <a:ext cx="9144000" cy="5753100"/>
          </a:xfrm>
          <a:prstGeom prst="rect">
            <a:avLst/>
          </a:prstGeom>
        </p:spPr>
      </p:pic>
      <p:sp>
        <p:nvSpPr>
          <p:cNvPr id="38915" name="Text Box 3"/>
          <p:cNvSpPr txBox="1">
            <a:spLocks noChangeArrowheads="1"/>
          </p:cNvSpPr>
          <p:nvPr/>
        </p:nvSpPr>
        <p:spPr bwMode="auto">
          <a:xfrm>
            <a:off x="3844925" y="3460750"/>
            <a:ext cx="550863" cy="701675"/>
          </a:xfrm>
          <a:prstGeom prst="rect">
            <a:avLst/>
          </a:prstGeom>
          <a:noFill/>
          <a:ln w="9525">
            <a:noFill/>
            <a:miter lim="800000"/>
            <a:headEnd/>
            <a:tailEnd/>
          </a:ln>
        </p:spPr>
        <p:txBody>
          <a:bodyPr wrap="none">
            <a:prstTxWarp prst="textNoShape">
              <a:avLst/>
            </a:prstTxWarp>
            <a:spAutoFit/>
          </a:bodyPr>
          <a:lstStyle/>
          <a:p>
            <a:pPr eaLnBrk="0" hangingPunct="0"/>
            <a:r>
              <a:rPr lang="en-US" sz="4000"/>
              <a:t>C</a:t>
            </a:r>
            <a:endParaRPr lang="en-US"/>
          </a:p>
        </p:txBody>
      </p:sp>
      <p:sp>
        <p:nvSpPr>
          <p:cNvPr id="38916" name="Text Box 4"/>
          <p:cNvSpPr txBox="1">
            <a:spLocks noChangeArrowheads="1"/>
          </p:cNvSpPr>
          <p:nvPr/>
        </p:nvSpPr>
        <p:spPr bwMode="auto">
          <a:xfrm>
            <a:off x="6245225" y="4108450"/>
            <a:ext cx="522288" cy="701675"/>
          </a:xfrm>
          <a:prstGeom prst="rect">
            <a:avLst/>
          </a:prstGeom>
          <a:noFill/>
          <a:ln w="9525">
            <a:noFill/>
            <a:miter lim="800000"/>
            <a:headEnd/>
            <a:tailEnd/>
          </a:ln>
        </p:spPr>
        <p:txBody>
          <a:bodyPr wrap="none">
            <a:prstTxWarp prst="textNoShape">
              <a:avLst/>
            </a:prstTxWarp>
            <a:spAutoFit/>
          </a:bodyPr>
          <a:lstStyle/>
          <a:p>
            <a:pPr eaLnBrk="0" hangingPunct="0"/>
            <a:r>
              <a:rPr lang="en-US" sz="4000">
                <a:solidFill>
                  <a:schemeClr val="bg1"/>
                </a:solidFill>
              </a:rPr>
              <a:t>B</a:t>
            </a:r>
            <a:endParaRPr lang="en-US"/>
          </a:p>
        </p:txBody>
      </p:sp>
      <p:sp>
        <p:nvSpPr>
          <p:cNvPr id="38917" name="Text Box 5"/>
          <p:cNvSpPr txBox="1">
            <a:spLocks noChangeArrowheads="1"/>
          </p:cNvSpPr>
          <p:nvPr/>
        </p:nvSpPr>
        <p:spPr bwMode="auto">
          <a:xfrm>
            <a:off x="8074025" y="4730750"/>
            <a:ext cx="522288" cy="701675"/>
          </a:xfrm>
          <a:prstGeom prst="rect">
            <a:avLst/>
          </a:prstGeom>
          <a:noFill/>
          <a:ln w="9525">
            <a:noFill/>
            <a:miter lim="800000"/>
            <a:headEnd/>
            <a:tailEnd/>
          </a:ln>
        </p:spPr>
        <p:txBody>
          <a:bodyPr wrap="none">
            <a:prstTxWarp prst="textNoShape">
              <a:avLst/>
            </a:prstTxWarp>
            <a:spAutoFit/>
          </a:bodyPr>
          <a:lstStyle/>
          <a:p>
            <a:pPr eaLnBrk="0" hangingPunct="0"/>
            <a:r>
              <a:rPr lang="en-US" sz="4000"/>
              <a:t>A</a:t>
            </a:r>
            <a:endParaRPr lang="en-US"/>
          </a:p>
        </p:txBody>
      </p:sp>
      <p:sp>
        <p:nvSpPr>
          <p:cNvPr id="38918" name="Text Box 6"/>
          <p:cNvSpPr txBox="1">
            <a:spLocks noChangeArrowheads="1"/>
          </p:cNvSpPr>
          <p:nvPr/>
        </p:nvSpPr>
        <p:spPr bwMode="auto">
          <a:xfrm>
            <a:off x="8150225" y="5816600"/>
            <a:ext cx="358776" cy="400110"/>
          </a:xfrm>
          <a:prstGeom prst="rect">
            <a:avLst/>
          </a:prstGeom>
          <a:noFill/>
          <a:ln w="9525">
            <a:noFill/>
            <a:miter lim="800000"/>
            <a:headEnd/>
            <a:tailEnd/>
          </a:ln>
        </p:spPr>
        <p:txBody>
          <a:bodyPr wrap="square">
            <a:prstTxWarp prst="textNoShape">
              <a:avLst/>
            </a:prstTxWarp>
            <a:spAutoFit/>
          </a:bodyPr>
          <a:lstStyle/>
          <a:p>
            <a:pPr eaLnBrk="0" hangingPunct="0"/>
            <a:r>
              <a:rPr lang="en-US" sz="2000">
                <a:solidFill>
                  <a:schemeClr val="bg2"/>
                </a:solidFill>
              </a:rPr>
              <a:t>F</a:t>
            </a:r>
            <a:endParaRPr lang="en-US" sz="2000">
              <a:solidFill>
                <a:schemeClr val="bg1"/>
              </a:solidFill>
            </a:endParaRPr>
          </a:p>
        </p:txBody>
      </p:sp>
      <p:sp>
        <p:nvSpPr>
          <p:cNvPr id="38919" name="Line 7"/>
          <p:cNvSpPr>
            <a:spLocks noChangeShapeType="1"/>
          </p:cNvSpPr>
          <p:nvPr/>
        </p:nvSpPr>
        <p:spPr bwMode="auto">
          <a:xfrm>
            <a:off x="2946400" y="3822700"/>
            <a:ext cx="1752600" cy="5080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8920" name="Line 8"/>
          <p:cNvSpPr>
            <a:spLocks noChangeShapeType="1"/>
          </p:cNvSpPr>
          <p:nvPr/>
        </p:nvSpPr>
        <p:spPr bwMode="auto">
          <a:xfrm>
            <a:off x="4686300" y="4330700"/>
            <a:ext cx="2260600" cy="660400"/>
          </a:xfrm>
          <a:prstGeom prst="line">
            <a:avLst/>
          </a:prstGeom>
          <a:noFill/>
          <a:ln w="9525">
            <a:solidFill>
              <a:schemeClr val="bg1"/>
            </a:solidFill>
            <a:round/>
            <a:headEnd type="triangle" w="med" len="med"/>
            <a:tailEnd type="triangle" w="med" len="med"/>
          </a:ln>
        </p:spPr>
        <p:txBody>
          <a:bodyPr wrap="none" anchor="ctr">
            <a:prstTxWarp prst="textNoShape">
              <a:avLst/>
            </a:prstTxWarp>
          </a:bodyPr>
          <a:lstStyle/>
          <a:p>
            <a:endParaRPr lang="en-US"/>
          </a:p>
        </p:txBody>
      </p:sp>
      <p:sp>
        <p:nvSpPr>
          <p:cNvPr id="38921" name="Line 9"/>
          <p:cNvSpPr>
            <a:spLocks noChangeShapeType="1"/>
          </p:cNvSpPr>
          <p:nvPr/>
        </p:nvSpPr>
        <p:spPr bwMode="auto">
          <a:xfrm>
            <a:off x="7366000" y="5143500"/>
            <a:ext cx="1346200" cy="3683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8922" name="Text Box 10"/>
          <p:cNvSpPr txBox="1">
            <a:spLocks noChangeArrowheads="1"/>
          </p:cNvSpPr>
          <p:nvPr/>
        </p:nvSpPr>
        <p:spPr bwMode="auto">
          <a:xfrm>
            <a:off x="2409825" y="3490913"/>
            <a:ext cx="368300" cy="396875"/>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2"/>
                </a:solidFill>
              </a:rPr>
              <a:t>D</a:t>
            </a:r>
            <a:endParaRPr lang="en-US">
              <a:solidFill>
                <a:schemeClr val="bg1"/>
              </a:solidFill>
            </a:endParaRPr>
          </a:p>
        </p:txBody>
      </p:sp>
      <p:sp>
        <p:nvSpPr>
          <p:cNvPr id="38923" name="Text Box 11"/>
          <p:cNvSpPr txBox="1">
            <a:spLocks noChangeArrowheads="1"/>
          </p:cNvSpPr>
          <p:nvPr/>
        </p:nvSpPr>
        <p:spPr bwMode="auto">
          <a:xfrm>
            <a:off x="6943725" y="4849813"/>
            <a:ext cx="479618" cy="400110"/>
          </a:xfrm>
          <a:prstGeom prst="rect">
            <a:avLst/>
          </a:prstGeom>
          <a:noFill/>
          <a:ln w="9525">
            <a:noFill/>
            <a:miter lim="800000"/>
            <a:headEnd/>
            <a:tailEnd/>
          </a:ln>
        </p:spPr>
        <p:txBody>
          <a:bodyPr wrap="none">
            <a:prstTxWarp prst="textNoShape">
              <a:avLst/>
            </a:prstTxWarp>
            <a:spAutoFit/>
          </a:bodyPr>
          <a:lstStyle/>
          <a:p>
            <a:pPr eaLnBrk="0" hangingPunct="0"/>
            <a:r>
              <a:rPr lang="en-US" sz="2000" b="1"/>
              <a:t>CD</a:t>
            </a:r>
            <a:endParaRPr lang="en-US" sz="2000" b="1">
              <a:solidFill>
                <a:schemeClr val="bg1"/>
              </a:solidFill>
            </a:endParaRPr>
          </a:p>
        </p:txBody>
      </p:sp>
      <p:sp>
        <p:nvSpPr>
          <p:cNvPr id="38924" name="Text Box 12"/>
          <p:cNvSpPr txBox="1">
            <a:spLocks noChangeArrowheads="1"/>
          </p:cNvSpPr>
          <p:nvPr/>
        </p:nvSpPr>
        <p:spPr bwMode="auto">
          <a:xfrm>
            <a:off x="7197725" y="1382713"/>
            <a:ext cx="692150" cy="396875"/>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2"/>
                </a:solidFill>
              </a:rPr>
              <a:t>G, E</a:t>
            </a:r>
            <a:endParaRPr lang="en-US">
              <a:solidFill>
                <a:schemeClr val="bg1"/>
              </a:solidFill>
            </a:endParaRPr>
          </a:p>
        </p:txBody>
      </p:sp>
      <p:sp>
        <p:nvSpPr>
          <p:cNvPr id="38925" name="Line 13"/>
          <p:cNvSpPr>
            <a:spLocks noChangeShapeType="1"/>
          </p:cNvSpPr>
          <p:nvPr/>
        </p:nvSpPr>
        <p:spPr bwMode="auto">
          <a:xfrm flipV="1">
            <a:off x="7937500" y="1460500"/>
            <a:ext cx="558800" cy="101600"/>
          </a:xfrm>
          <a:prstGeom prst="line">
            <a:avLst/>
          </a:prstGeom>
          <a:noFill/>
          <a:ln w="9525">
            <a:solidFill>
              <a:srgbClr val="BBBBBB"/>
            </a:solidFill>
            <a:round/>
            <a:headEnd/>
            <a:tailEnd type="triangle" w="med" len="med"/>
          </a:ln>
        </p:spPr>
        <p:txBody>
          <a:bodyPr wrap="none" anchor="ctr">
            <a:prstTxWarp prst="textNoShape">
              <a:avLst/>
            </a:prstTxWarp>
          </a:bodyPr>
          <a:lstStyle/>
          <a:p>
            <a:endParaRPr lang="en-US"/>
          </a:p>
        </p:txBody>
      </p:sp>
      <p:sp>
        <p:nvSpPr>
          <p:cNvPr id="38926" name="Rectangle 14"/>
          <p:cNvSpPr>
            <a:spLocks noGrp="1" noChangeArrowheads="1"/>
          </p:cNvSpPr>
          <p:nvPr>
            <p:ph type="ctrTitle"/>
          </p:nvPr>
        </p:nvSpPr>
        <p:spPr>
          <a:xfrm>
            <a:off x="1016000" y="342900"/>
            <a:ext cx="7772400" cy="469900"/>
          </a:xfrm>
        </p:spPr>
        <p:txBody>
          <a:bodyPr>
            <a:normAutofit fontScale="90000"/>
          </a:bodyPr>
          <a:lstStyle/>
          <a:p>
            <a:pPr eaLnBrk="1" hangingPunct="1"/>
            <a:r>
              <a:rPr lang="en-US" sz="2800" b="1">
                <a:solidFill>
                  <a:schemeClr val="bg1"/>
                </a:solidFill>
              </a:rPr>
              <a:t>The Dark Side</a:t>
            </a:r>
            <a:endParaRPr lang="en-US">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8" name="Picture 4" descr="hiphase_full_adj"/>
          <p:cNvPicPr>
            <a:picLocks noChangeAspect="1" noChangeArrowheads="1"/>
          </p:cNvPicPr>
          <p:nvPr/>
        </p:nvPicPr>
        <p:blipFill>
          <a:blip r:embed="rId3"/>
          <a:srcRect/>
          <a:stretch>
            <a:fillRect/>
          </a:stretch>
        </p:blipFill>
        <p:spPr bwMode="auto">
          <a:xfrm rot="-1541949">
            <a:off x="-3506035" y="-2520205"/>
            <a:ext cx="21476439" cy="10591455"/>
          </a:xfrm>
          <a:prstGeom prst="rect">
            <a:avLst/>
          </a:prstGeom>
          <a:noFill/>
          <a:ln>
            <a:solidFill>
              <a:srgbClr val="FF0000"/>
            </a:solidFill>
          </a:ln>
        </p:spPr>
      </p:pic>
      <p:sp>
        <p:nvSpPr>
          <p:cNvPr id="5" name="TextBox 4"/>
          <p:cNvSpPr txBox="1"/>
          <p:nvPr/>
        </p:nvSpPr>
        <p:spPr>
          <a:xfrm>
            <a:off x="495301" y="2628900"/>
            <a:ext cx="2349421" cy="338554"/>
          </a:xfrm>
          <a:prstGeom prst="rect">
            <a:avLst/>
          </a:prstGeom>
          <a:noFill/>
        </p:spPr>
        <p:txBody>
          <a:bodyPr wrap="none" rtlCol="0">
            <a:spAutoFit/>
          </a:bodyPr>
          <a:lstStyle/>
          <a:p>
            <a:r>
              <a:rPr lang="en-US" sz="1600"/>
              <a:t>Hedman &amp; Stark ApJ 2015</a:t>
            </a:r>
          </a:p>
        </p:txBody>
      </p:sp>
      <p:sp>
        <p:nvSpPr>
          <p:cNvPr id="7" name="TextBox 6"/>
          <p:cNvSpPr txBox="1"/>
          <p:nvPr/>
        </p:nvSpPr>
        <p:spPr>
          <a:xfrm>
            <a:off x="5791201" y="5194300"/>
            <a:ext cx="359994" cy="523220"/>
          </a:xfrm>
          <a:prstGeom prst="rect">
            <a:avLst/>
          </a:prstGeom>
          <a:noFill/>
        </p:spPr>
        <p:txBody>
          <a:bodyPr wrap="none" rtlCol="0">
            <a:spAutoFit/>
          </a:bodyPr>
          <a:lstStyle/>
          <a:p>
            <a:r>
              <a:rPr lang="en-US" sz="2800">
                <a:solidFill>
                  <a:srgbClr val="FFFFFF"/>
                </a:solidFill>
              </a:rPr>
              <a:t>E</a:t>
            </a:r>
          </a:p>
        </p:txBody>
      </p:sp>
      <p:sp>
        <p:nvSpPr>
          <p:cNvPr id="8" name="TextBox 7"/>
          <p:cNvSpPr txBox="1"/>
          <p:nvPr/>
        </p:nvSpPr>
        <p:spPr>
          <a:xfrm>
            <a:off x="4597401" y="4838700"/>
            <a:ext cx="411190" cy="523220"/>
          </a:xfrm>
          <a:prstGeom prst="rect">
            <a:avLst/>
          </a:prstGeom>
          <a:noFill/>
        </p:spPr>
        <p:txBody>
          <a:bodyPr wrap="square" rtlCol="0">
            <a:spAutoFit/>
          </a:bodyPr>
          <a:lstStyle/>
          <a:p>
            <a:r>
              <a:rPr lang="en-US" sz="2800">
                <a:solidFill>
                  <a:srgbClr val="FFFFFF"/>
                </a:solidFill>
              </a:rPr>
              <a:t>G</a:t>
            </a:r>
          </a:p>
        </p:txBody>
      </p:sp>
      <p:sp>
        <p:nvSpPr>
          <p:cNvPr id="9" name="TextBox 8"/>
          <p:cNvSpPr txBox="1"/>
          <p:nvPr/>
        </p:nvSpPr>
        <p:spPr>
          <a:xfrm>
            <a:off x="5626101" y="3175000"/>
            <a:ext cx="405580" cy="523220"/>
          </a:xfrm>
          <a:prstGeom prst="rect">
            <a:avLst/>
          </a:prstGeom>
          <a:noFill/>
        </p:spPr>
        <p:txBody>
          <a:bodyPr wrap="none" rtlCol="0">
            <a:spAutoFit/>
          </a:bodyPr>
          <a:lstStyle/>
          <a:p>
            <a:r>
              <a:rPr lang="en-US" sz="2800">
                <a:solidFill>
                  <a:srgbClr val="FF0000"/>
                </a:solidFill>
              </a:rPr>
              <a:t>D</a:t>
            </a:r>
          </a:p>
        </p:txBody>
      </p:sp>
      <p:cxnSp>
        <p:nvCxnSpPr>
          <p:cNvPr id="11" name="Straight Arrow Connector 10"/>
          <p:cNvCxnSpPr/>
          <p:nvPr/>
        </p:nvCxnSpPr>
        <p:spPr>
          <a:xfrm flipV="1">
            <a:off x="5228168" y="3598333"/>
            <a:ext cx="207433" cy="101600"/>
          </a:xfrm>
          <a:prstGeom prst="straightConnector1">
            <a:avLst/>
          </a:prstGeom>
          <a:ln>
            <a:solidFill>
              <a:srgbClr val="FF0000"/>
            </a:solidFill>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22601" y="3581400"/>
            <a:ext cx="349650" cy="523220"/>
          </a:xfrm>
          <a:prstGeom prst="rect">
            <a:avLst/>
          </a:prstGeom>
          <a:noFill/>
        </p:spPr>
        <p:txBody>
          <a:bodyPr wrap="square" rtlCol="0">
            <a:spAutoFit/>
          </a:bodyPr>
          <a:lstStyle/>
          <a:p>
            <a:r>
              <a:rPr lang="en-US" sz="2800">
                <a:solidFill>
                  <a:srgbClr val="FFFFFF"/>
                </a:solidFill>
              </a:rPr>
              <a:t>F</a:t>
            </a:r>
          </a:p>
        </p:txBody>
      </p:sp>
      <p:cxnSp>
        <p:nvCxnSpPr>
          <p:cNvPr id="15" name="Straight Arrow Connector 14"/>
          <p:cNvCxnSpPr/>
          <p:nvPr/>
        </p:nvCxnSpPr>
        <p:spPr>
          <a:xfrm rot="16200000" flipH="1">
            <a:off x="3282951" y="3943350"/>
            <a:ext cx="215900" cy="2032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Hedman_DRing_VGR_Cas.tiff"/>
          <p:cNvPicPr>
            <a:picLocks noChangeAspect="1"/>
          </p:cNvPicPr>
          <p:nvPr/>
        </p:nvPicPr>
        <p:blipFill>
          <a:blip r:embed="rId4"/>
          <a:stretch>
            <a:fillRect/>
          </a:stretch>
        </p:blipFill>
        <p:spPr>
          <a:xfrm>
            <a:off x="12700" y="12700"/>
            <a:ext cx="4303594" cy="3276600"/>
          </a:xfrm>
          <a:prstGeom prst="rect">
            <a:avLst/>
          </a:prstGeom>
        </p:spPr>
      </p:pic>
      <p:sp>
        <p:nvSpPr>
          <p:cNvPr id="16" name="Rectangle 15"/>
          <p:cNvSpPr/>
          <p:nvPr/>
        </p:nvSpPr>
        <p:spPr>
          <a:xfrm>
            <a:off x="0" y="0"/>
            <a:ext cx="4318000" cy="32893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6200000" flipH="1">
            <a:off x="4260850" y="2571750"/>
            <a:ext cx="1104900" cy="965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422400" y="2260600"/>
            <a:ext cx="1569660" cy="307777"/>
          </a:xfrm>
          <a:prstGeom prst="rect">
            <a:avLst/>
          </a:prstGeom>
          <a:noFill/>
        </p:spPr>
        <p:txBody>
          <a:bodyPr wrap="none" rtlCol="0">
            <a:spAutoFit/>
          </a:bodyPr>
          <a:lstStyle/>
          <a:p>
            <a:r>
              <a:rPr lang="en-US" sz="1400"/>
              <a:t>Hedman et al 2007</a:t>
            </a:r>
          </a:p>
        </p:txBody>
      </p:sp>
      <p:sp>
        <p:nvSpPr>
          <p:cNvPr id="17" name="TextBox 16"/>
          <p:cNvSpPr txBox="1"/>
          <p:nvPr/>
        </p:nvSpPr>
        <p:spPr>
          <a:xfrm>
            <a:off x="4356100" y="0"/>
            <a:ext cx="2628131" cy="923330"/>
          </a:xfrm>
          <a:prstGeom prst="rect">
            <a:avLst/>
          </a:prstGeom>
          <a:noFill/>
        </p:spPr>
        <p:txBody>
          <a:bodyPr wrap="none" rtlCol="0">
            <a:spAutoFit/>
          </a:bodyPr>
          <a:lstStyle/>
          <a:p>
            <a:r>
              <a:rPr lang="en-US">
                <a:solidFill>
                  <a:schemeClr val="bg1"/>
                </a:solidFill>
              </a:rPr>
              <a:t>Changing before our eyes:</a:t>
            </a:r>
          </a:p>
          <a:p>
            <a:r>
              <a:rPr lang="en-US">
                <a:solidFill>
                  <a:schemeClr val="bg1"/>
                </a:solidFill>
              </a:rPr>
              <a:t>one example of many</a:t>
            </a:r>
          </a:p>
          <a:p>
            <a:r>
              <a:rPr lang="en-US">
                <a:solidFill>
                  <a:schemeClr val="bg1"/>
                </a:solidFill>
              </a:rPr>
              <a:t>(Chancia T.M.)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8" name="Picture 4" descr="hiphase_full_adj"/>
          <p:cNvPicPr>
            <a:picLocks noChangeAspect="1" noChangeArrowheads="1"/>
          </p:cNvPicPr>
          <p:nvPr/>
        </p:nvPicPr>
        <p:blipFill>
          <a:blip r:embed="rId3"/>
          <a:srcRect/>
          <a:stretch>
            <a:fillRect/>
          </a:stretch>
        </p:blipFill>
        <p:spPr bwMode="auto">
          <a:xfrm rot="-1541949">
            <a:off x="-3506035" y="-2520205"/>
            <a:ext cx="21476439" cy="10591455"/>
          </a:xfrm>
          <a:prstGeom prst="rect">
            <a:avLst/>
          </a:prstGeom>
          <a:noFill/>
          <a:ln>
            <a:solidFill>
              <a:srgbClr val="FF0000"/>
            </a:solidFill>
          </a:ln>
        </p:spPr>
      </p:pic>
      <p:grpSp>
        <p:nvGrpSpPr>
          <p:cNvPr id="26" name="Group 25"/>
          <p:cNvGrpSpPr/>
          <p:nvPr/>
        </p:nvGrpSpPr>
        <p:grpSpPr>
          <a:xfrm>
            <a:off x="-10922765" y="4031770"/>
            <a:ext cx="17050537" cy="3271889"/>
            <a:chOff x="-10922765" y="4031770"/>
            <a:chExt cx="17050537" cy="3271889"/>
          </a:xfrm>
        </p:grpSpPr>
        <p:pic>
          <p:nvPicPr>
            <p:cNvPr id="17" name="Picture 16" descr="Ring_atmospher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20035307" flipH="1">
              <a:off x="-10922765" y="4031770"/>
              <a:ext cx="16957307" cy="3271889"/>
            </a:xfrm>
            <a:prstGeom prst="rect">
              <a:avLst/>
            </a:prstGeom>
          </p:spPr>
        </p:pic>
        <p:sp>
          <p:nvSpPr>
            <p:cNvPr id="25" name="Rectangle 24"/>
            <p:cNvSpPr/>
            <p:nvPr/>
          </p:nvSpPr>
          <p:spPr>
            <a:xfrm rot="20023737">
              <a:off x="-3182554" y="5382854"/>
              <a:ext cx="9310326" cy="192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rot="20095131">
            <a:off x="686099" y="5499711"/>
            <a:ext cx="340658" cy="461665"/>
          </a:xfrm>
          <a:prstGeom prst="rect">
            <a:avLst/>
          </a:prstGeom>
          <a:noFill/>
        </p:spPr>
        <p:txBody>
          <a:bodyPr wrap="none" rtlCol="0">
            <a:spAutoFit/>
          </a:bodyPr>
          <a:lstStyle/>
          <a:p>
            <a:r>
              <a:rPr lang="en-US" sz="2400" b="1"/>
              <a:t>4</a:t>
            </a:r>
          </a:p>
        </p:txBody>
      </p:sp>
      <p:sp>
        <p:nvSpPr>
          <p:cNvPr id="21" name="TextBox 20"/>
          <p:cNvSpPr txBox="1"/>
          <p:nvPr/>
        </p:nvSpPr>
        <p:spPr>
          <a:xfrm rot="20095131">
            <a:off x="2286299" y="4712312"/>
            <a:ext cx="340658" cy="461665"/>
          </a:xfrm>
          <a:prstGeom prst="rect">
            <a:avLst/>
          </a:prstGeom>
          <a:noFill/>
        </p:spPr>
        <p:txBody>
          <a:bodyPr wrap="none" rtlCol="0">
            <a:spAutoFit/>
          </a:bodyPr>
          <a:lstStyle/>
          <a:p>
            <a:r>
              <a:rPr lang="en-US" sz="2400" b="1"/>
              <a:t>3</a:t>
            </a:r>
          </a:p>
        </p:txBody>
      </p:sp>
      <p:sp>
        <p:nvSpPr>
          <p:cNvPr id="22" name="TextBox 21"/>
          <p:cNvSpPr txBox="1"/>
          <p:nvPr/>
        </p:nvSpPr>
        <p:spPr>
          <a:xfrm rot="20095131">
            <a:off x="3861099" y="3950312"/>
            <a:ext cx="340658" cy="461665"/>
          </a:xfrm>
          <a:prstGeom prst="rect">
            <a:avLst/>
          </a:prstGeom>
          <a:noFill/>
        </p:spPr>
        <p:txBody>
          <a:bodyPr wrap="none" rtlCol="0">
            <a:spAutoFit/>
          </a:bodyPr>
          <a:lstStyle/>
          <a:p>
            <a:r>
              <a:rPr lang="en-US" sz="2400" b="1"/>
              <a:t>2</a:t>
            </a:r>
          </a:p>
        </p:txBody>
      </p:sp>
      <p:sp>
        <p:nvSpPr>
          <p:cNvPr id="23" name="TextBox 22"/>
          <p:cNvSpPr txBox="1"/>
          <p:nvPr/>
        </p:nvSpPr>
        <p:spPr>
          <a:xfrm rot="20095131">
            <a:off x="5410499" y="3188312"/>
            <a:ext cx="340658" cy="461665"/>
          </a:xfrm>
          <a:prstGeom prst="rect">
            <a:avLst/>
          </a:prstGeom>
          <a:noFill/>
        </p:spPr>
        <p:txBody>
          <a:bodyPr wrap="none" rtlCol="0">
            <a:spAutoFit/>
          </a:bodyPr>
          <a:lstStyle/>
          <a:p>
            <a:r>
              <a:rPr lang="en-US" sz="2400" b="1"/>
              <a:t>1</a:t>
            </a:r>
          </a:p>
        </p:txBody>
      </p:sp>
      <p:sp>
        <p:nvSpPr>
          <p:cNvPr id="24" name="TextBox 23"/>
          <p:cNvSpPr txBox="1"/>
          <p:nvPr/>
        </p:nvSpPr>
        <p:spPr>
          <a:xfrm rot="20095131">
            <a:off x="-1015701" y="6350610"/>
            <a:ext cx="340658" cy="461665"/>
          </a:xfrm>
          <a:prstGeom prst="rect">
            <a:avLst/>
          </a:prstGeom>
          <a:noFill/>
        </p:spPr>
        <p:txBody>
          <a:bodyPr wrap="none" rtlCol="0">
            <a:spAutoFit/>
          </a:bodyPr>
          <a:lstStyle/>
          <a:p>
            <a:r>
              <a:rPr lang="en-US" sz="2400" b="1"/>
              <a:t>5</a:t>
            </a:r>
          </a:p>
        </p:txBody>
      </p:sp>
      <p:sp>
        <p:nvSpPr>
          <p:cNvPr id="28" name="Rectangle 27"/>
          <p:cNvSpPr/>
          <p:nvPr/>
        </p:nvSpPr>
        <p:spPr>
          <a:xfrm>
            <a:off x="0" y="0"/>
            <a:ext cx="838200" cy="431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77707" y="330200"/>
            <a:ext cx="2691512" cy="954107"/>
          </a:xfrm>
          <a:prstGeom prst="rect">
            <a:avLst/>
          </a:prstGeom>
          <a:noFill/>
        </p:spPr>
        <p:txBody>
          <a:bodyPr wrap="none" rtlCol="0">
            <a:spAutoFit/>
          </a:bodyPr>
          <a:lstStyle/>
          <a:p>
            <a:pPr algn="ctr"/>
            <a:r>
              <a:rPr lang="en-US" sz="2800">
                <a:solidFill>
                  <a:schemeClr val="bg1"/>
                </a:solidFill>
              </a:rPr>
              <a:t>Ring Atmosphere</a:t>
            </a:r>
          </a:p>
          <a:p>
            <a:pPr algn="ctr"/>
            <a:r>
              <a:rPr lang="en-US" sz="2800">
                <a:solidFill>
                  <a:schemeClr val="bg1"/>
                </a:solidFill>
              </a:rPr>
              <a:t>(and ionosphere)</a:t>
            </a:r>
          </a:p>
        </p:txBody>
      </p:sp>
      <p:sp>
        <p:nvSpPr>
          <p:cNvPr id="30" name="TextBox 29"/>
          <p:cNvSpPr txBox="1"/>
          <p:nvPr/>
        </p:nvSpPr>
        <p:spPr>
          <a:xfrm>
            <a:off x="3910737" y="5321300"/>
            <a:ext cx="3633063" cy="369332"/>
          </a:xfrm>
          <a:prstGeom prst="rect">
            <a:avLst/>
          </a:prstGeom>
          <a:noFill/>
        </p:spPr>
        <p:txBody>
          <a:bodyPr wrap="none" rtlCol="0">
            <a:spAutoFit/>
          </a:bodyPr>
          <a:lstStyle/>
          <a:p>
            <a:r>
              <a:rPr lang="en-US">
                <a:solidFill>
                  <a:srgbClr val="FFFFFF"/>
                </a:solidFill>
              </a:rPr>
              <a:t>Tseng, Hsu, Hamilton, Sulaiman T. M. </a:t>
            </a:r>
          </a:p>
        </p:txBody>
      </p:sp>
      <p:sp>
        <p:nvSpPr>
          <p:cNvPr id="31" name="TextBox 30"/>
          <p:cNvSpPr txBox="1"/>
          <p:nvPr/>
        </p:nvSpPr>
        <p:spPr>
          <a:xfrm rot="20085752">
            <a:off x="3156818" y="3384776"/>
            <a:ext cx="1755747" cy="584776"/>
          </a:xfrm>
          <a:prstGeom prst="rect">
            <a:avLst/>
          </a:prstGeom>
          <a:noFill/>
        </p:spPr>
        <p:txBody>
          <a:bodyPr wrap="none" rtlCol="0">
            <a:spAutoFit/>
          </a:bodyPr>
          <a:lstStyle/>
          <a:p>
            <a:pPr algn="ctr"/>
            <a:r>
              <a:rPr lang="en-US"/>
              <a:t>Tseng et al 2010;</a:t>
            </a:r>
          </a:p>
          <a:p>
            <a:pPr algn="ctr"/>
            <a:r>
              <a:rPr lang="en-US" sz="1400"/>
              <a:t>Cuzzi et al 2009</a:t>
            </a:r>
          </a:p>
        </p:txBody>
      </p:sp>
      <p:sp>
        <p:nvSpPr>
          <p:cNvPr id="33" name="Freeform 32"/>
          <p:cNvSpPr/>
          <p:nvPr/>
        </p:nvSpPr>
        <p:spPr>
          <a:xfrm>
            <a:off x="4764617" y="1981200"/>
            <a:ext cx="1128183" cy="1981200"/>
          </a:xfrm>
          <a:custGeom>
            <a:avLst/>
            <a:gdLst>
              <a:gd name="connsiteX0" fmla="*/ 1128183 w 1128183"/>
              <a:gd name="connsiteY0" fmla="*/ 50800 h 1981200"/>
              <a:gd name="connsiteX1" fmla="*/ 785283 w 1128183"/>
              <a:gd name="connsiteY1" fmla="*/ 50800 h 1981200"/>
              <a:gd name="connsiteX2" fmla="*/ 264583 w 1128183"/>
              <a:gd name="connsiteY2" fmla="*/ 355600 h 1981200"/>
              <a:gd name="connsiteX3" fmla="*/ 23283 w 1128183"/>
              <a:gd name="connsiteY3" fmla="*/ 977900 h 1981200"/>
              <a:gd name="connsiteX4" fmla="*/ 124883 w 1128183"/>
              <a:gd name="connsiteY4" fmla="*/ 1701800 h 1981200"/>
              <a:gd name="connsiteX5" fmla="*/ 264583 w 1128183"/>
              <a:gd name="connsiteY5"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183" h="1981200">
                <a:moveTo>
                  <a:pt x="1128183" y="50800"/>
                </a:moveTo>
                <a:cubicBezTo>
                  <a:pt x="1028699" y="25400"/>
                  <a:pt x="929216" y="0"/>
                  <a:pt x="785283" y="50800"/>
                </a:cubicBezTo>
                <a:cubicBezTo>
                  <a:pt x="641350" y="101600"/>
                  <a:pt x="391583" y="201083"/>
                  <a:pt x="264583" y="355600"/>
                </a:cubicBezTo>
                <a:cubicBezTo>
                  <a:pt x="137583" y="510117"/>
                  <a:pt x="46566" y="753533"/>
                  <a:pt x="23283" y="977900"/>
                </a:cubicBezTo>
                <a:cubicBezTo>
                  <a:pt x="0" y="1202267"/>
                  <a:pt x="84666" y="1534583"/>
                  <a:pt x="124883" y="1701800"/>
                </a:cubicBezTo>
                <a:cubicBezTo>
                  <a:pt x="165100" y="1869017"/>
                  <a:pt x="264583" y="1981200"/>
                  <a:pt x="264583" y="1981200"/>
                </a:cubicBezTo>
              </a:path>
            </a:pathLst>
          </a:custGeom>
          <a:ln w="571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4965701" y="2006600"/>
            <a:ext cx="1028700" cy="2032000"/>
          </a:xfrm>
          <a:custGeom>
            <a:avLst/>
            <a:gdLst>
              <a:gd name="connsiteX0" fmla="*/ 1128183 w 1128183"/>
              <a:gd name="connsiteY0" fmla="*/ 50800 h 1981200"/>
              <a:gd name="connsiteX1" fmla="*/ 785283 w 1128183"/>
              <a:gd name="connsiteY1" fmla="*/ 50800 h 1981200"/>
              <a:gd name="connsiteX2" fmla="*/ 264583 w 1128183"/>
              <a:gd name="connsiteY2" fmla="*/ 355600 h 1981200"/>
              <a:gd name="connsiteX3" fmla="*/ 23283 w 1128183"/>
              <a:gd name="connsiteY3" fmla="*/ 977900 h 1981200"/>
              <a:gd name="connsiteX4" fmla="*/ 124883 w 1128183"/>
              <a:gd name="connsiteY4" fmla="*/ 1701800 h 1981200"/>
              <a:gd name="connsiteX5" fmla="*/ 264583 w 1128183"/>
              <a:gd name="connsiteY5"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183" h="1981200">
                <a:moveTo>
                  <a:pt x="1128183" y="50800"/>
                </a:moveTo>
                <a:cubicBezTo>
                  <a:pt x="1028699" y="25400"/>
                  <a:pt x="929216" y="0"/>
                  <a:pt x="785283" y="50800"/>
                </a:cubicBezTo>
                <a:cubicBezTo>
                  <a:pt x="641350" y="101600"/>
                  <a:pt x="391583" y="201083"/>
                  <a:pt x="264583" y="355600"/>
                </a:cubicBezTo>
                <a:cubicBezTo>
                  <a:pt x="137583" y="510117"/>
                  <a:pt x="46566" y="753533"/>
                  <a:pt x="23283" y="977900"/>
                </a:cubicBezTo>
                <a:cubicBezTo>
                  <a:pt x="0" y="1202267"/>
                  <a:pt x="84666" y="1534583"/>
                  <a:pt x="124883" y="1701800"/>
                </a:cubicBezTo>
                <a:cubicBezTo>
                  <a:pt x="165100" y="1869017"/>
                  <a:pt x="264583" y="1981200"/>
                  <a:pt x="264583" y="1981200"/>
                </a:cubicBezTo>
              </a:path>
            </a:pathLst>
          </a:custGeom>
          <a:ln w="571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5285317" y="2019300"/>
            <a:ext cx="734483" cy="2006600"/>
          </a:xfrm>
          <a:custGeom>
            <a:avLst/>
            <a:gdLst>
              <a:gd name="connsiteX0" fmla="*/ 1128183 w 1128183"/>
              <a:gd name="connsiteY0" fmla="*/ 50800 h 1981200"/>
              <a:gd name="connsiteX1" fmla="*/ 785283 w 1128183"/>
              <a:gd name="connsiteY1" fmla="*/ 50800 h 1981200"/>
              <a:gd name="connsiteX2" fmla="*/ 264583 w 1128183"/>
              <a:gd name="connsiteY2" fmla="*/ 355600 h 1981200"/>
              <a:gd name="connsiteX3" fmla="*/ 23283 w 1128183"/>
              <a:gd name="connsiteY3" fmla="*/ 977900 h 1981200"/>
              <a:gd name="connsiteX4" fmla="*/ 124883 w 1128183"/>
              <a:gd name="connsiteY4" fmla="*/ 1701800 h 1981200"/>
              <a:gd name="connsiteX5" fmla="*/ 264583 w 1128183"/>
              <a:gd name="connsiteY5"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183" h="1981200">
                <a:moveTo>
                  <a:pt x="1128183" y="50800"/>
                </a:moveTo>
                <a:cubicBezTo>
                  <a:pt x="1028699" y="25400"/>
                  <a:pt x="929216" y="0"/>
                  <a:pt x="785283" y="50800"/>
                </a:cubicBezTo>
                <a:cubicBezTo>
                  <a:pt x="641350" y="101600"/>
                  <a:pt x="391583" y="201083"/>
                  <a:pt x="264583" y="355600"/>
                </a:cubicBezTo>
                <a:cubicBezTo>
                  <a:pt x="137583" y="510117"/>
                  <a:pt x="46566" y="753533"/>
                  <a:pt x="23283" y="977900"/>
                </a:cubicBezTo>
                <a:cubicBezTo>
                  <a:pt x="0" y="1202267"/>
                  <a:pt x="84666" y="1534583"/>
                  <a:pt x="124883" y="1701800"/>
                </a:cubicBezTo>
                <a:cubicBezTo>
                  <a:pt x="165100" y="1869017"/>
                  <a:pt x="264583" y="1981200"/>
                  <a:pt x="264583" y="1981200"/>
                </a:cubicBezTo>
              </a:path>
            </a:pathLst>
          </a:custGeom>
          <a:ln w="571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20139225">
            <a:off x="1689100" y="4559300"/>
            <a:ext cx="391829" cy="369332"/>
          </a:xfrm>
          <a:prstGeom prst="rect">
            <a:avLst/>
          </a:prstGeom>
          <a:noFill/>
        </p:spPr>
        <p:txBody>
          <a:bodyPr wrap="none" rtlCol="0">
            <a:spAutoFit/>
          </a:bodyPr>
          <a:lstStyle/>
          <a:p>
            <a:r>
              <a:rPr lang="en-US"/>
              <a:t>2</a:t>
            </a:r>
            <a:r>
              <a:rPr lang="en-US" sz="2000" baseline="30000"/>
              <a:t>o</a:t>
            </a:r>
          </a:p>
        </p:txBody>
      </p:sp>
      <p:sp>
        <p:nvSpPr>
          <p:cNvPr id="19" name="TextBox 18"/>
          <p:cNvSpPr txBox="1"/>
          <p:nvPr/>
        </p:nvSpPr>
        <p:spPr>
          <a:xfrm rot="20139225">
            <a:off x="1193801" y="4470399"/>
            <a:ext cx="391829" cy="369332"/>
          </a:xfrm>
          <a:prstGeom prst="rect">
            <a:avLst/>
          </a:prstGeom>
          <a:noFill/>
        </p:spPr>
        <p:txBody>
          <a:bodyPr wrap="none" rtlCol="0">
            <a:spAutoFit/>
          </a:bodyPr>
          <a:lstStyle/>
          <a:p>
            <a:r>
              <a:rPr lang="en-US"/>
              <a:t>4</a:t>
            </a:r>
            <a:r>
              <a:rPr lang="en-US" sz="2000" baseline="30000"/>
              <a:t>o</a:t>
            </a:r>
          </a:p>
        </p:txBody>
      </p:sp>
      <p:sp>
        <p:nvSpPr>
          <p:cNvPr id="27" name="TextBox 26"/>
          <p:cNvSpPr txBox="1"/>
          <p:nvPr/>
        </p:nvSpPr>
        <p:spPr>
          <a:xfrm rot="20139225">
            <a:off x="741605" y="4457699"/>
            <a:ext cx="508823" cy="369332"/>
          </a:xfrm>
          <a:prstGeom prst="rect">
            <a:avLst/>
          </a:prstGeom>
          <a:noFill/>
        </p:spPr>
        <p:txBody>
          <a:bodyPr wrap="none" rtlCol="0">
            <a:spAutoFit/>
          </a:bodyPr>
          <a:lstStyle/>
          <a:p>
            <a:r>
              <a:rPr lang="en-US"/>
              <a:t>14</a:t>
            </a:r>
            <a:r>
              <a:rPr lang="en-US" sz="2000" baseline="30000"/>
              <a:t>o</a:t>
            </a:r>
          </a:p>
        </p:txBody>
      </p:sp>
      <p:sp>
        <p:nvSpPr>
          <p:cNvPr id="32" name="TextBox 31"/>
          <p:cNvSpPr txBox="1"/>
          <p:nvPr/>
        </p:nvSpPr>
        <p:spPr>
          <a:xfrm rot="20139225">
            <a:off x="45164" y="4289910"/>
            <a:ext cx="839035" cy="400110"/>
          </a:xfrm>
          <a:prstGeom prst="rect">
            <a:avLst/>
          </a:prstGeom>
          <a:noFill/>
        </p:spPr>
        <p:txBody>
          <a:bodyPr wrap="none" rtlCol="0">
            <a:spAutoFit/>
          </a:bodyPr>
          <a:lstStyle/>
          <a:p>
            <a:r>
              <a:rPr lang="en-US" sz="2000" b="1" i="1"/>
              <a:t>i</a:t>
            </a:r>
            <a:r>
              <a:rPr lang="en-US" baseline="-25000">
                <a:latin typeface="Wingdings"/>
                <a:ea typeface="Wingdings"/>
                <a:cs typeface="Wingdings"/>
              </a:rPr>
              <a:t></a:t>
            </a:r>
            <a:r>
              <a:rPr lang="en-US"/>
              <a:t>=24</a:t>
            </a:r>
            <a:r>
              <a:rPr lang="en-US" sz="2000" baseline="30000"/>
              <a:t>o</a:t>
            </a:r>
          </a:p>
        </p:txBody>
      </p:sp>
      <p:sp>
        <p:nvSpPr>
          <p:cNvPr id="36" name="TextBox 35"/>
          <p:cNvSpPr txBox="1"/>
          <p:nvPr/>
        </p:nvSpPr>
        <p:spPr>
          <a:xfrm rot="20156007">
            <a:off x="2816546" y="2109401"/>
            <a:ext cx="1883648" cy="1107996"/>
          </a:xfrm>
          <a:prstGeom prst="rect">
            <a:avLst/>
          </a:prstGeom>
          <a:noFill/>
        </p:spPr>
        <p:txBody>
          <a:bodyPr wrap="none" rtlCol="0">
            <a:spAutoFit/>
          </a:bodyPr>
          <a:lstStyle/>
          <a:p>
            <a:pPr algn="ctr"/>
            <a:r>
              <a:rPr lang="en-US" sz="2400"/>
              <a:t>O</a:t>
            </a:r>
            <a:r>
              <a:rPr lang="en-US" sz="2800" baseline="-25000"/>
              <a:t>2</a:t>
            </a:r>
            <a:r>
              <a:rPr lang="en-US" sz="2400"/>
              <a:t>, O</a:t>
            </a:r>
            <a:r>
              <a:rPr lang="en-US" sz="2400" baseline="30000"/>
              <a:t>+ </a:t>
            </a:r>
            <a:r>
              <a:rPr lang="en-US" sz="2400"/>
              <a:t>(SOI)</a:t>
            </a:r>
          </a:p>
          <a:p>
            <a:pPr algn="ctr"/>
            <a:r>
              <a:rPr lang="en-US" sz="2400"/>
              <a:t>But CO? CH</a:t>
            </a:r>
            <a:r>
              <a:rPr lang="en-US" sz="2800" baseline="-25000"/>
              <a:t>4</a:t>
            </a:r>
            <a:r>
              <a:rPr lang="en-US" sz="2400"/>
              <a:t>?</a:t>
            </a:r>
          </a:p>
          <a:p>
            <a:pPr algn="ctr"/>
            <a:r>
              <a:rPr lang="en-US" b="1" i="1"/>
              <a:t>Not in spectra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8" name="Rectangle 20"/>
          <p:cNvSpPr>
            <a:spLocks/>
          </p:cNvSpPr>
          <p:nvPr/>
        </p:nvSpPr>
        <p:spPr bwMode="auto">
          <a:xfrm>
            <a:off x="5874222" y="6173400"/>
            <a:ext cx="23083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20</a:t>
            </a:r>
          </a:p>
        </p:txBody>
      </p:sp>
      <p:sp>
        <p:nvSpPr>
          <p:cNvPr id="110599" name="Rectangle 21"/>
          <p:cNvSpPr>
            <a:spLocks/>
          </p:cNvSpPr>
          <p:nvPr/>
        </p:nvSpPr>
        <p:spPr bwMode="auto">
          <a:xfrm>
            <a:off x="7493472" y="6173400"/>
            <a:ext cx="23083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40</a:t>
            </a:r>
          </a:p>
        </p:txBody>
      </p:sp>
      <p:sp>
        <p:nvSpPr>
          <p:cNvPr id="110605" name="Rectangle 27"/>
          <p:cNvSpPr>
            <a:spLocks/>
          </p:cNvSpPr>
          <p:nvPr/>
        </p:nvSpPr>
        <p:spPr bwMode="auto">
          <a:xfrm>
            <a:off x="5661132" y="6424225"/>
            <a:ext cx="204131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Semi-major Axis (AU)</a:t>
            </a:r>
          </a:p>
        </p:txBody>
      </p:sp>
      <p:sp>
        <p:nvSpPr>
          <p:cNvPr id="110607" name="Rectangle 29"/>
          <p:cNvSpPr>
            <a:spLocks/>
          </p:cNvSpPr>
          <p:nvPr/>
        </p:nvSpPr>
        <p:spPr bwMode="auto">
          <a:xfrm>
            <a:off x="5936207" y="4832741"/>
            <a:ext cx="2061606" cy="104644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700" i="1">
                <a:latin typeface="Gill Sans" pitchFamily="-72" charset="0"/>
                <a:ea typeface="Gill Sans" pitchFamily="-72" charset="0"/>
                <a:cs typeface="Gill Sans" pitchFamily="-72" charset="0"/>
                <a:sym typeface="Gill Sans" pitchFamily="-72" charset="0"/>
              </a:rPr>
              <a:t>Kempf et al, 2017</a:t>
            </a:r>
          </a:p>
          <a:p>
            <a:pPr algn="ctr" defTabSz="642938"/>
            <a:r>
              <a:rPr lang="en-US" sz="1700" i="1">
                <a:latin typeface="Gill Sans" pitchFamily="-72" charset="0"/>
                <a:ea typeface="Gill Sans" pitchFamily="-72" charset="0"/>
                <a:cs typeface="Gill Sans" pitchFamily="-72" charset="0"/>
                <a:sym typeface="Gill Sans" pitchFamily="-72" charset="0"/>
              </a:rPr>
              <a:t>and in prep</a:t>
            </a:r>
          </a:p>
          <a:p>
            <a:pPr algn="ctr" defTabSz="642938"/>
            <a:r>
              <a:rPr lang="en-US" sz="1700">
                <a:latin typeface="Gill Sans" pitchFamily="-72" charset="0"/>
                <a:ea typeface="Gill Sans" pitchFamily="-72" charset="0"/>
                <a:cs typeface="Gill Sans" pitchFamily="-72" charset="0"/>
                <a:sym typeface="Gill Sans" pitchFamily="-72" charset="0"/>
              </a:rPr>
              <a:t>Dots: </a:t>
            </a:r>
          </a:p>
          <a:p>
            <a:pPr algn="ctr" defTabSz="642938"/>
            <a:r>
              <a:rPr lang="en-US" sz="1700">
                <a:latin typeface="Gill Sans" pitchFamily="-72" charset="0"/>
                <a:ea typeface="Gill Sans" pitchFamily="-72" charset="0"/>
                <a:cs typeface="Gill Sans" pitchFamily="-72" charset="0"/>
                <a:sym typeface="Gill Sans" pitchFamily="-72" charset="0"/>
              </a:rPr>
              <a:t>Model of drifting KBOs</a:t>
            </a:r>
          </a:p>
        </p:txBody>
      </p:sp>
      <p:sp>
        <p:nvSpPr>
          <p:cNvPr id="110608" name="Text Box 30"/>
          <p:cNvSpPr txBox="1">
            <a:spLocks noChangeArrowheads="1"/>
          </p:cNvSpPr>
          <p:nvPr/>
        </p:nvSpPr>
        <p:spPr bwMode="auto">
          <a:xfrm>
            <a:off x="4665132" y="603251"/>
            <a:ext cx="4351867" cy="1107996"/>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b="1" i="1"/>
              <a:t>Infalling “cometary” material darkens the icy rings</a:t>
            </a:r>
          </a:p>
          <a:p>
            <a:pPr algn="ctr" eaLnBrk="0" hangingPunct="0"/>
            <a:r>
              <a:rPr lang="en-US" b="1" i="1"/>
              <a:t>(2</a:t>
            </a:r>
            <a:r>
              <a:rPr lang="en-US" b="1" i="1" baseline="30000"/>
              <a:t>nd</a:t>
            </a:r>
            <a:r>
              <a:rPr lang="en-US" b="1" i="1"/>
              <a:t> young ring argument)</a:t>
            </a:r>
          </a:p>
        </p:txBody>
      </p:sp>
      <p:grpSp>
        <p:nvGrpSpPr>
          <p:cNvPr id="31" name="Group 30"/>
          <p:cNvGrpSpPr/>
          <p:nvPr/>
        </p:nvGrpSpPr>
        <p:grpSpPr>
          <a:xfrm>
            <a:off x="189652" y="662653"/>
            <a:ext cx="4395048" cy="3384808"/>
            <a:chOff x="227752" y="535653"/>
            <a:chExt cx="4395048" cy="3384808"/>
          </a:xfrm>
        </p:grpSpPr>
        <p:pic>
          <p:nvPicPr>
            <p:cNvPr id="110613" name="Picture 4"/>
            <p:cNvPicPr>
              <a:picLocks noChangeAspect="1" noChangeArrowheads="1"/>
            </p:cNvPicPr>
            <p:nvPr/>
          </p:nvPicPr>
          <p:blipFill>
            <a:blip r:embed="rId3"/>
            <a:srcRect l="10757" t="12959" r="8182" b="9863"/>
            <a:stretch>
              <a:fillRect/>
            </a:stretch>
          </p:blipFill>
          <p:spPr bwMode="auto">
            <a:xfrm>
              <a:off x="664130" y="614344"/>
              <a:ext cx="3958670" cy="2899065"/>
            </a:xfrm>
            <a:prstGeom prst="rect">
              <a:avLst/>
            </a:prstGeom>
            <a:noFill/>
            <a:ln w="12700">
              <a:noFill/>
              <a:miter lim="800000"/>
              <a:headEnd/>
              <a:tailEnd/>
            </a:ln>
          </p:spPr>
        </p:pic>
        <p:sp>
          <p:nvSpPr>
            <p:cNvPr id="110614" name="Rectangle 5"/>
            <p:cNvSpPr>
              <a:spLocks/>
            </p:cNvSpPr>
            <p:nvPr/>
          </p:nvSpPr>
          <p:spPr bwMode="auto">
            <a:xfrm>
              <a:off x="1596070"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5" name="Rectangle 6"/>
            <p:cNvSpPr>
              <a:spLocks/>
            </p:cNvSpPr>
            <p:nvPr/>
          </p:nvSpPr>
          <p:spPr bwMode="auto">
            <a:xfrm>
              <a:off x="2561471"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40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6" name="Rectangle 7"/>
            <p:cNvSpPr>
              <a:spLocks/>
            </p:cNvSpPr>
            <p:nvPr/>
          </p:nvSpPr>
          <p:spPr bwMode="auto">
            <a:xfrm>
              <a:off x="3538819"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60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7" name="Rectangle 8"/>
            <p:cNvSpPr>
              <a:spLocks/>
            </p:cNvSpPr>
            <p:nvPr/>
          </p:nvSpPr>
          <p:spPr bwMode="auto">
            <a:xfrm>
              <a:off x="674277" y="3502406"/>
              <a:ext cx="9618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8" name="Rectangle 9"/>
            <p:cNvSpPr>
              <a:spLocks/>
            </p:cNvSpPr>
            <p:nvPr/>
          </p:nvSpPr>
          <p:spPr bwMode="auto">
            <a:xfrm>
              <a:off x="230739" y="2926338"/>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9" name="Rectangle 10"/>
            <p:cNvSpPr>
              <a:spLocks/>
            </p:cNvSpPr>
            <p:nvPr/>
          </p:nvSpPr>
          <p:spPr bwMode="auto">
            <a:xfrm>
              <a:off x="229246" y="2435239"/>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-10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0" name="Rectangle 11"/>
            <p:cNvSpPr>
              <a:spLocks/>
            </p:cNvSpPr>
            <p:nvPr/>
          </p:nvSpPr>
          <p:spPr bwMode="auto">
            <a:xfrm>
              <a:off x="340531" y="1959263"/>
              <a:ext cx="9618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1" name="Rectangle 12"/>
            <p:cNvSpPr>
              <a:spLocks/>
            </p:cNvSpPr>
            <p:nvPr/>
          </p:nvSpPr>
          <p:spPr bwMode="auto">
            <a:xfrm>
              <a:off x="270788" y="148472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10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2" name="Rectangle 13"/>
            <p:cNvSpPr>
              <a:spLocks/>
            </p:cNvSpPr>
            <p:nvPr/>
          </p:nvSpPr>
          <p:spPr bwMode="auto">
            <a:xfrm>
              <a:off x="292441" y="1010190"/>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3" name="Rectangle 14"/>
            <p:cNvSpPr>
              <a:spLocks/>
            </p:cNvSpPr>
            <p:nvPr/>
          </p:nvSpPr>
          <p:spPr bwMode="auto">
            <a:xfrm>
              <a:off x="268549" y="535653"/>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30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4" name="Rectangle 15"/>
            <p:cNvSpPr>
              <a:spLocks/>
            </p:cNvSpPr>
            <p:nvPr/>
          </p:nvSpPr>
          <p:spPr bwMode="auto">
            <a:xfrm>
              <a:off x="227752" y="3367750"/>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-30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5" name="Rectangle 16"/>
            <p:cNvSpPr>
              <a:spLocks/>
            </p:cNvSpPr>
            <p:nvPr/>
          </p:nvSpPr>
          <p:spPr bwMode="auto">
            <a:xfrm>
              <a:off x="1877446" y="3689629"/>
              <a:ext cx="1563398"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Radial Distance (Rs)</a:t>
              </a:r>
            </a:p>
          </p:txBody>
        </p:sp>
        <p:sp>
          <p:nvSpPr>
            <p:cNvPr id="110610" name="Text Box 33"/>
            <p:cNvSpPr txBox="1">
              <a:spLocks noChangeArrowheads="1"/>
            </p:cNvSpPr>
            <p:nvPr/>
          </p:nvSpPr>
          <p:spPr bwMode="auto">
            <a:xfrm>
              <a:off x="2701925" y="574675"/>
              <a:ext cx="1893029" cy="1138773"/>
            </a:xfrm>
            <a:prstGeom prst="rect">
              <a:avLst/>
            </a:prstGeom>
            <a:noFill/>
            <a:ln w="9525">
              <a:noFill/>
              <a:miter lim="800000"/>
              <a:headEnd/>
              <a:tailEnd/>
            </a:ln>
          </p:spPr>
          <p:txBody>
            <a:bodyPr wrap="none">
              <a:prstTxWarp prst="textNoShape">
                <a:avLst/>
              </a:prstTxWarp>
              <a:spAutoFit/>
            </a:bodyPr>
            <a:lstStyle/>
            <a:p>
              <a:pPr algn="ctr" eaLnBrk="0" hangingPunct="0"/>
              <a:r>
                <a:rPr lang="en-US" sz="1800">
                  <a:solidFill>
                    <a:srgbClr val="D3D3D3"/>
                  </a:solidFill>
                </a:rPr>
                <a:t>Mission-long </a:t>
              </a:r>
            </a:p>
            <a:p>
              <a:pPr algn="ctr" eaLnBrk="0" hangingPunct="0"/>
              <a:r>
                <a:rPr lang="en-US" sz="1800">
                  <a:solidFill>
                    <a:srgbClr val="D3D3D3"/>
                  </a:solidFill>
                </a:rPr>
                <a:t>detections by CDA</a:t>
              </a:r>
            </a:p>
            <a:p>
              <a:pPr algn="ctr" eaLnBrk="0" hangingPunct="0"/>
              <a:r>
                <a:rPr lang="en-US" sz="1600">
                  <a:solidFill>
                    <a:srgbClr val="D3D3D3"/>
                  </a:solidFill>
                </a:rPr>
                <a:t>(Kempf et al 2018, </a:t>
              </a:r>
            </a:p>
            <a:p>
              <a:pPr algn="ctr" eaLnBrk="0" hangingPunct="0"/>
              <a:r>
                <a:rPr lang="en-US" sz="1600">
                  <a:solidFill>
                    <a:srgbClr val="D3D3D3"/>
                  </a:solidFill>
                </a:rPr>
                <a:t>Altobelli T.M.)</a:t>
              </a:r>
            </a:p>
          </p:txBody>
        </p:sp>
      </p:grpSp>
      <p:sp>
        <p:nvSpPr>
          <p:cNvPr id="110612" name="Text Box 35"/>
          <p:cNvSpPr txBox="1">
            <a:spLocks noChangeArrowheads="1"/>
          </p:cNvSpPr>
          <p:nvPr/>
        </p:nvSpPr>
        <p:spPr bwMode="auto">
          <a:xfrm>
            <a:off x="613447" y="0"/>
            <a:ext cx="8019042" cy="800219"/>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a:t>Age of the Rings: Meteoroid Pollution and Ring Mass</a:t>
            </a:r>
          </a:p>
          <a:p>
            <a:pPr eaLnBrk="0" hangingPunct="0"/>
            <a:endParaRPr lang="en-US"/>
          </a:p>
        </p:txBody>
      </p:sp>
      <p:pic>
        <p:nvPicPr>
          <p:cNvPr id="33" name="Picture 4" descr="ring_pollution_cartoon"/>
          <p:cNvPicPr>
            <a:picLocks noChangeAspect="1" noChangeArrowheads="1"/>
          </p:cNvPicPr>
          <p:nvPr/>
        </p:nvPicPr>
        <p:blipFill>
          <a:blip r:embed="rId4"/>
          <a:srcRect/>
          <a:stretch>
            <a:fillRect/>
          </a:stretch>
        </p:blipFill>
        <p:spPr bwMode="auto">
          <a:xfrm>
            <a:off x="4699000" y="3924300"/>
            <a:ext cx="4298731" cy="2743200"/>
          </a:xfrm>
          <a:prstGeom prst="rect">
            <a:avLst/>
          </a:prstGeom>
          <a:noFill/>
          <a:ln w="9525">
            <a:noFill/>
            <a:miter lim="800000"/>
            <a:headEnd/>
            <a:tailEnd/>
          </a:ln>
        </p:spPr>
      </p:pic>
      <p:sp>
        <p:nvSpPr>
          <p:cNvPr id="28" name="Text Box 30"/>
          <p:cNvSpPr txBox="1">
            <a:spLocks noChangeArrowheads="1"/>
          </p:cNvSpPr>
          <p:nvPr/>
        </p:nvSpPr>
        <p:spPr bwMode="auto">
          <a:xfrm>
            <a:off x="4927600" y="1742018"/>
            <a:ext cx="4216400" cy="1938992"/>
          </a:xfrm>
          <a:prstGeom prst="rect">
            <a:avLst/>
          </a:prstGeom>
          <a:noFill/>
          <a:ln w="9525">
            <a:noFill/>
            <a:miter lim="800000"/>
            <a:headEnd/>
            <a:tailEnd/>
          </a:ln>
        </p:spPr>
        <p:txBody>
          <a:bodyPr wrap="square">
            <a:prstTxWarp prst="textNoShape">
              <a:avLst/>
            </a:prstTxWarp>
            <a:spAutoFit/>
          </a:bodyPr>
          <a:lstStyle/>
          <a:p>
            <a:pPr eaLnBrk="0" hangingPunct="0"/>
            <a:r>
              <a:rPr lang="en-US" sz="2400">
                <a:solidFill>
                  <a:srgbClr val="000000"/>
                </a:solidFill>
              </a:rPr>
              <a:t>Current nonicy pollution %, </a:t>
            </a:r>
          </a:p>
          <a:p>
            <a:pPr eaLnBrk="0" hangingPunct="0"/>
            <a:r>
              <a:rPr lang="en-US" sz="2400">
                <a:solidFill>
                  <a:srgbClr val="000000"/>
                </a:solidFill>
              </a:rPr>
              <a:t>+ mass infall rate (CDA) </a:t>
            </a:r>
          </a:p>
          <a:p>
            <a:pPr eaLnBrk="0" hangingPunct="0"/>
            <a:r>
              <a:rPr lang="en-US" sz="2400">
                <a:solidFill>
                  <a:srgbClr val="000000"/>
                </a:solidFill>
              </a:rPr>
              <a:t>+ ring mass (RSS: </a:t>
            </a:r>
            <a:r>
              <a:rPr lang="en-US">
                <a:solidFill>
                  <a:srgbClr val="000000"/>
                </a:solidFill>
              </a:rPr>
              <a:t>Iess T.M.</a:t>
            </a:r>
            <a:r>
              <a:rPr lang="en-US" sz="2400">
                <a:solidFill>
                  <a:srgbClr val="000000"/>
                </a:solidFill>
              </a:rPr>
              <a:t>) .. </a:t>
            </a:r>
          </a:p>
          <a:p>
            <a:pPr eaLnBrk="0" hangingPunct="0"/>
            <a:r>
              <a:rPr lang="en-US" sz="2400">
                <a:solidFill>
                  <a:srgbClr val="000000"/>
                </a:solidFill>
              </a:rPr>
              <a:t>allow us to </a:t>
            </a:r>
            <a:r>
              <a:rPr lang="en-US" sz="2400" i="1">
                <a:solidFill>
                  <a:srgbClr val="0000FF"/>
                </a:solidFill>
              </a:rPr>
              <a:t>AGE-DATE </a:t>
            </a:r>
            <a:r>
              <a:rPr lang="en-US" sz="2400">
                <a:solidFill>
                  <a:srgbClr val="0000FF"/>
                </a:solidFill>
              </a:rPr>
              <a:t>the rings: </a:t>
            </a:r>
            <a:endParaRPr lang="en-US" sz="2400">
              <a:solidFill>
                <a:srgbClr val="000000"/>
              </a:solidFill>
            </a:endParaRPr>
          </a:p>
          <a:p>
            <a:pPr eaLnBrk="0" hangingPunct="0"/>
            <a:r>
              <a:rPr lang="en-US" sz="2400" b="1" i="1">
                <a:solidFill>
                  <a:srgbClr val="0000FF"/>
                </a:solidFill>
                <a:latin typeface="Arial Black"/>
                <a:cs typeface="Arial Black"/>
              </a:rPr>
              <a:t>     &lt; few hundred Myr</a:t>
            </a:r>
            <a:endParaRPr lang="en-US" sz="2400">
              <a:solidFill>
                <a:srgbClr val="0000FF"/>
              </a:solidFill>
            </a:endParaRPr>
          </a:p>
        </p:txBody>
      </p:sp>
      <p:sp>
        <p:nvSpPr>
          <p:cNvPr id="29" name="TextBox 28"/>
          <p:cNvSpPr txBox="1"/>
          <p:nvPr/>
        </p:nvSpPr>
        <p:spPr>
          <a:xfrm>
            <a:off x="238681" y="4241800"/>
            <a:ext cx="4311096" cy="1938992"/>
          </a:xfrm>
          <a:prstGeom prst="rect">
            <a:avLst/>
          </a:prstGeom>
          <a:noFill/>
        </p:spPr>
        <p:txBody>
          <a:bodyPr wrap="none" rtlCol="0">
            <a:spAutoFit/>
          </a:bodyPr>
          <a:lstStyle/>
          <a:p>
            <a:pPr algn="ctr"/>
            <a:r>
              <a:rPr lang="en-US" sz="2400" i="1"/>
              <a:t>“Ballistic Transport” </a:t>
            </a:r>
            <a:r>
              <a:rPr lang="en-US" sz="2400"/>
              <a:t>of </a:t>
            </a:r>
          </a:p>
          <a:p>
            <a:pPr algn="ctr"/>
            <a:r>
              <a:rPr lang="en-US" sz="2400"/>
              <a:t>extrinsic and intrinsic material </a:t>
            </a:r>
          </a:p>
          <a:p>
            <a:pPr algn="ctr"/>
            <a:r>
              <a:rPr lang="en-US" sz="2400"/>
              <a:t>can provide constraints from ring </a:t>
            </a:r>
          </a:p>
          <a:p>
            <a:pPr algn="ctr"/>
            <a:r>
              <a:rPr lang="en-US" sz="2400"/>
              <a:t>structure/composition profiles </a:t>
            </a:r>
          </a:p>
          <a:p>
            <a:pPr algn="ctr"/>
            <a:r>
              <a:rPr lang="en-US" sz="2400"/>
              <a:t>(</a:t>
            </a:r>
            <a:r>
              <a:rPr lang="en-US"/>
              <a:t>Estrada, T.M.</a:t>
            </a:r>
            <a:r>
              <a:rPr lang="en-US" sz="2400"/>
              <a:t>)</a:t>
            </a:r>
          </a:p>
        </p:txBody>
      </p:sp>
      <p:sp>
        <p:nvSpPr>
          <p:cNvPr id="32" name="Rectangle 31"/>
          <p:cNvSpPr/>
          <p:nvPr/>
        </p:nvSpPr>
        <p:spPr>
          <a:xfrm>
            <a:off x="6464300" y="4292600"/>
            <a:ext cx="2362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156200" y="6057900"/>
            <a:ext cx="1117600" cy="444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121400" y="6286500"/>
            <a:ext cx="368300" cy="203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654800" y="4165600"/>
            <a:ext cx="2349058" cy="369332"/>
          </a:xfrm>
          <a:prstGeom prst="rect">
            <a:avLst/>
          </a:prstGeom>
          <a:noFill/>
        </p:spPr>
        <p:txBody>
          <a:bodyPr wrap="none" rtlCol="0">
            <a:spAutoFit/>
          </a:bodyPr>
          <a:lstStyle/>
          <a:p>
            <a:r>
              <a:rPr lang="en-US"/>
              <a:t>Mostly prograde ejecta</a:t>
            </a:r>
          </a:p>
        </p:txBody>
      </p:sp>
      <p:sp>
        <p:nvSpPr>
          <p:cNvPr id="38" name="TextBox 37"/>
          <p:cNvSpPr txBox="1"/>
          <p:nvPr/>
        </p:nvSpPr>
        <p:spPr>
          <a:xfrm>
            <a:off x="4000500" y="5957669"/>
            <a:ext cx="2267230" cy="646331"/>
          </a:xfrm>
          <a:prstGeom prst="rect">
            <a:avLst/>
          </a:prstGeom>
          <a:noFill/>
        </p:spPr>
        <p:txBody>
          <a:bodyPr wrap="none" rtlCol="0">
            <a:spAutoFit/>
          </a:bodyPr>
          <a:lstStyle/>
          <a:p>
            <a:pPr algn="ctr"/>
            <a:r>
              <a:rPr lang="en-US"/>
              <a:t>Material compensates</a:t>
            </a:r>
          </a:p>
          <a:p>
            <a:pPr algn="ctr"/>
            <a:r>
              <a:rPr lang="en-US"/>
              <a:t>by drifting inward</a:t>
            </a:r>
          </a:p>
        </p:txBody>
      </p:sp>
      <p:sp>
        <p:nvSpPr>
          <p:cNvPr id="39" name="Rectangle 38"/>
          <p:cNvSpPr/>
          <p:nvPr/>
        </p:nvSpPr>
        <p:spPr>
          <a:xfrm>
            <a:off x="6743700" y="6438900"/>
            <a:ext cx="2082800" cy="114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159500" y="6654800"/>
            <a:ext cx="2082800" cy="114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749800" y="4000500"/>
            <a:ext cx="2082800" cy="114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960627" y="3568700"/>
            <a:ext cx="2183373" cy="369332"/>
          </a:xfrm>
          <a:prstGeom prst="rect">
            <a:avLst/>
          </a:prstGeom>
          <a:noFill/>
        </p:spPr>
        <p:txBody>
          <a:bodyPr wrap="none" rtlCol="0">
            <a:spAutoFit/>
          </a:bodyPr>
          <a:lstStyle/>
          <a:p>
            <a:r>
              <a:rPr lang="en-US"/>
              <a:t>(Estrada, Elliott, T.M.)</a:t>
            </a:r>
          </a:p>
        </p:txBody>
      </p:sp>
      <p:sp>
        <p:nvSpPr>
          <p:cNvPr id="43" name="TextBox 42"/>
          <p:cNvSpPr txBox="1"/>
          <p:nvPr/>
        </p:nvSpPr>
        <p:spPr>
          <a:xfrm>
            <a:off x="6540500" y="6299200"/>
            <a:ext cx="2242584" cy="307777"/>
          </a:xfrm>
          <a:prstGeom prst="rect">
            <a:avLst/>
          </a:prstGeom>
          <a:noFill/>
        </p:spPr>
        <p:txBody>
          <a:bodyPr wrap="none" rtlCol="0">
            <a:spAutoFit/>
          </a:bodyPr>
          <a:lstStyle/>
          <a:p>
            <a:r>
              <a:rPr lang="en-US" sz="1400"/>
              <a:t>Durisen, Estrada, and others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Evolution_of_dinosaurs_EN.svg.png"/>
          <p:cNvPicPr>
            <a:picLocks noChangeAspect="1"/>
          </p:cNvPicPr>
          <p:nvPr/>
        </p:nvPicPr>
        <p:blipFill>
          <a:blip r:embed="rId2"/>
          <a:stretch>
            <a:fillRect/>
          </a:stretch>
        </p:blipFill>
        <p:spPr>
          <a:xfrm>
            <a:off x="308089" y="457198"/>
            <a:ext cx="8835911" cy="5912697"/>
          </a:xfrm>
          <a:prstGeom prst="rect">
            <a:avLst/>
          </a:prstGeom>
        </p:spPr>
      </p:pic>
      <p:sp>
        <p:nvSpPr>
          <p:cNvPr id="5" name="TextBox 4"/>
          <p:cNvSpPr txBox="1"/>
          <p:nvPr/>
        </p:nvSpPr>
        <p:spPr>
          <a:xfrm>
            <a:off x="0" y="6070600"/>
            <a:ext cx="574647" cy="400110"/>
          </a:xfrm>
          <a:prstGeom prst="rect">
            <a:avLst/>
          </a:prstGeom>
          <a:solidFill>
            <a:schemeClr val="bg1"/>
          </a:solidFill>
        </p:spPr>
        <p:txBody>
          <a:bodyPr wrap="none" rtlCol="0">
            <a:spAutoFit/>
          </a:bodyPr>
          <a:lstStyle/>
          <a:p>
            <a:r>
              <a:rPr lang="en-US" sz="2000"/>
              <a:t>250</a:t>
            </a:r>
          </a:p>
        </p:txBody>
      </p:sp>
      <p:sp>
        <p:nvSpPr>
          <p:cNvPr id="7" name="TextBox 6"/>
          <p:cNvSpPr txBox="1"/>
          <p:nvPr/>
        </p:nvSpPr>
        <p:spPr>
          <a:xfrm>
            <a:off x="0" y="4971990"/>
            <a:ext cx="574647" cy="400110"/>
          </a:xfrm>
          <a:prstGeom prst="rect">
            <a:avLst/>
          </a:prstGeom>
          <a:solidFill>
            <a:schemeClr val="bg1"/>
          </a:solidFill>
        </p:spPr>
        <p:txBody>
          <a:bodyPr wrap="none" rtlCol="0">
            <a:spAutoFit/>
          </a:bodyPr>
          <a:lstStyle/>
          <a:p>
            <a:r>
              <a:rPr lang="en-US" sz="2000"/>
              <a:t>208</a:t>
            </a:r>
          </a:p>
        </p:txBody>
      </p:sp>
      <p:sp>
        <p:nvSpPr>
          <p:cNvPr id="8" name="TextBox 7"/>
          <p:cNvSpPr txBox="1"/>
          <p:nvPr/>
        </p:nvSpPr>
        <p:spPr>
          <a:xfrm>
            <a:off x="0" y="3232090"/>
            <a:ext cx="574647" cy="400110"/>
          </a:xfrm>
          <a:prstGeom prst="rect">
            <a:avLst/>
          </a:prstGeom>
          <a:solidFill>
            <a:schemeClr val="bg1"/>
          </a:solidFill>
        </p:spPr>
        <p:txBody>
          <a:bodyPr wrap="none" rtlCol="0">
            <a:spAutoFit/>
          </a:bodyPr>
          <a:lstStyle/>
          <a:p>
            <a:r>
              <a:rPr lang="en-US" sz="2000"/>
              <a:t>145</a:t>
            </a:r>
          </a:p>
        </p:txBody>
      </p:sp>
      <p:sp>
        <p:nvSpPr>
          <p:cNvPr id="9" name="TextBox 8"/>
          <p:cNvSpPr txBox="1"/>
          <p:nvPr/>
        </p:nvSpPr>
        <p:spPr>
          <a:xfrm>
            <a:off x="127000" y="1022290"/>
            <a:ext cx="444653" cy="400110"/>
          </a:xfrm>
          <a:prstGeom prst="rect">
            <a:avLst/>
          </a:prstGeom>
          <a:solidFill>
            <a:schemeClr val="bg1"/>
          </a:solidFill>
        </p:spPr>
        <p:txBody>
          <a:bodyPr wrap="square" rtlCol="0">
            <a:spAutoFit/>
          </a:bodyPr>
          <a:lstStyle/>
          <a:p>
            <a:r>
              <a:rPr lang="en-US" sz="2000"/>
              <a:t>65</a:t>
            </a:r>
          </a:p>
        </p:txBody>
      </p:sp>
      <p:sp>
        <p:nvSpPr>
          <p:cNvPr id="10" name="TextBox 9"/>
          <p:cNvSpPr txBox="1"/>
          <p:nvPr/>
        </p:nvSpPr>
        <p:spPr>
          <a:xfrm>
            <a:off x="-50800" y="539690"/>
            <a:ext cx="622300" cy="400110"/>
          </a:xfrm>
          <a:prstGeom prst="rect">
            <a:avLst/>
          </a:prstGeom>
          <a:solidFill>
            <a:schemeClr val="bg1"/>
          </a:solidFill>
        </p:spPr>
        <p:txBody>
          <a:bodyPr wrap="square" rtlCol="0">
            <a:spAutoFit/>
          </a:bodyPr>
          <a:lstStyle/>
          <a:p>
            <a:r>
              <a:rPr lang="en-US" sz="2000"/>
              <a:t>Myr</a:t>
            </a:r>
          </a:p>
        </p:txBody>
      </p:sp>
      <p:sp>
        <p:nvSpPr>
          <p:cNvPr id="11" name="TextBox 10"/>
          <p:cNvSpPr txBox="1"/>
          <p:nvPr/>
        </p:nvSpPr>
        <p:spPr>
          <a:xfrm>
            <a:off x="6384023" y="6337300"/>
            <a:ext cx="2604274" cy="276999"/>
          </a:xfrm>
          <a:prstGeom prst="rect">
            <a:avLst/>
          </a:prstGeom>
          <a:noFill/>
        </p:spPr>
        <p:txBody>
          <a:bodyPr wrap="none" rtlCol="0">
            <a:spAutoFit/>
          </a:bodyPr>
          <a:lstStyle/>
          <a:p>
            <a:r>
              <a:rPr lang="en-US" sz="1200"/>
              <a:t>Evolution_of_dinosaurs_by_Zureks.svg</a:t>
            </a:r>
          </a:p>
        </p:txBody>
      </p:sp>
      <p:cxnSp>
        <p:nvCxnSpPr>
          <p:cNvPr id="13" name="Straight Arrow Connector 12"/>
          <p:cNvCxnSpPr/>
          <p:nvPr/>
        </p:nvCxnSpPr>
        <p:spPr>
          <a:xfrm rot="5400000" flipH="1" flipV="1">
            <a:off x="436959" y="349647"/>
            <a:ext cx="292894"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32300" y="927100"/>
            <a:ext cx="1441420" cy="369332"/>
          </a:xfrm>
          <a:prstGeom prst="rect">
            <a:avLst/>
          </a:prstGeom>
          <a:noFill/>
        </p:spPr>
        <p:txBody>
          <a:bodyPr wrap="none" rtlCol="0">
            <a:spAutoFit/>
          </a:bodyPr>
          <a:lstStyle/>
          <a:p>
            <a:r>
              <a:rPr lang="en-US"/>
              <a:t>K-T boundary</a:t>
            </a:r>
          </a:p>
        </p:txBody>
      </p:sp>
      <p:grpSp>
        <p:nvGrpSpPr>
          <p:cNvPr id="17" name="Group 16"/>
          <p:cNvGrpSpPr/>
          <p:nvPr/>
        </p:nvGrpSpPr>
        <p:grpSpPr>
          <a:xfrm>
            <a:off x="3733800" y="5537200"/>
            <a:ext cx="1701800" cy="952500"/>
            <a:chOff x="3695700" y="4965700"/>
            <a:chExt cx="1701800" cy="952500"/>
          </a:xfrm>
        </p:grpSpPr>
        <p:pic>
          <p:nvPicPr>
            <p:cNvPr id="12" name="Picture 11" descr="Ring formation.jpg"/>
            <p:cNvPicPr>
              <a:picLocks noChangeAspect="1"/>
            </p:cNvPicPr>
            <p:nvPr/>
          </p:nvPicPr>
          <p:blipFill>
            <a:blip r:embed="rId3"/>
            <a:stretch>
              <a:fillRect/>
            </a:stretch>
          </p:blipFill>
          <p:spPr>
            <a:xfrm>
              <a:off x="3721100" y="4975225"/>
              <a:ext cx="1676400" cy="942975"/>
            </a:xfrm>
            <a:prstGeom prst="rect">
              <a:avLst/>
            </a:prstGeom>
          </p:spPr>
        </p:pic>
        <p:sp>
          <p:nvSpPr>
            <p:cNvPr id="15" name="Rectangle 14"/>
            <p:cNvSpPr/>
            <p:nvPr/>
          </p:nvSpPr>
          <p:spPr>
            <a:xfrm>
              <a:off x="3695700" y="4965700"/>
              <a:ext cx="1689100" cy="939800"/>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2730500" y="-50800"/>
            <a:ext cx="3926350" cy="523220"/>
          </a:xfrm>
          <a:prstGeom prst="rect">
            <a:avLst/>
          </a:prstGeom>
          <a:noFill/>
        </p:spPr>
        <p:txBody>
          <a:bodyPr wrap="none" rtlCol="0">
            <a:spAutoFit/>
          </a:bodyPr>
          <a:lstStyle/>
          <a:p>
            <a:r>
              <a:rPr lang="en-US" sz="2800" b="1"/>
              <a:t>Born with the dinosaurs?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4"/>
          <p:cNvGrpSpPr/>
          <p:nvPr/>
        </p:nvGrpSpPr>
        <p:grpSpPr>
          <a:xfrm>
            <a:off x="749300" y="1866900"/>
            <a:ext cx="2623190" cy="2555582"/>
            <a:chOff x="5321301" y="1536700"/>
            <a:chExt cx="3311138" cy="3225800"/>
          </a:xfrm>
        </p:grpSpPr>
        <p:grpSp>
          <p:nvGrpSpPr>
            <p:cNvPr id="3" name="Group 21"/>
            <p:cNvGrpSpPr/>
            <p:nvPr/>
          </p:nvGrpSpPr>
          <p:grpSpPr>
            <a:xfrm>
              <a:off x="5321301" y="1536700"/>
              <a:ext cx="3200400" cy="3225800"/>
              <a:chOff x="5321301" y="1536700"/>
              <a:chExt cx="3200400" cy="3225800"/>
            </a:xfrm>
          </p:grpSpPr>
          <p:pic>
            <p:nvPicPr>
              <p:cNvPr id="45" name="Picture 7" descr="canup"/>
              <p:cNvPicPr>
                <a:picLocks noChangeAspect="1" noChangeArrowheads="1"/>
              </p:cNvPicPr>
              <p:nvPr/>
            </p:nvPicPr>
            <p:blipFill>
              <a:blip r:embed="rId3"/>
              <a:srcRect/>
              <a:stretch>
                <a:fillRect/>
              </a:stretch>
            </p:blipFill>
            <p:spPr bwMode="auto">
              <a:xfrm>
                <a:off x="5321301" y="1536700"/>
                <a:ext cx="3200400" cy="3225800"/>
              </a:xfrm>
              <a:prstGeom prst="rect">
                <a:avLst/>
              </a:prstGeom>
              <a:noFill/>
              <a:ln w="9525">
                <a:noFill/>
                <a:miter lim="800000"/>
                <a:headEnd/>
                <a:tailEnd/>
              </a:ln>
            </p:spPr>
          </p:pic>
          <p:sp>
            <p:nvSpPr>
              <p:cNvPr id="21" name="Rectangle 20"/>
              <p:cNvSpPr/>
              <p:nvPr/>
            </p:nvSpPr>
            <p:spPr>
              <a:xfrm>
                <a:off x="5410200" y="1651000"/>
                <a:ext cx="304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Line 8"/>
            <p:cNvSpPr>
              <a:spLocks noChangeShapeType="1"/>
            </p:cNvSpPr>
            <p:nvPr/>
          </p:nvSpPr>
          <p:spPr bwMode="auto">
            <a:xfrm flipH="1">
              <a:off x="6374804" y="1862272"/>
              <a:ext cx="203085" cy="35196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47" name="Text Box 9"/>
            <p:cNvSpPr txBox="1">
              <a:spLocks noChangeArrowheads="1"/>
            </p:cNvSpPr>
            <p:nvPr/>
          </p:nvSpPr>
          <p:spPr bwMode="auto">
            <a:xfrm>
              <a:off x="6516239" y="1666930"/>
              <a:ext cx="1348155" cy="427342"/>
            </a:xfrm>
            <a:prstGeom prst="rect">
              <a:avLst/>
            </a:prstGeom>
            <a:noFill/>
            <a:ln w="9525">
              <a:noFill/>
              <a:miter lim="800000"/>
              <a:headEnd/>
              <a:tailEnd/>
            </a:ln>
          </p:spPr>
          <p:txBody>
            <a:bodyPr wrap="square">
              <a:prstTxWarp prst="textNoShape">
                <a:avLst/>
              </a:prstTxWarp>
              <a:spAutoFit/>
            </a:bodyPr>
            <a:lstStyle/>
            <a:p>
              <a:pPr eaLnBrk="0" hangingPunct="0"/>
              <a:r>
                <a:rPr lang="en-US" sz="1600"/>
                <a:t>“Titanic”</a:t>
              </a:r>
              <a:endParaRPr lang="en-US"/>
            </a:p>
          </p:txBody>
        </p:sp>
        <p:sp>
          <p:nvSpPr>
            <p:cNvPr id="48" name="Text Box 11"/>
            <p:cNvSpPr txBox="1">
              <a:spLocks noChangeArrowheads="1"/>
            </p:cNvSpPr>
            <p:nvPr/>
          </p:nvSpPr>
          <p:spPr bwMode="auto">
            <a:xfrm>
              <a:off x="6816004" y="4017791"/>
              <a:ext cx="1816435" cy="388494"/>
            </a:xfrm>
            <a:prstGeom prst="rect">
              <a:avLst/>
            </a:prstGeom>
            <a:noFill/>
            <a:ln w="9525">
              <a:noFill/>
              <a:miter lim="800000"/>
              <a:headEnd/>
              <a:tailEnd/>
            </a:ln>
          </p:spPr>
          <p:txBody>
            <a:bodyPr wrap="square">
              <a:prstTxWarp prst="textNoShape">
                <a:avLst/>
              </a:prstTxWarp>
              <a:spAutoFit/>
            </a:bodyPr>
            <a:lstStyle/>
            <a:p>
              <a:pPr eaLnBrk="0" hangingPunct="0"/>
              <a:r>
                <a:rPr lang="en-US" sz="1400"/>
                <a:t>Canup 2010</a:t>
              </a:r>
            </a:p>
          </p:txBody>
        </p:sp>
      </p:grpSp>
      <p:sp>
        <p:nvSpPr>
          <p:cNvPr id="28" name="Text Box 4"/>
          <p:cNvSpPr txBox="1">
            <a:spLocks noChangeArrowheads="1"/>
          </p:cNvSpPr>
          <p:nvPr/>
        </p:nvSpPr>
        <p:spPr bwMode="auto">
          <a:xfrm>
            <a:off x="1203325" y="-63500"/>
            <a:ext cx="7212181" cy="523220"/>
          </a:xfrm>
          <a:prstGeom prst="rect">
            <a:avLst/>
          </a:prstGeom>
          <a:noFill/>
          <a:ln w="9525">
            <a:noFill/>
            <a:miter lim="800000"/>
            <a:headEnd/>
            <a:tailEnd/>
          </a:ln>
        </p:spPr>
        <p:txBody>
          <a:bodyPr wrap="none">
            <a:prstTxWarp prst="textNoShape">
              <a:avLst/>
            </a:prstTxWarp>
            <a:spAutoFit/>
          </a:bodyPr>
          <a:lstStyle/>
          <a:p>
            <a:pPr eaLnBrk="0" hangingPunct="0"/>
            <a:r>
              <a:rPr lang="en-US" sz="2800" b="1"/>
              <a:t>OLD rings?             . . or . .               YOUNG rings?</a:t>
            </a:r>
          </a:p>
        </p:txBody>
      </p:sp>
      <p:pic>
        <p:nvPicPr>
          <p:cNvPr id="54" name="Picture 53" descr="H&amp;R2.tiff"/>
          <p:cNvPicPr>
            <a:picLocks noChangeAspect="1"/>
          </p:cNvPicPr>
          <p:nvPr/>
        </p:nvPicPr>
        <p:blipFill>
          <a:blip r:embed="rId4"/>
          <a:stretch>
            <a:fillRect/>
          </a:stretch>
        </p:blipFill>
        <p:spPr>
          <a:xfrm>
            <a:off x="6810008" y="5012981"/>
            <a:ext cx="1899803" cy="1623147"/>
          </a:xfrm>
          <a:prstGeom prst="rect">
            <a:avLst/>
          </a:prstGeom>
        </p:spPr>
      </p:pic>
      <p:pic>
        <p:nvPicPr>
          <p:cNvPr id="55" name="Picture 54" descr="H&amp;R1.tiff"/>
          <p:cNvPicPr>
            <a:picLocks noChangeAspect="1"/>
          </p:cNvPicPr>
          <p:nvPr/>
        </p:nvPicPr>
        <p:blipFill>
          <a:blip r:embed="rId5"/>
          <a:stretch>
            <a:fillRect/>
          </a:stretch>
        </p:blipFill>
        <p:spPr>
          <a:xfrm>
            <a:off x="5503208" y="4760668"/>
            <a:ext cx="1471762" cy="1341714"/>
          </a:xfrm>
          <a:prstGeom prst="rect">
            <a:avLst/>
          </a:prstGeom>
        </p:spPr>
      </p:pic>
      <p:sp>
        <p:nvSpPr>
          <p:cNvPr id="56" name="Text Box 11"/>
          <p:cNvSpPr txBox="1">
            <a:spLocks noChangeArrowheads="1"/>
          </p:cNvSpPr>
          <p:nvPr/>
        </p:nvSpPr>
        <p:spPr bwMode="auto">
          <a:xfrm>
            <a:off x="6892664" y="4680323"/>
            <a:ext cx="1908436" cy="307777"/>
          </a:xfrm>
          <a:prstGeom prst="rect">
            <a:avLst/>
          </a:prstGeom>
          <a:noFill/>
          <a:ln w="9525">
            <a:noFill/>
            <a:miter lim="800000"/>
            <a:headEnd/>
            <a:tailEnd/>
          </a:ln>
        </p:spPr>
        <p:txBody>
          <a:bodyPr wrap="square">
            <a:prstTxWarp prst="textNoShape">
              <a:avLst/>
            </a:prstTxWarp>
            <a:spAutoFit/>
          </a:bodyPr>
          <a:lstStyle/>
          <a:p>
            <a:pPr algn="ctr" eaLnBrk="0" hangingPunct="0"/>
            <a:r>
              <a:rPr lang="en-US" sz="1400"/>
              <a:t>Asphaug &amp; Reufer 2013</a:t>
            </a:r>
          </a:p>
        </p:txBody>
      </p:sp>
      <p:sp>
        <p:nvSpPr>
          <p:cNvPr id="19" name="Rectangle 18"/>
          <p:cNvSpPr/>
          <p:nvPr/>
        </p:nvSpPr>
        <p:spPr bwMode="auto">
          <a:xfrm>
            <a:off x="5448300" y="4711700"/>
            <a:ext cx="3327400" cy="1968500"/>
          </a:xfrm>
          <a:prstGeom prst="rect">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20" name="Picture 19" descr="Dubinsky.tiff"/>
          <p:cNvPicPr>
            <a:picLocks noChangeAspect="1"/>
          </p:cNvPicPr>
          <p:nvPr/>
        </p:nvPicPr>
        <p:blipFill>
          <a:blip r:embed="rId6"/>
          <a:stretch>
            <a:fillRect/>
          </a:stretch>
        </p:blipFill>
        <p:spPr>
          <a:xfrm>
            <a:off x="2946400" y="651450"/>
            <a:ext cx="2717800" cy="783310"/>
          </a:xfrm>
          <a:prstGeom prst="rect">
            <a:avLst/>
          </a:prstGeom>
        </p:spPr>
      </p:pic>
      <p:grpSp>
        <p:nvGrpSpPr>
          <p:cNvPr id="4" name="Group 40"/>
          <p:cNvGrpSpPr/>
          <p:nvPr/>
        </p:nvGrpSpPr>
        <p:grpSpPr>
          <a:xfrm>
            <a:off x="279400" y="4282076"/>
            <a:ext cx="3136899" cy="2575924"/>
            <a:chOff x="1" y="4548776"/>
            <a:chExt cx="2959100" cy="2276754"/>
          </a:xfrm>
        </p:grpSpPr>
        <p:pic>
          <p:nvPicPr>
            <p:cNvPr id="35" name="Picture 34" descr="salmon_chranoz_disk.tiff"/>
            <p:cNvPicPr>
              <a:picLocks noChangeAspect="1"/>
            </p:cNvPicPr>
            <p:nvPr/>
          </p:nvPicPr>
          <p:blipFill>
            <a:blip r:embed="rId7"/>
            <a:stretch>
              <a:fillRect/>
            </a:stretch>
          </p:blipFill>
          <p:spPr>
            <a:xfrm>
              <a:off x="1" y="4548776"/>
              <a:ext cx="2959100" cy="2276754"/>
            </a:xfrm>
            <a:prstGeom prst="rect">
              <a:avLst/>
            </a:prstGeom>
          </p:spPr>
        </p:pic>
        <p:sp>
          <p:nvSpPr>
            <p:cNvPr id="36" name="Rectangle 35"/>
            <p:cNvSpPr/>
            <p:nvPr/>
          </p:nvSpPr>
          <p:spPr>
            <a:xfrm>
              <a:off x="696418" y="5426359"/>
              <a:ext cx="1971789" cy="462453"/>
            </a:xfrm>
            <a:prstGeom prst="rect">
              <a:avLst/>
            </a:prstGeom>
          </p:spPr>
          <p:txBody>
            <a:bodyPr wrap="square">
              <a:spAutoFit/>
            </a:bodyPr>
            <a:lstStyle/>
            <a:p>
              <a:pPr eaLnBrk="0" hangingPunct="0"/>
              <a:r>
                <a:rPr lang="en-US" sz="1400"/>
                <a:t> Salmon &amp; Charnoz 2010</a:t>
              </a:r>
            </a:p>
            <a:p>
              <a:pPr eaLnBrk="0" hangingPunct="0"/>
              <a:r>
                <a:rPr lang="en-US" sz="1400"/>
                <a:t>     and T. M. </a:t>
              </a:r>
            </a:p>
          </p:txBody>
        </p:sp>
        <p:cxnSp>
          <p:nvCxnSpPr>
            <p:cNvPr id="37" name="Straight Connector 36"/>
            <p:cNvCxnSpPr/>
            <p:nvPr/>
          </p:nvCxnSpPr>
          <p:spPr>
            <a:xfrm>
              <a:off x="419099" y="6299200"/>
              <a:ext cx="2438401" cy="1588"/>
            </a:xfrm>
            <a:prstGeom prst="line">
              <a:avLst/>
            </a:prstGeom>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69899" y="6197600"/>
              <a:ext cx="519080" cy="326437"/>
            </a:xfrm>
            <a:prstGeom prst="rect">
              <a:avLst/>
            </a:prstGeom>
            <a:noFill/>
          </p:spPr>
          <p:txBody>
            <a:bodyPr wrap="square" rtlCol="0">
              <a:spAutoFit/>
            </a:bodyPr>
            <a:lstStyle/>
            <a:p>
              <a:r>
                <a:rPr lang="en-US">
                  <a:solidFill>
                    <a:srgbClr val="0000FF"/>
                  </a:solidFill>
                </a:rPr>
                <a:t>RSS</a:t>
              </a:r>
            </a:p>
          </p:txBody>
        </p:sp>
        <p:sp>
          <p:nvSpPr>
            <p:cNvPr id="39" name="Rectangle 38"/>
            <p:cNvSpPr/>
            <p:nvPr/>
          </p:nvSpPr>
          <p:spPr>
            <a:xfrm>
              <a:off x="431799" y="6184900"/>
              <a:ext cx="2413001" cy="254000"/>
            </a:xfrm>
            <a:prstGeom prst="rect">
              <a:avLst/>
            </a:prstGeom>
            <a:solidFill>
              <a:srgbClr val="0000F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p:cNvSpPr txBox="1"/>
          <p:nvPr/>
        </p:nvSpPr>
        <p:spPr>
          <a:xfrm>
            <a:off x="482600" y="1562100"/>
            <a:ext cx="3175000" cy="369332"/>
          </a:xfrm>
          <a:prstGeom prst="rect">
            <a:avLst/>
          </a:prstGeom>
          <a:noFill/>
        </p:spPr>
        <p:txBody>
          <a:bodyPr wrap="square" rtlCol="0">
            <a:spAutoFit/>
          </a:bodyPr>
          <a:lstStyle/>
          <a:p>
            <a:pPr algn="ctr"/>
            <a:r>
              <a:rPr lang="en-US">
                <a:solidFill>
                  <a:srgbClr val="000000"/>
                </a:solidFill>
              </a:rPr>
              <a:t>High-mass; Tidal Disruption</a:t>
            </a:r>
            <a:endParaRPr lang="en-US"/>
          </a:p>
        </p:txBody>
      </p:sp>
      <p:grpSp>
        <p:nvGrpSpPr>
          <p:cNvPr id="5" name="Group 59"/>
          <p:cNvGrpSpPr/>
          <p:nvPr/>
        </p:nvGrpSpPr>
        <p:grpSpPr>
          <a:xfrm>
            <a:off x="5395654" y="1600200"/>
            <a:ext cx="3113345" cy="3098800"/>
            <a:chOff x="988754" y="0"/>
            <a:chExt cx="7166491" cy="7759700"/>
          </a:xfrm>
        </p:grpSpPr>
        <p:pic>
          <p:nvPicPr>
            <p:cNvPr id="58" name="Picture 57" descr="Cuk.tiff"/>
            <p:cNvPicPr>
              <a:picLocks noChangeAspect="1"/>
            </p:cNvPicPr>
            <p:nvPr/>
          </p:nvPicPr>
          <p:blipFill>
            <a:blip r:embed="rId8"/>
            <a:stretch>
              <a:fillRect/>
            </a:stretch>
          </p:blipFill>
          <p:spPr>
            <a:xfrm>
              <a:off x="988754" y="0"/>
              <a:ext cx="7166491" cy="6858000"/>
            </a:xfrm>
            <a:prstGeom prst="rect">
              <a:avLst/>
            </a:prstGeom>
          </p:spPr>
        </p:pic>
        <p:pic>
          <p:nvPicPr>
            <p:cNvPr id="59" name="Picture 58" descr="legend.tiff"/>
            <p:cNvPicPr>
              <a:picLocks noChangeAspect="1"/>
            </p:cNvPicPr>
            <p:nvPr/>
          </p:nvPicPr>
          <p:blipFill>
            <a:blip r:embed="rId9"/>
            <a:stretch>
              <a:fillRect/>
            </a:stretch>
          </p:blipFill>
          <p:spPr>
            <a:xfrm>
              <a:off x="2178050" y="6857999"/>
              <a:ext cx="5810250" cy="901701"/>
            </a:xfrm>
            <a:prstGeom prst="rect">
              <a:avLst/>
            </a:prstGeom>
          </p:spPr>
        </p:pic>
      </p:grpSp>
      <p:sp>
        <p:nvSpPr>
          <p:cNvPr id="64" name="TextBox 63"/>
          <p:cNvSpPr txBox="1"/>
          <p:nvPr/>
        </p:nvSpPr>
        <p:spPr>
          <a:xfrm>
            <a:off x="5981700" y="3403600"/>
            <a:ext cx="2501900" cy="369332"/>
          </a:xfrm>
          <a:prstGeom prst="rect">
            <a:avLst/>
          </a:prstGeom>
          <a:noFill/>
        </p:spPr>
        <p:txBody>
          <a:bodyPr wrap="square" rtlCol="0">
            <a:spAutoFit/>
          </a:bodyPr>
          <a:lstStyle/>
          <a:p>
            <a:pPr algn="ctr"/>
            <a:r>
              <a:rPr lang="en-US">
                <a:solidFill>
                  <a:srgbClr val="000000"/>
                </a:solidFill>
              </a:rPr>
              <a:t>C’uk et al 2016</a:t>
            </a:r>
            <a:endParaRPr lang="en-US"/>
          </a:p>
        </p:txBody>
      </p:sp>
      <p:sp>
        <p:nvSpPr>
          <p:cNvPr id="66" name="Rectangle 65"/>
          <p:cNvSpPr/>
          <p:nvPr/>
        </p:nvSpPr>
        <p:spPr>
          <a:xfrm>
            <a:off x="6070600" y="1752600"/>
            <a:ext cx="2921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6083300" y="3086100"/>
            <a:ext cx="2921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045200" y="1663700"/>
            <a:ext cx="2336800" cy="923330"/>
          </a:xfrm>
          <a:prstGeom prst="rect">
            <a:avLst/>
          </a:prstGeom>
          <a:noFill/>
        </p:spPr>
        <p:txBody>
          <a:bodyPr wrap="square" rtlCol="0">
            <a:spAutoFit/>
          </a:bodyPr>
          <a:lstStyle/>
          <a:p>
            <a:r>
              <a:rPr lang="en-US">
                <a:solidFill>
                  <a:srgbClr val="000000"/>
                </a:solidFill>
              </a:rPr>
              <a:t>Low-mass: Recent </a:t>
            </a:r>
          </a:p>
          <a:p>
            <a:r>
              <a:rPr lang="en-US">
                <a:solidFill>
                  <a:srgbClr val="000000"/>
                </a:solidFill>
              </a:rPr>
              <a:t>evection resonance instability</a:t>
            </a:r>
            <a:endParaRPr lang="en-US"/>
          </a:p>
        </p:txBody>
      </p:sp>
      <p:sp>
        <p:nvSpPr>
          <p:cNvPr id="68" name="TextBox 67"/>
          <p:cNvSpPr txBox="1"/>
          <p:nvPr/>
        </p:nvSpPr>
        <p:spPr>
          <a:xfrm>
            <a:off x="876300" y="4978400"/>
            <a:ext cx="2171700" cy="369332"/>
          </a:xfrm>
          <a:prstGeom prst="rect">
            <a:avLst/>
          </a:prstGeom>
          <a:noFill/>
        </p:spPr>
        <p:txBody>
          <a:bodyPr wrap="square" rtlCol="0">
            <a:spAutoFit/>
          </a:bodyPr>
          <a:lstStyle/>
          <a:p>
            <a:pPr algn="ctr"/>
            <a:r>
              <a:rPr lang="en-US">
                <a:solidFill>
                  <a:srgbClr val="000000"/>
                </a:solidFill>
              </a:rPr>
              <a:t>Viscous evolution</a:t>
            </a:r>
            <a:endParaRPr lang="en-US"/>
          </a:p>
        </p:txBody>
      </p:sp>
      <p:sp>
        <p:nvSpPr>
          <p:cNvPr id="69" name="TextBox 68"/>
          <p:cNvSpPr txBox="1"/>
          <p:nvPr/>
        </p:nvSpPr>
        <p:spPr>
          <a:xfrm>
            <a:off x="5524500" y="584200"/>
            <a:ext cx="3721100" cy="923330"/>
          </a:xfrm>
          <a:prstGeom prst="rect">
            <a:avLst/>
          </a:prstGeom>
          <a:noFill/>
        </p:spPr>
        <p:txBody>
          <a:bodyPr wrap="square" rtlCol="0">
            <a:spAutoFit/>
          </a:bodyPr>
          <a:lstStyle/>
          <a:p>
            <a:pPr algn="ctr"/>
            <a:r>
              <a:rPr lang="en-US">
                <a:solidFill>
                  <a:srgbClr val="000000"/>
                </a:solidFill>
              </a:rPr>
              <a:t>Recent impact: Dones,Dubinsky TM:</a:t>
            </a:r>
          </a:p>
          <a:p>
            <a:pPr algn="ctr"/>
            <a:r>
              <a:rPr lang="en-US">
                <a:solidFill>
                  <a:srgbClr val="000000"/>
                </a:solidFill>
              </a:rPr>
              <a:t>Pollution OK, but </a:t>
            </a:r>
          </a:p>
          <a:p>
            <a:pPr algn="ctr"/>
            <a:r>
              <a:rPr lang="en-US">
                <a:solidFill>
                  <a:srgbClr val="000000"/>
                </a:solidFill>
              </a:rPr>
              <a:t>Statistically implausible</a:t>
            </a:r>
          </a:p>
        </p:txBody>
      </p:sp>
      <p:sp>
        <p:nvSpPr>
          <p:cNvPr id="70" name="Rectangle 69"/>
          <p:cNvSpPr/>
          <p:nvPr/>
        </p:nvSpPr>
        <p:spPr>
          <a:xfrm>
            <a:off x="5194300" y="1600200"/>
            <a:ext cx="3771900" cy="5156200"/>
          </a:xfrm>
          <a:prstGeom prst="rect">
            <a:avLst/>
          </a:prstGeom>
          <a:no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01600" y="596900"/>
            <a:ext cx="8978900" cy="914400"/>
          </a:xfrm>
          <a:prstGeom prst="rect">
            <a:avLst/>
          </a:prstGeom>
          <a:no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 Box 11"/>
          <p:cNvSpPr txBox="1">
            <a:spLocks noChangeArrowheads="1"/>
          </p:cNvSpPr>
          <p:nvPr/>
        </p:nvSpPr>
        <p:spPr bwMode="auto">
          <a:xfrm>
            <a:off x="5495664" y="6115423"/>
            <a:ext cx="1235336" cy="523220"/>
          </a:xfrm>
          <a:prstGeom prst="rect">
            <a:avLst/>
          </a:prstGeom>
          <a:noFill/>
          <a:ln w="9525">
            <a:noFill/>
            <a:miter lim="800000"/>
            <a:headEnd/>
            <a:tailEnd/>
          </a:ln>
        </p:spPr>
        <p:txBody>
          <a:bodyPr wrap="square">
            <a:prstTxWarp prst="textNoShape">
              <a:avLst/>
            </a:prstTxWarp>
            <a:spAutoFit/>
          </a:bodyPr>
          <a:lstStyle/>
          <a:p>
            <a:pPr algn="ctr" eaLnBrk="0" hangingPunct="0"/>
            <a:r>
              <a:rPr lang="en-US" sz="1400"/>
              <a:t>Teodoro et al </a:t>
            </a:r>
          </a:p>
          <a:p>
            <a:pPr algn="ctr" eaLnBrk="0" hangingPunct="0"/>
            <a:r>
              <a:rPr lang="en-US" sz="1400"/>
              <a:t>T. M. </a:t>
            </a:r>
          </a:p>
        </p:txBody>
      </p:sp>
      <p:cxnSp>
        <p:nvCxnSpPr>
          <p:cNvPr id="49" name="Straight Arrow Connector 48"/>
          <p:cNvCxnSpPr/>
          <p:nvPr/>
        </p:nvCxnSpPr>
        <p:spPr>
          <a:xfrm rot="5400000">
            <a:off x="1320800" y="4229100"/>
            <a:ext cx="711200" cy="1588"/>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6261100" y="4559300"/>
            <a:ext cx="711200" cy="1588"/>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438900" y="2667000"/>
            <a:ext cx="1069524" cy="307777"/>
          </a:xfrm>
          <a:prstGeom prst="rect">
            <a:avLst/>
          </a:prstGeom>
          <a:noFill/>
        </p:spPr>
        <p:txBody>
          <a:bodyPr wrap="none" rtlCol="0">
            <a:spAutoFit/>
          </a:bodyPr>
          <a:lstStyle/>
          <a:p>
            <a:r>
              <a:rPr lang="en-US" sz="1400"/>
              <a:t>Rhea, Dione</a:t>
            </a:r>
          </a:p>
        </p:txBody>
      </p:sp>
      <p:sp>
        <p:nvSpPr>
          <p:cNvPr id="52" name="TextBox 51"/>
          <p:cNvSpPr txBox="1"/>
          <p:nvPr/>
        </p:nvSpPr>
        <p:spPr>
          <a:xfrm>
            <a:off x="6654800" y="5029200"/>
            <a:ext cx="1863912" cy="338554"/>
          </a:xfrm>
          <a:prstGeom prst="rect">
            <a:avLst/>
          </a:prstGeom>
          <a:noFill/>
        </p:spPr>
        <p:txBody>
          <a:bodyPr wrap="none" rtlCol="0">
            <a:spAutoFit/>
          </a:bodyPr>
          <a:lstStyle/>
          <a:p>
            <a:r>
              <a:rPr lang="en-US" sz="1600">
                <a:solidFill>
                  <a:schemeClr val="bg1"/>
                </a:solidFill>
              </a:rPr>
              <a:t>Collisional evolution</a:t>
            </a:r>
          </a:p>
        </p:txBody>
      </p:sp>
      <p:sp>
        <p:nvSpPr>
          <p:cNvPr id="53" name="Rectangle 52"/>
          <p:cNvSpPr/>
          <p:nvPr/>
        </p:nvSpPr>
        <p:spPr>
          <a:xfrm>
            <a:off x="5448300" y="3238500"/>
            <a:ext cx="254000" cy="9017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422900" y="1866900"/>
            <a:ext cx="254000" cy="977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5359400" y="3352800"/>
            <a:ext cx="312280" cy="400110"/>
          </a:xfrm>
          <a:prstGeom prst="rect">
            <a:avLst/>
          </a:prstGeom>
          <a:noFill/>
        </p:spPr>
        <p:txBody>
          <a:bodyPr wrap="none" rtlCol="0">
            <a:spAutoFit/>
          </a:bodyPr>
          <a:lstStyle/>
          <a:p>
            <a:r>
              <a:rPr lang="en-US" sz="2000"/>
              <a:t>e</a:t>
            </a:r>
          </a:p>
        </p:txBody>
      </p:sp>
      <p:sp>
        <p:nvSpPr>
          <p:cNvPr id="62" name="TextBox 61"/>
          <p:cNvSpPr txBox="1"/>
          <p:nvPr/>
        </p:nvSpPr>
        <p:spPr>
          <a:xfrm>
            <a:off x="5281757" y="2006600"/>
            <a:ext cx="424240" cy="707886"/>
          </a:xfrm>
          <a:prstGeom prst="rect">
            <a:avLst/>
          </a:prstGeom>
          <a:noFill/>
        </p:spPr>
        <p:txBody>
          <a:bodyPr wrap="none" rtlCol="0">
            <a:spAutoFit/>
          </a:bodyPr>
          <a:lstStyle/>
          <a:p>
            <a:pPr algn="ctr"/>
            <a:r>
              <a:rPr lang="en-US" sz="2000"/>
              <a:t>a</a:t>
            </a:r>
          </a:p>
          <a:p>
            <a:pPr algn="ctr"/>
            <a:r>
              <a:rPr lang="en-US" sz="2000"/>
              <a:t>Rs</a:t>
            </a:r>
          </a:p>
        </p:txBody>
      </p:sp>
      <p:cxnSp>
        <p:nvCxnSpPr>
          <p:cNvPr id="73" name="Straight Connector 72"/>
          <p:cNvCxnSpPr/>
          <p:nvPr/>
        </p:nvCxnSpPr>
        <p:spPr>
          <a:xfrm>
            <a:off x="5321300" y="2383999"/>
            <a:ext cx="30705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6845300" y="4508500"/>
            <a:ext cx="838200" cy="177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6819900" y="4343400"/>
            <a:ext cx="784289" cy="369332"/>
          </a:xfrm>
          <a:prstGeom prst="rect">
            <a:avLst/>
          </a:prstGeom>
          <a:noFill/>
        </p:spPr>
        <p:txBody>
          <a:bodyPr wrap="none" rtlCol="0">
            <a:spAutoFit/>
          </a:bodyPr>
          <a:lstStyle/>
          <a:p>
            <a:r>
              <a:rPr lang="en-US"/>
              <a:t>t(Myr)</a:t>
            </a:r>
          </a:p>
        </p:txBody>
      </p:sp>
      <p:sp>
        <p:nvSpPr>
          <p:cNvPr id="79" name="TextBox 78"/>
          <p:cNvSpPr txBox="1"/>
          <p:nvPr/>
        </p:nvSpPr>
        <p:spPr>
          <a:xfrm>
            <a:off x="3670300" y="660400"/>
            <a:ext cx="1150112" cy="307777"/>
          </a:xfrm>
          <a:prstGeom prst="rect">
            <a:avLst/>
          </a:prstGeom>
          <a:noFill/>
        </p:spPr>
        <p:txBody>
          <a:bodyPr wrap="none" rtlCol="0">
            <a:spAutoFit/>
          </a:bodyPr>
          <a:lstStyle/>
          <a:p>
            <a:r>
              <a:rPr lang="en-US" sz="1400">
                <a:solidFill>
                  <a:schemeClr val="bg1"/>
                </a:solidFill>
              </a:rPr>
              <a:t>Current mass</a:t>
            </a:r>
          </a:p>
        </p:txBody>
      </p:sp>
      <p:sp>
        <p:nvSpPr>
          <p:cNvPr id="60" name="TextBox 59"/>
          <p:cNvSpPr txBox="1"/>
          <p:nvPr/>
        </p:nvSpPr>
        <p:spPr>
          <a:xfrm>
            <a:off x="3810000" y="1574800"/>
            <a:ext cx="1333500" cy="1754327"/>
          </a:xfrm>
          <a:prstGeom prst="rect">
            <a:avLst/>
          </a:prstGeom>
          <a:noFill/>
        </p:spPr>
        <p:txBody>
          <a:bodyPr wrap="square" rtlCol="0">
            <a:spAutoFit/>
          </a:bodyPr>
          <a:lstStyle/>
          <a:p>
            <a:pPr algn="ctr"/>
            <a:r>
              <a:rPr lang="en-US" b="1" i="1">
                <a:solidFill>
                  <a:srgbClr val="0000FF"/>
                </a:solidFill>
              </a:rPr>
              <a:t>Cratering</a:t>
            </a:r>
          </a:p>
          <a:p>
            <a:pPr algn="ctr"/>
            <a:r>
              <a:rPr lang="en-US" b="1" i="1">
                <a:solidFill>
                  <a:srgbClr val="0000FF"/>
                </a:solidFill>
              </a:rPr>
              <a:t>constraints on satellite ages? </a:t>
            </a:r>
          </a:p>
          <a:p>
            <a:pPr algn="ctr"/>
            <a:r>
              <a:rPr lang="en-US" sz="1200"/>
              <a:t>Kirchoff, Schenk, Stephan, Zahnle T.M.</a:t>
            </a:r>
          </a:p>
        </p:txBody>
      </p:sp>
      <p:sp>
        <p:nvSpPr>
          <p:cNvPr id="72" name="TextBox 71"/>
          <p:cNvSpPr txBox="1"/>
          <p:nvPr/>
        </p:nvSpPr>
        <p:spPr>
          <a:xfrm>
            <a:off x="3878595" y="3479800"/>
            <a:ext cx="1239505" cy="1754327"/>
          </a:xfrm>
          <a:prstGeom prst="rect">
            <a:avLst/>
          </a:prstGeom>
          <a:noFill/>
        </p:spPr>
        <p:txBody>
          <a:bodyPr wrap="square" rtlCol="0">
            <a:spAutoFit/>
          </a:bodyPr>
          <a:lstStyle/>
          <a:p>
            <a:pPr algn="ctr"/>
            <a:r>
              <a:rPr lang="en-US" b="1" i="1">
                <a:solidFill>
                  <a:srgbClr val="0000FF"/>
                </a:solidFill>
              </a:rPr>
              <a:t>Can any scenario account for C ring rubble belt</a:t>
            </a:r>
          </a:p>
          <a:p>
            <a:pPr algn="ctr"/>
            <a:r>
              <a:rPr lang="en-US" b="1" i="1">
                <a:solidFill>
                  <a:srgbClr val="0000FF"/>
                </a:solidFill>
              </a:rPr>
              <a:t> (old core)?</a:t>
            </a:r>
          </a:p>
        </p:txBody>
      </p:sp>
      <p:sp>
        <p:nvSpPr>
          <p:cNvPr id="75" name="TextBox 74"/>
          <p:cNvSpPr txBox="1"/>
          <p:nvPr/>
        </p:nvSpPr>
        <p:spPr>
          <a:xfrm>
            <a:off x="3891295" y="5530671"/>
            <a:ext cx="1239505" cy="1200329"/>
          </a:xfrm>
          <a:prstGeom prst="rect">
            <a:avLst/>
          </a:prstGeom>
          <a:noFill/>
        </p:spPr>
        <p:txBody>
          <a:bodyPr wrap="square" rtlCol="0">
            <a:spAutoFit/>
          </a:bodyPr>
          <a:lstStyle/>
          <a:p>
            <a:pPr algn="ctr"/>
            <a:r>
              <a:rPr lang="en-US" b="1" i="1">
                <a:solidFill>
                  <a:srgbClr val="0000FF"/>
                </a:solidFill>
              </a:rPr>
              <a:t>Loose ends in recent formation “models”</a:t>
            </a:r>
          </a:p>
        </p:txBody>
      </p:sp>
      <p:sp>
        <p:nvSpPr>
          <p:cNvPr id="76" name="Rectangle 75"/>
          <p:cNvSpPr/>
          <p:nvPr/>
        </p:nvSpPr>
        <p:spPr>
          <a:xfrm>
            <a:off x="660400" y="6477000"/>
            <a:ext cx="27432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65100" y="1600200"/>
            <a:ext cx="3644900" cy="5156200"/>
          </a:xfrm>
          <a:prstGeom prst="rect">
            <a:avLst/>
          </a:prstGeom>
          <a:no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508000" y="6341646"/>
            <a:ext cx="3390900" cy="338554"/>
          </a:xfrm>
          <a:prstGeom prst="rect">
            <a:avLst/>
          </a:prstGeom>
          <a:noFill/>
        </p:spPr>
        <p:txBody>
          <a:bodyPr wrap="square" rtlCol="0">
            <a:spAutoFit/>
          </a:bodyPr>
          <a:lstStyle/>
          <a:p>
            <a:pPr algn="ctr"/>
            <a:r>
              <a:rPr lang="en-US" sz="1600"/>
              <a:t>0        1         2          3         4         5  Gyr</a:t>
            </a:r>
          </a:p>
        </p:txBody>
      </p:sp>
      <p:sp>
        <p:nvSpPr>
          <p:cNvPr id="80" name="TextBox 79"/>
          <p:cNvSpPr txBox="1"/>
          <p:nvPr/>
        </p:nvSpPr>
        <p:spPr>
          <a:xfrm>
            <a:off x="3276600" y="5638800"/>
            <a:ext cx="513595" cy="369332"/>
          </a:xfrm>
          <a:prstGeom prst="rect">
            <a:avLst/>
          </a:prstGeom>
          <a:noFill/>
        </p:spPr>
        <p:txBody>
          <a:bodyPr wrap="none" rtlCol="0">
            <a:spAutoFit/>
          </a:bodyPr>
          <a:lstStyle/>
          <a:p>
            <a:r>
              <a:rPr lang="en-US"/>
              <a:t>M</a:t>
            </a:r>
            <a:r>
              <a:rPr lang="en-US" baseline="-25000"/>
              <a:t>M</a:t>
            </a:r>
          </a:p>
        </p:txBody>
      </p:sp>
      <p:cxnSp>
        <p:nvCxnSpPr>
          <p:cNvPr id="82" name="Straight Connector 81"/>
          <p:cNvCxnSpPr/>
          <p:nvPr/>
        </p:nvCxnSpPr>
        <p:spPr>
          <a:xfrm>
            <a:off x="749300" y="5829300"/>
            <a:ext cx="2578100"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12700" y="571500"/>
            <a:ext cx="3035300" cy="923330"/>
          </a:xfrm>
          <a:prstGeom prst="rect">
            <a:avLst/>
          </a:prstGeom>
          <a:noFill/>
        </p:spPr>
        <p:txBody>
          <a:bodyPr wrap="square" rtlCol="0">
            <a:spAutoFit/>
          </a:bodyPr>
          <a:lstStyle/>
          <a:p>
            <a:pPr algn="ctr"/>
            <a:r>
              <a:rPr lang="en-US">
                <a:solidFill>
                  <a:srgbClr val="000000"/>
                </a:solidFill>
              </a:rPr>
              <a:t>Ancient impact: Roche,Dones: Statistically plausible but pollution is a problem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descr="lovett_graphic_compressed"/>
          <p:cNvPicPr>
            <a:picLocks noChangeAspect="1" noChangeArrowheads="1"/>
          </p:cNvPicPr>
          <p:nvPr/>
        </p:nvPicPr>
        <p:blipFill>
          <a:blip r:embed="rId3"/>
          <a:srcRect/>
          <a:stretch>
            <a:fillRect/>
          </a:stretch>
        </p:blipFill>
        <p:spPr bwMode="auto">
          <a:xfrm>
            <a:off x="12451" y="0"/>
            <a:ext cx="9144000" cy="6858000"/>
          </a:xfrm>
          <a:prstGeom prst="rect">
            <a:avLst/>
          </a:prstGeom>
          <a:noFill/>
          <a:ln w="9525">
            <a:noFill/>
            <a:miter lim="800000"/>
            <a:headEnd/>
            <a:tailEnd/>
          </a:ln>
        </p:spPr>
      </p:pic>
      <p:sp>
        <p:nvSpPr>
          <p:cNvPr id="118787" name="Text Box 3"/>
          <p:cNvSpPr txBox="1">
            <a:spLocks noChangeArrowheads="1"/>
          </p:cNvSpPr>
          <p:nvPr/>
        </p:nvSpPr>
        <p:spPr bwMode="auto">
          <a:xfrm>
            <a:off x="4903788" y="1123950"/>
            <a:ext cx="2370137"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FF081A"/>
                </a:solidFill>
              </a:rPr>
              <a:t>B ring irreg here</a:t>
            </a:r>
          </a:p>
        </p:txBody>
      </p:sp>
      <p:pic>
        <p:nvPicPr>
          <p:cNvPr id="118789" name="Picture 5" descr="PIA10516_C_plateaus"/>
          <p:cNvPicPr>
            <a:picLocks noChangeAspect="1" noChangeArrowheads="1"/>
          </p:cNvPicPr>
          <p:nvPr/>
        </p:nvPicPr>
        <p:blipFill>
          <a:blip r:embed="rId4"/>
          <a:srcRect/>
          <a:stretch>
            <a:fillRect/>
          </a:stretch>
        </p:blipFill>
        <p:spPr bwMode="auto">
          <a:xfrm flipH="1">
            <a:off x="-50800" y="-63499"/>
            <a:ext cx="4261562" cy="2199821"/>
          </a:xfrm>
          <a:prstGeom prst="rect">
            <a:avLst/>
          </a:prstGeom>
          <a:noFill/>
          <a:ln w="9525">
            <a:noFill/>
            <a:miter lim="800000"/>
            <a:headEnd/>
            <a:tailEnd/>
          </a:ln>
        </p:spPr>
      </p:pic>
      <p:pic>
        <p:nvPicPr>
          <p:cNvPr id="118790" name="Picture 6" descr="woven_shadowPIA12620"/>
          <p:cNvPicPr>
            <a:picLocks noChangeAspect="1" noChangeArrowheads="1"/>
          </p:cNvPicPr>
          <p:nvPr/>
        </p:nvPicPr>
        <p:blipFill>
          <a:blip r:embed="rId5"/>
          <a:srcRect/>
          <a:stretch>
            <a:fillRect/>
          </a:stretch>
        </p:blipFill>
        <p:spPr bwMode="auto">
          <a:xfrm rot="16200000" flipH="1">
            <a:off x="5812963" y="-1133193"/>
            <a:ext cx="2210546" cy="4451535"/>
          </a:xfrm>
          <a:prstGeom prst="rect">
            <a:avLst/>
          </a:prstGeom>
          <a:noFill/>
          <a:ln w="9525">
            <a:noFill/>
            <a:miter lim="800000"/>
            <a:headEnd/>
            <a:tailEnd/>
          </a:ln>
        </p:spPr>
      </p:pic>
      <p:sp>
        <p:nvSpPr>
          <p:cNvPr id="118791" name="Rectangle 7"/>
          <p:cNvSpPr>
            <a:spLocks noChangeArrowheads="1"/>
          </p:cNvSpPr>
          <p:nvPr/>
        </p:nvSpPr>
        <p:spPr bwMode="auto">
          <a:xfrm>
            <a:off x="-12699" y="1"/>
            <a:ext cx="4233726" cy="2159000"/>
          </a:xfrm>
          <a:prstGeom prst="rect">
            <a:avLst/>
          </a:prstGeom>
          <a:noFill/>
          <a:ln w="57150">
            <a:solidFill>
              <a:schemeClr val="bg1"/>
            </a:solidFill>
            <a:miter lim="800000"/>
            <a:headEnd/>
            <a:tailEnd/>
          </a:ln>
        </p:spPr>
        <p:txBody>
          <a:bodyPr wrap="none" anchor="ctr">
            <a:prstTxWarp prst="textNoShape">
              <a:avLst/>
            </a:prstTxWarp>
          </a:bodyPr>
          <a:lstStyle/>
          <a:p>
            <a:pPr eaLnBrk="0" hangingPunct="0"/>
            <a:endParaRPr lang="en-US"/>
          </a:p>
        </p:txBody>
      </p:sp>
      <p:sp>
        <p:nvSpPr>
          <p:cNvPr id="118792" name="Rectangle 8"/>
          <p:cNvSpPr>
            <a:spLocks noChangeArrowheads="1"/>
          </p:cNvSpPr>
          <p:nvPr/>
        </p:nvSpPr>
        <p:spPr bwMode="auto">
          <a:xfrm>
            <a:off x="4681728" y="0"/>
            <a:ext cx="4462272" cy="2179119"/>
          </a:xfrm>
          <a:prstGeom prst="rect">
            <a:avLst/>
          </a:prstGeom>
          <a:noFill/>
          <a:ln w="57150">
            <a:solidFill>
              <a:schemeClr val="tx1"/>
            </a:solidFill>
            <a:miter lim="800000"/>
            <a:headEnd/>
            <a:tailEnd/>
          </a:ln>
        </p:spPr>
        <p:txBody>
          <a:bodyPr wrap="none" anchor="ctr">
            <a:prstTxWarp prst="textNoShape">
              <a:avLst/>
            </a:prstTxWarp>
          </a:bodyPr>
          <a:lstStyle/>
          <a:p>
            <a:pPr eaLnBrk="0" hangingPunct="0"/>
            <a:endParaRPr lang="en-US"/>
          </a:p>
        </p:txBody>
      </p:sp>
      <p:sp>
        <p:nvSpPr>
          <p:cNvPr id="118793" name="Line 9"/>
          <p:cNvSpPr>
            <a:spLocks noChangeShapeType="1"/>
          </p:cNvSpPr>
          <p:nvPr/>
        </p:nvSpPr>
        <p:spPr bwMode="auto">
          <a:xfrm>
            <a:off x="1308100" y="2343150"/>
            <a:ext cx="673100" cy="6350"/>
          </a:xfrm>
          <a:prstGeom prst="line">
            <a:avLst/>
          </a:prstGeom>
          <a:noFill/>
          <a:ln w="38100" cap="flat" cmpd="sng" algn="ctr">
            <a:solidFill>
              <a:schemeClr val="bg1"/>
            </a:solidFill>
            <a:prstDash val="solid"/>
            <a:round/>
            <a:headEnd type="triangle" w="med" len="med"/>
            <a:tailEnd type="triangle" w="med" len="med"/>
          </a:ln>
        </p:spPr>
        <p:txBody>
          <a:bodyPr wrap="none" anchor="ctr">
            <a:prstTxWarp prst="textNoShape">
              <a:avLst/>
            </a:prstTxWarp>
          </a:bodyPr>
          <a:lstStyle/>
          <a:p>
            <a:endParaRPr lang="en-US"/>
          </a:p>
        </p:txBody>
      </p:sp>
      <p:sp>
        <p:nvSpPr>
          <p:cNvPr id="118794" name="Line 10"/>
          <p:cNvSpPr>
            <a:spLocks noChangeShapeType="1"/>
          </p:cNvSpPr>
          <p:nvPr/>
        </p:nvSpPr>
        <p:spPr bwMode="auto">
          <a:xfrm>
            <a:off x="3038475" y="2533650"/>
            <a:ext cx="530225" cy="0"/>
          </a:xfrm>
          <a:prstGeom prst="line">
            <a:avLst/>
          </a:prstGeom>
          <a:noFill/>
          <a:ln w="38100" cap="flat" cmpd="sng" algn="ctr">
            <a:solidFill>
              <a:schemeClr val="tx1"/>
            </a:solidFill>
            <a:prstDash val="solid"/>
            <a:round/>
            <a:headEnd type="triangle" w="med" len="med"/>
            <a:tailEnd type="triangle" w="med" len="med"/>
          </a:ln>
        </p:spPr>
        <p:txBody>
          <a:bodyPr wrap="none" anchor="ctr">
            <a:prstTxWarp prst="textNoShape">
              <a:avLst/>
            </a:prstTxWarp>
          </a:bodyPr>
          <a:lstStyle/>
          <a:p>
            <a:endParaRPr lang="en-US"/>
          </a:p>
        </p:txBody>
      </p:sp>
      <p:sp>
        <p:nvSpPr>
          <p:cNvPr id="118795" name="Line 11"/>
          <p:cNvSpPr>
            <a:spLocks noChangeShapeType="1"/>
          </p:cNvSpPr>
          <p:nvPr/>
        </p:nvSpPr>
        <p:spPr bwMode="auto">
          <a:xfrm flipV="1">
            <a:off x="3200400" y="2184398"/>
            <a:ext cx="1460500" cy="34290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18796" name="Line 12"/>
          <p:cNvSpPr>
            <a:spLocks noChangeShapeType="1"/>
          </p:cNvSpPr>
          <p:nvPr/>
        </p:nvSpPr>
        <p:spPr bwMode="auto">
          <a:xfrm>
            <a:off x="1498600" y="2171699"/>
            <a:ext cx="241300" cy="165101"/>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18797" name="Text Box 13"/>
          <p:cNvSpPr txBox="1">
            <a:spLocks noChangeArrowheads="1"/>
          </p:cNvSpPr>
          <p:nvPr/>
        </p:nvSpPr>
        <p:spPr bwMode="auto">
          <a:xfrm>
            <a:off x="852178" y="153440"/>
            <a:ext cx="243681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bg1"/>
                </a:solidFill>
              </a:rPr>
              <a:t>C ring “plateaus”</a:t>
            </a:r>
          </a:p>
        </p:txBody>
      </p:sp>
      <p:sp>
        <p:nvSpPr>
          <p:cNvPr id="118798" name="Text Box 14"/>
          <p:cNvSpPr txBox="1">
            <a:spLocks noChangeArrowheads="1"/>
          </p:cNvSpPr>
          <p:nvPr/>
        </p:nvSpPr>
        <p:spPr bwMode="auto">
          <a:xfrm>
            <a:off x="5094519" y="203495"/>
            <a:ext cx="365601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bg1"/>
                </a:solidFill>
              </a:rPr>
              <a:t>B ring “irregular structure”</a:t>
            </a:r>
          </a:p>
        </p:txBody>
      </p:sp>
      <p:sp>
        <p:nvSpPr>
          <p:cNvPr id="118799" name="Text Box 15"/>
          <p:cNvSpPr txBox="1">
            <a:spLocks noChangeArrowheads="1"/>
          </p:cNvSpPr>
          <p:nvPr/>
        </p:nvSpPr>
        <p:spPr bwMode="auto">
          <a:xfrm>
            <a:off x="1372403" y="1758792"/>
            <a:ext cx="99695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bg1"/>
                </a:solidFill>
              </a:rPr>
              <a:t>5000km</a:t>
            </a:r>
          </a:p>
        </p:txBody>
      </p:sp>
      <p:sp>
        <p:nvSpPr>
          <p:cNvPr id="118800" name="Text Box 16"/>
          <p:cNvSpPr txBox="1">
            <a:spLocks noChangeArrowheads="1"/>
          </p:cNvSpPr>
          <p:nvPr/>
        </p:nvSpPr>
        <p:spPr bwMode="auto">
          <a:xfrm>
            <a:off x="6594653" y="1746340"/>
            <a:ext cx="99695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bg1"/>
                </a:solidFill>
              </a:rPr>
              <a:t>4000km</a:t>
            </a:r>
          </a:p>
        </p:txBody>
      </p:sp>
      <p:sp>
        <p:nvSpPr>
          <p:cNvPr id="118801" name="Line 17"/>
          <p:cNvSpPr>
            <a:spLocks noChangeShapeType="1"/>
          </p:cNvSpPr>
          <p:nvPr/>
        </p:nvSpPr>
        <p:spPr bwMode="auto">
          <a:xfrm>
            <a:off x="6121400" y="3206750"/>
            <a:ext cx="723900" cy="0"/>
          </a:xfrm>
          <a:prstGeom prst="line">
            <a:avLst/>
          </a:prstGeom>
          <a:noFill/>
          <a:ln w="38100" cap="flat" cmpd="sng" algn="ctr">
            <a:solidFill>
              <a:schemeClr val="bg1"/>
            </a:solidFill>
            <a:prstDash val="solid"/>
            <a:round/>
            <a:headEnd type="triangle" w="med" len="med"/>
            <a:tailEnd type="triangle" w="med" len="med"/>
          </a:ln>
        </p:spPr>
        <p:txBody>
          <a:bodyPr wrap="none" anchor="ctr">
            <a:prstTxWarp prst="textNoShape">
              <a:avLst/>
            </a:prstTxWarp>
          </a:bodyPr>
          <a:lstStyle/>
          <a:p>
            <a:endParaRPr lang="en-US"/>
          </a:p>
        </p:txBody>
      </p:sp>
      <p:pic>
        <p:nvPicPr>
          <p:cNvPr id="118802" name="Picture 18" descr="CD_PIA07631_crop"/>
          <p:cNvPicPr>
            <a:picLocks noChangeAspect="1" noChangeArrowheads="1"/>
          </p:cNvPicPr>
          <p:nvPr/>
        </p:nvPicPr>
        <p:blipFill>
          <a:blip r:embed="rId6"/>
          <a:srcRect/>
          <a:stretch>
            <a:fillRect/>
          </a:stretch>
        </p:blipFill>
        <p:spPr bwMode="auto">
          <a:xfrm>
            <a:off x="6066000" y="4893680"/>
            <a:ext cx="3059459" cy="1964319"/>
          </a:xfrm>
          <a:prstGeom prst="rect">
            <a:avLst/>
          </a:prstGeom>
          <a:noFill/>
          <a:ln w="9525">
            <a:noFill/>
            <a:miter lim="800000"/>
            <a:headEnd/>
            <a:tailEnd/>
          </a:ln>
        </p:spPr>
      </p:pic>
      <p:sp>
        <p:nvSpPr>
          <p:cNvPr id="118803" name="Rectangle 19"/>
          <p:cNvSpPr>
            <a:spLocks noChangeArrowheads="1"/>
          </p:cNvSpPr>
          <p:nvPr/>
        </p:nvSpPr>
        <p:spPr bwMode="auto">
          <a:xfrm>
            <a:off x="6063834" y="4893680"/>
            <a:ext cx="3061626" cy="1964320"/>
          </a:xfrm>
          <a:prstGeom prst="rect">
            <a:avLst/>
          </a:prstGeom>
          <a:noFill/>
          <a:ln w="57150">
            <a:solidFill>
              <a:srgbClr val="FFFFFF"/>
            </a:solidFill>
            <a:miter lim="800000"/>
            <a:headEnd/>
            <a:tailEnd/>
          </a:ln>
        </p:spPr>
        <p:txBody>
          <a:bodyPr wrap="none" anchor="ctr">
            <a:prstTxWarp prst="textNoShape">
              <a:avLst/>
            </a:prstTxWarp>
          </a:bodyPr>
          <a:lstStyle/>
          <a:p>
            <a:pPr eaLnBrk="0" hangingPunct="0"/>
            <a:endParaRPr lang="en-US"/>
          </a:p>
        </p:txBody>
      </p:sp>
      <p:sp>
        <p:nvSpPr>
          <p:cNvPr id="118804" name="Line 20"/>
          <p:cNvSpPr>
            <a:spLocks noChangeShapeType="1"/>
          </p:cNvSpPr>
          <p:nvPr/>
        </p:nvSpPr>
        <p:spPr bwMode="auto">
          <a:xfrm>
            <a:off x="6426199" y="3213099"/>
            <a:ext cx="932581" cy="1668127"/>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18805" name="Text Box 21"/>
          <p:cNvSpPr txBox="1">
            <a:spLocks noChangeArrowheads="1"/>
          </p:cNvSpPr>
          <p:nvPr/>
        </p:nvSpPr>
        <p:spPr bwMode="auto">
          <a:xfrm>
            <a:off x="6991712" y="4989228"/>
            <a:ext cx="99695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bg1"/>
                </a:solidFill>
              </a:rPr>
              <a:t>5000km</a:t>
            </a:r>
          </a:p>
        </p:txBody>
      </p:sp>
      <p:sp>
        <p:nvSpPr>
          <p:cNvPr id="118806" name="Text Box 22"/>
          <p:cNvSpPr txBox="1">
            <a:spLocks noChangeArrowheads="1"/>
          </p:cNvSpPr>
          <p:nvPr/>
        </p:nvSpPr>
        <p:spPr bwMode="auto">
          <a:xfrm>
            <a:off x="6484701" y="5914033"/>
            <a:ext cx="2624186" cy="830997"/>
          </a:xfrm>
          <a:prstGeom prst="rect">
            <a:avLst/>
          </a:prstGeom>
          <a:noFill/>
          <a:ln w="9525">
            <a:noFill/>
            <a:miter lim="800000"/>
            <a:headEnd/>
            <a:tailEnd/>
          </a:ln>
        </p:spPr>
        <p:txBody>
          <a:bodyPr wrap="none">
            <a:prstTxWarp prst="textNoShape">
              <a:avLst/>
            </a:prstTxWarp>
            <a:spAutoFit/>
          </a:bodyPr>
          <a:lstStyle/>
          <a:p>
            <a:pPr algn="ctr" eaLnBrk="0" hangingPunct="0"/>
            <a:r>
              <a:rPr lang="en-US" sz="2400">
                <a:solidFill>
                  <a:schemeClr val="bg1"/>
                </a:solidFill>
              </a:rPr>
              <a:t>Cassini Division;</a:t>
            </a:r>
          </a:p>
          <a:p>
            <a:pPr algn="ctr" eaLnBrk="0" hangingPunct="0"/>
            <a:r>
              <a:rPr lang="en-US" sz="2400">
                <a:solidFill>
                  <a:schemeClr val="bg1"/>
                </a:solidFill>
              </a:rPr>
              <a:t>moonlet-free gaps?</a:t>
            </a:r>
          </a:p>
        </p:txBody>
      </p:sp>
      <p:sp>
        <p:nvSpPr>
          <p:cNvPr id="118807" name="Text Box 23"/>
          <p:cNvSpPr txBox="1">
            <a:spLocks noChangeArrowheads="1"/>
          </p:cNvSpPr>
          <p:nvPr/>
        </p:nvSpPr>
        <p:spPr bwMode="auto">
          <a:xfrm>
            <a:off x="2085821" y="2480839"/>
            <a:ext cx="4110270" cy="1938992"/>
          </a:xfrm>
          <a:prstGeom prst="rect">
            <a:avLst/>
          </a:prstGeom>
          <a:noFill/>
          <a:ln w="9525">
            <a:noFill/>
            <a:miter lim="800000"/>
            <a:headEnd/>
            <a:tailEnd/>
          </a:ln>
        </p:spPr>
        <p:txBody>
          <a:bodyPr wrap="none">
            <a:prstTxWarp prst="textNoShape">
              <a:avLst/>
            </a:prstTxWarp>
            <a:spAutoFit/>
          </a:bodyPr>
          <a:lstStyle/>
          <a:p>
            <a:pPr algn="ctr" eaLnBrk="0" hangingPunct="0"/>
            <a:r>
              <a:rPr lang="en-US" sz="4000" b="1"/>
              <a:t>Many puzzles and </a:t>
            </a:r>
          </a:p>
          <a:p>
            <a:pPr algn="ctr" eaLnBrk="0" hangingPunct="0"/>
            <a:r>
              <a:rPr lang="en-US" sz="4000" b="1"/>
              <a:t>a treasure-trove</a:t>
            </a:r>
          </a:p>
          <a:p>
            <a:pPr algn="ctr" eaLnBrk="0" hangingPunct="0"/>
            <a:r>
              <a:rPr lang="en-US" sz="4000" b="1"/>
              <a:t>of data remain</a:t>
            </a:r>
          </a:p>
        </p:txBody>
      </p:sp>
      <p:pic>
        <p:nvPicPr>
          <p:cNvPr id="25" name="Picture 24" descr="mini-mosaic.jpg"/>
          <p:cNvPicPr>
            <a:picLocks noChangeAspect="1"/>
          </p:cNvPicPr>
          <p:nvPr/>
        </p:nvPicPr>
        <p:blipFill>
          <a:blip r:embed="rId7"/>
          <a:stretch>
            <a:fillRect/>
          </a:stretch>
        </p:blipFill>
        <p:spPr>
          <a:xfrm rot="5400000">
            <a:off x="3395438" y="4368327"/>
            <a:ext cx="1646756" cy="3332589"/>
          </a:xfrm>
          <a:prstGeom prst="rect">
            <a:avLst/>
          </a:prstGeom>
        </p:spPr>
      </p:pic>
      <p:sp>
        <p:nvSpPr>
          <p:cNvPr id="26" name="Rectangle 25"/>
          <p:cNvSpPr/>
          <p:nvPr/>
        </p:nvSpPr>
        <p:spPr>
          <a:xfrm>
            <a:off x="2589876" y="5229885"/>
            <a:ext cx="3314191" cy="1628113"/>
          </a:xfrm>
          <a:prstGeom prst="rect">
            <a:avLst/>
          </a:prstGeom>
          <a:noFill/>
          <a:ln w="571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Line 10"/>
          <p:cNvSpPr>
            <a:spLocks noChangeShapeType="1"/>
          </p:cNvSpPr>
          <p:nvPr/>
        </p:nvSpPr>
        <p:spPr bwMode="auto">
          <a:xfrm>
            <a:off x="2213322" y="4889658"/>
            <a:ext cx="1014384" cy="10267"/>
          </a:xfrm>
          <a:prstGeom prst="line">
            <a:avLst/>
          </a:prstGeom>
          <a:noFill/>
          <a:ln w="38100" cap="flat" cmpd="sng" algn="ctr">
            <a:solidFill>
              <a:schemeClr val="tx1"/>
            </a:solidFill>
            <a:prstDash val="solid"/>
            <a:round/>
            <a:headEnd type="triangle" w="med" len="med"/>
            <a:tailEnd type="triangle" w="med" len="med"/>
          </a:ln>
        </p:spPr>
        <p:txBody>
          <a:bodyPr wrap="none" anchor="ctr">
            <a:prstTxWarp prst="textNoShape">
              <a:avLst/>
            </a:prstTxWarp>
          </a:bodyPr>
          <a:lstStyle/>
          <a:p>
            <a:endParaRPr lang="en-US"/>
          </a:p>
        </p:txBody>
      </p:sp>
      <p:sp>
        <p:nvSpPr>
          <p:cNvPr id="29" name="Line 11"/>
          <p:cNvSpPr>
            <a:spLocks noChangeShapeType="1"/>
          </p:cNvSpPr>
          <p:nvPr/>
        </p:nvSpPr>
        <p:spPr bwMode="auto">
          <a:xfrm>
            <a:off x="2738290" y="4912376"/>
            <a:ext cx="424367" cy="2926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 name="TextBox 26"/>
          <p:cNvSpPr txBox="1"/>
          <p:nvPr/>
        </p:nvSpPr>
        <p:spPr>
          <a:xfrm>
            <a:off x="447075" y="5481935"/>
            <a:ext cx="2042125" cy="830997"/>
          </a:xfrm>
          <a:prstGeom prst="rect">
            <a:avLst/>
          </a:prstGeom>
          <a:noFill/>
        </p:spPr>
        <p:txBody>
          <a:bodyPr wrap="square" rtlCol="0">
            <a:spAutoFit/>
          </a:bodyPr>
          <a:lstStyle/>
          <a:p>
            <a:pPr algn="ctr"/>
            <a:r>
              <a:rPr lang="en-US" sz="2400"/>
              <a:t>Compositional </a:t>
            </a:r>
          </a:p>
          <a:p>
            <a:pPr algn="ctr"/>
            <a:r>
              <a:rPr lang="en-US" sz="2400"/>
              <a:t>variation?</a:t>
            </a:r>
          </a:p>
        </p:txBody>
      </p:sp>
      <p:sp>
        <p:nvSpPr>
          <p:cNvPr id="34" name="TextBox 33"/>
          <p:cNvSpPr txBox="1"/>
          <p:nvPr/>
        </p:nvSpPr>
        <p:spPr>
          <a:xfrm>
            <a:off x="2755900" y="4292600"/>
            <a:ext cx="2686064" cy="369332"/>
          </a:xfrm>
          <a:prstGeom prst="rect">
            <a:avLst/>
          </a:prstGeom>
          <a:noFill/>
        </p:spPr>
        <p:txBody>
          <a:bodyPr wrap="none" rtlCol="0">
            <a:spAutoFit/>
          </a:bodyPr>
          <a:lstStyle/>
          <a:p>
            <a:r>
              <a:rPr lang="en-US" b="1"/>
              <a:t>(see my poster tomorrow)</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srcRect/>
          <a:stretch>
            <a:fillRect/>
          </a:stretch>
        </p:blipFill>
        <p:spPr bwMode="auto">
          <a:xfrm>
            <a:off x="-990600" y="0"/>
            <a:ext cx="5486400" cy="3500438"/>
          </a:xfrm>
          <a:prstGeom prst="rect">
            <a:avLst/>
          </a:prstGeom>
          <a:noFill/>
          <a:ln w="9525">
            <a:noFill/>
            <a:miter lim="800000"/>
            <a:headEnd/>
            <a:tailEnd/>
          </a:ln>
        </p:spPr>
      </p:pic>
      <p:pic>
        <p:nvPicPr>
          <p:cNvPr id="28675" name="Picture 4"/>
          <p:cNvPicPr>
            <a:picLocks noChangeAspect="1" noChangeArrowheads="1"/>
          </p:cNvPicPr>
          <p:nvPr/>
        </p:nvPicPr>
        <p:blipFill>
          <a:blip r:embed="rId4"/>
          <a:srcRect/>
          <a:stretch>
            <a:fillRect/>
          </a:stretch>
        </p:blipFill>
        <p:spPr bwMode="auto">
          <a:xfrm>
            <a:off x="-381000" y="3479800"/>
            <a:ext cx="4800600" cy="3378200"/>
          </a:xfrm>
          <a:prstGeom prst="rect">
            <a:avLst/>
          </a:prstGeom>
          <a:noFill/>
          <a:ln w="9525">
            <a:noFill/>
            <a:miter lim="800000"/>
            <a:headEnd/>
            <a:tailEnd/>
          </a:ln>
        </p:spPr>
      </p:pic>
      <p:pic>
        <p:nvPicPr>
          <p:cNvPr id="28676" name="Picture 5"/>
          <p:cNvPicPr>
            <a:picLocks noChangeAspect="1" noChangeArrowheads="1"/>
          </p:cNvPicPr>
          <p:nvPr/>
        </p:nvPicPr>
        <p:blipFill>
          <a:blip r:embed="rId5"/>
          <a:srcRect/>
          <a:stretch>
            <a:fillRect/>
          </a:stretch>
        </p:blipFill>
        <p:spPr bwMode="auto">
          <a:xfrm>
            <a:off x="4343400" y="3505200"/>
            <a:ext cx="4953000" cy="3459163"/>
          </a:xfrm>
          <a:prstGeom prst="rect">
            <a:avLst/>
          </a:prstGeom>
          <a:noFill/>
          <a:ln w="9525">
            <a:noFill/>
            <a:miter lim="800000"/>
            <a:headEnd/>
            <a:tailEnd/>
          </a:ln>
        </p:spPr>
      </p:pic>
      <p:sp>
        <p:nvSpPr>
          <p:cNvPr id="28677" name="Text Box 7"/>
          <p:cNvSpPr txBox="1">
            <a:spLocks noChangeArrowheads="1"/>
          </p:cNvSpPr>
          <p:nvPr/>
        </p:nvSpPr>
        <p:spPr bwMode="auto">
          <a:xfrm>
            <a:off x="34925" y="34925"/>
            <a:ext cx="1751013" cy="396875"/>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accent1"/>
                </a:solidFill>
              </a:rPr>
              <a:t>Jupiter (1979)</a:t>
            </a:r>
          </a:p>
        </p:txBody>
      </p:sp>
      <p:sp>
        <p:nvSpPr>
          <p:cNvPr id="28679" name="Text Box 9"/>
          <p:cNvSpPr txBox="1">
            <a:spLocks noChangeArrowheads="1"/>
          </p:cNvSpPr>
          <p:nvPr/>
        </p:nvSpPr>
        <p:spPr bwMode="auto">
          <a:xfrm>
            <a:off x="34925" y="3656013"/>
            <a:ext cx="164465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accent1"/>
                </a:solidFill>
              </a:rPr>
              <a:t>Uranus (1986)</a:t>
            </a:r>
          </a:p>
        </p:txBody>
      </p:sp>
      <p:sp>
        <p:nvSpPr>
          <p:cNvPr id="28680" name="Text Box 10"/>
          <p:cNvSpPr txBox="1">
            <a:spLocks noChangeArrowheads="1"/>
          </p:cNvSpPr>
          <p:nvPr/>
        </p:nvSpPr>
        <p:spPr bwMode="auto">
          <a:xfrm>
            <a:off x="4549775" y="3656013"/>
            <a:ext cx="1773238"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accent1"/>
                </a:solidFill>
              </a:rPr>
              <a:t>Neptune (1989)</a:t>
            </a:r>
          </a:p>
        </p:txBody>
      </p:sp>
      <p:pic>
        <p:nvPicPr>
          <p:cNvPr id="11" name="Picture 10" descr="Voyager_Saturn_rings_PIA00400.tiff"/>
          <p:cNvPicPr>
            <a:picLocks noChangeAspect="1"/>
          </p:cNvPicPr>
          <p:nvPr/>
        </p:nvPicPr>
        <p:blipFill>
          <a:blip r:embed="rId6"/>
          <a:stretch>
            <a:fillRect/>
          </a:stretch>
        </p:blipFill>
        <p:spPr>
          <a:xfrm rot="16200000">
            <a:off x="4884225" y="-754122"/>
            <a:ext cx="3505652" cy="5013898"/>
          </a:xfrm>
          <a:prstGeom prst="rect">
            <a:avLst/>
          </a:prstGeom>
        </p:spPr>
      </p:pic>
      <p:sp>
        <p:nvSpPr>
          <p:cNvPr id="28678" name="Text Box 8"/>
          <p:cNvSpPr txBox="1">
            <a:spLocks noChangeArrowheads="1"/>
          </p:cNvSpPr>
          <p:nvPr/>
        </p:nvSpPr>
        <p:spPr bwMode="auto">
          <a:xfrm>
            <a:off x="4549775" y="34925"/>
            <a:ext cx="2105025" cy="396875"/>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accent1"/>
                </a:solidFill>
              </a:rPr>
              <a:t>Saturn (1980-81)</a:t>
            </a:r>
          </a:p>
        </p:txBody>
      </p:sp>
      <p:sp>
        <p:nvSpPr>
          <p:cNvPr id="10" name="TextBox 9"/>
          <p:cNvSpPr txBox="1"/>
          <p:nvPr/>
        </p:nvSpPr>
        <p:spPr>
          <a:xfrm>
            <a:off x="76200" y="2108200"/>
            <a:ext cx="4775200" cy="830997"/>
          </a:xfrm>
          <a:prstGeom prst="rect">
            <a:avLst/>
          </a:prstGeom>
          <a:noFill/>
        </p:spPr>
        <p:txBody>
          <a:bodyPr wrap="square" rtlCol="0">
            <a:spAutoFit/>
          </a:bodyPr>
          <a:lstStyle/>
          <a:p>
            <a:r>
              <a:rPr lang="en-US" sz="2400" b="1">
                <a:solidFill>
                  <a:schemeClr val="bg1"/>
                </a:solidFill>
              </a:rPr>
              <a:t>Why is Saturn the only giant planet with (young) massive icy rings?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ction_res_diff_systems.tiff"/>
          <p:cNvPicPr>
            <a:picLocks noChangeAspect="1"/>
          </p:cNvPicPr>
          <p:nvPr/>
        </p:nvPicPr>
        <p:blipFill>
          <a:blip r:embed="rId2"/>
          <a:stretch>
            <a:fillRect/>
          </a:stretch>
        </p:blipFill>
        <p:spPr>
          <a:xfrm>
            <a:off x="1692274" y="546100"/>
            <a:ext cx="5648325" cy="6161809"/>
          </a:xfrm>
          <a:prstGeom prst="rect">
            <a:avLst/>
          </a:prstGeom>
        </p:spPr>
      </p:pic>
      <p:sp>
        <p:nvSpPr>
          <p:cNvPr id="4" name="Left Arrow 3"/>
          <p:cNvSpPr/>
          <p:nvPr/>
        </p:nvSpPr>
        <p:spPr>
          <a:xfrm rot="1912883" flipV="1">
            <a:off x="4960851" y="3871977"/>
            <a:ext cx="402588" cy="188851"/>
          </a:xfrm>
          <a:prstGeom prst="leftArrow">
            <a:avLst/>
          </a:prstGeom>
          <a:solidFill>
            <a:srgbClr val="08F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283200" y="3886200"/>
            <a:ext cx="2043949" cy="369332"/>
          </a:xfrm>
          <a:prstGeom prst="rect">
            <a:avLst/>
          </a:prstGeom>
          <a:noFill/>
        </p:spPr>
        <p:txBody>
          <a:bodyPr wrap="none" rtlCol="0">
            <a:spAutoFit/>
          </a:bodyPr>
          <a:lstStyle/>
          <a:p>
            <a:r>
              <a:rPr lang="en-US"/>
              <a:t>Evection Resonance</a:t>
            </a:r>
          </a:p>
        </p:txBody>
      </p:sp>
      <p:sp>
        <p:nvSpPr>
          <p:cNvPr id="10" name="TextBox 9"/>
          <p:cNvSpPr txBox="1"/>
          <p:nvPr/>
        </p:nvSpPr>
        <p:spPr>
          <a:xfrm>
            <a:off x="0" y="0"/>
            <a:ext cx="9202910" cy="461665"/>
          </a:xfrm>
          <a:prstGeom prst="rect">
            <a:avLst/>
          </a:prstGeom>
          <a:noFill/>
        </p:spPr>
        <p:txBody>
          <a:bodyPr wrap="none" rtlCol="0">
            <a:spAutoFit/>
          </a:bodyPr>
          <a:lstStyle/>
          <a:p>
            <a:r>
              <a:rPr lang="en-US" sz="2400" b="1"/>
              <a:t>Evection resonance instability never encountered at Jupiter or Uranus ?</a:t>
            </a:r>
          </a:p>
        </p:txBody>
      </p:sp>
      <p:sp>
        <p:nvSpPr>
          <p:cNvPr id="11" name="Rectangle 10"/>
          <p:cNvSpPr/>
          <p:nvPr/>
        </p:nvSpPr>
        <p:spPr>
          <a:xfrm>
            <a:off x="1739900" y="2413000"/>
            <a:ext cx="5575300" cy="18923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rot="1912883" flipV="1">
            <a:off x="5265651" y="2017777"/>
            <a:ext cx="402588" cy="188851"/>
          </a:xfrm>
          <a:prstGeom prst="leftArrow">
            <a:avLst/>
          </a:prstGeom>
          <a:solidFill>
            <a:srgbClr val="08F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rot="1912883" flipV="1">
            <a:off x="3906752" y="5573777"/>
            <a:ext cx="402588" cy="188851"/>
          </a:xfrm>
          <a:prstGeom prst="leftArrow">
            <a:avLst/>
          </a:prstGeom>
          <a:solidFill>
            <a:srgbClr val="08FF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77763" y="990600"/>
            <a:ext cx="1679667" cy="923330"/>
          </a:xfrm>
          <a:prstGeom prst="rect">
            <a:avLst/>
          </a:prstGeom>
          <a:noFill/>
        </p:spPr>
        <p:txBody>
          <a:bodyPr wrap="none" rtlCol="0">
            <a:spAutoFit/>
          </a:bodyPr>
          <a:lstStyle/>
          <a:p>
            <a:pPr algn="ctr"/>
            <a:r>
              <a:rPr lang="en-US"/>
              <a:t>3-body Laplace </a:t>
            </a:r>
          </a:p>
          <a:p>
            <a:pPr algn="ctr"/>
            <a:r>
              <a:rPr lang="en-US"/>
              <a:t>Resonance</a:t>
            </a:r>
          </a:p>
          <a:p>
            <a:pPr algn="ctr"/>
            <a:r>
              <a:rPr lang="en-US"/>
              <a:t>halts evolution?</a:t>
            </a:r>
          </a:p>
        </p:txBody>
      </p:sp>
      <p:sp>
        <p:nvSpPr>
          <p:cNvPr id="15" name="TextBox 14"/>
          <p:cNvSpPr txBox="1"/>
          <p:nvPr/>
        </p:nvSpPr>
        <p:spPr>
          <a:xfrm>
            <a:off x="7231842" y="4724400"/>
            <a:ext cx="1847719" cy="646331"/>
          </a:xfrm>
          <a:prstGeom prst="rect">
            <a:avLst/>
          </a:prstGeom>
          <a:noFill/>
        </p:spPr>
        <p:txBody>
          <a:bodyPr wrap="none" rtlCol="0">
            <a:spAutoFit/>
          </a:bodyPr>
          <a:lstStyle/>
          <a:p>
            <a:pPr algn="ctr"/>
            <a:r>
              <a:rPr lang="en-US"/>
              <a:t>Large “Q”</a:t>
            </a:r>
          </a:p>
          <a:p>
            <a:pPr algn="ctr"/>
            <a:r>
              <a:rPr lang="en-US"/>
              <a:t>(planet is all core)</a:t>
            </a:r>
          </a:p>
        </p:txBody>
      </p:sp>
      <p:sp>
        <p:nvSpPr>
          <p:cNvPr id="16" name="TextBox 15"/>
          <p:cNvSpPr txBox="1"/>
          <p:nvPr/>
        </p:nvSpPr>
        <p:spPr>
          <a:xfrm>
            <a:off x="7430877" y="2730500"/>
            <a:ext cx="1451539" cy="1200329"/>
          </a:xfrm>
          <a:prstGeom prst="rect">
            <a:avLst/>
          </a:prstGeom>
          <a:noFill/>
        </p:spPr>
        <p:txBody>
          <a:bodyPr wrap="none" rtlCol="0">
            <a:spAutoFit/>
          </a:bodyPr>
          <a:lstStyle/>
          <a:p>
            <a:pPr algn="ctr"/>
            <a:r>
              <a:rPr lang="en-US"/>
              <a:t>Small </a:t>
            </a:r>
          </a:p>
          <a:p>
            <a:pPr algn="ctr"/>
            <a:r>
              <a:rPr lang="en-US"/>
              <a:t>observed “Q”</a:t>
            </a:r>
          </a:p>
          <a:p>
            <a:pPr algn="ctr"/>
            <a:r>
              <a:rPr lang="en-US"/>
              <a:t>(Lainey et al;</a:t>
            </a:r>
          </a:p>
          <a:p>
            <a:pPr algn="ctr"/>
            <a:r>
              <a:rPr lang="en-US"/>
              <a:t>Fuller et al)</a:t>
            </a:r>
          </a:p>
        </p:txBody>
      </p:sp>
      <p:sp>
        <p:nvSpPr>
          <p:cNvPr id="17" name="Rectangle 16"/>
          <p:cNvSpPr/>
          <p:nvPr/>
        </p:nvSpPr>
        <p:spPr>
          <a:xfrm>
            <a:off x="4908550" y="2457450"/>
            <a:ext cx="69850" cy="180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16200000" flipH="1">
            <a:off x="4040187" y="3354388"/>
            <a:ext cx="1809750" cy="3175"/>
          </a:xfrm>
          <a:prstGeom prst="line">
            <a:avLst/>
          </a:prstGeom>
          <a:ln w="19050" cap="flat" cmpd="sng" algn="ctr">
            <a:solidFill>
              <a:srgbClr val="08FF54"/>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25900" y="304800"/>
            <a:ext cx="1080832" cy="369332"/>
          </a:xfrm>
          <a:prstGeom prst="rect">
            <a:avLst/>
          </a:prstGeom>
          <a:noFill/>
        </p:spPr>
        <p:txBody>
          <a:bodyPr wrap="none" rtlCol="0">
            <a:spAutoFit/>
          </a:bodyPr>
          <a:lstStyle/>
          <a:p>
            <a:r>
              <a:rPr lang="en-US"/>
              <a:t>P. Estrada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9666" name="Picture 2"/>
          <p:cNvPicPr>
            <a:picLocks noChangeAspect="1" noChangeArrowheads="1"/>
          </p:cNvPicPr>
          <p:nvPr/>
        </p:nvPicPr>
        <p:blipFill>
          <a:blip r:embed="rId3"/>
          <a:srcRect l="9981" t="481" b="961"/>
          <a:stretch>
            <a:fillRect/>
          </a:stretch>
        </p:blipFill>
        <p:spPr bwMode="auto">
          <a:xfrm>
            <a:off x="7670800" y="622300"/>
            <a:ext cx="1473200" cy="2546350"/>
          </a:xfrm>
          <a:prstGeom prst="rect">
            <a:avLst/>
          </a:prstGeom>
          <a:noFill/>
          <a:ln w="12700">
            <a:solidFill>
              <a:srgbClr val="000000"/>
            </a:solidFill>
            <a:miter lim="800000"/>
            <a:headEnd/>
            <a:tailEnd/>
          </a:ln>
          <a:effectLst>
            <a:outerShdw blurRad="317500" dist="215899" dir="2700000" algn="ctr" rotWithShape="0">
              <a:schemeClr val="bg2">
                <a:alpha val="75000"/>
              </a:schemeClr>
            </a:outerShdw>
          </a:effectLst>
        </p:spPr>
      </p:pic>
      <p:pic>
        <p:nvPicPr>
          <p:cNvPr id="110613" name="Picture 4"/>
          <p:cNvPicPr>
            <a:picLocks noChangeAspect="1" noChangeArrowheads="1"/>
          </p:cNvPicPr>
          <p:nvPr/>
        </p:nvPicPr>
        <p:blipFill>
          <a:blip r:embed="rId4"/>
          <a:srcRect l="10757" t="12959" r="8182" b="9863"/>
          <a:stretch>
            <a:fillRect/>
          </a:stretch>
        </p:blipFill>
        <p:spPr bwMode="auto">
          <a:xfrm>
            <a:off x="664130" y="614344"/>
            <a:ext cx="3958670" cy="2899065"/>
          </a:xfrm>
          <a:prstGeom prst="rect">
            <a:avLst/>
          </a:prstGeom>
          <a:noFill/>
          <a:ln w="12700">
            <a:noFill/>
            <a:miter lim="800000"/>
            <a:headEnd/>
            <a:tailEnd/>
          </a:ln>
        </p:spPr>
      </p:pic>
      <p:sp>
        <p:nvSpPr>
          <p:cNvPr id="110614" name="Rectangle 5"/>
          <p:cNvSpPr>
            <a:spLocks/>
          </p:cNvSpPr>
          <p:nvPr/>
        </p:nvSpPr>
        <p:spPr bwMode="auto">
          <a:xfrm>
            <a:off x="1596070"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5" name="Rectangle 6"/>
          <p:cNvSpPr>
            <a:spLocks/>
          </p:cNvSpPr>
          <p:nvPr/>
        </p:nvSpPr>
        <p:spPr bwMode="auto">
          <a:xfrm>
            <a:off x="2561471"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40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6" name="Rectangle 7"/>
          <p:cNvSpPr>
            <a:spLocks/>
          </p:cNvSpPr>
          <p:nvPr/>
        </p:nvSpPr>
        <p:spPr bwMode="auto">
          <a:xfrm>
            <a:off x="3538819" y="350240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60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7" name="Rectangle 8"/>
          <p:cNvSpPr>
            <a:spLocks/>
          </p:cNvSpPr>
          <p:nvPr/>
        </p:nvSpPr>
        <p:spPr bwMode="auto">
          <a:xfrm>
            <a:off x="674277" y="3502406"/>
            <a:ext cx="9618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8" name="Rectangle 9"/>
          <p:cNvSpPr>
            <a:spLocks/>
          </p:cNvSpPr>
          <p:nvPr/>
        </p:nvSpPr>
        <p:spPr bwMode="auto">
          <a:xfrm>
            <a:off x="230739" y="2926338"/>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19" name="Rectangle 10"/>
          <p:cNvSpPr>
            <a:spLocks/>
          </p:cNvSpPr>
          <p:nvPr/>
        </p:nvSpPr>
        <p:spPr bwMode="auto">
          <a:xfrm>
            <a:off x="229246" y="2435239"/>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-10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0" name="Rectangle 11"/>
          <p:cNvSpPr>
            <a:spLocks/>
          </p:cNvSpPr>
          <p:nvPr/>
        </p:nvSpPr>
        <p:spPr bwMode="auto">
          <a:xfrm>
            <a:off x="340531" y="1959263"/>
            <a:ext cx="9618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1" name="Rectangle 12"/>
          <p:cNvSpPr>
            <a:spLocks/>
          </p:cNvSpPr>
          <p:nvPr/>
        </p:nvSpPr>
        <p:spPr bwMode="auto">
          <a:xfrm>
            <a:off x="270788" y="1484726"/>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10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2" name="Rectangle 13"/>
          <p:cNvSpPr>
            <a:spLocks/>
          </p:cNvSpPr>
          <p:nvPr/>
        </p:nvSpPr>
        <p:spPr bwMode="auto">
          <a:xfrm>
            <a:off x="292441" y="1010190"/>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20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3" name="Rectangle 14"/>
          <p:cNvSpPr>
            <a:spLocks/>
          </p:cNvSpPr>
          <p:nvPr/>
        </p:nvSpPr>
        <p:spPr bwMode="auto">
          <a:xfrm>
            <a:off x="268549" y="535653"/>
            <a:ext cx="192360"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30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4" name="Rectangle 15"/>
          <p:cNvSpPr>
            <a:spLocks/>
          </p:cNvSpPr>
          <p:nvPr/>
        </p:nvSpPr>
        <p:spPr bwMode="auto">
          <a:xfrm>
            <a:off x="227752" y="3367750"/>
            <a:ext cx="254539"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-30</a:t>
            </a:r>
            <a:endParaRPr lang="en-US" sz="1500" baseline="-6000">
              <a:latin typeface="Gill Sans" pitchFamily="-72" charset="0"/>
              <a:ea typeface="Gill Sans" pitchFamily="-72" charset="0"/>
              <a:cs typeface="Gill Sans" pitchFamily="-72" charset="0"/>
              <a:sym typeface="Gill Sans" pitchFamily="-72" charset="0"/>
            </a:endParaRPr>
          </a:p>
        </p:txBody>
      </p:sp>
      <p:sp>
        <p:nvSpPr>
          <p:cNvPr id="110625" name="Rectangle 16"/>
          <p:cNvSpPr>
            <a:spLocks/>
          </p:cNvSpPr>
          <p:nvPr/>
        </p:nvSpPr>
        <p:spPr bwMode="auto">
          <a:xfrm>
            <a:off x="1877446" y="3689629"/>
            <a:ext cx="1563398" cy="230832"/>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500">
                <a:latin typeface="Gill Sans" pitchFamily="-72" charset="0"/>
                <a:ea typeface="Gill Sans" pitchFamily="-72" charset="0"/>
                <a:cs typeface="Gill Sans" pitchFamily="-72" charset="0"/>
                <a:sym typeface="Gill Sans" pitchFamily="-72" charset="0"/>
              </a:rPr>
              <a:t>Radial Distance (Rs)</a:t>
            </a:r>
          </a:p>
        </p:txBody>
      </p:sp>
      <p:sp>
        <p:nvSpPr>
          <p:cNvPr id="110606" name="Rectangle 28"/>
          <p:cNvSpPr>
            <a:spLocks/>
          </p:cNvSpPr>
          <p:nvPr/>
        </p:nvSpPr>
        <p:spPr bwMode="auto">
          <a:xfrm rot="-5400000">
            <a:off x="3188494" y="4652169"/>
            <a:ext cx="1201738" cy="30480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Eccentricity</a:t>
            </a:r>
          </a:p>
        </p:txBody>
      </p:sp>
      <p:sp>
        <p:nvSpPr>
          <p:cNvPr id="110610" name="Text Box 33"/>
          <p:cNvSpPr txBox="1">
            <a:spLocks noChangeArrowheads="1"/>
          </p:cNvSpPr>
          <p:nvPr/>
        </p:nvSpPr>
        <p:spPr bwMode="auto">
          <a:xfrm>
            <a:off x="1762125" y="2962275"/>
            <a:ext cx="1633538"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rgbClr val="D3D3D3"/>
                </a:solidFill>
              </a:rPr>
              <a:t>Sensitive area</a:t>
            </a:r>
          </a:p>
        </p:txBody>
      </p:sp>
      <p:grpSp>
        <p:nvGrpSpPr>
          <p:cNvPr id="37" name="Group 36"/>
          <p:cNvGrpSpPr/>
          <p:nvPr/>
        </p:nvGrpSpPr>
        <p:grpSpPr>
          <a:xfrm>
            <a:off x="3963988" y="3371853"/>
            <a:ext cx="5103812" cy="3456371"/>
            <a:chOff x="3849688" y="3244853"/>
            <a:chExt cx="5103812" cy="3456371"/>
          </a:xfrm>
        </p:grpSpPr>
        <p:pic>
          <p:nvPicPr>
            <p:cNvPr id="110596" name="Picture 18"/>
            <p:cNvPicPr>
              <a:picLocks noChangeAspect="1" noChangeArrowheads="1"/>
            </p:cNvPicPr>
            <p:nvPr/>
          </p:nvPicPr>
          <p:blipFill>
            <a:blip r:embed="rId5"/>
            <a:srcRect l="15669" t="8356" r="9045" b="17827"/>
            <a:stretch>
              <a:fillRect/>
            </a:stretch>
          </p:blipFill>
          <p:spPr bwMode="auto">
            <a:xfrm>
              <a:off x="4170363" y="3270250"/>
              <a:ext cx="4783137" cy="2982913"/>
            </a:xfrm>
            <a:prstGeom prst="rect">
              <a:avLst/>
            </a:prstGeom>
            <a:noFill/>
            <a:ln w="12700">
              <a:noFill/>
              <a:miter lim="800000"/>
              <a:headEnd/>
              <a:tailEnd/>
            </a:ln>
          </p:spPr>
        </p:pic>
        <p:sp>
          <p:nvSpPr>
            <p:cNvPr id="110597" name="Rectangle 19"/>
            <p:cNvSpPr>
              <a:spLocks/>
            </p:cNvSpPr>
            <p:nvPr/>
          </p:nvSpPr>
          <p:spPr bwMode="auto">
            <a:xfrm>
              <a:off x="4144405" y="6173400"/>
              <a:ext cx="115416"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0</a:t>
              </a:r>
            </a:p>
          </p:txBody>
        </p:sp>
        <p:sp>
          <p:nvSpPr>
            <p:cNvPr id="110598" name="Rectangle 20"/>
            <p:cNvSpPr>
              <a:spLocks/>
            </p:cNvSpPr>
            <p:nvPr/>
          </p:nvSpPr>
          <p:spPr bwMode="auto">
            <a:xfrm>
              <a:off x="5658322" y="6173400"/>
              <a:ext cx="23083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20</a:t>
              </a:r>
            </a:p>
          </p:txBody>
        </p:sp>
        <p:sp>
          <p:nvSpPr>
            <p:cNvPr id="110599" name="Rectangle 21"/>
            <p:cNvSpPr>
              <a:spLocks/>
            </p:cNvSpPr>
            <p:nvPr/>
          </p:nvSpPr>
          <p:spPr bwMode="auto">
            <a:xfrm>
              <a:off x="7277572" y="6173400"/>
              <a:ext cx="23083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40</a:t>
              </a:r>
            </a:p>
          </p:txBody>
        </p:sp>
        <p:sp>
          <p:nvSpPr>
            <p:cNvPr id="110600" name="Rectangle 22"/>
            <p:cNvSpPr>
              <a:spLocks/>
            </p:cNvSpPr>
            <p:nvPr/>
          </p:nvSpPr>
          <p:spPr bwMode="auto">
            <a:xfrm>
              <a:off x="8655522" y="6173400"/>
              <a:ext cx="23083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60</a:t>
              </a:r>
            </a:p>
          </p:txBody>
        </p:sp>
        <p:sp>
          <p:nvSpPr>
            <p:cNvPr id="110601" name="Rectangle 23"/>
            <p:cNvSpPr>
              <a:spLocks/>
            </p:cNvSpPr>
            <p:nvPr/>
          </p:nvSpPr>
          <p:spPr bwMode="auto">
            <a:xfrm>
              <a:off x="3851275" y="5468938"/>
              <a:ext cx="309563" cy="30480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0.2</a:t>
              </a:r>
            </a:p>
          </p:txBody>
        </p:sp>
        <p:sp>
          <p:nvSpPr>
            <p:cNvPr id="110602" name="Rectangle 24"/>
            <p:cNvSpPr>
              <a:spLocks/>
            </p:cNvSpPr>
            <p:nvPr/>
          </p:nvSpPr>
          <p:spPr bwMode="auto">
            <a:xfrm>
              <a:off x="3849688" y="4894263"/>
              <a:ext cx="309562" cy="30480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0.4</a:t>
              </a:r>
            </a:p>
          </p:txBody>
        </p:sp>
        <p:sp>
          <p:nvSpPr>
            <p:cNvPr id="110603" name="Rectangle 25"/>
            <p:cNvSpPr>
              <a:spLocks/>
            </p:cNvSpPr>
            <p:nvPr/>
          </p:nvSpPr>
          <p:spPr bwMode="auto">
            <a:xfrm>
              <a:off x="3849688" y="4313238"/>
              <a:ext cx="309562" cy="30480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0.6</a:t>
              </a:r>
            </a:p>
          </p:txBody>
        </p:sp>
        <p:sp>
          <p:nvSpPr>
            <p:cNvPr id="110604" name="Rectangle 26"/>
            <p:cNvSpPr>
              <a:spLocks/>
            </p:cNvSpPr>
            <p:nvPr/>
          </p:nvSpPr>
          <p:spPr bwMode="auto">
            <a:xfrm>
              <a:off x="3849688" y="3733800"/>
              <a:ext cx="309562" cy="30480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0.8</a:t>
              </a:r>
            </a:p>
          </p:txBody>
        </p:sp>
        <p:sp>
          <p:nvSpPr>
            <p:cNvPr id="110605" name="Rectangle 27"/>
            <p:cNvSpPr>
              <a:spLocks/>
            </p:cNvSpPr>
            <p:nvPr/>
          </p:nvSpPr>
          <p:spPr bwMode="auto">
            <a:xfrm>
              <a:off x="5445232" y="6424225"/>
              <a:ext cx="204131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a:latin typeface="Gill Sans" pitchFamily="-72" charset="0"/>
                  <a:ea typeface="Gill Sans" pitchFamily="-72" charset="0"/>
                  <a:cs typeface="Gill Sans" pitchFamily="-72" charset="0"/>
                  <a:sym typeface="Gill Sans" pitchFamily="-72" charset="0"/>
                </a:rPr>
                <a:t>Semi-major Axis (AU)</a:t>
              </a:r>
            </a:p>
          </p:txBody>
        </p:sp>
        <p:sp>
          <p:nvSpPr>
            <p:cNvPr id="110607" name="Rectangle 29"/>
            <p:cNvSpPr>
              <a:spLocks/>
            </p:cNvSpPr>
            <p:nvPr/>
          </p:nvSpPr>
          <p:spPr bwMode="auto">
            <a:xfrm>
              <a:off x="5794615" y="4832741"/>
              <a:ext cx="1912990" cy="1046440"/>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1700" i="1">
                  <a:latin typeface="Gill Sans" pitchFamily="-72" charset="0"/>
                  <a:ea typeface="Gill Sans" pitchFamily="-72" charset="0"/>
                  <a:cs typeface="Gill Sans" pitchFamily="-72" charset="0"/>
                  <a:sym typeface="Gill Sans" pitchFamily="-72" charset="0"/>
                </a:rPr>
                <a:t>Kempf et al, 2017</a:t>
              </a:r>
            </a:p>
            <a:p>
              <a:pPr algn="ctr" defTabSz="642938"/>
              <a:r>
                <a:rPr lang="en-US" sz="1700" i="1">
                  <a:latin typeface="Gill Sans" pitchFamily="-72" charset="0"/>
                  <a:ea typeface="Gill Sans" pitchFamily="-72" charset="0"/>
                  <a:cs typeface="Gill Sans" pitchFamily="-72" charset="0"/>
                  <a:sym typeface="Gill Sans" pitchFamily="-72" charset="0"/>
                </a:rPr>
                <a:t>and in prep</a:t>
              </a:r>
            </a:p>
            <a:p>
              <a:pPr algn="ctr" defTabSz="642938"/>
              <a:r>
                <a:rPr lang="en-US" sz="1700">
                  <a:latin typeface="Gill Sans" pitchFamily="-72" charset="0"/>
                  <a:ea typeface="Gill Sans" pitchFamily="-72" charset="0"/>
                  <a:cs typeface="Gill Sans" pitchFamily="-72" charset="0"/>
                  <a:sym typeface="Gill Sans" pitchFamily="-72" charset="0"/>
                </a:rPr>
                <a:t>Dots: </a:t>
              </a:r>
            </a:p>
            <a:p>
              <a:pPr algn="ctr" defTabSz="642938"/>
              <a:r>
                <a:rPr lang="en-US" sz="1700" i="1">
                  <a:solidFill>
                    <a:srgbClr val="0000FF"/>
                  </a:solidFill>
                  <a:latin typeface="Gill Sans" pitchFamily="-72" charset="0"/>
                  <a:ea typeface="Gill Sans" pitchFamily="-72" charset="0"/>
                  <a:cs typeface="Gill Sans" pitchFamily="-72" charset="0"/>
                  <a:sym typeface="Gill Sans" pitchFamily="-72" charset="0"/>
                </a:rPr>
                <a:t>Model of drifting KBOs</a:t>
              </a:r>
            </a:p>
          </p:txBody>
        </p:sp>
        <p:sp>
          <p:nvSpPr>
            <p:cNvPr id="110611" name="Text Box 34"/>
            <p:cNvSpPr txBox="1">
              <a:spLocks noChangeArrowheads="1"/>
            </p:cNvSpPr>
            <p:nvPr/>
          </p:nvSpPr>
          <p:spPr bwMode="auto">
            <a:xfrm>
              <a:off x="5267323" y="3244853"/>
              <a:ext cx="2718287" cy="400110"/>
            </a:xfrm>
            <a:prstGeom prst="rect">
              <a:avLst/>
            </a:prstGeom>
            <a:noFill/>
            <a:ln w="9525">
              <a:noFill/>
              <a:miter lim="800000"/>
              <a:headEnd/>
              <a:tailEnd/>
            </a:ln>
          </p:spPr>
          <p:txBody>
            <a:bodyPr wrap="none">
              <a:prstTxWarp prst="textNoShape">
                <a:avLst/>
              </a:prstTxWarp>
              <a:spAutoFit/>
            </a:bodyPr>
            <a:lstStyle/>
            <a:p>
              <a:pPr eaLnBrk="0" hangingPunct="0"/>
              <a:r>
                <a:rPr lang="en-US" sz="2000"/>
                <a:t>Detections (mass, i, e, a)</a:t>
              </a:r>
            </a:p>
          </p:txBody>
        </p:sp>
      </p:grpSp>
      <p:sp>
        <p:nvSpPr>
          <p:cNvPr id="110612" name="Text Box 35"/>
          <p:cNvSpPr txBox="1">
            <a:spLocks noChangeArrowheads="1"/>
          </p:cNvSpPr>
          <p:nvPr/>
        </p:nvSpPr>
        <p:spPr bwMode="auto">
          <a:xfrm>
            <a:off x="613447" y="0"/>
            <a:ext cx="8019042" cy="800219"/>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a:t>Age of the Rings: Meteoroid Pollution and Ring Mass</a:t>
            </a:r>
          </a:p>
          <a:p>
            <a:pPr eaLnBrk="0" hangingPunct="0"/>
            <a:endParaRPr lang="en-US"/>
          </a:p>
        </p:txBody>
      </p:sp>
      <p:sp>
        <p:nvSpPr>
          <p:cNvPr id="33" name="Text Box 30"/>
          <p:cNvSpPr txBox="1">
            <a:spLocks noChangeArrowheads="1"/>
          </p:cNvSpPr>
          <p:nvPr/>
        </p:nvSpPr>
        <p:spPr bwMode="auto">
          <a:xfrm>
            <a:off x="4639733" y="628650"/>
            <a:ext cx="2934230" cy="2585323"/>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i="1">
                <a:solidFill>
                  <a:srgbClr val="0000FF"/>
                </a:solidFill>
              </a:rPr>
              <a:t>CDA: “Dust telescope” </a:t>
            </a:r>
            <a:r>
              <a:rPr lang="en-US" sz="2400" i="1"/>
              <a:t>Infalling material contains silicates and carbon, quickly darkens the nearly pure-ice ring material</a:t>
            </a:r>
          </a:p>
          <a:p>
            <a:pPr algn="ctr" eaLnBrk="0" hangingPunct="0"/>
            <a:r>
              <a:rPr lang="en-US" i="1"/>
              <a:t>(2</a:t>
            </a:r>
            <a:r>
              <a:rPr lang="en-US" i="1" baseline="30000"/>
              <a:t>nd</a:t>
            </a:r>
            <a:r>
              <a:rPr lang="en-US" i="1"/>
              <a:t> young ring argument)</a:t>
            </a:r>
          </a:p>
        </p:txBody>
      </p:sp>
      <p:sp>
        <p:nvSpPr>
          <p:cNvPr id="36" name="Text Box 30"/>
          <p:cNvSpPr txBox="1">
            <a:spLocks noChangeArrowheads="1"/>
          </p:cNvSpPr>
          <p:nvPr/>
        </p:nvSpPr>
        <p:spPr bwMode="auto">
          <a:xfrm>
            <a:off x="177800" y="3964518"/>
            <a:ext cx="3496733" cy="2677656"/>
          </a:xfrm>
          <a:prstGeom prst="rect">
            <a:avLst/>
          </a:prstGeom>
          <a:noFill/>
          <a:ln w="9525">
            <a:noFill/>
            <a:miter lim="800000"/>
            <a:headEnd/>
            <a:tailEnd/>
          </a:ln>
        </p:spPr>
        <p:txBody>
          <a:bodyPr wrap="square">
            <a:prstTxWarp prst="textNoShape">
              <a:avLst/>
            </a:prstTxWarp>
            <a:spAutoFit/>
          </a:bodyPr>
          <a:lstStyle/>
          <a:p>
            <a:pPr eaLnBrk="0" hangingPunct="0"/>
            <a:r>
              <a:rPr lang="en-US" sz="2400">
                <a:solidFill>
                  <a:srgbClr val="000000"/>
                </a:solidFill>
              </a:rPr>
              <a:t>Pollution allows us to </a:t>
            </a:r>
            <a:r>
              <a:rPr lang="en-US" sz="2400" i="1">
                <a:solidFill>
                  <a:srgbClr val="0000FF"/>
                </a:solidFill>
              </a:rPr>
              <a:t>AGE-DATE </a:t>
            </a:r>
            <a:r>
              <a:rPr lang="en-US" sz="2400">
                <a:solidFill>
                  <a:srgbClr val="0000FF"/>
                </a:solidFill>
              </a:rPr>
              <a:t>the rings, </a:t>
            </a:r>
            <a:r>
              <a:rPr lang="en-US" sz="2400">
                <a:solidFill>
                  <a:srgbClr val="000000"/>
                </a:solidFill>
              </a:rPr>
              <a:t>using both the mass infall rate (CDA; Altobelli et al T.M.) and the ring mass (from RSS gravity; Iess et al T.M.):  </a:t>
            </a:r>
          </a:p>
          <a:p>
            <a:pPr eaLnBrk="0" hangingPunct="0"/>
            <a:r>
              <a:rPr lang="en-US" sz="2400" b="1" i="1">
                <a:solidFill>
                  <a:srgbClr val="0000FF"/>
                </a:solidFill>
                <a:latin typeface="Arial Black"/>
                <a:cs typeface="Arial Black"/>
              </a:rPr>
              <a:t>&lt; few hundred Myr</a:t>
            </a:r>
            <a:endParaRPr lang="en-US" sz="2400">
              <a:solidFill>
                <a:srgbClr val="0000FF"/>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turnbook_rescaled_color_med.jpg"/>
          <p:cNvPicPr>
            <a:picLocks noChangeAspect="1"/>
          </p:cNvPicPr>
          <p:nvPr/>
        </p:nvPicPr>
        <p:blipFill>
          <a:blip r:embed="rId3"/>
          <a:stretch>
            <a:fillRect/>
          </a:stretch>
        </p:blipFill>
        <p:spPr>
          <a:xfrm>
            <a:off x="0" y="0"/>
            <a:ext cx="9144000" cy="6858000"/>
          </a:xfrm>
          <a:prstGeom prst="rect">
            <a:avLst/>
          </a:prstGeom>
        </p:spPr>
      </p:pic>
      <p:sp>
        <p:nvSpPr>
          <p:cNvPr id="504853" name="Text Box 21"/>
          <p:cNvSpPr txBox="1">
            <a:spLocks noChangeArrowheads="1"/>
          </p:cNvSpPr>
          <p:nvPr/>
        </p:nvSpPr>
        <p:spPr bwMode="auto">
          <a:xfrm>
            <a:off x="5407025" y="5600700"/>
            <a:ext cx="404813" cy="457200"/>
          </a:xfrm>
          <a:prstGeom prst="rect">
            <a:avLst/>
          </a:prstGeom>
          <a:noFill/>
          <a:ln w="9525">
            <a:noFill/>
            <a:miter lim="800000"/>
            <a:headEnd/>
            <a:tailEnd/>
          </a:ln>
          <a:effectLst/>
        </p:spPr>
        <p:txBody>
          <a:bodyPr wrap="none">
            <a:prstTxWarp prst="textNoShape">
              <a:avLst/>
            </a:prstTxWarp>
            <a:spAutoFit/>
          </a:bodyPr>
          <a:lstStyle/>
          <a:p>
            <a:r>
              <a:rPr lang="en-US" sz="2400">
                <a:latin typeface="Times" pitchFamily="4" charset="0"/>
              </a:rPr>
              <a:t>A</a:t>
            </a:r>
          </a:p>
        </p:txBody>
      </p:sp>
      <p:sp>
        <p:nvSpPr>
          <p:cNvPr id="504854" name="Text Box 22"/>
          <p:cNvSpPr txBox="1">
            <a:spLocks noChangeArrowheads="1"/>
          </p:cNvSpPr>
          <p:nvPr/>
        </p:nvSpPr>
        <p:spPr bwMode="auto">
          <a:xfrm>
            <a:off x="2997200" y="4632325"/>
            <a:ext cx="387350" cy="457200"/>
          </a:xfrm>
          <a:prstGeom prst="rect">
            <a:avLst/>
          </a:prstGeom>
          <a:noFill/>
          <a:ln w="9525">
            <a:noFill/>
            <a:miter lim="800000"/>
            <a:headEnd/>
            <a:tailEnd/>
          </a:ln>
          <a:effectLst/>
        </p:spPr>
        <p:txBody>
          <a:bodyPr wrap="none">
            <a:prstTxWarp prst="textNoShape">
              <a:avLst/>
            </a:prstTxWarp>
            <a:spAutoFit/>
          </a:bodyPr>
          <a:lstStyle/>
          <a:p>
            <a:r>
              <a:rPr lang="en-US" sz="2400">
                <a:latin typeface="Times" pitchFamily="4" charset="0"/>
              </a:rPr>
              <a:t>B</a:t>
            </a:r>
          </a:p>
        </p:txBody>
      </p:sp>
      <p:sp>
        <p:nvSpPr>
          <p:cNvPr id="504855" name="Text Box 23"/>
          <p:cNvSpPr txBox="1">
            <a:spLocks noChangeArrowheads="1"/>
          </p:cNvSpPr>
          <p:nvPr/>
        </p:nvSpPr>
        <p:spPr bwMode="auto">
          <a:xfrm>
            <a:off x="330200" y="3679825"/>
            <a:ext cx="387350" cy="457200"/>
          </a:xfrm>
          <a:prstGeom prst="rect">
            <a:avLst/>
          </a:prstGeom>
          <a:noFill/>
          <a:ln w="9525">
            <a:noFill/>
            <a:miter lim="800000"/>
            <a:headEnd/>
            <a:tailEnd/>
          </a:ln>
          <a:effectLst/>
        </p:spPr>
        <p:txBody>
          <a:bodyPr wrap="none">
            <a:prstTxWarp prst="textNoShape">
              <a:avLst/>
            </a:prstTxWarp>
            <a:spAutoFit/>
          </a:bodyPr>
          <a:lstStyle/>
          <a:p>
            <a:r>
              <a:rPr lang="en-US" sz="2400">
                <a:solidFill>
                  <a:schemeClr val="bg1">
                    <a:lumMod val="75000"/>
                  </a:schemeClr>
                </a:solidFill>
                <a:latin typeface="Times" pitchFamily="4" charset="0"/>
              </a:rPr>
              <a:t>C</a:t>
            </a:r>
          </a:p>
        </p:txBody>
      </p:sp>
      <p:sp>
        <p:nvSpPr>
          <p:cNvPr id="504856" name="Text Box 24"/>
          <p:cNvSpPr txBox="1">
            <a:spLocks noChangeArrowheads="1"/>
          </p:cNvSpPr>
          <p:nvPr/>
        </p:nvSpPr>
        <p:spPr bwMode="auto">
          <a:xfrm>
            <a:off x="4406900" y="5305425"/>
            <a:ext cx="563037" cy="369332"/>
          </a:xfrm>
          <a:prstGeom prst="rect">
            <a:avLst/>
          </a:prstGeom>
          <a:noFill/>
          <a:ln w="9525">
            <a:noFill/>
            <a:miter lim="800000"/>
            <a:headEnd/>
            <a:tailEnd/>
          </a:ln>
          <a:effectLst/>
        </p:spPr>
        <p:txBody>
          <a:bodyPr wrap="none">
            <a:prstTxWarp prst="textNoShape">
              <a:avLst/>
            </a:prstTxWarp>
            <a:spAutoFit/>
          </a:bodyPr>
          <a:lstStyle/>
          <a:p>
            <a:r>
              <a:rPr lang="en-US">
                <a:solidFill>
                  <a:srgbClr val="BFBFBF"/>
                </a:solidFill>
                <a:latin typeface="Times" pitchFamily="4" charset="0"/>
              </a:rPr>
              <a:t>C D</a:t>
            </a:r>
          </a:p>
        </p:txBody>
      </p:sp>
      <p:sp>
        <p:nvSpPr>
          <p:cNvPr id="504857" name="Text Box 25"/>
          <p:cNvSpPr txBox="1">
            <a:spLocks noChangeArrowheads="1"/>
          </p:cNvSpPr>
          <p:nvPr/>
        </p:nvSpPr>
        <p:spPr bwMode="auto">
          <a:xfrm>
            <a:off x="7112000" y="6135688"/>
            <a:ext cx="355837" cy="461665"/>
          </a:xfrm>
          <a:prstGeom prst="rect">
            <a:avLst/>
          </a:prstGeom>
          <a:noFill/>
          <a:ln w="9525">
            <a:noFill/>
            <a:miter lim="800000"/>
            <a:headEnd/>
            <a:tailEnd/>
          </a:ln>
          <a:effectLst/>
        </p:spPr>
        <p:txBody>
          <a:bodyPr wrap="none">
            <a:prstTxWarp prst="textNoShape">
              <a:avLst/>
            </a:prstTxWarp>
            <a:spAutoFit/>
          </a:bodyPr>
          <a:lstStyle/>
          <a:p>
            <a:r>
              <a:rPr lang="en-US" sz="2400">
                <a:solidFill>
                  <a:srgbClr val="BFBFBF"/>
                </a:solidFill>
                <a:latin typeface="Times" pitchFamily="4" charset="0"/>
              </a:rPr>
              <a:t>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cooper1.tiff"/>
          <p:cNvPicPr>
            <a:picLocks noChangeAspect="1"/>
          </p:cNvPicPr>
          <p:nvPr/>
        </p:nvPicPr>
        <p:blipFill>
          <a:blip r:embed="rId3"/>
          <a:stretch>
            <a:fillRect/>
          </a:stretch>
        </p:blipFill>
        <p:spPr>
          <a:xfrm>
            <a:off x="0" y="2578100"/>
            <a:ext cx="4051300" cy="4279900"/>
          </a:xfrm>
          <a:prstGeom prst="rect">
            <a:avLst/>
          </a:prstGeom>
        </p:spPr>
      </p:pic>
      <p:sp>
        <p:nvSpPr>
          <p:cNvPr id="943109" name="Rectangle 5"/>
          <p:cNvSpPr>
            <a:spLocks noGrp="1" noChangeArrowheads="1"/>
          </p:cNvSpPr>
          <p:nvPr>
            <p:ph type="ctrTitle"/>
          </p:nvPr>
        </p:nvSpPr>
        <p:spPr>
          <a:xfrm>
            <a:off x="0" y="1930400"/>
            <a:ext cx="4495800" cy="609600"/>
          </a:xfrm>
          <a:noFill/>
        </p:spPr>
        <p:txBody>
          <a:bodyPr anchor="t"/>
          <a:lstStyle/>
          <a:p>
            <a:pPr algn="l"/>
            <a:r>
              <a:rPr lang="en-US" sz="2800">
                <a:solidFill>
                  <a:schemeClr val="bg1"/>
                </a:solidFill>
              </a:rPr>
              <a:t>Prometheus and the F ring </a:t>
            </a:r>
            <a:endParaRPr lang="en-US"/>
          </a:p>
        </p:txBody>
      </p:sp>
      <p:sp>
        <p:nvSpPr>
          <p:cNvPr id="943111" name="Text Box 7"/>
          <p:cNvSpPr txBox="1">
            <a:spLocks noChangeArrowheads="1"/>
          </p:cNvSpPr>
          <p:nvPr/>
        </p:nvSpPr>
        <p:spPr bwMode="auto">
          <a:xfrm>
            <a:off x="809625" y="2544345"/>
            <a:ext cx="2249334" cy="338554"/>
          </a:xfrm>
          <a:prstGeom prst="rect">
            <a:avLst/>
          </a:prstGeom>
          <a:solidFill>
            <a:schemeClr val="tx1"/>
          </a:solidFill>
          <a:ln w="9525">
            <a:noFill/>
            <a:miter lim="800000"/>
            <a:headEnd/>
            <a:tailEnd/>
          </a:ln>
        </p:spPr>
        <p:txBody>
          <a:bodyPr wrap="square">
            <a:prstTxWarp prst="textNoShape">
              <a:avLst/>
            </a:prstTxWarp>
            <a:spAutoFit/>
          </a:bodyPr>
          <a:lstStyle/>
          <a:p>
            <a:r>
              <a:rPr lang="en-US" sz="1600">
                <a:solidFill>
                  <a:srgbClr val="B2ADAB"/>
                </a:solidFill>
              </a:rPr>
              <a:t>N. Cooper and C. Murray</a:t>
            </a:r>
          </a:p>
        </p:txBody>
      </p:sp>
      <p:grpSp>
        <p:nvGrpSpPr>
          <p:cNvPr id="2" name="Group 17"/>
          <p:cNvGrpSpPr/>
          <p:nvPr/>
        </p:nvGrpSpPr>
        <p:grpSpPr>
          <a:xfrm>
            <a:off x="3898900" y="2565401"/>
            <a:ext cx="5321300" cy="4318000"/>
            <a:chOff x="1714500" y="1270000"/>
            <a:chExt cx="5080000" cy="3907792"/>
          </a:xfrm>
        </p:grpSpPr>
        <p:pic>
          <p:nvPicPr>
            <p:cNvPr id="19" name="Picture 2" descr="fcoreb_3516_3525_vst_landscape_rev"/>
            <p:cNvPicPr>
              <a:picLocks noChangeAspect="1" noChangeArrowheads="1"/>
            </p:cNvPicPr>
            <p:nvPr/>
          </p:nvPicPr>
          <p:blipFill>
            <a:blip r:embed="rId4"/>
            <a:srcRect/>
            <a:stretch>
              <a:fillRect/>
            </a:stretch>
          </p:blipFill>
          <p:spPr bwMode="auto">
            <a:xfrm>
              <a:off x="1714500" y="1270000"/>
              <a:ext cx="5003904" cy="3907792"/>
            </a:xfrm>
            <a:prstGeom prst="rect">
              <a:avLst/>
            </a:prstGeom>
            <a:noFill/>
            <a:ln w="9525">
              <a:noFill/>
              <a:miter lim="800000"/>
              <a:headEnd/>
              <a:tailEnd/>
            </a:ln>
          </p:spPr>
        </p:pic>
        <p:sp>
          <p:nvSpPr>
            <p:cNvPr id="20" name="Text Box 4"/>
            <p:cNvSpPr txBox="1">
              <a:spLocks noChangeArrowheads="1"/>
            </p:cNvSpPr>
            <p:nvPr/>
          </p:nvSpPr>
          <p:spPr bwMode="auto">
            <a:xfrm>
              <a:off x="2484819" y="4446783"/>
              <a:ext cx="1350013" cy="366410"/>
            </a:xfrm>
            <a:prstGeom prst="rect">
              <a:avLst/>
            </a:prstGeom>
            <a:noFill/>
            <a:ln w="9525">
              <a:noFill/>
              <a:miter lim="800000"/>
              <a:headEnd/>
              <a:tailEnd/>
            </a:ln>
          </p:spPr>
          <p:txBody>
            <a:bodyPr wrap="square">
              <a:prstTxWarp prst="textNoShape">
                <a:avLst/>
              </a:prstTxWarp>
              <a:spAutoFit/>
            </a:bodyPr>
            <a:lstStyle/>
            <a:p>
              <a:pPr eaLnBrk="0" hangingPunct="0"/>
              <a:r>
                <a:rPr lang="en-US" sz="2000"/>
                <a:t>(35 yr)</a:t>
              </a:r>
            </a:p>
          </p:txBody>
        </p:sp>
        <p:cxnSp>
          <p:nvCxnSpPr>
            <p:cNvPr id="21" name="Straight Arrow Connector 20"/>
            <p:cNvCxnSpPr/>
            <p:nvPr/>
          </p:nvCxnSpPr>
          <p:spPr bwMode="auto">
            <a:xfrm rot="16200000" flipH="1">
              <a:off x="1952914" y="2827011"/>
              <a:ext cx="760248" cy="55599"/>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22" name="Straight Arrow Connector 21"/>
            <p:cNvCxnSpPr/>
            <p:nvPr/>
          </p:nvCxnSpPr>
          <p:spPr bwMode="auto">
            <a:xfrm rot="5400000">
              <a:off x="5105907" y="3069876"/>
              <a:ext cx="3002597" cy="869"/>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23" name="TextBox 22"/>
            <p:cNvSpPr txBox="1"/>
            <p:nvPr/>
          </p:nvSpPr>
          <p:spPr>
            <a:xfrm>
              <a:off x="5890252" y="2362156"/>
              <a:ext cx="904248" cy="366410"/>
            </a:xfrm>
            <a:prstGeom prst="rect">
              <a:avLst/>
            </a:prstGeom>
            <a:noFill/>
          </p:spPr>
          <p:txBody>
            <a:bodyPr wrap="square" rtlCol="0">
              <a:spAutoFit/>
            </a:bodyPr>
            <a:lstStyle/>
            <a:p>
              <a:r>
                <a:rPr lang="en-US" sz="2000"/>
                <a:t>80km</a:t>
              </a:r>
            </a:p>
          </p:txBody>
        </p:sp>
      </p:grpSp>
      <p:sp>
        <p:nvSpPr>
          <p:cNvPr id="25" name="Rectangle 24"/>
          <p:cNvSpPr/>
          <p:nvPr/>
        </p:nvSpPr>
        <p:spPr>
          <a:xfrm>
            <a:off x="3887308" y="2606578"/>
            <a:ext cx="4456592" cy="1015663"/>
          </a:xfrm>
          <a:prstGeom prst="rect">
            <a:avLst/>
          </a:prstGeom>
          <a:solidFill>
            <a:schemeClr val="bg1">
              <a:alpha val="61000"/>
            </a:schemeClr>
          </a:solidFill>
        </p:spPr>
        <p:txBody>
          <a:bodyPr wrap="square">
            <a:spAutoFit/>
          </a:bodyPr>
          <a:lstStyle/>
          <a:p>
            <a:pPr algn="ctr"/>
            <a:r>
              <a:rPr lang="en-US" sz="2000"/>
              <a:t>Orbits are chaotic due to Prometheus;</a:t>
            </a:r>
          </a:p>
          <a:p>
            <a:pPr algn="ctr"/>
            <a:r>
              <a:rPr lang="en-US" sz="2000"/>
              <a:t>Moonlets are discovered and lost again,</a:t>
            </a:r>
          </a:p>
          <a:p>
            <a:pPr algn="ctr"/>
            <a:r>
              <a:rPr lang="en-US" sz="2000"/>
              <a:t>In months</a:t>
            </a:r>
          </a:p>
        </p:txBody>
      </p:sp>
      <p:pic>
        <p:nvPicPr>
          <p:cNvPr id="15" name="Picture 14" descr="PIA12766_F_burst_crop.jpg"/>
          <p:cNvPicPr>
            <a:picLocks noChangeAspect="1"/>
          </p:cNvPicPr>
          <p:nvPr/>
        </p:nvPicPr>
        <p:blipFill>
          <a:blip r:embed="rId5"/>
          <a:stretch>
            <a:fillRect/>
          </a:stretch>
        </p:blipFill>
        <p:spPr>
          <a:xfrm flipV="1">
            <a:off x="0" y="0"/>
            <a:ext cx="9144000" cy="2057103"/>
          </a:xfrm>
          <a:prstGeom prst="rect">
            <a:avLst/>
          </a:prstGeom>
        </p:spPr>
      </p:pic>
      <p:sp>
        <p:nvSpPr>
          <p:cNvPr id="13" name="TextBox 12"/>
          <p:cNvSpPr txBox="1"/>
          <p:nvPr/>
        </p:nvSpPr>
        <p:spPr>
          <a:xfrm>
            <a:off x="279400" y="241300"/>
            <a:ext cx="3497697" cy="646331"/>
          </a:xfrm>
          <a:prstGeom prst="rect">
            <a:avLst/>
          </a:prstGeom>
          <a:noFill/>
        </p:spPr>
        <p:txBody>
          <a:bodyPr wrap="none" rtlCol="0">
            <a:spAutoFit/>
          </a:bodyPr>
          <a:lstStyle/>
          <a:p>
            <a:pPr algn="ctr"/>
            <a:r>
              <a:rPr lang="en-US">
                <a:solidFill>
                  <a:schemeClr val="bg1"/>
                </a:solidFill>
              </a:rPr>
              <a:t>Collision with a rampaging moonlet</a:t>
            </a:r>
          </a:p>
          <a:p>
            <a:pPr algn="ctr"/>
            <a:r>
              <a:rPr lang="en-US">
                <a:solidFill>
                  <a:schemeClr val="bg1"/>
                </a:solidFill>
              </a:rPr>
              <a:t>on a chaotic orbit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Cooper2.tiff"/>
          <p:cNvPicPr>
            <a:picLocks noChangeAspect="1"/>
          </p:cNvPicPr>
          <p:nvPr/>
        </p:nvPicPr>
        <p:blipFill>
          <a:blip r:embed="rId3">
            <a:alphaModFix/>
          </a:blip>
          <a:stretch>
            <a:fillRect/>
          </a:stretch>
        </p:blipFill>
        <p:spPr>
          <a:xfrm>
            <a:off x="0" y="2578100"/>
            <a:ext cx="4051299" cy="4279900"/>
          </a:xfrm>
          <a:prstGeom prst="rect">
            <a:avLst/>
          </a:prstGeom>
        </p:spPr>
      </p:pic>
      <p:sp>
        <p:nvSpPr>
          <p:cNvPr id="943109" name="Rectangle 5"/>
          <p:cNvSpPr>
            <a:spLocks noGrp="1" noChangeArrowheads="1"/>
          </p:cNvSpPr>
          <p:nvPr>
            <p:ph type="ctrTitle"/>
          </p:nvPr>
        </p:nvSpPr>
        <p:spPr>
          <a:xfrm>
            <a:off x="0" y="1930400"/>
            <a:ext cx="4495800" cy="609600"/>
          </a:xfrm>
          <a:noFill/>
        </p:spPr>
        <p:txBody>
          <a:bodyPr anchor="t"/>
          <a:lstStyle/>
          <a:p>
            <a:pPr algn="l"/>
            <a:r>
              <a:rPr lang="en-US" sz="2800">
                <a:solidFill>
                  <a:schemeClr val="bg1"/>
                </a:solidFill>
              </a:rPr>
              <a:t>Prometheus and the F ring </a:t>
            </a:r>
            <a:endParaRPr lang="en-US"/>
          </a:p>
        </p:txBody>
      </p:sp>
      <p:grpSp>
        <p:nvGrpSpPr>
          <p:cNvPr id="2" name="Group 17"/>
          <p:cNvGrpSpPr/>
          <p:nvPr/>
        </p:nvGrpSpPr>
        <p:grpSpPr>
          <a:xfrm>
            <a:off x="3898900" y="2565401"/>
            <a:ext cx="5321300" cy="4318000"/>
            <a:chOff x="1714500" y="1270000"/>
            <a:chExt cx="5080000" cy="3907792"/>
          </a:xfrm>
        </p:grpSpPr>
        <p:pic>
          <p:nvPicPr>
            <p:cNvPr id="19" name="Picture 2" descr="fcoreb_3516_3525_vst_landscape_rev"/>
            <p:cNvPicPr>
              <a:picLocks noChangeAspect="1" noChangeArrowheads="1"/>
            </p:cNvPicPr>
            <p:nvPr/>
          </p:nvPicPr>
          <p:blipFill>
            <a:blip r:embed="rId4"/>
            <a:srcRect/>
            <a:stretch>
              <a:fillRect/>
            </a:stretch>
          </p:blipFill>
          <p:spPr bwMode="auto">
            <a:xfrm>
              <a:off x="1714500" y="1270000"/>
              <a:ext cx="5003904" cy="3907792"/>
            </a:xfrm>
            <a:prstGeom prst="rect">
              <a:avLst/>
            </a:prstGeom>
            <a:noFill/>
            <a:ln w="9525">
              <a:noFill/>
              <a:miter lim="800000"/>
              <a:headEnd/>
              <a:tailEnd/>
            </a:ln>
          </p:spPr>
        </p:pic>
        <p:sp>
          <p:nvSpPr>
            <p:cNvPr id="20" name="Text Box 4"/>
            <p:cNvSpPr txBox="1">
              <a:spLocks noChangeArrowheads="1"/>
            </p:cNvSpPr>
            <p:nvPr/>
          </p:nvSpPr>
          <p:spPr bwMode="auto">
            <a:xfrm>
              <a:off x="2484819" y="4446783"/>
              <a:ext cx="1350013" cy="366410"/>
            </a:xfrm>
            <a:prstGeom prst="rect">
              <a:avLst/>
            </a:prstGeom>
            <a:noFill/>
            <a:ln w="9525">
              <a:noFill/>
              <a:miter lim="800000"/>
              <a:headEnd/>
              <a:tailEnd/>
            </a:ln>
          </p:spPr>
          <p:txBody>
            <a:bodyPr wrap="square">
              <a:prstTxWarp prst="textNoShape">
                <a:avLst/>
              </a:prstTxWarp>
              <a:spAutoFit/>
            </a:bodyPr>
            <a:lstStyle/>
            <a:p>
              <a:pPr eaLnBrk="0" hangingPunct="0"/>
              <a:r>
                <a:rPr lang="en-US" sz="2000"/>
                <a:t>(35 yr)</a:t>
              </a:r>
            </a:p>
          </p:txBody>
        </p:sp>
        <p:cxnSp>
          <p:nvCxnSpPr>
            <p:cNvPr id="21" name="Straight Arrow Connector 20"/>
            <p:cNvCxnSpPr/>
            <p:nvPr/>
          </p:nvCxnSpPr>
          <p:spPr bwMode="auto">
            <a:xfrm rot="16200000" flipH="1">
              <a:off x="1952914" y="2827011"/>
              <a:ext cx="760248" cy="55599"/>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22" name="Straight Arrow Connector 21"/>
            <p:cNvCxnSpPr/>
            <p:nvPr/>
          </p:nvCxnSpPr>
          <p:spPr bwMode="auto">
            <a:xfrm rot="5400000">
              <a:off x="5105907" y="3069876"/>
              <a:ext cx="3002597" cy="869"/>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23" name="TextBox 22"/>
            <p:cNvSpPr txBox="1"/>
            <p:nvPr/>
          </p:nvSpPr>
          <p:spPr>
            <a:xfrm>
              <a:off x="5890252" y="2362156"/>
              <a:ext cx="904248" cy="366410"/>
            </a:xfrm>
            <a:prstGeom prst="rect">
              <a:avLst/>
            </a:prstGeom>
            <a:noFill/>
          </p:spPr>
          <p:txBody>
            <a:bodyPr wrap="square" rtlCol="0">
              <a:spAutoFit/>
            </a:bodyPr>
            <a:lstStyle/>
            <a:p>
              <a:r>
                <a:rPr lang="en-US" sz="2000"/>
                <a:t>80km</a:t>
              </a:r>
            </a:p>
          </p:txBody>
        </p:sp>
      </p:grpSp>
      <p:sp>
        <p:nvSpPr>
          <p:cNvPr id="25" name="Rectangle 24"/>
          <p:cNvSpPr/>
          <p:nvPr/>
        </p:nvSpPr>
        <p:spPr>
          <a:xfrm>
            <a:off x="3887308" y="2606578"/>
            <a:ext cx="4456592" cy="1015663"/>
          </a:xfrm>
          <a:prstGeom prst="rect">
            <a:avLst/>
          </a:prstGeom>
          <a:solidFill>
            <a:schemeClr val="bg1">
              <a:alpha val="61000"/>
            </a:schemeClr>
          </a:solidFill>
        </p:spPr>
        <p:txBody>
          <a:bodyPr wrap="square">
            <a:spAutoFit/>
          </a:bodyPr>
          <a:lstStyle/>
          <a:p>
            <a:pPr algn="ctr"/>
            <a:r>
              <a:rPr lang="en-US" sz="2000"/>
              <a:t>Orbits are chaotic due to Prometheus;</a:t>
            </a:r>
          </a:p>
          <a:p>
            <a:pPr algn="ctr"/>
            <a:r>
              <a:rPr lang="en-US" sz="2000"/>
              <a:t>Moonlets are discovered and lost again,</a:t>
            </a:r>
          </a:p>
          <a:p>
            <a:pPr algn="ctr"/>
            <a:r>
              <a:rPr lang="en-US" sz="2000"/>
              <a:t>In months</a:t>
            </a:r>
          </a:p>
        </p:txBody>
      </p:sp>
      <p:pic>
        <p:nvPicPr>
          <p:cNvPr id="15" name="Picture 14" descr="PIA12766_F_burst_crop.jpg"/>
          <p:cNvPicPr>
            <a:picLocks noChangeAspect="1"/>
          </p:cNvPicPr>
          <p:nvPr/>
        </p:nvPicPr>
        <p:blipFill>
          <a:blip r:embed="rId5"/>
          <a:stretch>
            <a:fillRect/>
          </a:stretch>
        </p:blipFill>
        <p:spPr>
          <a:xfrm flipV="1">
            <a:off x="0" y="0"/>
            <a:ext cx="9144000" cy="2057103"/>
          </a:xfrm>
          <a:prstGeom prst="rect">
            <a:avLst/>
          </a:prstGeom>
        </p:spPr>
      </p:pic>
      <p:sp>
        <p:nvSpPr>
          <p:cNvPr id="13" name="TextBox 12"/>
          <p:cNvSpPr txBox="1"/>
          <p:nvPr/>
        </p:nvSpPr>
        <p:spPr>
          <a:xfrm>
            <a:off x="279400" y="241300"/>
            <a:ext cx="3497697" cy="646331"/>
          </a:xfrm>
          <a:prstGeom prst="rect">
            <a:avLst/>
          </a:prstGeom>
          <a:noFill/>
        </p:spPr>
        <p:txBody>
          <a:bodyPr wrap="none" rtlCol="0">
            <a:spAutoFit/>
          </a:bodyPr>
          <a:lstStyle/>
          <a:p>
            <a:pPr algn="ctr"/>
            <a:r>
              <a:rPr lang="en-US">
                <a:solidFill>
                  <a:schemeClr val="bg1"/>
                </a:solidFill>
              </a:rPr>
              <a:t>Collision with a rampaging moonlet</a:t>
            </a:r>
          </a:p>
          <a:p>
            <a:pPr algn="ctr"/>
            <a:r>
              <a:rPr lang="en-US">
                <a:solidFill>
                  <a:schemeClr val="bg1"/>
                </a:solidFill>
              </a:rPr>
              <a:t>on a chaotic orbit</a:t>
            </a:r>
          </a:p>
        </p:txBody>
      </p:sp>
      <p:sp>
        <p:nvSpPr>
          <p:cNvPr id="17" name="Text Box 7"/>
          <p:cNvSpPr txBox="1">
            <a:spLocks noChangeArrowheads="1"/>
          </p:cNvSpPr>
          <p:nvPr/>
        </p:nvSpPr>
        <p:spPr bwMode="auto">
          <a:xfrm>
            <a:off x="809625" y="2544345"/>
            <a:ext cx="2249334" cy="338554"/>
          </a:xfrm>
          <a:prstGeom prst="rect">
            <a:avLst/>
          </a:prstGeom>
          <a:solidFill>
            <a:schemeClr val="tx1"/>
          </a:solidFill>
          <a:ln w="9525">
            <a:noFill/>
            <a:miter lim="800000"/>
            <a:headEnd/>
            <a:tailEnd/>
          </a:ln>
        </p:spPr>
        <p:txBody>
          <a:bodyPr wrap="square">
            <a:prstTxWarp prst="textNoShape">
              <a:avLst/>
            </a:prstTxWarp>
            <a:spAutoFit/>
          </a:bodyPr>
          <a:lstStyle/>
          <a:p>
            <a:r>
              <a:rPr lang="en-US" sz="1600">
                <a:solidFill>
                  <a:srgbClr val="B2ADAB"/>
                </a:solidFill>
              </a:rPr>
              <a:t>N. Cooper and C. Murray</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ring_micro_spectrum_2"/>
          <p:cNvPicPr>
            <a:picLocks noChangeAspect="1" noChangeArrowheads="1"/>
          </p:cNvPicPr>
          <p:nvPr/>
        </p:nvPicPr>
        <p:blipFill>
          <a:blip r:embed="rId3"/>
          <a:srcRect/>
          <a:stretch>
            <a:fillRect/>
          </a:stretch>
        </p:blipFill>
        <p:spPr bwMode="auto">
          <a:xfrm>
            <a:off x="0" y="2895600"/>
            <a:ext cx="9174163" cy="3406775"/>
          </a:xfrm>
          <a:prstGeom prst="rect">
            <a:avLst/>
          </a:prstGeom>
          <a:noFill/>
          <a:ln w="9525">
            <a:noFill/>
            <a:miter lim="800000"/>
            <a:headEnd/>
            <a:tailEnd/>
          </a:ln>
        </p:spPr>
      </p:pic>
      <p:sp>
        <p:nvSpPr>
          <p:cNvPr id="22534" name="Text Box 6"/>
          <p:cNvSpPr txBox="1">
            <a:spLocks noChangeArrowheads="1"/>
          </p:cNvSpPr>
          <p:nvPr/>
        </p:nvSpPr>
        <p:spPr bwMode="auto">
          <a:xfrm>
            <a:off x="1177925" y="6699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sz="2400">
              <a:latin typeface="Times" pitchFamily="-72" charset="0"/>
            </a:endParaRPr>
          </a:p>
        </p:txBody>
      </p:sp>
      <p:sp>
        <p:nvSpPr>
          <p:cNvPr id="22541" name="Text Box 13"/>
          <p:cNvSpPr txBox="1">
            <a:spLocks noChangeArrowheads="1"/>
          </p:cNvSpPr>
          <p:nvPr/>
        </p:nvSpPr>
        <p:spPr bwMode="auto">
          <a:xfrm>
            <a:off x="1847850" y="3140075"/>
            <a:ext cx="1287883" cy="553998"/>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20CFF"/>
                </a:solidFill>
              </a:rPr>
              <a:t>Cassini CIRS</a:t>
            </a:r>
          </a:p>
          <a:p>
            <a:pPr eaLnBrk="0" hangingPunct="0"/>
            <a:r>
              <a:rPr lang="en-US" sz="1200">
                <a:solidFill>
                  <a:srgbClr val="020CFF"/>
                </a:solidFill>
              </a:rPr>
              <a:t>Spilker et  2005</a:t>
            </a:r>
          </a:p>
        </p:txBody>
      </p:sp>
      <p:sp>
        <p:nvSpPr>
          <p:cNvPr id="22542" name="Text Box 14"/>
          <p:cNvSpPr txBox="1">
            <a:spLocks noChangeArrowheads="1"/>
          </p:cNvSpPr>
          <p:nvPr/>
        </p:nvSpPr>
        <p:spPr bwMode="auto">
          <a:xfrm>
            <a:off x="822325" y="2841625"/>
            <a:ext cx="9588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chemeClr val="bg1"/>
                </a:solidFill>
                <a:latin typeface="Times" pitchFamily="-72" charset="0"/>
              </a:rPr>
              <a:t>Spilker et al </a:t>
            </a:r>
          </a:p>
        </p:txBody>
      </p:sp>
      <p:pic>
        <p:nvPicPr>
          <p:cNvPr id="22544" name="Picture 17" descr="pilcher_etal_Srings_ICE"/>
          <p:cNvPicPr>
            <a:picLocks noChangeAspect="1" noChangeArrowheads="1"/>
          </p:cNvPicPr>
          <p:nvPr/>
        </p:nvPicPr>
        <p:blipFill>
          <a:blip r:embed="rId4"/>
          <a:srcRect/>
          <a:stretch>
            <a:fillRect/>
          </a:stretch>
        </p:blipFill>
        <p:spPr bwMode="auto">
          <a:xfrm>
            <a:off x="234950" y="450850"/>
            <a:ext cx="2314575" cy="2546350"/>
          </a:xfrm>
          <a:prstGeom prst="rect">
            <a:avLst/>
          </a:prstGeom>
          <a:noFill/>
          <a:ln w="9525">
            <a:noFill/>
            <a:miter lim="800000"/>
            <a:headEnd/>
            <a:tailEnd/>
          </a:ln>
        </p:spPr>
      </p:pic>
      <p:sp>
        <p:nvSpPr>
          <p:cNvPr id="22545" name="Rectangle 18"/>
          <p:cNvSpPr>
            <a:spLocks noChangeArrowheads="1"/>
          </p:cNvSpPr>
          <p:nvPr/>
        </p:nvSpPr>
        <p:spPr bwMode="auto">
          <a:xfrm>
            <a:off x="457200" y="2857500"/>
            <a:ext cx="2032000" cy="1143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endParaRPr lang="en-US"/>
          </a:p>
        </p:txBody>
      </p:sp>
      <p:sp>
        <p:nvSpPr>
          <p:cNvPr id="22546" name="Text Box 19"/>
          <p:cNvSpPr txBox="1">
            <a:spLocks noChangeArrowheads="1"/>
          </p:cNvSpPr>
          <p:nvPr/>
        </p:nvSpPr>
        <p:spPr bwMode="auto">
          <a:xfrm>
            <a:off x="219075" y="2795588"/>
            <a:ext cx="2555875" cy="274637"/>
          </a:xfrm>
          <a:prstGeom prst="rect">
            <a:avLst/>
          </a:prstGeom>
          <a:noFill/>
          <a:ln w="9525">
            <a:noFill/>
            <a:miter lim="800000"/>
            <a:headEnd/>
            <a:tailEnd/>
          </a:ln>
        </p:spPr>
        <p:txBody>
          <a:bodyPr wrap="none">
            <a:prstTxWarp prst="textNoShape">
              <a:avLst/>
            </a:prstTxWarp>
            <a:spAutoFit/>
          </a:bodyPr>
          <a:lstStyle/>
          <a:p>
            <a:pPr eaLnBrk="0" hangingPunct="0"/>
            <a:r>
              <a:rPr lang="en-US" sz="1200"/>
              <a:t>Pilcher et al 1970; Kuiper et al1970</a:t>
            </a:r>
          </a:p>
        </p:txBody>
      </p:sp>
      <p:sp>
        <p:nvSpPr>
          <p:cNvPr id="22547" name="Text Box 20"/>
          <p:cNvSpPr txBox="1">
            <a:spLocks noChangeArrowheads="1"/>
          </p:cNvSpPr>
          <p:nvPr/>
        </p:nvSpPr>
        <p:spPr bwMode="auto">
          <a:xfrm>
            <a:off x="1355725" y="1512888"/>
            <a:ext cx="10445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081A"/>
                </a:solidFill>
              </a:rPr>
              <a:t>Ring/Moon</a:t>
            </a:r>
          </a:p>
        </p:txBody>
      </p:sp>
      <p:sp>
        <p:nvSpPr>
          <p:cNvPr id="22548" name="Text Box 21"/>
          <p:cNvSpPr txBox="1">
            <a:spLocks noChangeArrowheads="1"/>
          </p:cNvSpPr>
          <p:nvPr/>
        </p:nvSpPr>
        <p:spPr bwMode="auto">
          <a:xfrm>
            <a:off x="708025" y="1335088"/>
            <a:ext cx="80168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081A"/>
                </a:solidFill>
              </a:rPr>
              <a:t>lab H</a:t>
            </a:r>
            <a:r>
              <a:rPr lang="en-US" sz="1400" baseline="-25000">
                <a:solidFill>
                  <a:srgbClr val="FF081A"/>
                </a:solidFill>
              </a:rPr>
              <a:t>2</a:t>
            </a:r>
            <a:r>
              <a:rPr lang="en-US" sz="1400">
                <a:solidFill>
                  <a:srgbClr val="FF081A"/>
                </a:solidFill>
              </a:rPr>
              <a:t>O</a:t>
            </a:r>
          </a:p>
        </p:txBody>
      </p:sp>
      <p:sp>
        <p:nvSpPr>
          <p:cNvPr id="22549" name="Text Box 22"/>
          <p:cNvSpPr txBox="1">
            <a:spLocks noChangeArrowheads="1"/>
          </p:cNvSpPr>
          <p:nvPr/>
        </p:nvSpPr>
        <p:spPr bwMode="auto">
          <a:xfrm>
            <a:off x="1216025" y="2414588"/>
            <a:ext cx="7905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081A"/>
                </a:solidFill>
              </a:rPr>
              <a:t>lab NH</a:t>
            </a:r>
            <a:r>
              <a:rPr lang="en-US" sz="1400" baseline="-25000">
                <a:solidFill>
                  <a:srgbClr val="FF081A"/>
                </a:solidFill>
              </a:rPr>
              <a:t>3</a:t>
            </a:r>
          </a:p>
        </p:txBody>
      </p:sp>
      <p:sp>
        <p:nvSpPr>
          <p:cNvPr id="22550" name="Text Box 23"/>
          <p:cNvSpPr txBox="1">
            <a:spLocks noChangeArrowheads="1"/>
          </p:cNvSpPr>
          <p:nvPr/>
        </p:nvSpPr>
        <p:spPr bwMode="auto">
          <a:xfrm>
            <a:off x="3838575" y="2833688"/>
            <a:ext cx="1557338" cy="274637"/>
          </a:xfrm>
          <a:prstGeom prst="rect">
            <a:avLst/>
          </a:prstGeom>
          <a:noFill/>
          <a:ln w="9525">
            <a:noFill/>
            <a:miter lim="800000"/>
            <a:headEnd/>
            <a:tailEnd/>
          </a:ln>
        </p:spPr>
        <p:txBody>
          <a:bodyPr wrap="none">
            <a:prstTxWarp prst="textNoShape">
              <a:avLst/>
            </a:prstTxWarp>
            <a:spAutoFit/>
          </a:bodyPr>
          <a:lstStyle/>
          <a:p>
            <a:pPr eaLnBrk="0" hangingPunct="0"/>
            <a:r>
              <a:rPr lang="en-US" sz="1200"/>
              <a:t>Various 1974 - 1984</a:t>
            </a:r>
          </a:p>
        </p:txBody>
      </p:sp>
      <p:sp>
        <p:nvSpPr>
          <p:cNvPr id="22553" name="Freeform 27"/>
          <p:cNvSpPr>
            <a:spLocks/>
          </p:cNvSpPr>
          <p:nvPr/>
        </p:nvSpPr>
        <p:spPr bwMode="auto">
          <a:xfrm rot="83687">
            <a:off x="1917700" y="3468688"/>
            <a:ext cx="2235200" cy="722312"/>
          </a:xfrm>
          <a:custGeom>
            <a:avLst/>
            <a:gdLst>
              <a:gd name="T0" fmla="*/ 2147483647 w 1408"/>
              <a:gd name="T1" fmla="*/ 1146669506 h 455"/>
              <a:gd name="T2" fmla="*/ 2147483647 w 1408"/>
              <a:gd name="T3" fmla="*/ 279736356 h 455"/>
              <a:gd name="T4" fmla="*/ 2056447500 w 1408"/>
              <a:gd name="T5" fmla="*/ 37801524 h 455"/>
              <a:gd name="T6" fmla="*/ 0 w 1408"/>
              <a:gd name="T7" fmla="*/ 57962760 h 455"/>
              <a:gd name="T8" fmla="*/ 0 60000 65536"/>
              <a:gd name="T9" fmla="*/ 0 60000 65536"/>
              <a:gd name="T10" fmla="*/ 0 60000 65536"/>
              <a:gd name="T11" fmla="*/ 0 60000 65536"/>
              <a:gd name="T12" fmla="*/ 0 w 1408"/>
              <a:gd name="T13" fmla="*/ 0 h 455"/>
              <a:gd name="T14" fmla="*/ 1408 w 1408"/>
              <a:gd name="T15" fmla="*/ 455 h 455"/>
            </a:gdLst>
            <a:ahLst/>
            <a:cxnLst>
              <a:cxn ang="T8">
                <a:pos x="T0" y="T1"/>
              </a:cxn>
              <a:cxn ang="T9">
                <a:pos x="T2" y="T3"/>
              </a:cxn>
              <a:cxn ang="T10">
                <a:pos x="T4" y="T5"/>
              </a:cxn>
              <a:cxn ang="T11">
                <a:pos x="T6" y="T7"/>
              </a:cxn>
            </a:cxnLst>
            <a:rect l="T12" t="T13" r="T14" b="T15"/>
            <a:pathLst>
              <a:path w="1408" h="455">
                <a:moveTo>
                  <a:pt x="1408" y="455"/>
                </a:moveTo>
                <a:cubicBezTo>
                  <a:pt x="1301" y="319"/>
                  <a:pt x="1195" y="184"/>
                  <a:pt x="1096" y="111"/>
                </a:cubicBezTo>
                <a:cubicBezTo>
                  <a:pt x="997" y="38"/>
                  <a:pt x="999" y="30"/>
                  <a:pt x="816" y="15"/>
                </a:cubicBezTo>
                <a:cubicBezTo>
                  <a:pt x="633" y="0"/>
                  <a:pt x="316" y="11"/>
                  <a:pt x="0" y="23"/>
                </a:cubicBezTo>
              </a:path>
            </a:pathLst>
          </a:custGeom>
          <a:noFill/>
          <a:ln w="57150">
            <a:solidFill>
              <a:srgbClr val="0000FF"/>
            </a:solidFill>
            <a:round/>
            <a:headEnd/>
            <a:tailEnd/>
          </a:ln>
        </p:spPr>
        <p:txBody>
          <a:bodyPr wrap="none" anchor="ctr">
            <a:prstTxWarp prst="textNoShape">
              <a:avLst/>
            </a:prstTxWarp>
          </a:bodyPr>
          <a:lstStyle/>
          <a:p>
            <a:pPr eaLnBrk="0" hangingPunct="0"/>
            <a:endParaRPr lang="en-US"/>
          </a:p>
        </p:txBody>
      </p:sp>
      <p:pic>
        <p:nvPicPr>
          <p:cNvPr id="22554" name="Picture 28" descr="gbibw_adj"/>
          <p:cNvPicPr>
            <a:picLocks noChangeAspect="1" noChangeArrowheads="1"/>
          </p:cNvPicPr>
          <p:nvPr/>
        </p:nvPicPr>
        <p:blipFill>
          <a:blip r:embed="rId5"/>
          <a:srcRect/>
          <a:stretch>
            <a:fillRect/>
          </a:stretch>
        </p:blipFill>
        <p:spPr bwMode="auto">
          <a:xfrm>
            <a:off x="2701925" y="635000"/>
            <a:ext cx="3765550" cy="2236788"/>
          </a:xfrm>
          <a:prstGeom prst="rect">
            <a:avLst/>
          </a:prstGeom>
          <a:noFill/>
          <a:ln w="9525">
            <a:noFill/>
            <a:miter lim="800000"/>
            <a:headEnd/>
            <a:tailEnd/>
          </a:ln>
        </p:spPr>
      </p:pic>
      <p:pic>
        <p:nvPicPr>
          <p:cNvPr id="22555" name="Picture 29" descr="goldstone_BW"/>
          <p:cNvPicPr>
            <a:picLocks noChangeAspect="1" noChangeArrowheads="1"/>
          </p:cNvPicPr>
          <p:nvPr/>
        </p:nvPicPr>
        <p:blipFill>
          <a:blip r:embed="rId6"/>
          <a:srcRect/>
          <a:stretch>
            <a:fillRect/>
          </a:stretch>
        </p:blipFill>
        <p:spPr bwMode="auto">
          <a:xfrm>
            <a:off x="6588125" y="639763"/>
            <a:ext cx="2327275" cy="2224087"/>
          </a:xfrm>
          <a:prstGeom prst="rect">
            <a:avLst/>
          </a:prstGeom>
          <a:noFill/>
          <a:ln w="9525">
            <a:noFill/>
            <a:miter lim="800000"/>
            <a:headEnd/>
            <a:tailEnd/>
          </a:ln>
        </p:spPr>
      </p:pic>
      <p:sp>
        <p:nvSpPr>
          <p:cNvPr id="28" name="&quot;No&quot; Symbol 27"/>
          <p:cNvSpPr/>
          <p:nvPr/>
        </p:nvSpPr>
        <p:spPr>
          <a:xfrm>
            <a:off x="1727200" y="3708400"/>
            <a:ext cx="939800" cy="939800"/>
          </a:xfrm>
          <a:prstGeom prst="noSmoking">
            <a:avLst>
              <a:gd name="adj" fmla="val 7745"/>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2174552" y="5041900"/>
            <a:ext cx="1364476" cy="461665"/>
          </a:xfrm>
          <a:prstGeom prst="rect">
            <a:avLst/>
          </a:prstGeom>
          <a:noFill/>
        </p:spPr>
        <p:txBody>
          <a:bodyPr wrap="none" rtlCol="0">
            <a:spAutoFit/>
          </a:bodyPr>
          <a:lstStyle/>
          <a:p>
            <a:pPr algn="ctr"/>
            <a:r>
              <a:rPr lang="en-US" sz="1200"/>
              <a:t>Compilation:</a:t>
            </a:r>
          </a:p>
          <a:p>
            <a:pPr algn="ctr"/>
            <a:r>
              <a:rPr lang="en-US" sz="1200"/>
              <a:t>Esposito et al 1984</a:t>
            </a:r>
          </a:p>
        </p:txBody>
      </p:sp>
      <p:pic>
        <p:nvPicPr>
          <p:cNvPr id="40" name="Picture 39" descr="Cuzzi_chap_RSS_A_Fig16.1c_cro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648200" y="508000"/>
            <a:ext cx="4495800" cy="2671712"/>
          </a:xfrm>
          <a:prstGeom prst="rect">
            <a:avLst/>
          </a:prstGeom>
        </p:spPr>
      </p:pic>
      <p:pic>
        <p:nvPicPr>
          <p:cNvPr id="41" name="Picture 40" descr="Cuzzi_chap_RSS_C_Fig16.1a_cro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04800" y="508000"/>
            <a:ext cx="4368800" cy="2670727"/>
          </a:xfrm>
          <a:prstGeom prst="rect">
            <a:avLst/>
          </a:prstGeom>
        </p:spPr>
      </p:pic>
      <p:sp>
        <p:nvSpPr>
          <p:cNvPr id="32" name="Text Box 13"/>
          <p:cNvSpPr txBox="1">
            <a:spLocks noChangeArrowheads="1"/>
          </p:cNvSpPr>
          <p:nvPr/>
        </p:nvSpPr>
        <p:spPr bwMode="auto">
          <a:xfrm>
            <a:off x="1733550" y="752475"/>
            <a:ext cx="1308095" cy="461665"/>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rgbClr val="020CFF"/>
                </a:solidFill>
              </a:rPr>
              <a:t>RSS (E. Marouf); </a:t>
            </a:r>
          </a:p>
          <a:p>
            <a:pPr eaLnBrk="0" hangingPunct="0"/>
            <a:r>
              <a:rPr lang="en-US" sz="1200">
                <a:solidFill>
                  <a:srgbClr val="020CFF"/>
                </a:solidFill>
              </a:rPr>
              <a:t>in Cuzzi et al 2009</a:t>
            </a:r>
          </a:p>
        </p:txBody>
      </p:sp>
      <p:sp>
        <p:nvSpPr>
          <p:cNvPr id="22543" name="Text Box 15"/>
          <p:cNvSpPr txBox="1">
            <a:spLocks noChangeArrowheads="1"/>
          </p:cNvSpPr>
          <p:nvPr/>
        </p:nvSpPr>
        <p:spPr bwMode="auto">
          <a:xfrm>
            <a:off x="175826" y="0"/>
            <a:ext cx="8860093"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a:t>Ring particles: cm-m’s in size, dominantly (&gt;90%) water ice</a:t>
            </a:r>
          </a:p>
        </p:txBody>
      </p:sp>
      <p:sp>
        <p:nvSpPr>
          <p:cNvPr id="43" name="Rectangle 42"/>
          <p:cNvSpPr/>
          <p:nvPr/>
        </p:nvSpPr>
        <p:spPr>
          <a:xfrm>
            <a:off x="698500" y="5918200"/>
            <a:ext cx="8039100" cy="1397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08000" y="5791200"/>
            <a:ext cx="653344" cy="400110"/>
          </a:xfrm>
          <a:prstGeom prst="rect">
            <a:avLst/>
          </a:prstGeom>
          <a:noFill/>
        </p:spPr>
        <p:txBody>
          <a:bodyPr wrap="none" rtlCol="0">
            <a:spAutoFit/>
          </a:bodyPr>
          <a:lstStyle/>
          <a:p>
            <a:r>
              <a:rPr lang="en-US" sz="2000">
                <a:noFill/>
              </a:rPr>
              <a:t>10</a:t>
            </a:r>
            <a:r>
              <a:rPr lang="en-US" sz="2000" i="1">
                <a:noFill/>
                <a:latin typeface="Symbol" charset="2"/>
                <a:cs typeface="Symbol" charset="2"/>
              </a:rPr>
              <a:t>m</a:t>
            </a:r>
          </a:p>
        </p:txBody>
      </p:sp>
      <p:sp>
        <p:nvSpPr>
          <p:cNvPr id="36" name="TextBox 35"/>
          <p:cNvSpPr txBox="1"/>
          <p:nvPr/>
        </p:nvSpPr>
        <p:spPr>
          <a:xfrm>
            <a:off x="2082800" y="5791200"/>
            <a:ext cx="783337" cy="400110"/>
          </a:xfrm>
          <a:prstGeom prst="rect">
            <a:avLst/>
          </a:prstGeom>
          <a:noFill/>
        </p:spPr>
        <p:txBody>
          <a:bodyPr wrap="none" rtlCol="0">
            <a:spAutoFit/>
          </a:bodyPr>
          <a:lstStyle/>
          <a:p>
            <a:r>
              <a:rPr lang="en-US" sz="2000">
                <a:noFill/>
              </a:rPr>
              <a:t>100</a:t>
            </a:r>
            <a:r>
              <a:rPr lang="en-US" sz="2000" i="1">
                <a:noFill/>
                <a:latin typeface="Symbol" charset="2"/>
                <a:cs typeface="Symbol" charset="2"/>
              </a:rPr>
              <a:t>m</a:t>
            </a:r>
          </a:p>
        </p:txBody>
      </p:sp>
      <p:sp>
        <p:nvSpPr>
          <p:cNvPr id="44" name="Rectangle 43"/>
          <p:cNvSpPr/>
          <p:nvPr/>
        </p:nvSpPr>
        <p:spPr>
          <a:xfrm>
            <a:off x="4076700" y="6057900"/>
            <a:ext cx="1562100" cy="279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835400" y="5791200"/>
            <a:ext cx="785341" cy="400110"/>
          </a:xfrm>
          <a:prstGeom prst="rect">
            <a:avLst/>
          </a:prstGeom>
          <a:noFill/>
        </p:spPr>
        <p:txBody>
          <a:bodyPr wrap="none" rtlCol="0">
            <a:spAutoFit/>
          </a:bodyPr>
          <a:lstStyle/>
          <a:p>
            <a:r>
              <a:rPr lang="en-US" sz="2000">
                <a:noFill/>
              </a:rPr>
              <a:t>1mm</a:t>
            </a:r>
            <a:endParaRPr lang="en-US" sz="2000" i="1">
              <a:noFill/>
              <a:latin typeface="Symbol" charset="2"/>
              <a:cs typeface="Symbol" charset="2"/>
            </a:endParaRPr>
          </a:p>
        </p:txBody>
      </p:sp>
      <p:sp>
        <p:nvSpPr>
          <p:cNvPr id="45" name="TextBox 44"/>
          <p:cNvSpPr txBox="1"/>
          <p:nvPr/>
        </p:nvSpPr>
        <p:spPr>
          <a:xfrm>
            <a:off x="4114800" y="6159500"/>
            <a:ext cx="1422234" cy="400110"/>
          </a:xfrm>
          <a:prstGeom prst="rect">
            <a:avLst/>
          </a:prstGeom>
          <a:noFill/>
        </p:spPr>
        <p:txBody>
          <a:bodyPr wrap="none" rtlCol="0">
            <a:spAutoFit/>
          </a:bodyPr>
          <a:lstStyle/>
          <a:p>
            <a:r>
              <a:rPr lang="en-US" sz="2000"/>
              <a:t>Wavelength</a:t>
            </a:r>
          </a:p>
        </p:txBody>
      </p:sp>
      <p:sp>
        <p:nvSpPr>
          <p:cNvPr id="46" name="Rectangle 45"/>
          <p:cNvSpPr/>
          <p:nvPr/>
        </p:nvSpPr>
        <p:spPr>
          <a:xfrm>
            <a:off x="0" y="3149600"/>
            <a:ext cx="9144000" cy="370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(Showalter&amp;Nicholson1990)</a:t>
            </a:r>
          </a:p>
        </p:txBody>
      </p:sp>
      <p:pic>
        <p:nvPicPr>
          <p:cNvPr id="47" name="Picture 46" descr="SN1.tiff"/>
          <p:cNvPicPr>
            <a:picLocks noChangeAspect="1"/>
          </p:cNvPicPr>
          <p:nvPr/>
        </p:nvPicPr>
        <p:blipFill>
          <a:blip r:embed="rId11"/>
          <a:stretch>
            <a:fillRect/>
          </a:stretch>
        </p:blipFill>
        <p:spPr>
          <a:xfrm>
            <a:off x="165100" y="3340100"/>
            <a:ext cx="4171212" cy="3092450"/>
          </a:xfrm>
          <a:prstGeom prst="rect">
            <a:avLst/>
          </a:prstGeom>
        </p:spPr>
      </p:pic>
      <p:sp>
        <p:nvSpPr>
          <p:cNvPr id="49" name="TextBox 48"/>
          <p:cNvSpPr txBox="1"/>
          <p:nvPr/>
        </p:nvSpPr>
        <p:spPr>
          <a:xfrm>
            <a:off x="0" y="3683000"/>
            <a:ext cx="2490172" cy="923330"/>
          </a:xfrm>
          <a:prstGeom prst="rect">
            <a:avLst/>
          </a:prstGeom>
          <a:noFill/>
        </p:spPr>
        <p:txBody>
          <a:bodyPr wrap="none" rtlCol="0">
            <a:spAutoFit/>
          </a:bodyPr>
          <a:lstStyle/>
          <a:p>
            <a:pPr algn="ctr"/>
            <a:r>
              <a:rPr lang="en-US" b="1"/>
              <a:t>Independent technique:</a:t>
            </a:r>
          </a:p>
          <a:p>
            <a:pPr algn="ctr"/>
            <a:r>
              <a:rPr lang="en-US" b="1"/>
              <a:t>Stellar Occultation</a:t>
            </a:r>
          </a:p>
          <a:p>
            <a:pPr algn="ctr"/>
            <a:r>
              <a:rPr lang="en-US" b="1"/>
              <a:t>Variance</a:t>
            </a:r>
          </a:p>
        </p:txBody>
      </p:sp>
      <p:grpSp>
        <p:nvGrpSpPr>
          <p:cNvPr id="59" name="Group 58"/>
          <p:cNvGrpSpPr/>
          <p:nvPr/>
        </p:nvGrpSpPr>
        <p:grpSpPr>
          <a:xfrm>
            <a:off x="4749800" y="3057525"/>
            <a:ext cx="4493476" cy="3736975"/>
            <a:chOff x="4597400" y="3121025"/>
            <a:chExt cx="4493476" cy="3736975"/>
          </a:xfrm>
        </p:grpSpPr>
        <p:sp>
          <p:nvSpPr>
            <p:cNvPr id="22532" name="Text Box 4"/>
            <p:cNvSpPr txBox="1">
              <a:spLocks noChangeArrowheads="1"/>
            </p:cNvSpPr>
            <p:nvPr/>
          </p:nvSpPr>
          <p:spPr bwMode="auto">
            <a:xfrm>
              <a:off x="7324725" y="4405313"/>
              <a:ext cx="931863"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solidFill>
                    <a:schemeClr val="bg1"/>
                  </a:solidFill>
                  <a:latin typeface="Symbol" pitchFamily="-72" charset="2"/>
                  <a:sym typeface="Symbol" pitchFamily="-72" charset="2"/>
                </a:rPr>
                <a:t></a:t>
              </a:r>
              <a:r>
                <a:rPr lang="en-US" sz="1800">
                  <a:solidFill>
                    <a:schemeClr val="bg1"/>
                  </a:solidFill>
                  <a:latin typeface="Times" pitchFamily="-72" charset="0"/>
                </a:rPr>
                <a:t> 3.6cm</a:t>
              </a:r>
            </a:p>
          </p:txBody>
        </p:sp>
        <p:sp>
          <p:nvSpPr>
            <p:cNvPr id="22533" name="Text Box 5"/>
            <p:cNvSpPr txBox="1">
              <a:spLocks noChangeArrowheads="1"/>
            </p:cNvSpPr>
            <p:nvPr/>
          </p:nvSpPr>
          <p:spPr bwMode="auto">
            <a:xfrm>
              <a:off x="5305425" y="3121025"/>
              <a:ext cx="158432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chemeClr val="bg1"/>
                  </a:solidFill>
                  <a:latin typeface="Times" pitchFamily="-72" charset="0"/>
                </a:rPr>
                <a:t>Van der Tak et al 1999</a:t>
              </a:r>
            </a:p>
          </p:txBody>
        </p:sp>
        <p:sp>
          <p:nvSpPr>
            <p:cNvPr id="22535" name="Text Box 7"/>
            <p:cNvSpPr txBox="1">
              <a:spLocks noChangeArrowheads="1"/>
            </p:cNvSpPr>
            <p:nvPr/>
          </p:nvSpPr>
          <p:spPr bwMode="auto">
            <a:xfrm>
              <a:off x="6664325" y="568007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22536" name="Text Box 8"/>
            <p:cNvSpPr txBox="1">
              <a:spLocks noChangeArrowheads="1"/>
            </p:cNvSpPr>
            <p:nvPr/>
          </p:nvSpPr>
          <p:spPr bwMode="auto">
            <a:xfrm>
              <a:off x="6664325" y="555307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22537" name="Text Box 9"/>
            <p:cNvSpPr txBox="1">
              <a:spLocks noChangeArrowheads="1"/>
            </p:cNvSpPr>
            <p:nvPr/>
          </p:nvSpPr>
          <p:spPr bwMode="auto">
            <a:xfrm>
              <a:off x="7013575" y="568007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22538" name="Text Box 10"/>
            <p:cNvSpPr txBox="1">
              <a:spLocks noChangeArrowheads="1"/>
            </p:cNvSpPr>
            <p:nvPr/>
          </p:nvSpPr>
          <p:spPr bwMode="auto">
            <a:xfrm>
              <a:off x="7019925" y="555307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22539" name="Text Box 11"/>
            <p:cNvSpPr txBox="1">
              <a:spLocks noChangeArrowheads="1"/>
            </p:cNvSpPr>
            <p:nvPr/>
          </p:nvSpPr>
          <p:spPr bwMode="auto">
            <a:xfrm>
              <a:off x="7305675" y="5711825"/>
              <a:ext cx="293688"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A</a:t>
              </a:r>
              <a:endParaRPr lang="en-US" sz="1400">
                <a:latin typeface="Times" pitchFamily="-72" charset="0"/>
              </a:endParaRPr>
            </a:p>
          </p:txBody>
        </p:sp>
        <p:sp>
          <p:nvSpPr>
            <p:cNvPr id="22540" name="Text Box 12"/>
            <p:cNvSpPr txBox="1">
              <a:spLocks noChangeArrowheads="1"/>
            </p:cNvSpPr>
            <p:nvPr/>
          </p:nvSpPr>
          <p:spPr bwMode="auto">
            <a:xfrm>
              <a:off x="7305675" y="5622925"/>
              <a:ext cx="2857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pitchFamily="-72" charset="0"/>
                </a:rPr>
                <a:t>B</a:t>
              </a:r>
              <a:endParaRPr lang="en-US" sz="1400">
                <a:latin typeface="Times" pitchFamily="-72" charset="0"/>
              </a:endParaRPr>
            </a:p>
          </p:txBody>
        </p:sp>
        <p:sp>
          <p:nvSpPr>
            <p:cNvPr id="22552" name="Text Box 25"/>
            <p:cNvSpPr txBox="1">
              <a:spLocks noChangeArrowheads="1"/>
            </p:cNvSpPr>
            <p:nvPr/>
          </p:nvSpPr>
          <p:spPr bwMode="auto">
            <a:xfrm>
              <a:off x="5067820" y="4687888"/>
              <a:ext cx="4023056"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a:t>Cassini 2.2cm radiometry: Zhang et al 2016,17</a:t>
              </a:r>
            </a:p>
            <a:p>
              <a:pPr algn="ctr" eaLnBrk="0" hangingPunct="0"/>
              <a:r>
                <a:rPr lang="en-US" sz="1600"/>
                <a:t>.. and active </a:t>
              </a:r>
              <a:r>
                <a:rPr lang="en-US" sz="1600" i="1">
                  <a:solidFill>
                    <a:srgbClr val="FF0000"/>
                  </a:solidFill>
                </a:rPr>
                <a:t>radar </a:t>
              </a:r>
              <a:r>
                <a:rPr lang="en-US" sz="1600"/>
                <a:t>scans now being reduced!</a:t>
              </a:r>
            </a:p>
          </p:txBody>
        </p:sp>
        <p:pic>
          <p:nvPicPr>
            <p:cNvPr id="30" name="Picture 29" descr="ZZ_RADAR_Map.tiff"/>
            <p:cNvPicPr>
              <a:picLocks noChangeAspect="1"/>
            </p:cNvPicPr>
            <p:nvPr/>
          </p:nvPicPr>
          <p:blipFill>
            <a:blip r:embed="rId12"/>
            <a:stretch>
              <a:fillRect/>
            </a:stretch>
          </p:blipFill>
          <p:spPr>
            <a:xfrm>
              <a:off x="5219701" y="3530600"/>
              <a:ext cx="3719293" cy="1212850"/>
            </a:xfrm>
            <a:prstGeom prst="rect">
              <a:avLst/>
            </a:prstGeom>
          </p:spPr>
        </p:pic>
        <p:sp>
          <p:nvSpPr>
            <p:cNvPr id="35" name="Up Arrow 34"/>
            <p:cNvSpPr/>
            <p:nvPr/>
          </p:nvSpPr>
          <p:spPr>
            <a:xfrm rot="808009">
              <a:off x="6325655" y="5193900"/>
              <a:ext cx="325759" cy="695935"/>
            </a:xfrm>
            <a:prstGeom prst="upArrow">
              <a:avLst>
                <a:gd name="adj1" fmla="val 30387"/>
                <a:gd name="adj2" fmla="val 64792"/>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664200" y="5791200"/>
              <a:ext cx="688911" cy="400110"/>
            </a:xfrm>
            <a:prstGeom prst="rect">
              <a:avLst/>
            </a:prstGeom>
            <a:noFill/>
          </p:spPr>
          <p:txBody>
            <a:bodyPr wrap="none" rtlCol="0">
              <a:spAutoFit/>
            </a:bodyPr>
            <a:lstStyle/>
            <a:p>
              <a:r>
                <a:rPr lang="en-US" sz="2000">
                  <a:noFill/>
                </a:rPr>
                <a:t>1cm</a:t>
              </a:r>
              <a:endParaRPr lang="en-US" sz="2000" i="1">
                <a:noFill/>
                <a:latin typeface="Symbol" charset="2"/>
                <a:cs typeface="Symbol" charset="2"/>
              </a:endParaRPr>
            </a:p>
          </p:txBody>
        </p:sp>
        <p:sp>
          <p:nvSpPr>
            <p:cNvPr id="42" name="TextBox 41"/>
            <p:cNvSpPr txBox="1"/>
            <p:nvPr/>
          </p:nvSpPr>
          <p:spPr>
            <a:xfrm>
              <a:off x="7327900" y="5791200"/>
              <a:ext cx="818904" cy="400110"/>
            </a:xfrm>
            <a:prstGeom prst="rect">
              <a:avLst/>
            </a:prstGeom>
            <a:noFill/>
          </p:spPr>
          <p:txBody>
            <a:bodyPr wrap="none" rtlCol="0">
              <a:spAutoFit/>
            </a:bodyPr>
            <a:lstStyle/>
            <a:p>
              <a:r>
                <a:rPr lang="en-US" sz="2000">
                  <a:noFill/>
                </a:rPr>
                <a:t>10cm</a:t>
              </a:r>
              <a:endParaRPr lang="en-US" sz="2000" i="1">
                <a:noFill/>
                <a:latin typeface="Symbol" charset="2"/>
                <a:cs typeface="Symbol" charset="2"/>
              </a:endParaRPr>
            </a:p>
          </p:txBody>
        </p:sp>
        <p:pic>
          <p:nvPicPr>
            <p:cNvPr id="48" name="Picture 47" descr="SN2.tiff"/>
            <p:cNvPicPr>
              <a:picLocks noChangeAspect="1"/>
            </p:cNvPicPr>
            <p:nvPr/>
          </p:nvPicPr>
          <p:blipFill>
            <a:blip r:embed="rId13"/>
            <a:stretch>
              <a:fillRect/>
            </a:stretch>
          </p:blipFill>
          <p:spPr>
            <a:xfrm>
              <a:off x="4597400" y="3251200"/>
              <a:ext cx="4391636" cy="3429000"/>
            </a:xfrm>
            <a:prstGeom prst="rect">
              <a:avLst/>
            </a:prstGeom>
          </p:spPr>
        </p:pic>
        <p:sp>
          <p:nvSpPr>
            <p:cNvPr id="50" name="Rectangle 49"/>
            <p:cNvSpPr/>
            <p:nvPr/>
          </p:nvSpPr>
          <p:spPr>
            <a:xfrm>
              <a:off x="6096000" y="6553200"/>
              <a:ext cx="1841500" cy="1397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803900" y="6488668"/>
              <a:ext cx="2780516" cy="369332"/>
            </a:xfrm>
            <a:prstGeom prst="rect">
              <a:avLst/>
            </a:prstGeom>
            <a:noFill/>
          </p:spPr>
          <p:txBody>
            <a:bodyPr wrap="none" rtlCol="0">
              <a:spAutoFit/>
            </a:bodyPr>
            <a:lstStyle/>
            <a:p>
              <a:r>
                <a:rPr lang="en-US"/>
                <a:t>Average Occ signal counts/s</a:t>
              </a:r>
            </a:p>
          </p:txBody>
        </p:sp>
        <p:sp>
          <p:nvSpPr>
            <p:cNvPr id="52" name="Rectangle 51"/>
            <p:cNvSpPr/>
            <p:nvPr/>
          </p:nvSpPr>
          <p:spPr>
            <a:xfrm>
              <a:off x="4597400" y="3683000"/>
              <a:ext cx="330200" cy="2311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rot="16200000">
              <a:off x="3898901" y="4584700"/>
              <a:ext cx="1806467" cy="369332"/>
            </a:xfrm>
            <a:prstGeom prst="rect">
              <a:avLst/>
            </a:prstGeom>
            <a:noFill/>
          </p:spPr>
          <p:txBody>
            <a:bodyPr wrap="none" rtlCol="0">
              <a:spAutoFit/>
            </a:bodyPr>
            <a:lstStyle/>
            <a:p>
              <a:r>
                <a:rPr lang="en-US"/>
                <a:t>Variance in signal</a:t>
              </a:r>
            </a:p>
          </p:txBody>
        </p:sp>
        <p:sp>
          <p:nvSpPr>
            <p:cNvPr id="54" name="TextBox 53"/>
            <p:cNvSpPr txBox="1"/>
            <p:nvPr/>
          </p:nvSpPr>
          <p:spPr>
            <a:xfrm>
              <a:off x="6692900" y="5638800"/>
              <a:ext cx="1762021" cy="646331"/>
            </a:xfrm>
            <a:prstGeom prst="rect">
              <a:avLst/>
            </a:prstGeom>
            <a:noFill/>
          </p:spPr>
          <p:txBody>
            <a:bodyPr wrap="none" rtlCol="0">
              <a:spAutoFit/>
            </a:bodyPr>
            <a:lstStyle/>
            <a:p>
              <a:r>
                <a:rPr lang="en-US"/>
                <a:t>Poisson statistics</a:t>
              </a:r>
            </a:p>
            <a:p>
              <a:r>
                <a:rPr lang="en-US"/>
                <a:t>(small particles)</a:t>
              </a:r>
            </a:p>
          </p:txBody>
        </p:sp>
        <p:cxnSp>
          <p:nvCxnSpPr>
            <p:cNvPr id="56" name="Straight Arrow Connector 55"/>
            <p:cNvCxnSpPr/>
            <p:nvPr/>
          </p:nvCxnSpPr>
          <p:spPr>
            <a:xfrm rot="16200000" flipV="1">
              <a:off x="6959600" y="5537200"/>
              <a:ext cx="368300" cy="114300"/>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5518150" y="4146550"/>
              <a:ext cx="1371600" cy="127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715000" y="3733800"/>
              <a:ext cx="981308" cy="646331"/>
            </a:xfrm>
            <a:prstGeom prst="rect">
              <a:avLst/>
            </a:prstGeom>
            <a:solidFill>
              <a:schemeClr val="bg1"/>
            </a:solidFill>
          </p:spPr>
          <p:txBody>
            <a:bodyPr wrap="none" rtlCol="0">
              <a:spAutoFit/>
            </a:bodyPr>
            <a:lstStyle/>
            <a:p>
              <a:pPr algn="ctr"/>
              <a:r>
                <a:rPr lang="en-US"/>
                <a:t>Larger </a:t>
              </a:r>
            </a:p>
            <a:p>
              <a:pPr algn="ctr"/>
              <a:r>
                <a:rPr lang="en-US"/>
                <a:t>particles</a:t>
              </a:r>
            </a:p>
          </p:txBody>
        </p:sp>
      </p:grpSp>
      <p:sp>
        <p:nvSpPr>
          <p:cNvPr id="61" name="TextBox 60"/>
          <p:cNvSpPr txBox="1"/>
          <p:nvPr/>
        </p:nvSpPr>
        <p:spPr>
          <a:xfrm>
            <a:off x="132450" y="3467100"/>
            <a:ext cx="2302402" cy="307777"/>
          </a:xfrm>
          <a:prstGeom prst="rect">
            <a:avLst/>
          </a:prstGeom>
          <a:noFill/>
        </p:spPr>
        <p:txBody>
          <a:bodyPr wrap="square" rtlCol="0">
            <a:spAutoFit/>
          </a:bodyPr>
          <a:lstStyle/>
          <a:p>
            <a:pPr algn="ctr"/>
            <a:r>
              <a:rPr lang="en-US" sz="1400"/>
              <a:t>Showalter &amp; Nicholson 1990</a:t>
            </a:r>
          </a:p>
        </p:txBody>
      </p:sp>
      <p:sp>
        <p:nvSpPr>
          <p:cNvPr id="55" name="TextBox 54"/>
          <p:cNvSpPr txBox="1"/>
          <p:nvPr/>
        </p:nvSpPr>
        <p:spPr>
          <a:xfrm>
            <a:off x="3035300" y="4836973"/>
            <a:ext cx="1854200" cy="1754327"/>
          </a:xfrm>
          <a:prstGeom prst="rect">
            <a:avLst/>
          </a:prstGeom>
          <a:noFill/>
        </p:spPr>
        <p:txBody>
          <a:bodyPr wrap="square" rtlCol="0">
            <a:spAutoFit/>
          </a:bodyPr>
          <a:lstStyle/>
          <a:p>
            <a:r>
              <a:rPr lang="en-US"/>
              <a:t>Technique has been extended to constrain </a:t>
            </a:r>
            <a:r>
              <a:rPr lang="en-US" b="1"/>
              <a:t>gaps </a:t>
            </a:r>
            <a:r>
              <a:rPr lang="en-US"/>
              <a:t>as well as </a:t>
            </a:r>
            <a:r>
              <a:rPr lang="en-US" b="1"/>
              <a:t>clumps </a:t>
            </a:r>
            <a:r>
              <a:rPr lang="en-US"/>
              <a:t>(Green, Colwell  posters)</a:t>
            </a:r>
          </a:p>
        </p:txBody>
      </p:sp>
      <p:sp>
        <p:nvSpPr>
          <p:cNvPr id="57" name="TextBox 56"/>
          <p:cNvSpPr txBox="1"/>
          <p:nvPr/>
        </p:nvSpPr>
        <p:spPr>
          <a:xfrm>
            <a:off x="4140200" y="1574800"/>
            <a:ext cx="1428208" cy="369332"/>
          </a:xfrm>
          <a:prstGeom prst="rect">
            <a:avLst/>
          </a:prstGeom>
          <a:noFill/>
        </p:spPr>
        <p:txBody>
          <a:bodyPr wrap="none" rtlCol="0">
            <a:spAutoFit/>
          </a:bodyPr>
          <a:lstStyle/>
          <a:p>
            <a:r>
              <a:rPr lang="en-US"/>
              <a:t>(Marouf, TM)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Line 4"/>
          <p:cNvSpPr>
            <a:spLocks noChangeShapeType="1"/>
          </p:cNvSpPr>
          <p:nvPr/>
        </p:nvSpPr>
        <p:spPr bwMode="auto">
          <a:xfrm flipV="1">
            <a:off x="2590800" y="5181600"/>
            <a:ext cx="1752600" cy="304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40963" name="Rectangle 7"/>
          <p:cNvSpPr>
            <a:spLocks noChangeArrowheads="1"/>
          </p:cNvSpPr>
          <p:nvPr/>
        </p:nvSpPr>
        <p:spPr bwMode="auto">
          <a:xfrm>
            <a:off x="2667000" y="4748213"/>
            <a:ext cx="1425575" cy="579437"/>
          </a:xfrm>
          <a:prstGeom prst="rect">
            <a:avLst/>
          </a:prstGeom>
          <a:noFill/>
          <a:ln w="9525">
            <a:noFill/>
            <a:miter lim="800000"/>
            <a:headEnd/>
            <a:tailEnd/>
          </a:ln>
        </p:spPr>
        <p:txBody>
          <a:bodyPr wrap="none">
            <a:prstTxWarp prst="textNoShape">
              <a:avLst/>
            </a:prstTxWarp>
            <a:spAutoFit/>
          </a:bodyPr>
          <a:lstStyle/>
          <a:p>
            <a:pPr eaLnBrk="0" hangingPunct="0"/>
            <a:r>
              <a:rPr lang="en-US" sz="3200" b="1">
                <a:latin typeface="Times" pitchFamily="-72" charset="0"/>
              </a:rPr>
              <a:t>15km/s</a:t>
            </a:r>
          </a:p>
        </p:txBody>
      </p:sp>
      <p:sp>
        <p:nvSpPr>
          <p:cNvPr id="40964" name="Text Box 9"/>
          <p:cNvSpPr txBox="1">
            <a:spLocks noChangeArrowheads="1"/>
          </p:cNvSpPr>
          <p:nvPr/>
        </p:nvSpPr>
        <p:spPr bwMode="auto">
          <a:xfrm>
            <a:off x="5220953" y="4099984"/>
            <a:ext cx="3498395" cy="523220"/>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chemeClr val="bg1"/>
                </a:solidFill>
                <a:latin typeface="Chalkboard" pitchFamily="-72" charset="0"/>
              </a:rPr>
              <a:t>Self Gravity “wakes”</a:t>
            </a:r>
          </a:p>
        </p:txBody>
      </p:sp>
      <p:grpSp>
        <p:nvGrpSpPr>
          <p:cNvPr id="2" name="Group 10"/>
          <p:cNvGrpSpPr>
            <a:grpSpLocks/>
          </p:cNvGrpSpPr>
          <p:nvPr/>
        </p:nvGrpSpPr>
        <p:grpSpPr bwMode="auto">
          <a:xfrm flipH="1">
            <a:off x="-1151467" y="660400"/>
            <a:ext cx="6125634" cy="3556000"/>
            <a:chOff x="192" y="0"/>
            <a:chExt cx="5424" cy="2784"/>
          </a:xfrm>
        </p:grpSpPr>
        <p:pic>
          <p:nvPicPr>
            <p:cNvPr id="40972" name="Picture 11"/>
            <p:cNvPicPr>
              <a:picLocks noChangeAspect="1" noChangeArrowheads="1"/>
            </p:cNvPicPr>
            <p:nvPr/>
          </p:nvPicPr>
          <p:blipFill>
            <a:blip r:embed="rId5"/>
            <a:srcRect/>
            <a:stretch>
              <a:fillRect/>
            </a:stretch>
          </p:blipFill>
          <p:spPr bwMode="auto">
            <a:xfrm>
              <a:off x="2736" y="0"/>
              <a:ext cx="2880" cy="2784"/>
            </a:xfrm>
            <a:prstGeom prst="rect">
              <a:avLst/>
            </a:prstGeom>
            <a:noFill/>
            <a:ln w="9525">
              <a:noFill/>
              <a:miter lim="800000"/>
              <a:headEnd/>
              <a:tailEnd/>
            </a:ln>
          </p:spPr>
        </p:pic>
        <p:pic>
          <p:nvPicPr>
            <p:cNvPr id="40973" name="Picture 12"/>
            <p:cNvPicPr>
              <a:picLocks noChangeAspect="1" noChangeArrowheads="1"/>
            </p:cNvPicPr>
            <p:nvPr/>
          </p:nvPicPr>
          <p:blipFill>
            <a:blip r:embed="rId6"/>
            <a:srcRect/>
            <a:stretch>
              <a:fillRect/>
            </a:stretch>
          </p:blipFill>
          <p:spPr bwMode="auto">
            <a:xfrm>
              <a:off x="192" y="0"/>
              <a:ext cx="2702" cy="2736"/>
            </a:xfrm>
            <a:prstGeom prst="rect">
              <a:avLst/>
            </a:prstGeom>
            <a:noFill/>
            <a:ln w="9525">
              <a:noFill/>
              <a:miter lim="800000"/>
              <a:headEnd/>
              <a:tailEnd/>
            </a:ln>
          </p:spPr>
        </p:pic>
      </p:grpSp>
      <p:sp>
        <p:nvSpPr>
          <p:cNvPr id="40966" name="Text Box 13"/>
          <p:cNvSpPr txBox="1">
            <a:spLocks noChangeArrowheads="1"/>
          </p:cNvSpPr>
          <p:nvPr/>
        </p:nvSpPr>
        <p:spPr bwMode="auto">
          <a:xfrm>
            <a:off x="38100" y="4622800"/>
            <a:ext cx="9105900" cy="2339102"/>
          </a:xfrm>
          <a:prstGeom prst="rect">
            <a:avLst/>
          </a:prstGeom>
          <a:noFill/>
          <a:ln w="9525">
            <a:noFill/>
            <a:miter lim="800000"/>
            <a:headEnd/>
            <a:tailEnd/>
          </a:ln>
        </p:spPr>
        <p:txBody>
          <a:bodyPr>
            <a:prstTxWarp prst="textNoShape">
              <a:avLst/>
            </a:prstTxWarp>
            <a:spAutoFit/>
          </a:bodyPr>
          <a:lstStyle/>
          <a:p>
            <a:pPr algn="ctr" eaLnBrk="0" hangingPunct="0"/>
            <a:r>
              <a:rPr lang="en-US" sz="2800">
                <a:solidFill>
                  <a:srgbClr val="FF9933"/>
                </a:solidFill>
                <a:latin typeface="Chalkboard" pitchFamily="-72" charset="0"/>
              </a:rPr>
              <a:t>Constant gentle collisions between particles</a:t>
            </a:r>
          </a:p>
          <a:p>
            <a:pPr algn="ctr" eaLnBrk="0" hangingPunct="0"/>
            <a:r>
              <a:rPr lang="en-US" sz="2800">
                <a:solidFill>
                  <a:srgbClr val="FF9933"/>
                </a:solidFill>
                <a:latin typeface="Chalkboard" pitchFamily="-72" charset="0"/>
              </a:rPr>
              <a:t>flatten the rings to a dense layer, and give them </a:t>
            </a:r>
          </a:p>
          <a:p>
            <a:pPr algn="ctr" eaLnBrk="0" hangingPunct="0"/>
            <a:r>
              <a:rPr lang="en-US" sz="2800">
                <a:solidFill>
                  <a:srgbClr val="FF9933"/>
                </a:solidFill>
                <a:latin typeface="Chalkboard" pitchFamily="-72" charset="0"/>
              </a:rPr>
              <a:t>the nature of a viscous fluid (pressure, viscosity, etc) but gravity and tidal shear is important </a:t>
            </a:r>
          </a:p>
          <a:p>
            <a:pPr algn="ctr" eaLnBrk="0" hangingPunct="0"/>
            <a:r>
              <a:rPr lang="en-US">
                <a:solidFill>
                  <a:srgbClr val="FF9933"/>
                </a:solidFill>
                <a:latin typeface="Chalkboard" pitchFamily="-72" charset="0"/>
              </a:rPr>
              <a:t>(Nicholson, Stewart, T.M.)</a:t>
            </a:r>
            <a:endParaRPr lang="en-US">
              <a:solidFill>
                <a:srgbClr val="FF9933"/>
              </a:solidFill>
              <a:latin typeface="Times" pitchFamily="-72" charset="0"/>
            </a:endParaRPr>
          </a:p>
          <a:p>
            <a:pPr algn="ctr" eaLnBrk="0" hangingPunct="0"/>
            <a:endParaRPr lang="en-US" sz="800">
              <a:solidFill>
                <a:srgbClr val="FF9933"/>
              </a:solidFill>
              <a:latin typeface="Times" pitchFamily="-72" charset="0"/>
            </a:endParaRPr>
          </a:p>
          <a:p>
            <a:pPr algn="ctr" eaLnBrk="0" hangingPunct="0"/>
            <a:endParaRPr lang="en-US" sz="800">
              <a:solidFill>
                <a:srgbClr val="FF9933"/>
              </a:solidFill>
              <a:latin typeface="Times" pitchFamily="-72" charset="0"/>
            </a:endParaRPr>
          </a:p>
        </p:txBody>
      </p:sp>
      <p:sp>
        <p:nvSpPr>
          <p:cNvPr id="40967" name="Text Box 14"/>
          <p:cNvSpPr txBox="1">
            <a:spLocks noChangeArrowheads="1"/>
          </p:cNvSpPr>
          <p:nvPr/>
        </p:nvSpPr>
        <p:spPr bwMode="auto">
          <a:xfrm>
            <a:off x="433388" y="4095750"/>
            <a:ext cx="3221037"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solidFill>
                  <a:schemeClr val="bg1"/>
                </a:solidFill>
                <a:latin typeface="Chalkboard" pitchFamily="-72" charset="0"/>
              </a:rPr>
              <a:t>Current ring model</a:t>
            </a:r>
          </a:p>
        </p:txBody>
      </p:sp>
      <p:sp>
        <p:nvSpPr>
          <p:cNvPr id="13" name="Line 16"/>
          <p:cNvSpPr>
            <a:spLocks noChangeShapeType="1"/>
          </p:cNvSpPr>
          <p:nvPr/>
        </p:nvSpPr>
        <p:spPr bwMode="auto">
          <a:xfrm flipH="1">
            <a:off x="1574800" y="1553634"/>
            <a:ext cx="12700" cy="1689100"/>
          </a:xfrm>
          <a:prstGeom prst="line">
            <a:avLst/>
          </a:prstGeom>
          <a:noFill/>
          <a:ln w="57150">
            <a:solidFill>
              <a:schemeClr val="bg1"/>
            </a:solidFill>
            <a:round/>
            <a:headEnd type="triangle" w="med" len="med"/>
            <a:tailEnd type="triangle" w="med" len="med"/>
          </a:ln>
        </p:spPr>
        <p:txBody>
          <a:bodyPr wrap="none" anchor="ctr">
            <a:prstTxWarp prst="textNoShape">
              <a:avLst/>
            </a:prstTxWarp>
          </a:bodyPr>
          <a:lstStyle/>
          <a:p>
            <a:endParaRPr lang="en-US">
              <a:solidFill>
                <a:schemeClr val="bg1"/>
              </a:solidFill>
            </a:endParaRPr>
          </a:p>
        </p:txBody>
      </p:sp>
      <p:sp>
        <p:nvSpPr>
          <p:cNvPr id="14" name="Text Box 18"/>
          <p:cNvSpPr txBox="1">
            <a:spLocks noChangeArrowheads="1"/>
          </p:cNvSpPr>
          <p:nvPr/>
        </p:nvSpPr>
        <p:spPr bwMode="auto">
          <a:xfrm>
            <a:off x="737658" y="1471084"/>
            <a:ext cx="603050" cy="369332"/>
          </a:xfrm>
          <a:prstGeom prst="rect">
            <a:avLst/>
          </a:prstGeom>
          <a:noFill/>
          <a:ln w="9525">
            <a:solidFill>
              <a:schemeClr val="bg1"/>
            </a:solidFill>
            <a:miter lim="800000"/>
            <a:headEnd/>
            <a:tailEnd/>
          </a:ln>
        </p:spPr>
        <p:txBody>
          <a:bodyPr wrap="none">
            <a:prstTxWarp prst="textNoShape">
              <a:avLst/>
            </a:prstTxWarp>
            <a:spAutoFit/>
          </a:bodyPr>
          <a:lstStyle/>
          <a:p>
            <a:pPr eaLnBrk="0" hangingPunct="0"/>
            <a:r>
              <a:rPr lang="en-US">
                <a:solidFill>
                  <a:schemeClr val="bg1"/>
                </a:solidFill>
              </a:rPr>
              <a:t>30m</a:t>
            </a:r>
          </a:p>
        </p:txBody>
      </p:sp>
      <p:pic>
        <p:nvPicPr>
          <p:cNvPr id="16" name="bring_all.mpg">
            <a:hlinkClick r:id="" action="ppaction://media"/>
          </p:cNvPr>
          <p:cNvPicPr>
            <a:picLocks/>
          </p:cNvPicPr>
          <p:nvPr>
            <a:audioFile r:link="rId2"/>
            <p:extLst>
              <p:ext uri="{DAA4B4D4-6D71-4841-9C94-3DE7FCFB9230}">
                <p14:media xmlns:p14="http://schemas.microsoft.com/office/powerpoint/2010/main" r:link="rId1"/>
              </p:ext>
            </p:extLst>
          </p:nvPr>
        </p:nvPicPr>
        <p:blipFill>
          <a:blip r:embed="rId7"/>
          <a:stretch>
            <a:fillRect/>
          </a:stretch>
        </p:blipFill>
        <p:spPr>
          <a:xfrm>
            <a:off x="4812965" y="-321733"/>
            <a:ext cx="4331035" cy="4428067"/>
          </a:xfrm>
          <a:prstGeom prst="rect">
            <a:avLst/>
          </a:prstGeom>
        </p:spPr>
      </p:pic>
      <p:sp>
        <p:nvSpPr>
          <p:cNvPr id="15" name="TextBox 14"/>
          <p:cNvSpPr txBox="1"/>
          <p:nvPr/>
        </p:nvSpPr>
        <p:spPr>
          <a:xfrm>
            <a:off x="673100" y="304800"/>
            <a:ext cx="3377848" cy="461665"/>
          </a:xfrm>
          <a:prstGeom prst="rect">
            <a:avLst/>
          </a:prstGeom>
          <a:noFill/>
        </p:spPr>
        <p:txBody>
          <a:bodyPr wrap="none" rtlCol="0">
            <a:spAutoFit/>
          </a:bodyPr>
          <a:lstStyle/>
          <a:p>
            <a:r>
              <a:rPr lang="en-US" sz="2400">
                <a:solidFill>
                  <a:srgbClr val="FFFFFF"/>
                </a:solidFill>
              </a:rPr>
              <a:t>Few (large) particles thick</a:t>
            </a:r>
          </a:p>
        </p:txBody>
      </p:sp>
      <p:sp>
        <p:nvSpPr>
          <p:cNvPr id="17" name="TextBox 16"/>
          <p:cNvSpPr txBox="1"/>
          <p:nvPr/>
        </p:nvSpPr>
        <p:spPr>
          <a:xfrm>
            <a:off x="4191000" y="4127500"/>
            <a:ext cx="830275" cy="369332"/>
          </a:xfrm>
          <a:prstGeom prst="rect">
            <a:avLst/>
          </a:prstGeom>
          <a:noFill/>
        </p:spPr>
        <p:txBody>
          <a:bodyPr wrap="none" rtlCol="0">
            <a:spAutoFit/>
          </a:bodyPr>
          <a:lstStyle/>
          <a:p>
            <a:r>
              <a:rPr lang="en-US">
                <a:solidFill>
                  <a:srgbClr val="D98D18"/>
                </a:solidFill>
              </a:rPr>
              <a:t>H. Salo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remove" display="0">
                  <p:stCondLst>
                    <p:cond delay="indefinite"/>
                  </p:stCondLst>
                  <p:endCondLst>
                    <p:cond evt="onNext" delay="0">
                      <p:tgtEl>
                        <p:sldTgt/>
                      </p:tgtEl>
                    </p:cond>
                    <p:cond evt="onPrev" delay="0">
                      <p:tgtEl>
                        <p:sldTgt/>
                      </p:tgtEl>
                    </p:cond>
                  </p:endCondLst>
                </p:cTn>
                <p:tgtEl>
                  <p:spTgt spid="16"/>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Line 4"/>
          <p:cNvSpPr>
            <a:spLocks noChangeShapeType="1"/>
          </p:cNvSpPr>
          <p:nvPr/>
        </p:nvSpPr>
        <p:spPr bwMode="auto">
          <a:xfrm flipV="1">
            <a:off x="2590800" y="5181600"/>
            <a:ext cx="1752600" cy="304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40963" name="Rectangle 7"/>
          <p:cNvSpPr>
            <a:spLocks noChangeArrowheads="1"/>
          </p:cNvSpPr>
          <p:nvPr/>
        </p:nvSpPr>
        <p:spPr bwMode="auto">
          <a:xfrm>
            <a:off x="2667000" y="4748213"/>
            <a:ext cx="1425575" cy="579437"/>
          </a:xfrm>
          <a:prstGeom prst="rect">
            <a:avLst/>
          </a:prstGeom>
          <a:noFill/>
          <a:ln w="9525">
            <a:noFill/>
            <a:miter lim="800000"/>
            <a:headEnd/>
            <a:tailEnd/>
          </a:ln>
        </p:spPr>
        <p:txBody>
          <a:bodyPr wrap="none">
            <a:prstTxWarp prst="textNoShape">
              <a:avLst/>
            </a:prstTxWarp>
            <a:spAutoFit/>
          </a:bodyPr>
          <a:lstStyle/>
          <a:p>
            <a:pPr eaLnBrk="0" hangingPunct="0"/>
            <a:r>
              <a:rPr lang="en-US" sz="3200" b="1">
                <a:latin typeface="Times" pitchFamily="-72" charset="0"/>
              </a:rPr>
              <a:t>15km/s</a:t>
            </a:r>
          </a:p>
        </p:txBody>
      </p:sp>
      <p:sp>
        <p:nvSpPr>
          <p:cNvPr id="40964" name="Text Box 9"/>
          <p:cNvSpPr txBox="1">
            <a:spLocks noChangeArrowheads="1"/>
          </p:cNvSpPr>
          <p:nvPr/>
        </p:nvSpPr>
        <p:spPr bwMode="auto">
          <a:xfrm>
            <a:off x="5125561" y="4353580"/>
            <a:ext cx="3498395"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chemeClr val="bg1"/>
                </a:solidFill>
                <a:latin typeface="Chalkboard" pitchFamily="-72" charset="0"/>
              </a:rPr>
              <a:t>Self Gravity “wakes”</a:t>
            </a:r>
          </a:p>
        </p:txBody>
      </p:sp>
      <p:grpSp>
        <p:nvGrpSpPr>
          <p:cNvPr id="2" name="Group 10"/>
          <p:cNvGrpSpPr>
            <a:grpSpLocks/>
          </p:cNvGrpSpPr>
          <p:nvPr/>
        </p:nvGrpSpPr>
        <p:grpSpPr bwMode="auto">
          <a:xfrm>
            <a:off x="38100" y="1087437"/>
            <a:ext cx="5245100" cy="2781300"/>
            <a:chOff x="192" y="0"/>
            <a:chExt cx="5424" cy="2784"/>
          </a:xfrm>
        </p:grpSpPr>
        <p:pic>
          <p:nvPicPr>
            <p:cNvPr id="40972" name="Picture 11"/>
            <p:cNvPicPr>
              <a:picLocks noChangeAspect="1" noChangeArrowheads="1"/>
            </p:cNvPicPr>
            <p:nvPr/>
          </p:nvPicPr>
          <p:blipFill>
            <a:blip r:embed="rId3"/>
            <a:srcRect/>
            <a:stretch>
              <a:fillRect/>
            </a:stretch>
          </p:blipFill>
          <p:spPr bwMode="auto">
            <a:xfrm>
              <a:off x="2736" y="0"/>
              <a:ext cx="2880" cy="2784"/>
            </a:xfrm>
            <a:prstGeom prst="rect">
              <a:avLst/>
            </a:prstGeom>
            <a:noFill/>
            <a:ln w="9525">
              <a:noFill/>
              <a:miter lim="800000"/>
              <a:headEnd/>
              <a:tailEnd/>
            </a:ln>
          </p:spPr>
        </p:pic>
        <p:pic>
          <p:nvPicPr>
            <p:cNvPr id="40973" name="Picture 12"/>
            <p:cNvPicPr>
              <a:picLocks noChangeAspect="1" noChangeArrowheads="1"/>
            </p:cNvPicPr>
            <p:nvPr/>
          </p:nvPicPr>
          <p:blipFill>
            <a:blip r:embed="rId4"/>
            <a:srcRect/>
            <a:stretch>
              <a:fillRect/>
            </a:stretch>
          </p:blipFill>
          <p:spPr bwMode="auto">
            <a:xfrm>
              <a:off x="192" y="0"/>
              <a:ext cx="2702" cy="2736"/>
            </a:xfrm>
            <a:prstGeom prst="rect">
              <a:avLst/>
            </a:prstGeom>
            <a:noFill/>
            <a:ln w="9525">
              <a:noFill/>
              <a:miter lim="800000"/>
              <a:headEnd/>
              <a:tailEnd/>
            </a:ln>
          </p:spPr>
        </p:pic>
      </p:grpSp>
      <p:sp>
        <p:nvSpPr>
          <p:cNvPr id="40966" name="Text Box 13"/>
          <p:cNvSpPr txBox="1">
            <a:spLocks noChangeArrowheads="1"/>
          </p:cNvSpPr>
          <p:nvPr/>
        </p:nvSpPr>
        <p:spPr bwMode="auto">
          <a:xfrm>
            <a:off x="38100" y="4876800"/>
            <a:ext cx="9105900" cy="1617663"/>
          </a:xfrm>
          <a:prstGeom prst="rect">
            <a:avLst/>
          </a:prstGeom>
          <a:noFill/>
          <a:ln w="9525">
            <a:noFill/>
            <a:miter lim="800000"/>
            <a:headEnd/>
            <a:tailEnd/>
          </a:ln>
        </p:spPr>
        <p:txBody>
          <a:bodyPr>
            <a:prstTxWarp prst="textNoShape">
              <a:avLst/>
            </a:prstTxWarp>
            <a:spAutoFit/>
          </a:bodyPr>
          <a:lstStyle/>
          <a:p>
            <a:pPr algn="ctr" eaLnBrk="0" hangingPunct="0"/>
            <a:r>
              <a:rPr lang="en-US" sz="2800" dirty="0">
                <a:solidFill>
                  <a:srgbClr val="FF9933"/>
                </a:solidFill>
                <a:latin typeface="Chalkboard" pitchFamily="-72" charset="0"/>
              </a:rPr>
              <a:t>Gentle collisions &amp; weak gravity between particles</a:t>
            </a:r>
          </a:p>
          <a:p>
            <a:pPr algn="ctr" eaLnBrk="0" hangingPunct="0"/>
            <a:r>
              <a:rPr lang="en-US" sz="2800" dirty="0">
                <a:solidFill>
                  <a:srgbClr val="FF9933"/>
                </a:solidFill>
                <a:latin typeface="Chalkboard" pitchFamily="-72" charset="0"/>
              </a:rPr>
              <a:t>give the rings the quality of a viscous fluid</a:t>
            </a:r>
          </a:p>
          <a:p>
            <a:pPr algn="ctr" eaLnBrk="0" hangingPunct="0"/>
            <a:r>
              <a:rPr lang="en-US" sz="2800" dirty="0">
                <a:solidFill>
                  <a:srgbClr val="FF9933"/>
                </a:solidFill>
                <a:latin typeface="Chalkboard" pitchFamily="-72" charset="0"/>
              </a:rPr>
              <a:t>(pressure, viscosity, </a:t>
            </a:r>
            <a:r>
              <a:rPr lang="en-US" sz="2800" dirty="0" err="1">
                <a:solidFill>
                  <a:srgbClr val="FF9933"/>
                </a:solidFill>
                <a:latin typeface="Chalkboard" pitchFamily="-72" charset="0"/>
              </a:rPr>
              <a:t>etc</a:t>
            </a:r>
            <a:r>
              <a:rPr lang="en-US" sz="2800" dirty="0">
                <a:solidFill>
                  <a:srgbClr val="FF9933"/>
                </a:solidFill>
                <a:latin typeface="Chalkboard" pitchFamily="-72" charset="0"/>
              </a:rPr>
              <a:t>) but gravity is also important</a:t>
            </a:r>
            <a:endParaRPr lang="en-US" sz="800" dirty="0">
              <a:solidFill>
                <a:srgbClr val="FF9933"/>
              </a:solidFill>
              <a:latin typeface="Times" pitchFamily="-72" charset="0"/>
            </a:endParaRPr>
          </a:p>
          <a:p>
            <a:pPr algn="ctr" eaLnBrk="0" hangingPunct="0"/>
            <a:endParaRPr lang="en-US" sz="800" dirty="0">
              <a:solidFill>
                <a:srgbClr val="FF9933"/>
              </a:solidFill>
              <a:latin typeface="Times" pitchFamily="-72" charset="0"/>
            </a:endParaRPr>
          </a:p>
          <a:p>
            <a:pPr algn="ctr" eaLnBrk="0" hangingPunct="0"/>
            <a:endParaRPr lang="en-US" sz="800" dirty="0">
              <a:solidFill>
                <a:srgbClr val="FF9933"/>
              </a:solidFill>
              <a:latin typeface="Times" pitchFamily="-72" charset="0"/>
            </a:endParaRPr>
          </a:p>
        </p:txBody>
      </p:sp>
      <p:sp>
        <p:nvSpPr>
          <p:cNvPr id="40967" name="Text Box 14"/>
          <p:cNvSpPr txBox="1">
            <a:spLocks noChangeArrowheads="1"/>
          </p:cNvSpPr>
          <p:nvPr/>
        </p:nvSpPr>
        <p:spPr bwMode="auto">
          <a:xfrm>
            <a:off x="781101" y="4205287"/>
            <a:ext cx="3221037" cy="519113"/>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chemeClr val="bg1"/>
                </a:solidFill>
                <a:latin typeface="Chalkboard" pitchFamily="-72" charset="0"/>
              </a:rPr>
              <a:t>Current ring model</a:t>
            </a:r>
          </a:p>
        </p:txBody>
      </p:sp>
      <p:sp>
        <p:nvSpPr>
          <p:cNvPr id="13" name="Line 16"/>
          <p:cNvSpPr>
            <a:spLocks noChangeShapeType="1"/>
          </p:cNvSpPr>
          <p:nvPr/>
        </p:nvSpPr>
        <p:spPr bwMode="auto">
          <a:xfrm flipH="1">
            <a:off x="3594100" y="1608137"/>
            <a:ext cx="12700" cy="1689100"/>
          </a:xfrm>
          <a:prstGeom prst="line">
            <a:avLst/>
          </a:prstGeom>
          <a:noFill/>
          <a:ln w="57150">
            <a:solidFill>
              <a:schemeClr val="bg1"/>
            </a:solidFill>
            <a:round/>
            <a:headEnd type="triangle" w="med" len="med"/>
            <a:tailEnd type="triangle" w="med" len="med"/>
          </a:ln>
        </p:spPr>
        <p:txBody>
          <a:bodyPr wrap="none" anchor="ctr">
            <a:prstTxWarp prst="textNoShape">
              <a:avLst/>
            </a:prstTxWarp>
          </a:bodyPr>
          <a:lstStyle/>
          <a:p>
            <a:endParaRPr lang="en-US">
              <a:solidFill>
                <a:schemeClr val="bg1"/>
              </a:solidFill>
            </a:endParaRPr>
          </a:p>
        </p:txBody>
      </p:sp>
      <p:sp>
        <p:nvSpPr>
          <p:cNvPr id="14" name="Text Box 18"/>
          <p:cNvSpPr txBox="1">
            <a:spLocks noChangeArrowheads="1"/>
          </p:cNvSpPr>
          <p:nvPr/>
        </p:nvSpPr>
        <p:spPr bwMode="auto">
          <a:xfrm>
            <a:off x="3705225" y="1373187"/>
            <a:ext cx="603050" cy="369332"/>
          </a:xfrm>
          <a:prstGeom prst="rect">
            <a:avLst/>
          </a:prstGeom>
          <a:noFill/>
          <a:ln w="9525">
            <a:solidFill>
              <a:schemeClr val="bg1"/>
            </a:solidFill>
            <a:miter lim="800000"/>
            <a:headEnd/>
            <a:tailEnd/>
          </a:ln>
        </p:spPr>
        <p:txBody>
          <a:bodyPr wrap="none">
            <a:prstTxWarp prst="textNoShape">
              <a:avLst/>
            </a:prstTxWarp>
            <a:spAutoFit/>
          </a:bodyPr>
          <a:lstStyle/>
          <a:p>
            <a:pPr eaLnBrk="0" hangingPunct="0"/>
            <a:r>
              <a:rPr lang="en-US">
                <a:solidFill>
                  <a:schemeClr val="bg1"/>
                </a:solidFill>
              </a:rPr>
              <a:t>30m</a:t>
            </a:r>
          </a:p>
        </p:txBody>
      </p:sp>
      <p:sp>
        <p:nvSpPr>
          <p:cNvPr id="15" name="TextBox 14"/>
          <p:cNvSpPr txBox="1"/>
          <p:nvPr/>
        </p:nvSpPr>
        <p:spPr>
          <a:xfrm>
            <a:off x="1054100" y="134937"/>
            <a:ext cx="2505814" cy="461665"/>
          </a:xfrm>
          <a:prstGeom prst="rect">
            <a:avLst/>
          </a:prstGeom>
          <a:noFill/>
        </p:spPr>
        <p:txBody>
          <a:bodyPr wrap="none" rtlCol="0">
            <a:spAutoFit/>
          </a:bodyPr>
          <a:lstStyle/>
          <a:p>
            <a:r>
              <a:rPr lang="en-US" sz="2400">
                <a:solidFill>
                  <a:srgbClr val="FF9933"/>
                </a:solidFill>
              </a:rPr>
              <a:t>Few particles thick</a:t>
            </a:r>
          </a:p>
        </p:txBody>
      </p:sp>
      <p:sp>
        <p:nvSpPr>
          <p:cNvPr id="17" name="TextBox 16"/>
          <p:cNvSpPr txBox="1"/>
          <p:nvPr/>
        </p:nvSpPr>
        <p:spPr>
          <a:xfrm>
            <a:off x="4572000" y="3657600"/>
            <a:ext cx="830275" cy="369332"/>
          </a:xfrm>
          <a:prstGeom prst="rect">
            <a:avLst/>
          </a:prstGeom>
          <a:noFill/>
        </p:spPr>
        <p:txBody>
          <a:bodyPr wrap="none" rtlCol="0">
            <a:spAutoFit/>
          </a:bodyPr>
          <a:lstStyle/>
          <a:p>
            <a:r>
              <a:rPr lang="en-US">
                <a:solidFill>
                  <a:srgbClr val="D98D18"/>
                </a:solidFill>
              </a:rPr>
              <a:t>H. Salo</a:t>
            </a:r>
          </a:p>
        </p:txBody>
      </p:sp>
      <p:pic>
        <p:nvPicPr>
          <p:cNvPr id="18" name="Picture 17" descr="Wakes.tiff"/>
          <p:cNvPicPr>
            <a:picLocks noChangeAspect="1"/>
          </p:cNvPicPr>
          <p:nvPr/>
        </p:nvPicPr>
        <p:blipFill>
          <a:blip r:embed="rId5"/>
          <a:stretch>
            <a:fillRect/>
          </a:stretch>
        </p:blipFill>
        <p:spPr>
          <a:xfrm>
            <a:off x="4614159" y="37206"/>
            <a:ext cx="4521200" cy="411807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m_Pan_shadows5807_13777_1.jpg"/>
          <p:cNvPicPr>
            <a:picLocks noChangeAspect="1"/>
          </p:cNvPicPr>
          <p:nvPr/>
        </p:nvPicPr>
        <p:blipFill>
          <a:blip r:embed="rId3"/>
          <a:stretch>
            <a:fillRect/>
          </a:stretch>
        </p:blipFill>
        <p:spPr>
          <a:xfrm>
            <a:off x="0" y="0"/>
            <a:ext cx="6858000" cy="6858000"/>
          </a:xfrm>
          <a:prstGeom prst="rect">
            <a:avLst/>
          </a:prstGeom>
        </p:spPr>
      </p:pic>
      <p:pic>
        <p:nvPicPr>
          <p:cNvPr id="3" name="Picture 2" descr="Atlas_Daphnis_Pan_color8576_20447_1.jpg"/>
          <p:cNvPicPr>
            <a:picLocks noChangeAspect="1"/>
          </p:cNvPicPr>
          <p:nvPr/>
        </p:nvPicPr>
        <p:blipFill>
          <a:blip r:embed="rId4"/>
          <a:stretch>
            <a:fillRect/>
          </a:stretch>
        </p:blipFill>
        <p:spPr>
          <a:xfrm>
            <a:off x="4572000" y="0"/>
            <a:ext cx="4572000" cy="6858000"/>
          </a:xfrm>
          <a:prstGeom prst="rect">
            <a:avLst/>
          </a:prstGeom>
        </p:spPr>
      </p:pic>
      <p:grpSp>
        <p:nvGrpSpPr>
          <p:cNvPr id="2" name="Group 7"/>
          <p:cNvGrpSpPr>
            <a:grpSpLocks/>
          </p:cNvGrpSpPr>
          <p:nvPr/>
        </p:nvGrpSpPr>
        <p:grpSpPr bwMode="auto">
          <a:xfrm>
            <a:off x="5628913" y="2570313"/>
            <a:ext cx="2387600" cy="1897062"/>
            <a:chOff x="3216" y="1016"/>
            <a:chExt cx="1891" cy="1388"/>
          </a:xfrm>
        </p:grpSpPr>
        <p:pic>
          <p:nvPicPr>
            <p:cNvPr id="5" name="Picture 8" descr="roche"/>
            <p:cNvPicPr>
              <a:picLocks noChangeAspect="1" noChangeArrowheads="1"/>
            </p:cNvPicPr>
            <p:nvPr/>
          </p:nvPicPr>
          <p:blipFill>
            <a:blip r:embed="rId5"/>
            <a:srcRect/>
            <a:stretch>
              <a:fillRect/>
            </a:stretch>
          </p:blipFill>
          <p:spPr bwMode="auto">
            <a:xfrm>
              <a:off x="3272" y="1052"/>
              <a:ext cx="1835" cy="1352"/>
            </a:xfrm>
            <a:prstGeom prst="rect">
              <a:avLst/>
            </a:prstGeom>
            <a:noFill/>
            <a:ln w="9525">
              <a:noFill/>
              <a:miter lim="800000"/>
              <a:headEnd/>
              <a:tailEnd/>
            </a:ln>
          </p:spPr>
        </p:pic>
        <p:sp>
          <p:nvSpPr>
            <p:cNvPr id="6" name="Rectangle 9"/>
            <p:cNvSpPr>
              <a:spLocks noChangeArrowheads="1"/>
            </p:cNvSpPr>
            <p:nvPr/>
          </p:nvSpPr>
          <p:spPr bwMode="auto">
            <a:xfrm>
              <a:off x="3216" y="1016"/>
              <a:ext cx="232" cy="152"/>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grpSp>
      <p:sp>
        <p:nvSpPr>
          <p:cNvPr id="8" name="Rectangle 7"/>
          <p:cNvSpPr/>
          <p:nvPr/>
        </p:nvSpPr>
        <p:spPr>
          <a:xfrm>
            <a:off x="4747901" y="3066434"/>
            <a:ext cx="1018225" cy="377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859781" y="3146526"/>
            <a:ext cx="1178394" cy="861774"/>
          </a:xfrm>
          <a:prstGeom prst="rect">
            <a:avLst/>
          </a:prstGeom>
          <a:noFill/>
        </p:spPr>
        <p:txBody>
          <a:bodyPr wrap="square" rtlCol="0">
            <a:spAutoFit/>
          </a:bodyPr>
          <a:lstStyle/>
          <a:p>
            <a:pPr algn="ctr"/>
            <a:r>
              <a:rPr lang="en-US">
                <a:solidFill>
                  <a:schemeClr val="bg1">
                    <a:lumMod val="85000"/>
                  </a:schemeClr>
                </a:solidFill>
              </a:rPr>
              <a:t>Rubble Piles</a:t>
            </a:r>
          </a:p>
          <a:p>
            <a:pPr algn="ctr"/>
            <a:r>
              <a:rPr lang="en-US" sz="1400">
                <a:solidFill>
                  <a:schemeClr val="bg1">
                    <a:lumMod val="85000"/>
                  </a:schemeClr>
                </a:solidFill>
              </a:rPr>
              <a:t>Porco+ 2005</a:t>
            </a:r>
          </a:p>
        </p:txBody>
      </p:sp>
      <p:sp>
        <p:nvSpPr>
          <p:cNvPr id="10" name="Rectangle 9"/>
          <p:cNvSpPr/>
          <p:nvPr/>
        </p:nvSpPr>
        <p:spPr>
          <a:xfrm>
            <a:off x="7882662" y="6201520"/>
            <a:ext cx="1227018" cy="622154"/>
          </a:xfrm>
          <a:prstGeom prst="rect">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10"/>
          <p:cNvGrpSpPr/>
          <p:nvPr/>
        </p:nvGrpSpPr>
        <p:grpSpPr>
          <a:xfrm>
            <a:off x="8100033" y="6167193"/>
            <a:ext cx="789410" cy="369332"/>
            <a:chOff x="4782223" y="5617981"/>
            <a:chExt cx="789410" cy="369332"/>
          </a:xfrm>
        </p:grpSpPr>
        <p:cxnSp>
          <p:nvCxnSpPr>
            <p:cNvPr id="12" name="Straight Connector 11"/>
            <p:cNvCxnSpPr/>
            <p:nvPr/>
          </p:nvCxnSpPr>
          <p:spPr>
            <a:xfrm>
              <a:off x="4782223" y="5984123"/>
              <a:ext cx="789410" cy="1588"/>
            </a:xfrm>
            <a:prstGeom prst="line">
              <a:avLst/>
            </a:prstGeom>
            <a:ln w="3810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39428" y="5617981"/>
              <a:ext cx="707984" cy="369332"/>
            </a:xfrm>
            <a:prstGeom prst="rect">
              <a:avLst/>
            </a:prstGeom>
            <a:noFill/>
          </p:spPr>
          <p:txBody>
            <a:bodyPr wrap="none" rtlCol="0">
              <a:spAutoFit/>
            </a:bodyPr>
            <a:lstStyle/>
            <a:p>
              <a:r>
                <a:rPr lang="en-US">
                  <a:solidFill>
                    <a:srgbClr val="D9D9D9"/>
                  </a:solidFill>
                </a:rPr>
                <a:t>10km</a:t>
              </a:r>
            </a:p>
          </p:txBody>
        </p:sp>
      </p:grpSp>
      <p:sp>
        <p:nvSpPr>
          <p:cNvPr id="14" name="TextBox 13"/>
          <p:cNvSpPr txBox="1"/>
          <p:nvPr/>
        </p:nvSpPr>
        <p:spPr>
          <a:xfrm>
            <a:off x="4656376" y="354700"/>
            <a:ext cx="1041105" cy="400110"/>
          </a:xfrm>
          <a:prstGeom prst="rect">
            <a:avLst/>
          </a:prstGeom>
          <a:solidFill>
            <a:srgbClr val="000000"/>
          </a:solidFill>
        </p:spPr>
        <p:txBody>
          <a:bodyPr wrap="square" rtlCol="0">
            <a:spAutoFit/>
          </a:bodyPr>
          <a:lstStyle/>
          <a:p>
            <a:pPr algn="ctr"/>
            <a:r>
              <a:rPr lang="en-US" sz="2000">
                <a:solidFill>
                  <a:schemeClr val="bg1">
                    <a:lumMod val="85000"/>
                  </a:schemeClr>
                </a:solidFill>
              </a:rPr>
              <a:t>Atlas</a:t>
            </a:r>
          </a:p>
        </p:txBody>
      </p:sp>
      <p:sp>
        <p:nvSpPr>
          <p:cNvPr id="16" name="TextBox 15"/>
          <p:cNvSpPr txBox="1"/>
          <p:nvPr/>
        </p:nvSpPr>
        <p:spPr>
          <a:xfrm>
            <a:off x="4648607" y="4477446"/>
            <a:ext cx="1041105" cy="707886"/>
          </a:xfrm>
          <a:prstGeom prst="rect">
            <a:avLst/>
          </a:prstGeom>
          <a:solidFill>
            <a:srgbClr val="000000"/>
          </a:solidFill>
        </p:spPr>
        <p:txBody>
          <a:bodyPr wrap="square" rtlCol="0">
            <a:spAutoFit/>
          </a:bodyPr>
          <a:lstStyle/>
          <a:p>
            <a:pPr algn="ctr"/>
            <a:r>
              <a:rPr lang="en-US" sz="2000">
                <a:solidFill>
                  <a:schemeClr val="bg1">
                    <a:lumMod val="85000"/>
                  </a:schemeClr>
                </a:solidFill>
              </a:rPr>
              <a:t>Pan</a:t>
            </a:r>
          </a:p>
          <a:p>
            <a:pPr algn="ctr"/>
            <a:r>
              <a:rPr lang="en-US" sz="2000">
                <a:solidFill>
                  <a:schemeClr val="bg1">
                    <a:lumMod val="85000"/>
                  </a:schemeClr>
                </a:solidFill>
              </a:rPr>
              <a:t>(Encke)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41" name="Picture 2" descr="Encke Gap SOI"/>
          <p:cNvPicPr>
            <a:picLocks noChangeAspect="1" noChangeArrowheads="1"/>
          </p:cNvPicPr>
          <p:nvPr/>
        </p:nvPicPr>
        <p:blipFill>
          <a:blip r:embed="rId5"/>
          <a:srcRect b="16800"/>
          <a:stretch>
            <a:fillRect/>
          </a:stretch>
        </p:blipFill>
        <p:spPr bwMode="auto">
          <a:xfrm>
            <a:off x="0" y="1073150"/>
            <a:ext cx="6103938" cy="4217988"/>
          </a:xfrm>
          <a:prstGeom prst="rect">
            <a:avLst/>
          </a:prstGeom>
          <a:noFill/>
          <a:ln w="9525">
            <a:noFill/>
            <a:miter lim="800000"/>
            <a:headEnd/>
            <a:tailEnd/>
          </a:ln>
        </p:spPr>
      </p:pic>
      <p:sp>
        <p:nvSpPr>
          <p:cNvPr id="61442" name="Rectangle 3"/>
          <p:cNvSpPr>
            <a:spLocks noChangeArrowheads="1"/>
          </p:cNvSpPr>
          <p:nvPr/>
        </p:nvSpPr>
        <p:spPr bwMode="auto">
          <a:xfrm>
            <a:off x="0" y="50800"/>
            <a:ext cx="9143999" cy="762000"/>
          </a:xfrm>
          <a:prstGeom prst="rect">
            <a:avLst/>
          </a:prstGeom>
          <a:noFill/>
          <a:ln w="9525">
            <a:noFill/>
            <a:miter lim="800000"/>
            <a:headEnd/>
            <a:tailEnd/>
          </a:ln>
        </p:spPr>
        <p:txBody>
          <a:bodyPr anchor="ctr">
            <a:prstTxWarp prst="textNoShape">
              <a:avLst/>
            </a:prstTxWarp>
          </a:bodyPr>
          <a:lstStyle/>
          <a:p>
            <a:pPr algn="ctr"/>
            <a:r>
              <a:rPr lang="en-US" sz="2800">
                <a:solidFill>
                  <a:schemeClr val="bg1"/>
                </a:solidFill>
              </a:rPr>
              <a:t>Moonlets within the rings: protoplanetary disk analogs</a:t>
            </a:r>
          </a:p>
          <a:p>
            <a:pPr algn="ctr"/>
            <a:r>
              <a:rPr lang="en-US" sz="2400" i="1">
                <a:solidFill>
                  <a:schemeClr val="tx2">
                    <a:lumMod val="20000"/>
                    <a:lumOff val="80000"/>
                  </a:schemeClr>
                </a:solidFill>
              </a:rPr>
              <a:t>But! Expected moonlets NOT found in Cassini Division and C Ring gaps!</a:t>
            </a:r>
            <a:endParaRPr lang="en-US" sz="4400" i="1">
              <a:solidFill>
                <a:schemeClr val="tx2">
                  <a:lumMod val="20000"/>
                  <a:lumOff val="80000"/>
                </a:schemeClr>
              </a:solidFill>
            </a:endParaRPr>
          </a:p>
        </p:txBody>
      </p:sp>
      <p:pic>
        <p:nvPicPr>
          <p:cNvPr id="61443" name="Picture 4" descr="enckeedgewave_noaxes"/>
          <p:cNvPicPr>
            <a:picLocks noChangeAspect="1" noChangeArrowheads="1"/>
          </p:cNvPicPr>
          <p:nvPr/>
        </p:nvPicPr>
        <p:blipFill>
          <a:blip r:embed="rId6"/>
          <a:srcRect/>
          <a:stretch>
            <a:fillRect/>
          </a:stretch>
        </p:blipFill>
        <p:spPr bwMode="auto">
          <a:xfrm>
            <a:off x="0" y="4813300"/>
            <a:ext cx="6067425" cy="508000"/>
          </a:xfrm>
          <a:prstGeom prst="rect">
            <a:avLst/>
          </a:prstGeom>
          <a:noFill/>
          <a:ln w="9525">
            <a:noFill/>
            <a:miter lim="800000"/>
            <a:headEnd/>
            <a:tailEnd/>
          </a:ln>
        </p:spPr>
      </p:pic>
      <p:pic>
        <p:nvPicPr>
          <p:cNvPr id="61444" name="Picture 5" descr="wavemaker"/>
          <p:cNvPicPr>
            <a:picLocks noChangeAspect="1" noChangeArrowheads="1"/>
          </p:cNvPicPr>
          <p:nvPr/>
        </p:nvPicPr>
        <p:blipFill>
          <a:blip r:embed="rId7"/>
          <a:srcRect/>
          <a:stretch>
            <a:fillRect/>
          </a:stretch>
        </p:blipFill>
        <p:spPr bwMode="auto">
          <a:xfrm rot="-5371560">
            <a:off x="5600700" y="1778000"/>
            <a:ext cx="3886200" cy="3200400"/>
          </a:xfrm>
          <a:prstGeom prst="rect">
            <a:avLst/>
          </a:prstGeom>
          <a:noFill/>
          <a:ln w="9525">
            <a:noFill/>
            <a:miter lim="800000"/>
            <a:headEnd/>
            <a:tailEnd/>
          </a:ln>
        </p:spPr>
      </p:pic>
      <p:sp>
        <p:nvSpPr>
          <p:cNvPr id="61445" name="Rectangle 6"/>
          <p:cNvSpPr>
            <a:spLocks noChangeArrowheads="1"/>
          </p:cNvSpPr>
          <p:nvPr/>
        </p:nvSpPr>
        <p:spPr bwMode="auto">
          <a:xfrm>
            <a:off x="5943600" y="2019300"/>
            <a:ext cx="3200400" cy="3276600"/>
          </a:xfrm>
          <a:prstGeom prst="rect">
            <a:avLst/>
          </a:prstGeom>
          <a:noFill/>
          <a:ln w="19050">
            <a:solidFill>
              <a:schemeClr val="bg1"/>
            </a:solidFill>
            <a:miter lim="800000"/>
            <a:headEnd/>
            <a:tailEnd/>
          </a:ln>
        </p:spPr>
        <p:txBody>
          <a:bodyPr wrap="none" anchor="ctr">
            <a:prstTxWarp prst="textNoShape">
              <a:avLst/>
            </a:prstTxWarp>
          </a:bodyPr>
          <a:lstStyle/>
          <a:p>
            <a:pPr eaLnBrk="0" hangingPunct="0"/>
            <a:endParaRPr lang="en-US"/>
          </a:p>
        </p:txBody>
      </p:sp>
      <p:sp>
        <p:nvSpPr>
          <p:cNvPr id="61446" name="Text Box 8"/>
          <p:cNvSpPr txBox="1">
            <a:spLocks noChangeArrowheads="1"/>
          </p:cNvSpPr>
          <p:nvPr/>
        </p:nvSpPr>
        <p:spPr bwMode="auto">
          <a:xfrm>
            <a:off x="6134100" y="2101850"/>
            <a:ext cx="1211263"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rgbClr val="0602FF"/>
                </a:solidFill>
              </a:rPr>
              <a:t>30 km wide</a:t>
            </a:r>
          </a:p>
        </p:txBody>
      </p:sp>
      <p:sp>
        <p:nvSpPr>
          <p:cNvPr id="61447" name="Rectangle 10"/>
          <p:cNvSpPr>
            <a:spLocks noChangeArrowheads="1"/>
          </p:cNvSpPr>
          <p:nvPr/>
        </p:nvSpPr>
        <p:spPr bwMode="auto">
          <a:xfrm>
            <a:off x="8467725" y="4938713"/>
            <a:ext cx="184150" cy="396875"/>
          </a:xfrm>
          <a:prstGeom prst="rect">
            <a:avLst/>
          </a:prstGeom>
          <a:noFill/>
          <a:ln w="9525">
            <a:noFill/>
            <a:miter lim="800000"/>
            <a:headEnd/>
            <a:tailEnd/>
          </a:ln>
        </p:spPr>
        <p:txBody>
          <a:bodyPr wrap="none">
            <a:prstTxWarp prst="textNoShape">
              <a:avLst/>
            </a:prstTxWarp>
            <a:spAutoFit/>
          </a:bodyPr>
          <a:lstStyle/>
          <a:p>
            <a:pPr eaLnBrk="0" hangingPunct="0"/>
            <a:endParaRPr lang="en-US">
              <a:solidFill>
                <a:srgbClr val="0602FF"/>
              </a:solidFill>
            </a:endParaRPr>
          </a:p>
        </p:txBody>
      </p:sp>
      <p:sp>
        <p:nvSpPr>
          <p:cNvPr id="61449" name="Rectangle 12"/>
          <p:cNvSpPr>
            <a:spLocks noChangeArrowheads="1"/>
          </p:cNvSpPr>
          <p:nvPr/>
        </p:nvSpPr>
        <p:spPr bwMode="auto">
          <a:xfrm>
            <a:off x="5969000" y="1079500"/>
            <a:ext cx="3200400" cy="939800"/>
          </a:xfrm>
          <a:prstGeom prst="rect">
            <a:avLst/>
          </a:prstGeom>
          <a:solidFill>
            <a:srgbClr val="BBBBBB"/>
          </a:solidFill>
          <a:ln w="9525">
            <a:noFill/>
            <a:miter lim="800000"/>
            <a:headEnd/>
            <a:tailEnd/>
          </a:ln>
        </p:spPr>
        <p:txBody>
          <a:bodyPr wrap="none" anchor="ctr">
            <a:prstTxWarp prst="textNoShape">
              <a:avLst/>
            </a:prstTxWarp>
          </a:bodyPr>
          <a:lstStyle/>
          <a:p>
            <a:pPr eaLnBrk="0" hangingPunct="0"/>
            <a:endParaRPr lang="en-US"/>
          </a:p>
        </p:txBody>
      </p:sp>
      <p:sp>
        <p:nvSpPr>
          <p:cNvPr id="61450" name="Text Box 13"/>
          <p:cNvSpPr txBox="1">
            <a:spLocks noChangeArrowheads="1"/>
          </p:cNvSpPr>
          <p:nvPr/>
        </p:nvSpPr>
        <p:spPr bwMode="auto">
          <a:xfrm>
            <a:off x="3706813" y="1136650"/>
            <a:ext cx="5691187" cy="646331"/>
          </a:xfrm>
          <a:prstGeom prst="rect">
            <a:avLst/>
          </a:prstGeom>
          <a:noFill/>
          <a:ln w="9525">
            <a:noFill/>
            <a:miter lim="800000"/>
            <a:headEnd/>
            <a:tailEnd/>
          </a:ln>
        </p:spPr>
        <p:txBody>
          <a:bodyPr>
            <a:prstTxWarp prst="textNoShape">
              <a:avLst/>
            </a:prstTxWarp>
            <a:spAutoFit/>
          </a:bodyPr>
          <a:lstStyle/>
          <a:p>
            <a:pPr algn="ctr" eaLnBrk="0" hangingPunct="0"/>
            <a:r>
              <a:rPr lang="en-US"/>
              <a:t>Pan (r=15km) in Encke gap,</a:t>
            </a:r>
          </a:p>
          <a:p>
            <a:pPr algn="ctr" eaLnBrk="0" hangingPunct="0"/>
            <a:r>
              <a:rPr lang="en-US"/>
              <a:t>Daphnis (r=3.5km) in Keeler gap;</a:t>
            </a:r>
          </a:p>
        </p:txBody>
      </p:sp>
      <p:sp>
        <p:nvSpPr>
          <p:cNvPr id="61451" name="Text Box 15"/>
          <p:cNvSpPr txBox="1">
            <a:spLocks noChangeArrowheads="1"/>
          </p:cNvSpPr>
          <p:nvPr/>
        </p:nvSpPr>
        <p:spPr bwMode="auto">
          <a:xfrm>
            <a:off x="342900" y="2101850"/>
            <a:ext cx="1325563"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rgbClr val="0602FF"/>
                </a:solidFill>
              </a:rPr>
              <a:t>300 km wide</a:t>
            </a:r>
          </a:p>
        </p:txBody>
      </p:sp>
      <p:sp>
        <p:nvSpPr>
          <p:cNvPr id="61452" name="Text Box 16"/>
          <p:cNvSpPr txBox="1">
            <a:spLocks noChangeArrowheads="1"/>
          </p:cNvSpPr>
          <p:nvPr/>
        </p:nvSpPr>
        <p:spPr bwMode="auto">
          <a:xfrm>
            <a:off x="2143125" y="4784725"/>
            <a:ext cx="279400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chemeClr val="bg1"/>
                </a:solidFill>
              </a:rPr>
              <a:t>360</a:t>
            </a:r>
            <a:r>
              <a:rPr lang="en-US" sz="1200" baseline="30000">
                <a:solidFill>
                  <a:schemeClr val="bg1"/>
                </a:solidFill>
              </a:rPr>
              <a:t>o </a:t>
            </a:r>
            <a:r>
              <a:rPr lang="en-US" sz="1200">
                <a:solidFill>
                  <a:schemeClr val="bg1"/>
                </a:solidFill>
              </a:rPr>
              <a:t>of inner edge structure - complex!</a:t>
            </a:r>
          </a:p>
        </p:txBody>
      </p:sp>
      <p:sp>
        <p:nvSpPr>
          <p:cNvPr id="61453" name="Text Box 17"/>
          <p:cNvSpPr txBox="1">
            <a:spLocks noChangeArrowheads="1"/>
          </p:cNvSpPr>
          <p:nvPr/>
        </p:nvSpPr>
        <p:spPr bwMode="auto">
          <a:xfrm>
            <a:off x="3717925" y="5092700"/>
            <a:ext cx="222567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t>Simulation: Lewis and Stewart</a:t>
            </a:r>
          </a:p>
        </p:txBody>
      </p:sp>
      <p:cxnSp>
        <p:nvCxnSpPr>
          <p:cNvPr id="17" name="Straight Arrow Connector 16"/>
          <p:cNvCxnSpPr/>
          <p:nvPr/>
        </p:nvCxnSpPr>
        <p:spPr>
          <a:xfrm rot="16200000" flipV="1">
            <a:off x="7207250" y="3295650"/>
            <a:ext cx="1320800" cy="3810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6673850" y="3333750"/>
            <a:ext cx="1232694" cy="26194"/>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7321550" y="1758950"/>
            <a:ext cx="279400" cy="2159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2425700" y="952500"/>
            <a:ext cx="2806700" cy="4191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pic>
        <p:nvPicPr>
          <p:cNvPr id="19" name="Lewis_unclipped copy.gif">
            <a:hlinkClick r:id="" action="ppaction://media"/>
          </p:cNvPr>
          <p:cNvPicPr>
            <a:picLocks/>
          </p:cNvPicPr>
          <p:nvPr>
            <a:videoFile r:link="rId2"/>
            <p:extLst>
              <p:ext uri="{DAA4B4D4-6D71-4841-9C94-3DE7FCFB9230}">
                <p14:media xmlns:p14="http://schemas.microsoft.com/office/powerpoint/2010/main" r:link="rId1"/>
              </p:ext>
            </p:extLst>
          </p:nvPr>
        </p:nvPicPr>
        <p:blipFill>
          <a:blip r:embed="rId8"/>
          <a:stretch>
            <a:fillRect/>
          </a:stretch>
        </p:blipFill>
        <p:spPr>
          <a:xfrm>
            <a:off x="-2216368" y="5300748"/>
            <a:ext cx="11436568" cy="16080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DWs_crop.jpg"/>
          <p:cNvPicPr>
            <a:picLocks noChangeAspect="1"/>
          </p:cNvPicPr>
          <p:nvPr/>
        </p:nvPicPr>
        <p:blipFill>
          <a:blip r:embed="rId3"/>
          <a:stretch>
            <a:fillRect/>
          </a:stretch>
        </p:blipFill>
        <p:spPr>
          <a:xfrm>
            <a:off x="0" y="0"/>
            <a:ext cx="9143999" cy="6858000"/>
          </a:xfrm>
          <a:prstGeom prst="rect">
            <a:avLst/>
          </a:prstGeom>
        </p:spPr>
      </p:pic>
      <p:sp>
        <p:nvSpPr>
          <p:cNvPr id="53250" name="Rectangle 3"/>
          <p:cNvSpPr>
            <a:spLocks noChangeArrowheads="1"/>
          </p:cNvSpPr>
          <p:nvPr/>
        </p:nvSpPr>
        <p:spPr bwMode="auto">
          <a:xfrm>
            <a:off x="850900" y="266700"/>
            <a:ext cx="4457700" cy="2108200"/>
          </a:xfrm>
          <a:prstGeom prst="rect">
            <a:avLst/>
          </a:prstGeom>
          <a:noFill/>
          <a:ln w="9525">
            <a:noFill/>
            <a:miter lim="800000"/>
            <a:headEnd/>
            <a:tailEnd/>
          </a:ln>
        </p:spPr>
        <p:txBody>
          <a:bodyPr anchor="ctr">
            <a:prstTxWarp prst="textNoShape">
              <a:avLst/>
            </a:prstTxWarp>
          </a:bodyPr>
          <a:lstStyle/>
          <a:p>
            <a:pPr algn="ctr"/>
            <a:r>
              <a:rPr lang="en-US" sz="2400" b="1">
                <a:solidFill>
                  <a:schemeClr val="bg1"/>
                </a:solidFill>
              </a:rPr>
              <a:t>Spiral density &amp; bending waves</a:t>
            </a:r>
          </a:p>
          <a:p>
            <a:pPr algn="ctr"/>
            <a:r>
              <a:rPr lang="en-US" sz="2400" b="1">
                <a:solidFill>
                  <a:schemeClr val="bg1"/>
                </a:solidFill>
              </a:rPr>
              <a:t>(images and occultations) </a:t>
            </a:r>
          </a:p>
          <a:p>
            <a:pPr algn="ctr"/>
            <a:r>
              <a:rPr lang="en-US" sz="2400" b="1">
                <a:solidFill>
                  <a:schemeClr val="bg1"/>
                </a:solidFill>
              </a:rPr>
              <a:t>transfer orbital momentum</a:t>
            </a:r>
          </a:p>
          <a:p>
            <a:pPr algn="ctr"/>
            <a:r>
              <a:rPr lang="en-US" sz="2400" b="1">
                <a:solidFill>
                  <a:schemeClr val="bg1"/>
                </a:solidFill>
              </a:rPr>
              <a:t>between rings and moons</a:t>
            </a:r>
          </a:p>
          <a:p>
            <a:pPr algn="ctr"/>
            <a:r>
              <a:rPr lang="en-US">
                <a:solidFill>
                  <a:schemeClr val="bg1"/>
                </a:solidFill>
              </a:rPr>
              <a:t>(Goldreich &amp; Tremaine, Shu et al)</a:t>
            </a:r>
          </a:p>
        </p:txBody>
      </p:sp>
      <p:sp>
        <p:nvSpPr>
          <p:cNvPr id="53251" name="Rectangle 4"/>
          <p:cNvSpPr>
            <a:spLocks noChangeArrowheads="1"/>
          </p:cNvSpPr>
          <p:nvPr/>
        </p:nvSpPr>
        <p:spPr bwMode="auto">
          <a:xfrm>
            <a:off x="1435100" y="2285999"/>
            <a:ext cx="4864100" cy="3848101"/>
          </a:xfrm>
          <a:prstGeom prst="rect">
            <a:avLst/>
          </a:prstGeom>
          <a:noFill/>
          <a:ln w="9525">
            <a:noFill/>
            <a:miter lim="800000"/>
            <a:headEnd/>
            <a:tailEnd/>
          </a:ln>
        </p:spPr>
        <p:txBody>
          <a:bodyPr>
            <a:prstTxWarp prst="textNoShape">
              <a:avLst/>
            </a:prstTxWarp>
          </a:bodyPr>
          <a:lstStyle/>
          <a:p>
            <a:pPr marL="342900" indent="-342900" algn="ctr"/>
            <a:r>
              <a:rPr lang="en-US" sz="2400">
                <a:solidFill>
                  <a:srgbClr val="FFFFFF"/>
                </a:solidFill>
              </a:rPr>
              <a:t>.. and let us measure:</a:t>
            </a:r>
          </a:p>
          <a:p>
            <a:pPr marL="342900" indent="-342900" algn="ctr"/>
            <a:r>
              <a:rPr lang="en-US" sz="2400">
                <a:solidFill>
                  <a:srgbClr val="FFFFFF"/>
                </a:solidFill>
              </a:rPr>
              <a:t>moon masses (rubble piles), </a:t>
            </a:r>
          </a:p>
          <a:p>
            <a:pPr marL="342900" indent="-342900" algn="ctr"/>
            <a:r>
              <a:rPr lang="en-US" sz="2400">
                <a:solidFill>
                  <a:srgbClr val="FFFFFF"/>
                </a:solidFill>
              </a:rPr>
              <a:t>and</a:t>
            </a:r>
          </a:p>
          <a:p>
            <a:pPr marL="342900" indent="-342900" algn="ctr"/>
            <a:r>
              <a:rPr lang="en-US" sz="2400">
                <a:solidFill>
                  <a:srgbClr val="FFFFFF"/>
                </a:solidFill>
              </a:rPr>
              <a:t>ring surface </a:t>
            </a:r>
            <a:r>
              <a:rPr lang="en-US" sz="2400" i="1">
                <a:solidFill>
                  <a:srgbClr val="FFFFFF"/>
                </a:solidFill>
              </a:rPr>
              <a:t>mass</a:t>
            </a:r>
            <a:r>
              <a:rPr lang="en-US" sz="2400">
                <a:solidFill>
                  <a:srgbClr val="FFFFFF"/>
                </a:solidFill>
              </a:rPr>
              <a:t> density</a:t>
            </a:r>
          </a:p>
          <a:p>
            <a:pPr marL="342900" indent="-342900" algn="ctr"/>
            <a:r>
              <a:rPr lang="en-US" sz="2400">
                <a:solidFill>
                  <a:srgbClr val="FFFFFF"/>
                </a:solidFill>
              </a:rPr>
              <a:t>(mostly for the A and C Rings)</a:t>
            </a:r>
          </a:p>
          <a:p>
            <a:pPr marL="342900" indent="-342900" algn="ctr"/>
            <a:endParaRPr lang="en-US" sz="2400">
              <a:solidFill>
                <a:srgbClr val="FFFFFF"/>
              </a:solidFill>
            </a:endParaRPr>
          </a:p>
          <a:p>
            <a:pPr marL="342900" indent="-342900" algn="ctr"/>
            <a:r>
              <a:rPr lang="en-US" sz="2400">
                <a:solidFill>
                  <a:srgbClr val="FFFFFF"/>
                </a:solidFill>
              </a:rPr>
              <a:t>.. But ..</a:t>
            </a:r>
          </a:p>
          <a:p>
            <a:pPr marL="342900" indent="-342900" algn="ctr"/>
            <a:r>
              <a:rPr lang="en-US" sz="2400">
                <a:solidFill>
                  <a:srgbClr val="FFFFFF"/>
                </a:solidFill>
              </a:rPr>
              <a:t>B ring mass </a:t>
            </a:r>
          </a:p>
          <a:p>
            <a:pPr marL="342900" indent="-342900" algn="ctr"/>
            <a:r>
              <a:rPr lang="en-US" sz="2400">
                <a:solidFill>
                  <a:srgbClr val="FFFFFF"/>
                </a:solidFill>
              </a:rPr>
              <a:t>not well constrained this way;</a:t>
            </a:r>
          </a:p>
          <a:p>
            <a:pPr marL="342900" indent="-342900" algn="ctr"/>
            <a:r>
              <a:rPr lang="en-US" sz="2400">
                <a:solidFill>
                  <a:srgbClr val="FFFFFF"/>
                </a:solidFill>
              </a:rPr>
              <a:t>recently found by RSS gravity</a:t>
            </a:r>
          </a:p>
          <a:p>
            <a:pPr marL="342900" indent="-342900" algn="ctr"/>
            <a:endParaRPr lang="en-US" sz="2400">
              <a:solidFill>
                <a:srgbClr val="FFFFFF"/>
              </a:solidFill>
            </a:endParaRPr>
          </a:p>
          <a:p>
            <a:pPr marL="342900" indent="-342900" algn="ctr"/>
            <a:r>
              <a:rPr lang="en-US" sz="2400">
                <a:solidFill>
                  <a:srgbClr val="FFFFFF"/>
                </a:solidFill>
              </a:rPr>
              <a:t>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DWs_crop.jpg"/>
          <p:cNvPicPr>
            <a:picLocks noChangeAspect="1"/>
          </p:cNvPicPr>
          <p:nvPr/>
        </p:nvPicPr>
        <p:blipFill>
          <a:blip r:embed="rId3"/>
          <a:stretch>
            <a:fillRect/>
          </a:stretch>
        </p:blipFill>
        <p:spPr>
          <a:xfrm>
            <a:off x="0" y="0"/>
            <a:ext cx="9143999" cy="6858000"/>
          </a:xfrm>
          <a:prstGeom prst="rect">
            <a:avLst/>
          </a:prstGeom>
        </p:spPr>
      </p:pic>
      <p:sp>
        <p:nvSpPr>
          <p:cNvPr id="53250" name="Rectangle 3"/>
          <p:cNvSpPr>
            <a:spLocks noChangeArrowheads="1"/>
          </p:cNvSpPr>
          <p:nvPr/>
        </p:nvSpPr>
        <p:spPr bwMode="auto">
          <a:xfrm>
            <a:off x="850900" y="266700"/>
            <a:ext cx="4457700" cy="2108200"/>
          </a:xfrm>
          <a:prstGeom prst="rect">
            <a:avLst/>
          </a:prstGeom>
          <a:noFill/>
          <a:ln w="9525">
            <a:noFill/>
            <a:miter lim="800000"/>
            <a:headEnd/>
            <a:tailEnd/>
          </a:ln>
        </p:spPr>
        <p:txBody>
          <a:bodyPr anchor="ctr">
            <a:prstTxWarp prst="textNoShape">
              <a:avLst/>
            </a:prstTxWarp>
          </a:bodyPr>
          <a:lstStyle/>
          <a:p>
            <a:pPr algn="ctr"/>
            <a:r>
              <a:rPr lang="en-US" sz="2400" b="1">
                <a:solidFill>
                  <a:schemeClr val="bg1"/>
                </a:solidFill>
              </a:rPr>
              <a:t>Spiral density &amp; bending waves</a:t>
            </a:r>
          </a:p>
          <a:p>
            <a:pPr algn="ctr"/>
            <a:r>
              <a:rPr lang="en-US" sz="2400" b="1">
                <a:solidFill>
                  <a:schemeClr val="bg1"/>
                </a:solidFill>
              </a:rPr>
              <a:t>(images and occultations) </a:t>
            </a:r>
          </a:p>
          <a:p>
            <a:pPr algn="ctr"/>
            <a:r>
              <a:rPr lang="en-US" sz="2400" b="1">
                <a:solidFill>
                  <a:schemeClr val="bg1"/>
                </a:solidFill>
              </a:rPr>
              <a:t>transfer orbital momentum</a:t>
            </a:r>
          </a:p>
          <a:p>
            <a:pPr algn="ctr"/>
            <a:r>
              <a:rPr lang="en-US" sz="2400" b="1">
                <a:solidFill>
                  <a:schemeClr val="bg1"/>
                </a:solidFill>
              </a:rPr>
              <a:t>between rings and moons</a:t>
            </a:r>
          </a:p>
          <a:p>
            <a:pPr algn="ctr"/>
            <a:r>
              <a:rPr lang="en-US">
                <a:solidFill>
                  <a:schemeClr val="bg1"/>
                </a:solidFill>
              </a:rPr>
              <a:t>(Goldreich &amp; Tremaine, Shu et al)</a:t>
            </a:r>
          </a:p>
        </p:txBody>
      </p:sp>
      <p:pic>
        <p:nvPicPr>
          <p:cNvPr id="5" name="Picture 2" descr="http://upload.wikimedia.org/wikipedia/commons/1/12/Rotating_spherical_harmon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
            <a:ext cx="2209799" cy="2253836"/>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7" name="TextBox 6"/>
          <p:cNvSpPr txBox="1"/>
          <p:nvPr/>
        </p:nvSpPr>
        <p:spPr>
          <a:xfrm>
            <a:off x="7366000" y="2273300"/>
            <a:ext cx="1778000" cy="2246769"/>
          </a:xfrm>
          <a:prstGeom prst="rect">
            <a:avLst/>
          </a:prstGeom>
          <a:noFill/>
        </p:spPr>
        <p:txBody>
          <a:bodyPr wrap="square" rtlCol="0">
            <a:spAutoFit/>
          </a:bodyPr>
          <a:lstStyle/>
          <a:p>
            <a:pPr algn="ctr"/>
            <a:r>
              <a:rPr lang="en-US">
                <a:solidFill>
                  <a:schemeClr val="bg1"/>
                </a:solidFill>
              </a:rPr>
              <a:t>Modes in the planet can drive spiral density </a:t>
            </a:r>
          </a:p>
          <a:p>
            <a:pPr algn="ctr"/>
            <a:r>
              <a:rPr lang="en-US">
                <a:solidFill>
                  <a:schemeClr val="bg1"/>
                </a:solidFill>
              </a:rPr>
              <a:t>and bending waves</a:t>
            </a:r>
          </a:p>
          <a:p>
            <a:pPr algn="ctr"/>
            <a:r>
              <a:rPr lang="en-US" sz="1400">
                <a:solidFill>
                  <a:schemeClr val="bg1"/>
                </a:solidFill>
              </a:rPr>
              <a:t>(Marley &amp; Porco 93) </a:t>
            </a:r>
          </a:p>
          <a:p>
            <a:pPr algn="ctr"/>
            <a:r>
              <a:rPr lang="en-US">
                <a:solidFill>
                  <a:schemeClr val="bg1"/>
                </a:solidFill>
              </a:rPr>
              <a:t>(Hedman, Mankovich T.M.)</a:t>
            </a:r>
          </a:p>
        </p:txBody>
      </p:sp>
      <p:sp>
        <p:nvSpPr>
          <p:cNvPr id="9" name="Rectangle 4"/>
          <p:cNvSpPr>
            <a:spLocks noChangeArrowheads="1"/>
          </p:cNvSpPr>
          <p:nvPr/>
        </p:nvSpPr>
        <p:spPr bwMode="auto">
          <a:xfrm>
            <a:off x="1435100" y="2285999"/>
            <a:ext cx="4864100" cy="3848101"/>
          </a:xfrm>
          <a:prstGeom prst="rect">
            <a:avLst/>
          </a:prstGeom>
          <a:noFill/>
          <a:ln w="9525">
            <a:noFill/>
            <a:miter lim="800000"/>
            <a:headEnd/>
            <a:tailEnd/>
          </a:ln>
        </p:spPr>
        <p:txBody>
          <a:bodyPr>
            <a:prstTxWarp prst="textNoShape">
              <a:avLst/>
            </a:prstTxWarp>
          </a:bodyPr>
          <a:lstStyle/>
          <a:p>
            <a:pPr marL="342900" indent="-342900" algn="ctr"/>
            <a:r>
              <a:rPr lang="en-US" sz="2400">
                <a:solidFill>
                  <a:srgbClr val="FFFFFF"/>
                </a:solidFill>
              </a:rPr>
              <a:t>.. and let us measure:</a:t>
            </a:r>
          </a:p>
          <a:p>
            <a:pPr marL="342900" indent="-342900" algn="ctr"/>
            <a:r>
              <a:rPr lang="en-US" sz="2400">
                <a:solidFill>
                  <a:srgbClr val="FFFFFF"/>
                </a:solidFill>
              </a:rPr>
              <a:t>moon masses (rubble piles), </a:t>
            </a:r>
          </a:p>
          <a:p>
            <a:pPr marL="342900" indent="-342900" algn="ctr"/>
            <a:r>
              <a:rPr lang="en-US" sz="2400">
                <a:solidFill>
                  <a:srgbClr val="FFFFFF"/>
                </a:solidFill>
              </a:rPr>
              <a:t>and</a:t>
            </a:r>
          </a:p>
          <a:p>
            <a:pPr marL="342900" indent="-342900" algn="ctr"/>
            <a:r>
              <a:rPr lang="en-US" sz="2400">
                <a:solidFill>
                  <a:srgbClr val="FFFFFF"/>
                </a:solidFill>
              </a:rPr>
              <a:t>ring surface </a:t>
            </a:r>
            <a:r>
              <a:rPr lang="en-US" sz="2400" i="1">
                <a:solidFill>
                  <a:srgbClr val="FFFFFF"/>
                </a:solidFill>
              </a:rPr>
              <a:t>mass</a:t>
            </a:r>
            <a:r>
              <a:rPr lang="en-US" sz="2400">
                <a:solidFill>
                  <a:srgbClr val="FFFFFF"/>
                </a:solidFill>
              </a:rPr>
              <a:t> density</a:t>
            </a:r>
          </a:p>
          <a:p>
            <a:pPr marL="342900" indent="-342900" algn="ctr"/>
            <a:r>
              <a:rPr lang="en-US" sz="2400">
                <a:solidFill>
                  <a:srgbClr val="FFFFFF"/>
                </a:solidFill>
              </a:rPr>
              <a:t>(mostly for the A and C Rings)</a:t>
            </a:r>
          </a:p>
          <a:p>
            <a:pPr marL="342900" indent="-342900" algn="ctr"/>
            <a:endParaRPr lang="en-US" sz="2400">
              <a:solidFill>
                <a:srgbClr val="FFFFFF"/>
              </a:solidFill>
            </a:endParaRPr>
          </a:p>
          <a:p>
            <a:pPr marL="342900" indent="-342900" algn="ctr"/>
            <a:r>
              <a:rPr lang="en-US" sz="2400">
                <a:solidFill>
                  <a:srgbClr val="FFFFFF"/>
                </a:solidFill>
              </a:rPr>
              <a:t>.. But ..</a:t>
            </a:r>
          </a:p>
          <a:p>
            <a:pPr marL="342900" indent="-342900" algn="ctr"/>
            <a:r>
              <a:rPr lang="en-US" sz="2400">
                <a:solidFill>
                  <a:srgbClr val="FFFFFF"/>
                </a:solidFill>
              </a:rPr>
              <a:t>B ring mass </a:t>
            </a:r>
          </a:p>
          <a:p>
            <a:pPr marL="342900" indent="-342900" algn="ctr"/>
            <a:r>
              <a:rPr lang="en-US" sz="2400">
                <a:solidFill>
                  <a:srgbClr val="FFFFFF"/>
                </a:solidFill>
              </a:rPr>
              <a:t>not well constrained this way;</a:t>
            </a:r>
          </a:p>
          <a:p>
            <a:pPr marL="342900" indent="-342900" algn="ctr"/>
            <a:r>
              <a:rPr lang="en-US" sz="2400">
                <a:solidFill>
                  <a:srgbClr val="FFFFFF"/>
                </a:solidFill>
              </a:rPr>
              <a:t>recently found by RSS gravity</a:t>
            </a:r>
          </a:p>
          <a:p>
            <a:pPr marL="342900" indent="-342900" algn="ctr"/>
            <a:endParaRPr lang="en-US" sz="2400">
              <a:solidFill>
                <a:srgbClr val="FFFFFF"/>
              </a:solidFill>
            </a:endParaRPr>
          </a:p>
          <a:p>
            <a:pPr marL="342900" indent="-342900" algn="ctr"/>
            <a:r>
              <a:rPr lang="en-US" sz="2400">
                <a:solidFill>
                  <a:srgbClr val="FFFFFF"/>
                </a:solidFill>
              </a:rPr>
              <a: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5778" name="Picture 2" descr="PIA12627_ringmoons"/>
          <p:cNvPicPr>
            <a:picLocks noChangeAspect="1" noChangeArrowheads="1"/>
          </p:cNvPicPr>
          <p:nvPr/>
        </p:nvPicPr>
        <p:blipFill>
          <a:blip r:embed="rId3"/>
          <a:srcRect/>
          <a:stretch>
            <a:fillRect/>
          </a:stretch>
        </p:blipFill>
        <p:spPr bwMode="auto">
          <a:xfrm rot="155000" flipH="1" flipV="1">
            <a:off x="0" y="-1589088"/>
            <a:ext cx="9144000" cy="6183313"/>
          </a:xfrm>
          <a:prstGeom prst="rect">
            <a:avLst/>
          </a:prstGeom>
          <a:noFill/>
          <a:ln w="9525">
            <a:noFill/>
            <a:miter lim="800000"/>
            <a:headEnd/>
            <a:tailEnd/>
          </a:ln>
        </p:spPr>
      </p:pic>
      <p:sp>
        <p:nvSpPr>
          <p:cNvPr id="75779" name="Text Box 3"/>
          <p:cNvSpPr txBox="1">
            <a:spLocks noChangeArrowheads="1"/>
          </p:cNvSpPr>
          <p:nvPr/>
        </p:nvSpPr>
        <p:spPr bwMode="auto">
          <a:xfrm>
            <a:off x="0" y="0"/>
            <a:ext cx="9143999" cy="834587"/>
          </a:xfrm>
          <a:prstGeom prst="rect">
            <a:avLst/>
          </a:prstGeom>
          <a:noFill/>
          <a:ln w="12700">
            <a:noFill/>
            <a:miter lim="800000"/>
            <a:headEnd/>
            <a:tailEnd/>
          </a:ln>
        </p:spPr>
        <p:txBody>
          <a:bodyPr wrap="square" lIns="90488" tIns="44450" rIns="90488" bIns="44450">
            <a:prstTxWarp prst="textNoShape">
              <a:avLst/>
            </a:prstTxWarp>
            <a:spAutoFit/>
          </a:bodyPr>
          <a:lstStyle/>
          <a:p>
            <a:pPr algn="ctr" eaLnBrk="0" hangingPunct="0">
              <a:lnSpc>
                <a:spcPct val="90000"/>
              </a:lnSpc>
              <a:spcBef>
                <a:spcPct val="20000"/>
              </a:spcBef>
              <a:buClr>
                <a:schemeClr val="tx2"/>
              </a:buClr>
              <a:buSzPct val="125000"/>
            </a:pPr>
            <a:r>
              <a:rPr lang="en-US" sz="2400" b="1">
                <a:solidFill>
                  <a:schemeClr val="bg1"/>
                </a:solidFill>
                <a:latin typeface="Helvetica" pitchFamily="-72" charset="0"/>
              </a:rPr>
              <a:t>Close-in ringmoons: </a:t>
            </a:r>
          </a:p>
          <a:p>
            <a:pPr algn="ctr" eaLnBrk="0" hangingPunct="0">
              <a:lnSpc>
                <a:spcPct val="90000"/>
              </a:lnSpc>
              <a:spcBef>
                <a:spcPct val="20000"/>
              </a:spcBef>
              <a:buClr>
                <a:schemeClr val="tx2"/>
              </a:buClr>
              <a:buSzPct val="125000"/>
            </a:pPr>
            <a:r>
              <a:rPr lang="en-US" sz="2400" b="1">
                <a:solidFill>
                  <a:schemeClr val="bg1"/>
                </a:solidFill>
                <a:latin typeface="Helvetica" pitchFamily="-72" charset="0"/>
              </a:rPr>
              <a:t>Born in the rings or shards of the ring parent?</a:t>
            </a:r>
          </a:p>
        </p:txBody>
      </p:sp>
      <p:sp>
        <p:nvSpPr>
          <p:cNvPr id="75780" name="Text Box 5"/>
          <p:cNvSpPr txBox="1">
            <a:spLocks noChangeArrowheads="1"/>
          </p:cNvSpPr>
          <p:nvPr/>
        </p:nvSpPr>
        <p:spPr bwMode="auto">
          <a:xfrm>
            <a:off x="506413" y="5649913"/>
            <a:ext cx="230187" cy="280987"/>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90000"/>
              </a:lnSpc>
              <a:spcBef>
                <a:spcPct val="20000"/>
              </a:spcBef>
              <a:buClr>
                <a:schemeClr val="tx2"/>
              </a:buClr>
              <a:buSzPct val="125000"/>
            </a:pPr>
            <a:r>
              <a:rPr lang="en-US" sz="1400" b="1">
                <a:latin typeface="Helvetica" pitchFamily="-72" charset="0"/>
              </a:rPr>
              <a:t> </a:t>
            </a:r>
          </a:p>
        </p:txBody>
      </p:sp>
      <p:pic>
        <p:nvPicPr>
          <p:cNvPr id="75781" name="Picture 7" descr="peggy"/>
          <p:cNvPicPr>
            <a:picLocks noChangeAspect="1" noChangeArrowheads="1"/>
          </p:cNvPicPr>
          <p:nvPr/>
        </p:nvPicPr>
        <p:blipFill>
          <a:blip r:embed="rId4"/>
          <a:srcRect/>
          <a:stretch>
            <a:fillRect/>
          </a:stretch>
        </p:blipFill>
        <p:spPr bwMode="auto">
          <a:xfrm rot="16200000" flipH="1">
            <a:off x="-119063" y="3259138"/>
            <a:ext cx="3717925" cy="3479800"/>
          </a:xfrm>
          <a:prstGeom prst="rect">
            <a:avLst/>
          </a:prstGeom>
          <a:noFill/>
          <a:ln w="9525">
            <a:noFill/>
            <a:miter lim="800000"/>
            <a:headEnd/>
            <a:tailEnd/>
          </a:ln>
        </p:spPr>
      </p:pic>
      <p:pic>
        <p:nvPicPr>
          <p:cNvPr id="75782" name="Picture 6" descr="charnoz_models_inv"/>
          <p:cNvPicPr>
            <a:picLocks noChangeAspect="1" noChangeArrowheads="1"/>
          </p:cNvPicPr>
          <p:nvPr/>
        </p:nvPicPr>
        <p:blipFill>
          <a:blip r:embed="rId5"/>
          <a:srcRect/>
          <a:stretch>
            <a:fillRect/>
          </a:stretch>
        </p:blipFill>
        <p:spPr bwMode="auto">
          <a:xfrm>
            <a:off x="3295650" y="2565400"/>
            <a:ext cx="5848350" cy="3463925"/>
          </a:xfrm>
          <a:prstGeom prst="rect">
            <a:avLst/>
          </a:prstGeom>
          <a:noFill/>
          <a:ln w="9525">
            <a:noFill/>
            <a:miter lim="800000"/>
            <a:headEnd/>
            <a:tailEnd/>
          </a:ln>
        </p:spPr>
      </p:pic>
      <p:sp>
        <p:nvSpPr>
          <p:cNvPr id="75783" name="Text Box 8"/>
          <p:cNvSpPr txBox="1">
            <a:spLocks noChangeArrowheads="1"/>
          </p:cNvSpPr>
          <p:nvPr/>
        </p:nvSpPr>
        <p:spPr bwMode="auto">
          <a:xfrm>
            <a:off x="0" y="2860675"/>
            <a:ext cx="1479892" cy="307777"/>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D9D9D9"/>
                </a:solidFill>
              </a:rPr>
              <a:t>Murray et al 2014</a:t>
            </a:r>
          </a:p>
        </p:txBody>
      </p:sp>
      <p:sp>
        <p:nvSpPr>
          <p:cNvPr id="75784" name="Text Box 9"/>
          <p:cNvSpPr txBox="1">
            <a:spLocks noChangeArrowheads="1"/>
          </p:cNvSpPr>
          <p:nvPr/>
        </p:nvSpPr>
        <p:spPr bwMode="auto">
          <a:xfrm>
            <a:off x="5435600" y="6049963"/>
            <a:ext cx="1562100" cy="307777"/>
          </a:xfrm>
          <a:prstGeom prst="rect">
            <a:avLst/>
          </a:prstGeom>
          <a:noFill/>
          <a:ln w="9525">
            <a:noFill/>
            <a:miter lim="800000"/>
            <a:headEnd/>
            <a:tailEnd/>
          </a:ln>
        </p:spPr>
        <p:txBody>
          <a:bodyPr wrap="square">
            <a:prstTxWarp prst="textNoShape">
              <a:avLst/>
            </a:prstTxWarp>
            <a:spAutoFit/>
          </a:bodyPr>
          <a:lstStyle/>
          <a:p>
            <a:pPr eaLnBrk="0" hangingPunct="0"/>
            <a:r>
              <a:rPr lang="en-US" sz="1400">
                <a:solidFill>
                  <a:schemeClr val="bg1">
                    <a:lumMod val="85000"/>
                  </a:schemeClr>
                </a:solidFill>
              </a:rPr>
              <a:t>Charnoz et al 2010</a:t>
            </a:r>
          </a:p>
        </p:txBody>
      </p:sp>
      <p:sp>
        <p:nvSpPr>
          <p:cNvPr id="75785" name="Oval 15"/>
          <p:cNvSpPr>
            <a:spLocks noChangeArrowheads="1"/>
          </p:cNvSpPr>
          <p:nvPr/>
        </p:nvSpPr>
        <p:spPr bwMode="auto">
          <a:xfrm>
            <a:off x="7394575" y="5065713"/>
            <a:ext cx="93663"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86" name="Oval 16"/>
          <p:cNvSpPr>
            <a:spLocks noChangeArrowheads="1"/>
          </p:cNvSpPr>
          <p:nvPr/>
        </p:nvSpPr>
        <p:spPr bwMode="auto">
          <a:xfrm>
            <a:off x="7477125" y="4529138"/>
            <a:ext cx="93663"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87" name="Oval 17"/>
          <p:cNvSpPr>
            <a:spLocks noChangeArrowheads="1"/>
          </p:cNvSpPr>
          <p:nvPr/>
        </p:nvSpPr>
        <p:spPr bwMode="auto">
          <a:xfrm>
            <a:off x="7546975" y="4572000"/>
            <a:ext cx="93663"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88" name="Oval 18"/>
          <p:cNvSpPr>
            <a:spLocks noChangeArrowheads="1"/>
          </p:cNvSpPr>
          <p:nvPr/>
        </p:nvSpPr>
        <p:spPr bwMode="auto">
          <a:xfrm>
            <a:off x="8050213" y="4114800"/>
            <a:ext cx="93662"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89" name="Oval 19"/>
          <p:cNvSpPr>
            <a:spLocks noChangeArrowheads="1"/>
          </p:cNvSpPr>
          <p:nvPr/>
        </p:nvSpPr>
        <p:spPr bwMode="auto">
          <a:xfrm>
            <a:off x="8048625" y="4278313"/>
            <a:ext cx="93663"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90" name="Oval 40"/>
          <p:cNvSpPr>
            <a:spLocks noChangeArrowheads="1"/>
          </p:cNvSpPr>
          <p:nvPr/>
        </p:nvSpPr>
        <p:spPr bwMode="auto">
          <a:xfrm>
            <a:off x="4802188" y="5022850"/>
            <a:ext cx="93662"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91" name="Oval 41"/>
          <p:cNvSpPr>
            <a:spLocks noChangeArrowheads="1"/>
          </p:cNvSpPr>
          <p:nvPr/>
        </p:nvSpPr>
        <p:spPr bwMode="auto">
          <a:xfrm>
            <a:off x="4884738" y="4486275"/>
            <a:ext cx="93662"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92" name="Oval 42"/>
          <p:cNvSpPr>
            <a:spLocks noChangeArrowheads="1"/>
          </p:cNvSpPr>
          <p:nvPr/>
        </p:nvSpPr>
        <p:spPr bwMode="auto">
          <a:xfrm>
            <a:off x="4954588" y="4529138"/>
            <a:ext cx="93662"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93" name="Oval 43"/>
          <p:cNvSpPr>
            <a:spLocks noChangeArrowheads="1"/>
          </p:cNvSpPr>
          <p:nvPr/>
        </p:nvSpPr>
        <p:spPr bwMode="auto">
          <a:xfrm>
            <a:off x="5457825" y="4071938"/>
            <a:ext cx="93663"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5794" name="Oval 44"/>
          <p:cNvSpPr>
            <a:spLocks noChangeArrowheads="1"/>
          </p:cNvSpPr>
          <p:nvPr/>
        </p:nvSpPr>
        <p:spPr bwMode="auto">
          <a:xfrm>
            <a:off x="5456238" y="4235450"/>
            <a:ext cx="93662" cy="82550"/>
          </a:xfrm>
          <a:prstGeom prst="ellipse">
            <a:avLst/>
          </a:prstGeom>
          <a:solidFill>
            <a:srgbClr val="FF140B"/>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9" name="TextBox 18"/>
          <p:cNvSpPr txBox="1"/>
          <p:nvPr/>
        </p:nvSpPr>
        <p:spPr>
          <a:xfrm>
            <a:off x="2044700" y="3492500"/>
            <a:ext cx="938253" cy="369332"/>
          </a:xfrm>
          <a:prstGeom prst="rect">
            <a:avLst/>
          </a:prstGeom>
          <a:noFill/>
        </p:spPr>
        <p:txBody>
          <a:bodyPr wrap="none" rtlCol="0">
            <a:spAutoFit/>
          </a:bodyPr>
          <a:lstStyle/>
          <a:p>
            <a:r>
              <a:rPr lang="en-US">
                <a:solidFill>
                  <a:srgbClr val="FFFFFF"/>
                </a:solidFill>
              </a:rPr>
              <a:t>“Peggy”</a:t>
            </a:r>
          </a:p>
        </p:txBody>
      </p:sp>
      <p:sp>
        <p:nvSpPr>
          <p:cNvPr id="20" name="Rectangle 19"/>
          <p:cNvSpPr/>
          <p:nvPr/>
        </p:nvSpPr>
        <p:spPr>
          <a:xfrm>
            <a:off x="4904291" y="2202934"/>
            <a:ext cx="2688218" cy="369332"/>
          </a:xfrm>
          <a:prstGeom prst="rect">
            <a:avLst/>
          </a:prstGeom>
        </p:spPr>
        <p:txBody>
          <a:bodyPr wrap="none">
            <a:spAutoFit/>
          </a:bodyPr>
          <a:lstStyle/>
          <a:p>
            <a:pPr algn="ctr" eaLnBrk="0" hangingPunct="0"/>
            <a:r>
              <a:rPr lang="en-US" i="1">
                <a:solidFill>
                  <a:schemeClr val="bg1"/>
                </a:solidFill>
              </a:rPr>
              <a:t>(1</a:t>
            </a:r>
            <a:r>
              <a:rPr lang="en-US" i="1" baseline="30000">
                <a:solidFill>
                  <a:schemeClr val="bg1"/>
                </a:solidFill>
              </a:rPr>
              <a:t>st</a:t>
            </a:r>
            <a:r>
              <a:rPr lang="en-US" i="1">
                <a:solidFill>
                  <a:schemeClr val="bg1"/>
                </a:solidFill>
              </a:rPr>
              <a:t> young ring argument)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8490</TotalTime>
  <Words>3497</Words>
  <Application>Microsoft Macintosh PowerPoint</Application>
  <PresentationFormat>On-screen Show (4:3)</PresentationFormat>
  <Paragraphs>590</Paragraphs>
  <Slides>33</Slides>
  <Notes>29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ＭＳ Ｐゴシック</vt:lpstr>
      <vt:lpstr>Arial</vt:lpstr>
      <vt:lpstr>Arial Black</vt:lpstr>
      <vt:lpstr>Calibri</vt:lpstr>
      <vt:lpstr>Calibri (Body)</vt:lpstr>
      <vt:lpstr>Chalkboard</vt:lpstr>
      <vt:lpstr>Gill Sans</vt:lpstr>
      <vt:lpstr>Helvetica</vt:lpstr>
      <vt:lpstr>Symbol</vt:lpstr>
      <vt:lpstr>Times</vt:lpstr>
      <vt:lpstr>Wingdings</vt:lpstr>
      <vt:lpstr>Office Theme</vt:lpstr>
      <vt:lpstr>PowerPoint Presentation</vt:lpstr>
      <vt:lpstr>The Dark 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Prometheus and the F ring   (Murray, 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Prometheus and the F ring </vt:lpstr>
      <vt:lpstr>Prometheus and the F ring </vt:lpstr>
      <vt:lpstr>PowerPoint Presentation</vt:lpstr>
      <vt:lpstr>PowerPoint Presentation</vt:lpstr>
    </vt:vector>
  </TitlesOfParts>
  <Company>NASA - Ames Research Center</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Cuzzi</dc:creator>
  <cp:lastModifiedBy>Microsoft Office User</cp:lastModifiedBy>
  <cp:revision>230</cp:revision>
  <cp:lastPrinted>2018-08-11T22:49:42Z</cp:lastPrinted>
  <dcterms:created xsi:type="dcterms:W3CDTF">2018-08-13T12:47:10Z</dcterms:created>
  <dcterms:modified xsi:type="dcterms:W3CDTF">2018-08-13T14:08:34Z</dcterms:modified>
</cp:coreProperties>
</file>