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34" r:id="rId2"/>
    <p:sldId id="319" r:id="rId3"/>
    <p:sldId id="301" r:id="rId4"/>
    <p:sldId id="327" r:id="rId5"/>
    <p:sldId id="335" r:id="rId6"/>
    <p:sldId id="279" r:id="rId7"/>
    <p:sldId id="298" r:id="rId8"/>
    <p:sldId id="294" r:id="rId9"/>
    <p:sldId id="325" r:id="rId10"/>
    <p:sldId id="314" r:id="rId11"/>
    <p:sldId id="315" r:id="rId12"/>
    <p:sldId id="297" r:id="rId13"/>
    <p:sldId id="324" r:id="rId14"/>
    <p:sldId id="331" r:id="rId15"/>
    <p:sldId id="339" r:id="rId16"/>
    <p:sldId id="320" r:id="rId17"/>
    <p:sldId id="318" r:id="rId18"/>
    <p:sldId id="328" r:id="rId19"/>
    <p:sldId id="336" r:id="rId20"/>
    <p:sldId id="338" r:id="rId21"/>
    <p:sldId id="309" r:id="rId22"/>
    <p:sldId id="311" r:id="rId2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7C0BF"/>
    <a:srgbClr val="0000FF"/>
    <a:srgbClr val="66FF66"/>
    <a:srgbClr val="66FF33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9374" autoAdjust="0"/>
  </p:normalViewPr>
  <p:slideViewPr>
    <p:cSldViewPr>
      <p:cViewPr>
        <p:scale>
          <a:sx n="72" d="100"/>
          <a:sy n="72" d="100"/>
        </p:scale>
        <p:origin x="-1336" y="-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4" d="100"/>
        <a:sy n="124" d="100"/>
      </p:scale>
      <p:origin x="0" y="18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2000FF-5FB6-3E43-ADD2-18E6E9FB6F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455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EF6EEC-F1DC-E946-BD5D-D6EC5C4A64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024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0E299D-4B1E-4047-8643-CFCE68F600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261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B0DA9-55DA-FC48-B24B-2FC9A9BF4F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536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F76A5C-FEE8-E14A-8A9C-5BD2E66891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064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3A19B2-1DD2-E645-8A33-5718AB63C5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686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346A82-2420-FB4E-B33B-64552C29FC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502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42706-3D1A-5A4D-A543-E87F4C1315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436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FCFAE7-47D8-2E41-A9B2-789DD1C562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536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8EEE75-E488-2C41-921F-17135F7931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505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DA21F9-EB6D-7F47-BDE6-5233D99640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587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Arial" charset="0"/>
              </a:defRPr>
            </a:lvl1pPr>
          </a:lstStyle>
          <a:p>
            <a:pPr>
              <a:defRPr/>
            </a:pPr>
            <a:fld id="{57D0D97D-EDFE-D449-AE42-70F23D17F9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emf"/><Relationship Id="rId3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emf"/><Relationship Id="rId3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Relationship Id="rId3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emf"/><Relationship Id="rId3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 descr="PIA11668_mountains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68066"/>
            <a:ext cx="9144000" cy="7026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838200" y="1196975"/>
            <a:ext cx="7772400" cy="14700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4800" dirty="0" smtClean="0">
                <a:solidFill>
                  <a:srgbClr val="66FF33"/>
                </a:solidFill>
              </a:rPr>
              <a:t>Saturn’s outer B ring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828800" y="2514600"/>
            <a:ext cx="5257800" cy="1219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en-US" sz="2800" dirty="0" smtClean="0">
                <a:solidFill>
                  <a:srgbClr val="66FF33"/>
                </a:solidFill>
              </a:rPr>
              <a:t>P.D. Nicholson, M.M. </a:t>
            </a:r>
            <a:r>
              <a:rPr lang="en-US" sz="2800" dirty="0" err="1" smtClean="0">
                <a:solidFill>
                  <a:srgbClr val="66FF33"/>
                </a:solidFill>
              </a:rPr>
              <a:t>Hedman</a:t>
            </a:r>
            <a:r>
              <a:rPr lang="en-US" sz="2800" dirty="0" smtClean="0">
                <a:solidFill>
                  <a:srgbClr val="66FF33"/>
                </a:solidFill>
              </a:rPr>
              <a:t> &amp; R.G. French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4800" y="6096000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Boulder CO, Aug 2018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949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 descr="waveletcombprocmx_outerb_m1_full_11221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5888" y="-533400"/>
            <a:ext cx="6183312" cy="800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TextBox 2"/>
          <p:cNvSpPr txBox="1">
            <a:spLocks noChangeArrowheads="1"/>
          </p:cNvSpPr>
          <p:nvPr/>
        </p:nvSpPr>
        <p:spPr bwMode="auto">
          <a:xfrm>
            <a:off x="228600" y="1524000"/>
            <a:ext cx="32766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0000FF"/>
                </a:solidFill>
              </a:rPr>
              <a:t>A blind search for wavelike structures in the 2008/9 data, using a phase-coherent wavelet algorithm and </a:t>
            </a:r>
            <a:r>
              <a:rPr lang="en-US" sz="2000" dirty="0">
                <a:solidFill>
                  <a:srgbClr val="FF0000"/>
                </a:solidFill>
              </a:rPr>
              <a:t>m=1</a:t>
            </a:r>
            <a:r>
              <a:rPr lang="en-US" sz="2000" dirty="0">
                <a:solidFill>
                  <a:srgbClr val="0000FF"/>
                </a:solidFill>
              </a:rPr>
              <a:t>.</a:t>
            </a:r>
          </a:p>
          <a:p>
            <a:pPr eaLnBrk="1" hangingPunct="1"/>
            <a:endParaRPr lang="en-US" sz="2000" dirty="0">
              <a:solidFill>
                <a:srgbClr val="FF0000"/>
              </a:solidFill>
            </a:endParaRPr>
          </a:p>
          <a:p>
            <a:pPr eaLnBrk="1" hangingPunct="1"/>
            <a:r>
              <a:rPr lang="en-US" sz="2000" dirty="0">
                <a:solidFill>
                  <a:srgbClr val="0000FF"/>
                </a:solidFill>
              </a:rPr>
              <a:t>Note peak at 117,150 km, with &lt;k&gt; = 0.055 km</a:t>
            </a:r>
            <a:r>
              <a:rPr lang="en-US" sz="2000" baseline="30000" dirty="0">
                <a:solidFill>
                  <a:srgbClr val="0000FF"/>
                </a:solidFill>
              </a:rPr>
              <a:t>-1</a:t>
            </a:r>
            <a:r>
              <a:rPr lang="en-US" sz="2000" dirty="0">
                <a:solidFill>
                  <a:srgbClr val="0000FF"/>
                </a:solidFill>
              </a:rPr>
              <a:t> or </a:t>
            </a:r>
            <a:r>
              <a:rPr lang="en-US" sz="2000" dirty="0" smtClean="0">
                <a:solidFill>
                  <a:srgbClr val="0000FF"/>
                </a:solidFill>
                <a:latin typeface="Symbol" charset="0"/>
                <a:cs typeface="Symbol" charset="0"/>
              </a:rPr>
              <a:t>l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>
                <a:solidFill>
                  <a:srgbClr val="0000FF"/>
                </a:solidFill>
              </a:rPr>
              <a:t>~ 110 km.</a:t>
            </a:r>
            <a:endParaRPr lang="en-US" sz="2000" baseline="30000" dirty="0">
              <a:solidFill>
                <a:srgbClr val="0000FF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352800" y="3733800"/>
            <a:ext cx="2819400" cy="609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962400" y="5638800"/>
            <a:ext cx="3581400" cy="0"/>
          </a:xfrm>
          <a:prstGeom prst="line">
            <a:avLst/>
          </a:prstGeom>
          <a:ln w="12700" cmpd="sng">
            <a:solidFill>
              <a:srgbClr val="00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 descr="B1170_1173_a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033"/>
          <a:stretch>
            <a:fillRect/>
          </a:stretch>
        </p:blipFill>
        <p:spPr bwMode="auto">
          <a:xfrm>
            <a:off x="3092450" y="3429000"/>
            <a:ext cx="5137150" cy="361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2" descr="B1170_1173_b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584"/>
          <a:stretch>
            <a:fillRect/>
          </a:stretch>
        </p:blipFill>
        <p:spPr bwMode="auto">
          <a:xfrm>
            <a:off x="3048000" y="0"/>
            <a:ext cx="5105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5029200" y="2895600"/>
            <a:ext cx="533400" cy="3581400"/>
          </a:xfrm>
          <a:prstGeom prst="line">
            <a:avLst/>
          </a:prstGeom>
          <a:ln w="12700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5562600" y="457200"/>
            <a:ext cx="914400" cy="5410200"/>
          </a:xfrm>
          <a:prstGeom prst="line">
            <a:avLst/>
          </a:prstGeom>
          <a:ln w="12700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581" name="TextBox 8"/>
          <p:cNvSpPr txBox="1">
            <a:spLocks noChangeArrowheads="1"/>
          </p:cNvSpPr>
          <p:nvPr/>
        </p:nvSpPr>
        <p:spPr bwMode="auto">
          <a:xfrm>
            <a:off x="457200" y="1219200"/>
            <a:ext cx="289560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0000FF"/>
                </a:solidFill>
              </a:rPr>
              <a:t>The </a:t>
            </a:r>
            <a:r>
              <a:rPr lang="en-US" sz="2000" dirty="0" smtClean="0">
                <a:solidFill>
                  <a:srgbClr val="FF0000"/>
                </a:solidFill>
              </a:rPr>
              <a:t>m</a:t>
            </a:r>
            <a:r>
              <a:rPr lang="en-US" sz="2000" dirty="0">
                <a:solidFill>
                  <a:srgbClr val="FF0000"/>
                </a:solidFill>
              </a:rPr>
              <a:t>=</a:t>
            </a:r>
            <a:r>
              <a:rPr lang="en-US" sz="2000" dirty="0" smtClean="0">
                <a:solidFill>
                  <a:srgbClr val="FF0000"/>
                </a:solidFill>
              </a:rPr>
              <a:t>1</a:t>
            </a:r>
            <a:r>
              <a:rPr lang="en-US" sz="2000" dirty="0" smtClean="0">
                <a:solidFill>
                  <a:srgbClr val="0000FF"/>
                </a:solidFill>
              </a:rPr>
              <a:t> structure at  at ~117,150 km appears to be a “wave packet” with a trailing spiral pattern that extends over ~1.5 rotations.</a:t>
            </a:r>
            <a:endParaRPr lang="en-US" sz="2000" dirty="0">
              <a:solidFill>
                <a:srgbClr val="0000FF"/>
              </a:solidFill>
            </a:endParaRPr>
          </a:p>
          <a:p>
            <a:pPr eaLnBrk="1" hangingPunct="1"/>
            <a:endParaRPr lang="en-US" sz="2000" dirty="0">
              <a:solidFill>
                <a:srgbClr val="0000FF"/>
              </a:solidFill>
            </a:endParaRPr>
          </a:p>
          <a:p>
            <a:pPr eaLnBrk="1" hangingPunct="1"/>
            <a:r>
              <a:rPr lang="en-US" sz="2000" dirty="0" smtClean="0">
                <a:solidFill>
                  <a:srgbClr val="0000FF"/>
                </a:solidFill>
              </a:rPr>
              <a:t>32 VIMS profiles sorted </a:t>
            </a:r>
            <a:r>
              <a:rPr lang="en-US" sz="2000" dirty="0">
                <a:solidFill>
                  <a:srgbClr val="0000FF"/>
                </a:solidFill>
              </a:rPr>
              <a:t>by phase </a:t>
            </a:r>
            <a:r>
              <a:rPr lang="en-US" sz="2000" dirty="0" smtClean="0">
                <a:solidFill>
                  <a:srgbClr val="0000FF"/>
                </a:solidFill>
              </a:rPr>
              <a:t>and assuming </a:t>
            </a:r>
            <a:r>
              <a:rPr lang="en-US" sz="2000" dirty="0">
                <a:solidFill>
                  <a:srgbClr val="FF0000"/>
                </a:solidFill>
              </a:rPr>
              <a:t>m=1</a:t>
            </a:r>
            <a:r>
              <a:rPr lang="en-US" sz="2000" dirty="0">
                <a:solidFill>
                  <a:srgbClr val="0000FF"/>
                </a:solidFill>
              </a:rPr>
              <a:t> and </a:t>
            </a:r>
            <a:r>
              <a:rPr lang="en-US" sz="2000" dirty="0" err="1">
                <a:solidFill>
                  <a:srgbClr val="0000FF"/>
                </a:solidFill>
                <a:latin typeface="Symbol" charset="0"/>
                <a:cs typeface="Symbol" charset="0"/>
              </a:rPr>
              <a:t>W</a:t>
            </a:r>
            <a:r>
              <a:rPr lang="en-US" sz="2000" baseline="-25000" dirty="0" err="1">
                <a:solidFill>
                  <a:srgbClr val="0000FF"/>
                </a:solidFill>
              </a:rPr>
              <a:t>p</a:t>
            </a:r>
            <a:r>
              <a:rPr lang="en-US" sz="2000" dirty="0">
                <a:solidFill>
                  <a:srgbClr val="0000FF"/>
                </a:solidFill>
              </a:rPr>
              <a:t> = </a:t>
            </a:r>
            <a:r>
              <a:rPr lang="en-US" sz="2000" dirty="0" err="1">
                <a:solidFill>
                  <a:srgbClr val="0000FF"/>
                </a:solidFill>
              </a:rPr>
              <a:t>d</a:t>
            </a:r>
            <a:r>
              <a:rPr lang="en-US" sz="2000" dirty="0" err="1">
                <a:solidFill>
                  <a:srgbClr val="0000FF"/>
                </a:solidFill>
                <a:latin typeface="Symbol" charset="0"/>
                <a:cs typeface="Symbol" charset="0"/>
              </a:rPr>
              <a:t>w</a:t>
            </a:r>
            <a:r>
              <a:rPr lang="en-US" sz="2000" dirty="0">
                <a:solidFill>
                  <a:srgbClr val="0000FF"/>
                </a:solidFill>
              </a:rPr>
              <a:t>/</a:t>
            </a:r>
            <a:r>
              <a:rPr lang="en-US" sz="2000" dirty="0" err="1">
                <a:solidFill>
                  <a:srgbClr val="0000FF"/>
                </a:solidFill>
              </a:rPr>
              <a:t>dt</a:t>
            </a:r>
            <a:r>
              <a:rPr lang="en-US" sz="2000" dirty="0" err="1" smtClean="0">
                <a:solidFill>
                  <a:srgbClr val="0000FF"/>
                </a:solidFill>
              </a:rPr>
              <a:t>.</a:t>
            </a:r>
            <a:endParaRPr lang="en-US" sz="2000" dirty="0" smtClean="0">
              <a:solidFill>
                <a:srgbClr val="0000FF"/>
              </a:solidFill>
            </a:endParaRPr>
          </a:p>
          <a:p>
            <a:pPr eaLnBrk="1" hangingPunct="1"/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5791200"/>
            <a:ext cx="289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VIMS </a:t>
            </a:r>
            <a:r>
              <a:rPr lang="en-US" dirty="0" smtClean="0">
                <a:solidFill>
                  <a:srgbClr val="0000FF"/>
                </a:solidFill>
                <a:latin typeface="+mn-lt"/>
                <a:cs typeface="Symbol" charset="2"/>
              </a:rPr>
              <a:t>occultation </a:t>
            </a:r>
            <a:r>
              <a:rPr lang="en-US" dirty="0" smtClean="0">
                <a:solidFill>
                  <a:srgbClr val="0000FF"/>
                </a:solidFill>
              </a:rPr>
              <a:t>data, 2008 – 2013.</a:t>
            </a: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waveprof2nc_tooth_aslate_013117.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-304800"/>
            <a:ext cx="5908675" cy="76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TextBox 2"/>
          <p:cNvSpPr txBox="1">
            <a:spLocks noChangeArrowheads="1"/>
          </p:cNvSpPr>
          <p:nvPr/>
        </p:nvSpPr>
        <p:spPr bwMode="auto">
          <a:xfrm>
            <a:off x="609600" y="1828800"/>
            <a:ext cx="3581400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0000FF"/>
                </a:solidFill>
              </a:rPr>
              <a:t>In </a:t>
            </a:r>
            <a:r>
              <a:rPr lang="en-US" sz="2000" dirty="0">
                <a:solidFill>
                  <a:srgbClr val="0000FF"/>
                </a:solidFill>
              </a:rPr>
              <a:t>2016 </a:t>
            </a:r>
            <a:r>
              <a:rPr lang="en-US" sz="2000" dirty="0" err="1" smtClean="0">
                <a:solidFill>
                  <a:srgbClr val="0000FF"/>
                </a:solidFill>
              </a:rPr>
              <a:t>occultations</a:t>
            </a:r>
            <a:r>
              <a:rPr lang="en-US" sz="2000" dirty="0" smtClean="0">
                <a:solidFill>
                  <a:srgbClr val="0000FF"/>
                </a:solidFill>
              </a:rPr>
              <a:t> we </a:t>
            </a:r>
            <a:r>
              <a:rPr lang="en-US" sz="2000" dirty="0">
                <a:solidFill>
                  <a:srgbClr val="0000FF"/>
                </a:solidFill>
              </a:rPr>
              <a:t>see a pronounced “toothy region” of 10-12 cycles </a:t>
            </a:r>
            <a:r>
              <a:rPr lang="en-US" sz="2000" dirty="0" smtClean="0">
                <a:solidFill>
                  <a:srgbClr val="0000FF"/>
                </a:solidFill>
              </a:rPr>
              <a:t>over ~150 </a:t>
            </a:r>
            <a:r>
              <a:rPr lang="en-US" sz="2000" dirty="0">
                <a:solidFill>
                  <a:srgbClr val="0000FF"/>
                </a:solidFill>
              </a:rPr>
              <a:t>km.  </a:t>
            </a:r>
            <a:r>
              <a:rPr lang="en-US" sz="2000" dirty="0" smtClean="0">
                <a:solidFill>
                  <a:srgbClr val="0000FF"/>
                </a:solidFill>
              </a:rPr>
              <a:t>These show systematic </a:t>
            </a:r>
            <a:r>
              <a:rPr lang="en-US" sz="2000" dirty="0">
                <a:solidFill>
                  <a:srgbClr val="0000FF"/>
                </a:solidFill>
              </a:rPr>
              <a:t>changes in morphology with </a:t>
            </a:r>
            <a:r>
              <a:rPr lang="en-US" sz="2000" dirty="0">
                <a:solidFill>
                  <a:srgbClr val="FF0000"/>
                </a:solidFill>
              </a:rPr>
              <a:t>m=1</a:t>
            </a:r>
            <a:r>
              <a:rPr lang="en-US" sz="2000" dirty="0">
                <a:solidFill>
                  <a:srgbClr val="0000FF"/>
                </a:solidFill>
              </a:rPr>
              <a:t> phase.</a:t>
            </a:r>
          </a:p>
          <a:p>
            <a:pPr eaLnBrk="1" hangingPunct="1"/>
            <a:endParaRPr lang="en-US" sz="2000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US" sz="2000" dirty="0" smtClean="0">
                <a:solidFill>
                  <a:srgbClr val="0000FF"/>
                </a:solidFill>
              </a:rPr>
              <a:t>However</a:t>
            </a:r>
            <a:r>
              <a:rPr lang="en-US" sz="2000" dirty="0">
                <a:solidFill>
                  <a:srgbClr val="0000FF"/>
                </a:solidFill>
              </a:rPr>
              <a:t>, this pattern is NOT periodic in any strict </a:t>
            </a:r>
            <a:r>
              <a:rPr lang="en-US" sz="2000" dirty="0" smtClean="0">
                <a:solidFill>
                  <a:srgbClr val="0000FF"/>
                </a:solidFill>
              </a:rPr>
              <a:t>sense.</a:t>
            </a:r>
          </a:p>
          <a:p>
            <a:pPr eaLnBrk="1" hangingPunct="1"/>
            <a:endParaRPr lang="en-US" sz="2000" dirty="0">
              <a:solidFill>
                <a:srgbClr val="0000FF"/>
              </a:solidFill>
            </a:endParaRPr>
          </a:p>
          <a:p>
            <a:pPr eaLnBrk="1" hangingPunct="1"/>
            <a:endParaRPr lang="en-US" sz="2000" dirty="0" smtClean="0">
              <a:solidFill>
                <a:srgbClr val="FF0000"/>
              </a:solidFill>
            </a:endParaRPr>
          </a:p>
          <a:p>
            <a:pPr eaLnBrk="1" hangingPunct="1"/>
            <a:endParaRPr lang="en-US" sz="2000" dirty="0">
              <a:solidFill>
                <a:srgbClr val="FF0000"/>
              </a:solidFill>
            </a:endParaRPr>
          </a:p>
          <a:p>
            <a:pPr eaLnBrk="1" hangingPunct="1"/>
            <a:r>
              <a:rPr lang="en-US" sz="2000" dirty="0" smtClean="0">
                <a:solidFill>
                  <a:srgbClr val="0000FF"/>
                </a:solidFill>
              </a:rPr>
              <a:t>VIMS </a:t>
            </a:r>
            <a:r>
              <a:rPr lang="en-US" sz="2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</a:rPr>
              <a:t>Sco</a:t>
            </a:r>
            <a:r>
              <a:rPr lang="en-US" sz="2000" dirty="0" smtClean="0">
                <a:solidFill>
                  <a:srgbClr val="0000FF"/>
                </a:solidFill>
              </a:rPr>
              <a:t> data, 2016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609600" y="505361"/>
            <a:ext cx="3581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0000FF"/>
                </a:solidFill>
              </a:rPr>
              <a:t>T</a:t>
            </a:r>
            <a:r>
              <a:rPr lang="en-US" sz="2000" dirty="0" smtClean="0">
                <a:solidFill>
                  <a:srgbClr val="0000FF"/>
                </a:solidFill>
              </a:rPr>
              <a:t>he </a:t>
            </a:r>
            <a:r>
              <a:rPr lang="en-US" sz="2000" dirty="0">
                <a:solidFill>
                  <a:srgbClr val="0000FF"/>
                </a:solidFill>
              </a:rPr>
              <a:t>structure in the outer 500 km of the B ring seems to have changed qualitatively between 2009 and </a:t>
            </a:r>
            <a:r>
              <a:rPr lang="en-US" sz="2000" dirty="0" smtClean="0">
                <a:solidFill>
                  <a:srgbClr val="0000FF"/>
                </a:solidFill>
              </a:rPr>
              <a:t>2015.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7" name="Group 3"/>
          <p:cNvGrpSpPr>
            <a:grpSpLocks/>
          </p:cNvGrpSpPr>
          <p:nvPr/>
        </p:nvGrpSpPr>
        <p:grpSpPr bwMode="auto">
          <a:xfrm>
            <a:off x="3249613" y="533400"/>
            <a:ext cx="5997575" cy="4953000"/>
            <a:chOff x="3249314" y="838200"/>
            <a:chExt cx="5998172" cy="4953000"/>
          </a:xfrm>
        </p:grpSpPr>
        <p:pic>
          <p:nvPicPr>
            <p:cNvPr id="29701" name="Picture 3" descr="waveletcombproc_m2_aslate_041117.ps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205" t="11523" r="17500" b="51331"/>
            <a:stretch>
              <a:fillRect/>
            </a:stretch>
          </p:blipFill>
          <p:spPr bwMode="auto">
            <a:xfrm>
              <a:off x="3249314" y="838200"/>
              <a:ext cx="5894686" cy="4088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2" name="Picture 3" descr="waveletcombproc_m2_aslate_041117.ps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864" t="84140" r="15842" b="7764"/>
            <a:stretch>
              <a:fillRect/>
            </a:stretch>
          </p:blipFill>
          <p:spPr bwMode="auto">
            <a:xfrm>
              <a:off x="3352800" y="4900077"/>
              <a:ext cx="5894686" cy="891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3" name="Picture 1" descr="waveletcombproc_all_m0_wavenorm_maxsiglt2_nlev40_042117rev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400" y="2895600"/>
              <a:ext cx="4783667" cy="2070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698" name="TextBox 2"/>
          <p:cNvSpPr txBox="1">
            <a:spLocks noChangeArrowheads="1"/>
          </p:cNvSpPr>
          <p:nvPr/>
        </p:nvSpPr>
        <p:spPr bwMode="auto">
          <a:xfrm>
            <a:off x="381000" y="466725"/>
            <a:ext cx="3048000" cy="59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0000FF"/>
                </a:solidFill>
              </a:rPr>
              <a:t>Is the strongly-perturbed B ring edge somehow responsible for all of this variable structure?</a:t>
            </a:r>
          </a:p>
          <a:p>
            <a:pPr eaLnBrk="1" hangingPunct="1"/>
            <a:endParaRPr lang="en-US" sz="2000" dirty="0">
              <a:solidFill>
                <a:srgbClr val="0000FF"/>
              </a:solidFill>
            </a:endParaRPr>
          </a:p>
          <a:p>
            <a:pPr eaLnBrk="1" hangingPunct="1"/>
            <a:r>
              <a:rPr lang="en-US" sz="2000" dirty="0">
                <a:solidFill>
                  <a:srgbClr val="0000FF"/>
                </a:solidFill>
              </a:rPr>
              <a:t>The most plausible inward-propagating wave would be </a:t>
            </a:r>
            <a:r>
              <a:rPr lang="en-US" sz="2000" dirty="0">
                <a:solidFill>
                  <a:srgbClr val="FF0000"/>
                </a:solidFill>
              </a:rPr>
              <a:t>m=0</a:t>
            </a:r>
            <a:r>
              <a:rPr lang="en-US" sz="2000" dirty="0">
                <a:solidFill>
                  <a:srgbClr val="0000FF"/>
                </a:solidFill>
              </a:rPr>
              <a:t> (for </a:t>
            </a:r>
            <a:r>
              <a:rPr lang="en-US" sz="2000" dirty="0" smtClean="0">
                <a:solidFill>
                  <a:srgbClr val="0000FF"/>
                </a:solidFill>
              </a:rPr>
              <a:t>which the group velocity is negative &amp; the phase velocity is positive)</a:t>
            </a:r>
            <a:r>
              <a:rPr lang="en-US" sz="2000" dirty="0">
                <a:solidFill>
                  <a:srgbClr val="0000FF"/>
                </a:solidFill>
              </a:rPr>
              <a:t>.  A search for such a wave using all available </a:t>
            </a:r>
            <a:r>
              <a:rPr lang="en-US" sz="2000" dirty="0" smtClean="0">
                <a:solidFill>
                  <a:srgbClr val="0000FF"/>
                </a:solidFill>
              </a:rPr>
              <a:t>occultation data </a:t>
            </a:r>
            <a:r>
              <a:rPr lang="en-US" sz="2000" dirty="0">
                <a:solidFill>
                  <a:srgbClr val="0000FF"/>
                </a:solidFill>
              </a:rPr>
              <a:t>shows a possible signature, corresponding to a plausible surface density of </a:t>
            </a:r>
            <a:r>
              <a:rPr lang="en-US" sz="2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S</a:t>
            </a:r>
            <a:r>
              <a:rPr lang="en-US" sz="2000" dirty="0" smtClean="0">
                <a:solidFill>
                  <a:srgbClr val="0000FF"/>
                </a:solidFill>
              </a:rPr>
              <a:t> = 30</a:t>
            </a:r>
            <a:r>
              <a:rPr lang="en-US" sz="2000" dirty="0">
                <a:solidFill>
                  <a:srgbClr val="0000FF"/>
                </a:solidFill>
              </a:rPr>
              <a:t>-40 g/cm</a:t>
            </a:r>
            <a:r>
              <a:rPr lang="en-US" sz="2000" baseline="30000" dirty="0">
                <a:solidFill>
                  <a:srgbClr val="0000FF"/>
                </a:solidFill>
              </a:rPr>
              <a:t>2</a:t>
            </a:r>
            <a:r>
              <a:rPr lang="en-US" sz="2000" dirty="0">
                <a:solidFill>
                  <a:srgbClr val="0000FF"/>
                </a:solidFill>
              </a:rPr>
              <a:t>.</a:t>
            </a:r>
          </a:p>
          <a:p>
            <a:pPr eaLnBrk="1" hangingPunct="1"/>
            <a:endParaRPr lang="en-US" sz="2000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4191000" y="3505200"/>
            <a:ext cx="4343400" cy="1143000"/>
          </a:xfrm>
          <a:prstGeom prst="line">
            <a:avLst/>
          </a:prstGeom>
          <a:ln w="12700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700" name="TextBox 1"/>
          <p:cNvSpPr txBox="1">
            <a:spLocks noChangeArrowheads="1"/>
          </p:cNvSpPr>
          <p:nvPr/>
        </p:nvSpPr>
        <p:spPr bwMode="auto">
          <a:xfrm>
            <a:off x="3733800" y="5692914"/>
            <a:ext cx="5181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</a:rPr>
              <a:t>However, the wave does not seem to be phase-coherent over </a:t>
            </a:r>
            <a:r>
              <a:rPr lang="en-US" sz="2000" dirty="0" smtClean="0">
                <a:solidFill>
                  <a:srgbClr val="FF0000"/>
                </a:solidFill>
              </a:rPr>
              <a:t>any significant period.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moviedisp_206_072517.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4636" y="0"/>
            <a:ext cx="529936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914400"/>
            <a:ext cx="3581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Because of confusion due to the strong </a:t>
            </a:r>
            <a:r>
              <a:rPr lang="en-US" sz="2000" dirty="0" smtClean="0">
                <a:solidFill>
                  <a:srgbClr val="FF0000"/>
                </a:solidFill>
              </a:rPr>
              <a:t>m=1</a:t>
            </a:r>
            <a:r>
              <a:rPr lang="en-US" sz="2000" dirty="0" smtClean="0">
                <a:solidFill>
                  <a:srgbClr val="0000FF"/>
                </a:solidFill>
              </a:rPr>
              <a:t> perturbations extending inwards from the ring edge by 200 km or more, the best opportunity to see an </a:t>
            </a:r>
            <a:r>
              <a:rPr lang="en-US" sz="2000" dirty="0" smtClean="0">
                <a:solidFill>
                  <a:srgbClr val="FF0000"/>
                </a:solidFill>
              </a:rPr>
              <a:t>m=0</a:t>
            </a:r>
            <a:r>
              <a:rPr lang="en-US" sz="2000" dirty="0" smtClean="0">
                <a:solidFill>
                  <a:srgbClr val="0000FF"/>
                </a:solidFill>
              </a:rPr>
              <a:t> wave is provided by ISS  B-ring MOVIEs. These sample the ring at a fixed longitude over ~1 orbital period (~11 </a:t>
            </a:r>
            <a:r>
              <a:rPr lang="en-US" sz="2000" dirty="0" err="1" smtClean="0">
                <a:solidFill>
                  <a:srgbClr val="0000FF"/>
                </a:solidFill>
              </a:rPr>
              <a:t>hr</a:t>
            </a:r>
            <a:r>
              <a:rPr lang="en-US" sz="2000" dirty="0" smtClean="0">
                <a:solidFill>
                  <a:srgbClr val="0000FF"/>
                </a:solidFill>
              </a:rPr>
              <a:t>), during which the </a:t>
            </a:r>
            <a:r>
              <a:rPr lang="en-US" sz="2000" dirty="0" smtClean="0">
                <a:solidFill>
                  <a:srgbClr val="FF0000"/>
                </a:solidFill>
              </a:rPr>
              <a:t>m=1</a:t>
            </a:r>
            <a:r>
              <a:rPr lang="en-US" sz="2000" dirty="0" smtClean="0">
                <a:solidFill>
                  <a:srgbClr val="0000FF"/>
                </a:solidFill>
              </a:rPr>
              <a:t> pattern moves by &lt;3 deg.</a:t>
            </a:r>
          </a:p>
          <a:p>
            <a:endParaRPr lang="en-US" sz="2000" dirty="0">
              <a:solidFill>
                <a:srgbClr val="0000FF"/>
              </a:solidFill>
            </a:endParaRPr>
          </a:p>
          <a:p>
            <a:r>
              <a:rPr lang="en-US" sz="2000" dirty="0" smtClean="0">
                <a:solidFill>
                  <a:srgbClr val="0000FF"/>
                </a:solidFill>
              </a:rPr>
              <a:t>We see a wavelike pattern with </a:t>
            </a:r>
            <a:r>
              <a:rPr lang="en-US" sz="2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en-US" sz="2000" dirty="0" smtClean="0">
                <a:solidFill>
                  <a:srgbClr val="0000FF"/>
                </a:solidFill>
              </a:rPr>
              <a:t> = 15-20 km  moving outwards at 1 cycle/orbit </a:t>
            </a: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 a trailing wave with </a:t>
            </a:r>
            <a:r>
              <a:rPr lang="en-US" sz="2000" dirty="0" smtClean="0">
                <a:solidFill>
                  <a:srgbClr val="FF0000"/>
                </a:solidFill>
                <a:sym typeface="Wingdings"/>
              </a:rPr>
              <a:t>m=2</a:t>
            </a: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 or a propagating wave with </a:t>
            </a:r>
            <a:r>
              <a:rPr lang="en-US" sz="2000" dirty="0" smtClean="0">
                <a:solidFill>
                  <a:srgbClr val="FF0000"/>
                </a:solidFill>
                <a:sym typeface="Wingdings"/>
              </a:rPr>
              <a:t>m=0</a:t>
            </a: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.</a:t>
            </a:r>
            <a:endParaRPr lang="en-US" sz="2000" dirty="0" smtClean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38800" y="62484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Rev 206: 2014-198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101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2832266" y="3037413"/>
            <a:ext cx="1502861" cy="1529747"/>
          </a:xfrm>
          <a:prstGeom prst="ellipse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304800" y="228600"/>
            <a:ext cx="6537601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An </a:t>
            </a:r>
            <a:r>
              <a:rPr lang="en-US" sz="2800" dirty="0" smtClean="0">
                <a:solidFill>
                  <a:srgbClr val="FFFF00"/>
                </a:solidFill>
              </a:rPr>
              <a:t>m=0</a:t>
            </a:r>
            <a:r>
              <a:rPr lang="en-US" sz="2800" dirty="0" smtClean="0">
                <a:solidFill>
                  <a:srgbClr val="FFFFFF"/>
                </a:solidFill>
              </a:rPr>
              <a:t> disturbance can propagate through the rings as an axisymmetric density wave:</a:t>
            </a:r>
          </a:p>
        </p:txBody>
      </p:sp>
      <p:sp>
        <p:nvSpPr>
          <p:cNvPr id="4" name="Oval 3"/>
          <p:cNvSpPr/>
          <p:nvPr/>
        </p:nvSpPr>
        <p:spPr>
          <a:xfrm>
            <a:off x="1657208" y="1868555"/>
            <a:ext cx="3840480" cy="3843131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749972" y="1955786"/>
            <a:ext cx="3657600" cy="36576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1836112" y="2055178"/>
            <a:ext cx="3474720" cy="347472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1935504" y="2141318"/>
            <a:ext cx="3291840" cy="329184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2021644" y="2240710"/>
            <a:ext cx="3108960" cy="310896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107784" y="2326850"/>
            <a:ext cx="2926080" cy="292608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2193924" y="2412990"/>
            <a:ext cx="2743200" cy="27432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2286513" y="2503141"/>
            <a:ext cx="2560320" cy="256032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2" descr="casdiv_context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4724993" y="2348906"/>
            <a:ext cx="6750380" cy="2052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Oval 30"/>
          <p:cNvSpPr/>
          <p:nvPr/>
        </p:nvSpPr>
        <p:spPr>
          <a:xfrm>
            <a:off x="1568086" y="1781310"/>
            <a:ext cx="4023360" cy="402336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1467305" y="1686770"/>
            <a:ext cx="4206240" cy="420624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1370964" y="1607726"/>
            <a:ext cx="4389120" cy="438912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1282422" y="1515814"/>
            <a:ext cx="4572000" cy="45720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>
            <a:off x="6019800" y="3276600"/>
            <a:ext cx="2209800" cy="281940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343400" y="6248400"/>
            <a:ext cx="3886200" cy="22860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9210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50000" decel="50000" autoRev="1" fill="hold" grpId="0" nodeType="click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ccel="50000" decel="50000" autoRev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accel="50000" decel="50000" autoRev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3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ccel="50000" decel="50000" autoRev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ccel="50000" decel="50000" autoRev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accel="50000" decel="50000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ccel="50000" decel="50000" autoRev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accel="50000" decel="50000" autoRev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accel="50000" decel="50000" autoRev="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repeatCount="indefinite" accel="50000" decel="50000" autoRev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mph" presetSubtype="0" repeatCount="indefinite" accel="50000" decel="50000" autoRev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Box 1"/>
          <p:cNvSpPr txBox="1">
            <a:spLocks noChangeArrowheads="1"/>
          </p:cNvSpPr>
          <p:nvPr/>
        </p:nvSpPr>
        <p:spPr bwMode="auto">
          <a:xfrm>
            <a:off x="1066800" y="1219200"/>
            <a:ext cx="7086600" cy="520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>
                <a:solidFill>
                  <a:srgbClr val="FF0000"/>
                </a:solidFill>
              </a:rPr>
              <a:t>         Other m = 0 signatures:</a:t>
            </a:r>
          </a:p>
          <a:p>
            <a:pPr eaLnBrk="1" hangingPunct="1"/>
            <a:endParaRPr lang="en-US" sz="2000" dirty="0"/>
          </a:p>
          <a:p>
            <a:pPr eaLnBrk="1" hangingPunct="1"/>
            <a:r>
              <a:rPr lang="en-US" sz="2000" dirty="0">
                <a:solidFill>
                  <a:srgbClr val="0000FF"/>
                </a:solidFill>
              </a:rPr>
              <a:t>We know of at least two other instances in which an </a:t>
            </a:r>
            <a:r>
              <a:rPr lang="en-US" sz="2000" dirty="0">
                <a:solidFill>
                  <a:srgbClr val="FF0000"/>
                </a:solidFill>
              </a:rPr>
              <a:t>m=0</a:t>
            </a:r>
            <a:r>
              <a:rPr lang="en-US" sz="2000" dirty="0">
                <a:solidFill>
                  <a:srgbClr val="0000FF"/>
                </a:solidFill>
              </a:rPr>
              <a:t> normal mode or wave seems to be generated at an edge which is resonantly forced:</a:t>
            </a:r>
          </a:p>
          <a:p>
            <a:pPr eaLnBrk="1" hangingPunct="1"/>
            <a:endParaRPr lang="en-US" sz="2000" dirty="0">
              <a:solidFill>
                <a:srgbClr val="0000FF"/>
              </a:solidFill>
            </a:endParaRPr>
          </a:p>
          <a:p>
            <a:pPr eaLnBrk="1" hangingPunct="1"/>
            <a:r>
              <a:rPr lang="en-US" sz="2000" dirty="0">
                <a:solidFill>
                  <a:srgbClr val="0000FF"/>
                </a:solidFill>
              </a:rPr>
              <a:t>-- the inner edge of the Barnard gap in the Cassini Division is perturbed by the Prometheus 5:4 ILR (French et al. 2016</a:t>
            </a:r>
            <a:r>
              <a:rPr lang="en-US" sz="2000" dirty="0" smtClean="0">
                <a:solidFill>
                  <a:srgbClr val="0000FF"/>
                </a:solidFill>
              </a:rPr>
              <a:t>), and we find an </a:t>
            </a:r>
            <a:r>
              <a:rPr lang="en-US" sz="2000" dirty="0" smtClean="0">
                <a:solidFill>
                  <a:srgbClr val="FF0000"/>
                </a:solidFill>
              </a:rPr>
              <a:t>m=0</a:t>
            </a:r>
            <a:r>
              <a:rPr lang="en-US" sz="2000" dirty="0" smtClean="0">
                <a:solidFill>
                  <a:srgbClr val="0000FF"/>
                </a:solidFill>
              </a:rPr>
              <a:t> wave propagating inward from the gap</a:t>
            </a:r>
          </a:p>
          <a:p>
            <a:pPr eaLnBrk="1" hangingPunct="1"/>
            <a:r>
              <a:rPr lang="en-US" sz="2000" dirty="0" smtClean="0">
                <a:solidFill>
                  <a:srgbClr val="0000FF"/>
                </a:solidFill>
              </a:rPr>
              <a:t>(</a:t>
            </a:r>
            <a:r>
              <a:rPr lang="en-US" sz="2000" dirty="0" err="1">
                <a:solidFill>
                  <a:srgbClr val="0000FF"/>
                </a:solidFill>
              </a:rPr>
              <a:t>H</a:t>
            </a:r>
            <a:r>
              <a:rPr lang="en-US" sz="2000" dirty="0" err="1" smtClean="0">
                <a:solidFill>
                  <a:srgbClr val="0000FF"/>
                </a:solidFill>
              </a:rPr>
              <a:t>edman</a:t>
            </a:r>
            <a:r>
              <a:rPr lang="en-US" sz="2000" dirty="0" smtClean="0">
                <a:solidFill>
                  <a:srgbClr val="0000FF"/>
                </a:solidFill>
              </a:rPr>
              <a:t> et al. 2018, in prep.).</a:t>
            </a:r>
            <a:endParaRPr lang="en-US" sz="2000" dirty="0">
              <a:solidFill>
                <a:srgbClr val="0000FF"/>
              </a:solidFill>
            </a:endParaRPr>
          </a:p>
          <a:p>
            <a:pPr eaLnBrk="1" hangingPunct="1"/>
            <a:endParaRPr lang="en-US" sz="2000" dirty="0">
              <a:solidFill>
                <a:srgbClr val="0000FF"/>
              </a:solidFill>
            </a:endParaRPr>
          </a:p>
          <a:p>
            <a:pPr eaLnBrk="1" hangingPunct="1"/>
            <a:r>
              <a:rPr lang="en-US" sz="2000" dirty="0">
                <a:solidFill>
                  <a:srgbClr val="0000FF"/>
                </a:solidFill>
              </a:rPr>
              <a:t>-- the </a:t>
            </a:r>
            <a:r>
              <a:rPr lang="en-US" sz="2000" dirty="0" err="1">
                <a:solidFill>
                  <a:srgbClr val="0000FF"/>
                </a:solidFill>
              </a:rPr>
              <a:t>uranian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Symbol" charset="0"/>
                <a:cs typeface="Symbol" charset="0"/>
              </a:rPr>
              <a:t>g</a:t>
            </a:r>
            <a:r>
              <a:rPr lang="en-US" sz="2000" dirty="0">
                <a:solidFill>
                  <a:srgbClr val="0000FF"/>
                </a:solidFill>
              </a:rPr>
              <a:t> ring is perturbed by both </a:t>
            </a:r>
            <a:r>
              <a:rPr lang="en-US" sz="2000" dirty="0">
                <a:solidFill>
                  <a:srgbClr val="FF0000"/>
                </a:solidFill>
              </a:rPr>
              <a:t>m=1</a:t>
            </a:r>
            <a:r>
              <a:rPr lang="en-US" sz="2000" dirty="0">
                <a:solidFill>
                  <a:srgbClr val="0000FF"/>
                </a:solidFill>
              </a:rPr>
              <a:t> and </a:t>
            </a:r>
          </a:p>
          <a:p>
            <a:pPr eaLnBrk="1" hangingPunct="1"/>
            <a:r>
              <a:rPr lang="en-US" sz="2000" dirty="0">
                <a:solidFill>
                  <a:srgbClr val="FF0000"/>
                </a:solidFill>
              </a:rPr>
              <a:t>m=0</a:t>
            </a:r>
            <a:r>
              <a:rPr lang="en-US" sz="2000" dirty="0">
                <a:solidFill>
                  <a:srgbClr val="0000FF"/>
                </a:solidFill>
              </a:rPr>
              <a:t> modes, and its inner edge is located very near the 6:5 IER with Ophelia (</a:t>
            </a:r>
            <a:r>
              <a:rPr lang="en-US" sz="2000" dirty="0" err="1">
                <a:solidFill>
                  <a:srgbClr val="0000FF"/>
                </a:solidFill>
              </a:rPr>
              <a:t>Porco</a:t>
            </a:r>
            <a:r>
              <a:rPr lang="en-US" sz="2000" dirty="0">
                <a:solidFill>
                  <a:srgbClr val="0000FF"/>
                </a:solidFill>
              </a:rPr>
              <a:t> &amp; </a:t>
            </a:r>
            <a:r>
              <a:rPr lang="en-US" sz="2000" dirty="0" err="1">
                <a:solidFill>
                  <a:srgbClr val="0000FF"/>
                </a:solidFill>
              </a:rPr>
              <a:t>Goldreich</a:t>
            </a:r>
            <a:r>
              <a:rPr lang="en-US" sz="2000" dirty="0">
                <a:solidFill>
                  <a:srgbClr val="0000FF"/>
                </a:solidFill>
              </a:rPr>
              <a:t> 1987).</a:t>
            </a:r>
          </a:p>
          <a:p>
            <a:pPr eaLnBrk="1" hangingPunct="1"/>
            <a:endParaRPr lang="en-US" sz="2000" dirty="0"/>
          </a:p>
          <a:p>
            <a:pPr eaLnBrk="1" hangingPunct="1"/>
            <a:endParaRPr lang="en-US" sz="2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847725"/>
            <a:ext cx="7162800" cy="11430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FF"/>
                </a:solidFill>
              </a:rPr>
              <a:t>Backup </a:t>
            </a:r>
            <a:r>
              <a:rPr lang="en-US" dirty="0">
                <a:solidFill>
                  <a:srgbClr val="0000FF"/>
                </a:solidFill>
              </a:rPr>
              <a:t>slides.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31746" name="Picture 2" descr="Stonehenge-in-fo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813" y="2354263"/>
            <a:ext cx="6178550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Bedge_fit_RF_v5h_loop_1_3panel_ep2008_0h-eps-converted-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369888"/>
            <a:ext cx="4381500" cy="625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5562600" y="762000"/>
            <a:ext cx="3200400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0000FF"/>
                </a:solidFill>
              </a:rPr>
              <a:t>B ring outer edge:</a:t>
            </a:r>
          </a:p>
          <a:p>
            <a:pPr eaLnBrk="1" hangingPunct="1"/>
            <a:endParaRPr lang="en-US" sz="2000">
              <a:solidFill>
                <a:srgbClr val="FF0000"/>
              </a:solidFill>
            </a:endParaRPr>
          </a:p>
          <a:p>
            <a:pPr eaLnBrk="1" hangingPunct="1"/>
            <a:r>
              <a:rPr lang="en-US" sz="2000">
                <a:solidFill>
                  <a:srgbClr val="0000FF"/>
                </a:solidFill>
              </a:rPr>
              <a:t>Fits to Cassini RSS, UVIS &amp; VIMS occultation data, showing the dominant m=2 perturbation in 2005, 2006/7 &amp; 2008/9.</a:t>
            </a:r>
          </a:p>
          <a:p>
            <a:pPr eaLnBrk="1" hangingPunct="1"/>
            <a:endParaRPr lang="en-US" sz="2000">
              <a:solidFill>
                <a:srgbClr val="FF0000"/>
              </a:solidFill>
            </a:endParaRPr>
          </a:p>
          <a:p>
            <a:pPr eaLnBrk="1" hangingPunct="1"/>
            <a:r>
              <a:rPr lang="en-US" sz="2000">
                <a:solidFill>
                  <a:srgbClr val="FF0000"/>
                </a:solidFill>
              </a:rPr>
              <a:t>Note the varying amplitude and phase wrt Mimas.</a:t>
            </a:r>
          </a:p>
        </p:txBody>
      </p:sp>
      <p:sp>
        <p:nvSpPr>
          <p:cNvPr id="16387" name="TextBox 2"/>
          <p:cNvSpPr txBox="1">
            <a:spLocks noChangeArrowheads="1"/>
          </p:cNvSpPr>
          <p:nvPr/>
        </p:nvSpPr>
        <p:spPr bwMode="auto">
          <a:xfrm>
            <a:off x="5715000" y="5791200"/>
            <a:ext cx="2590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Nicholson, et al. (2014) Icarus 227, 152-175.</a:t>
            </a:r>
          </a:p>
        </p:txBody>
      </p:sp>
    </p:spTree>
    <p:extLst>
      <p:ext uri="{BB962C8B-B14F-4D97-AF65-F5344CB8AC3E}">
        <p14:creationId xmlns:p14="http://schemas.microsoft.com/office/powerpoint/2010/main" val="2100284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dge_fits_m=123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0" y="403578"/>
            <a:ext cx="8255000" cy="59326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609600"/>
            <a:ext cx="678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Major components &amp; residuals of the B ring edge model: 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4267200" y="6324600"/>
            <a:ext cx="4953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cs typeface="Arial" charset="0"/>
              </a:rPr>
              <a:t>Nicholson et al. (2014) Icarus 227, 152-175.</a:t>
            </a:r>
          </a:p>
        </p:txBody>
      </p:sp>
    </p:spTree>
    <p:extLst>
      <p:ext uri="{BB962C8B-B14F-4D97-AF65-F5344CB8AC3E}">
        <p14:creationId xmlns:p14="http://schemas.microsoft.com/office/powerpoint/2010/main" val="2435099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Box 2"/>
          <p:cNvSpPr txBox="1">
            <a:spLocks noChangeArrowheads="1"/>
          </p:cNvSpPr>
          <p:nvPr/>
        </p:nvSpPr>
        <p:spPr bwMode="auto">
          <a:xfrm>
            <a:off x="609600" y="2590800"/>
            <a:ext cx="66294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/>
              <a:t>              </a:t>
            </a:r>
            <a:r>
              <a:rPr lang="en-US" sz="3200" dirty="0">
                <a:solidFill>
                  <a:srgbClr val="FF0000"/>
                </a:solidFill>
              </a:rPr>
              <a:t>Historical background:</a:t>
            </a:r>
          </a:p>
          <a:p>
            <a:pPr eaLnBrk="1" hangingPunct="1"/>
            <a:endParaRPr lang="en-US" sz="2000" dirty="0"/>
          </a:p>
          <a:p>
            <a:pPr eaLnBrk="1" hangingPunct="1"/>
            <a:r>
              <a:rPr lang="en-US" sz="2000" dirty="0">
                <a:solidFill>
                  <a:srgbClr val="FF0000"/>
                </a:solidFill>
              </a:rPr>
              <a:t>1978:</a:t>
            </a:r>
            <a:r>
              <a:rPr lang="en-US" sz="2000" dirty="0"/>
              <a:t>  </a:t>
            </a:r>
            <a:r>
              <a:rPr lang="en-US" sz="2000" dirty="0" err="1">
                <a:solidFill>
                  <a:srgbClr val="0000FF"/>
                </a:solidFill>
              </a:rPr>
              <a:t>Goldreich</a:t>
            </a:r>
            <a:r>
              <a:rPr lang="en-US" sz="2000" dirty="0">
                <a:solidFill>
                  <a:srgbClr val="0000FF"/>
                </a:solidFill>
              </a:rPr>
              <a:t> &amp; </a:t>
            </a:r>
            <a:r>
              <a:rPr lang="en-US" sz="2000" dirty="0" err="1">
                <a:solidFill>
                  <a:srgbClr val="0000FF"/>
                </a:solidFill>
              </a:rPr>
              <a:t>Tremaine</a:t>
            </a:r>
            <a:r>
              <a:rPr lang="en-US" sz="2000" dirty="0">
                <a:solidFill>
                  <a:srgbClr val="0000FF"/>
                </a:solidFill>
              </a:rPr>
              <a:t> propose that the outer edge of the B ring (&amp; the inner edge of the Cassini Division) is confined by the torque exerted by the </a:t>
            </a:r>
            <a:r>
              <a:rPr lang="en-US" sz="2000" dirty="0" err="1">
                <a:solidFill>
                  <a:srgbClr val="0000FF"/>
                </a:solidFill>
              </a:rPr>
              <a:t>Mimas</a:t>
            </a:r>
            <a:r>
              <a:rPr lang="en-US" sz="2000" dirty="0">
                <a:solidFill>
                  <a:srgbClr val="0000FF"/>
                </a:solidFill>
              </a:rPr>
              <a:t> 2:1 inner </a:t>
            </a:r>
            <a:r>
              <a:rPr lang="en-US" sz="2000" dirty="0" err="1">
                <a:solidFill>
                  <a:srgbClr val="0000FF"/>
                </a:solidFill>
              </a:rPr>
              <a:t>Lindblad</a:t>
            </a:r>
            <a:r>
              <a:rPr lang="en-US" sz="2000" dirty="0">
                <a:solidFill>
                  <a:srgbClr val="0000FF"/>
                </a:solidFill>
              </a:rPr>
              <a:t> resonance. </a:t>
            </a:r>
          </a:p>
          <a:p>
            <a:pPr eaLnBrk="1" hangingPunct="1"/>
            <a:endParaRPr lang="en-US" sz="2000" dirty="0"/>
          </a:p>
          <a:p>
            <a:pPr eaLnBrk="1" hangingPunct="1"/>
            <a:r>
              <a:rPr lang="en-US" sz="2000" dirty="0">
                <a:solidFill>
                  <a:srgbClr val="FF0000"/>
                </a:solidFill>
              </a:rPr>
              <a:t>1984</a:t>
            </a:r>
            <a:r>
              <a:rPr lang="en-US" sz="2000" dirty="0">
                <a:solidFill>
                  <a:srgbClr val="0000FF"/>
                </a:solidFill>
              </a:rPr>
              <a:t>: </a:t>
            </a:r>
            <a:r>
              <a:rPr lang="en-US" sz="2000" dirty="0" err="1">
                <a:solidFill>
                  <a:srgbClr val="0000FF"/>
                </a:solidFill>
              </a:rPr>
              <a:t>Porco</a:t>
            </a:r>
            <a:r>
              <a:rPr lang="en-US" sz="2000" dirty="0">
                <a:solidFill>
                  <a:srgbClr val="0000FF"/>
                </a:solidFill>
              </a:rPr>
              <a:t> et al. examine Voyager images and occultation data, and find that the B ring edge has the expected </a:t>
            </a:r>
            <a:r>
              <a:rPr lang="en-US" sz="2000" dirty="0">
                <a:solidFill>
                  <a:srgbClr val="FF0000"/>
                </a:solidFill>
              </a:rPr>
              <a:t>m=2 </a:t>
            </a:r>
            <a:r>
              <a:rPr lang="en-US" sz="2000" dirty="0">
                <a:solidFill>
                  <a:srgbClr val="0000FF"/>
                </a:solidFill>
              </a:rPr>
              <a:t>perturbation, rotating at </a:t>
            </a:r>
            <a:r>
              <a:rPr lang="en-US" sz="2000" dirty="0" err="1">
                <a:solidFill>
                  <a:srgbClr val="0000FF"/>
                </a:solidFill>
              </a:rPr>
              <a:t>Mimas</a:t>
            </a:r>
            <a:r>
              <a:rPr lang="en-US" sz="2000" dirty="0">
                <a:solidFill>
                  <a:srgbClr val="0000FF"/>
                </a:solidFill>
              </a:rPr>
              <a:t>’ mean motion, with a radial amplitude of ~50 km. One </a:t>
            </a:r>
            <a:r>
              <a:rPr lang="en-US" sz="2000" dirty="0" smtClean="0">
                <a:solidFill>
                  <a:srgbClr val="0000FF"/>
                </a:solidFill>
              </a:rPr>
              <a:t>minimum is </a:t>
            </a:r>
            <a:r>
              <a:rPr lang="en-US" sz="2000" dirty="0">
                <a:solidFill>
                  <a:srgbClr val="0000FF"/>
                </a:solidFill>
              </a:rPr>
              <a:t>aligned with </a:t>
            </a:r>
            <a:r>
              <a:rPr lang="en-US" sz="2000" dirty="0" err="1">
                <a:solidFill>
                  <a:srgbClr val="0000FF"/>
                </a:solidFill>
              </a:rPr>
              <a:t>Mimas</a:t>
            </a:r>
            <a:r>
              <a:rPr lang="en-US" sz="2000" dirty="0">
                <a:solidFill>
                  <a:srgbClr val="0000FF"/>
                </a:solidFill>
              </a:rPr>
              <a:t>.</a:t>
            </a:r>
          </a:p>
        </p:txBody>
      </p:sp>
      <p:pic>
        <p:nvPicPr>
          <p:cNvPr id="3" name="Picture 2" descr="Stonehenge-in-fo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7932" y="0"/>
            <a:ext cx="3300868" cy="1981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durrington_wall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0" y="4114800"/>
            <a:ext cx="1934901" cy="1910715"/>
          </a:xfrm>
          <a:prstGeom prst="rect">
            <a:avLst/>
          </a:prstGeom>
        </p:spPr>
      </p:pic>
      <p:pic>
        <p:nvPicPr>
          <p:cNvPr id="6" name="Picture 5" descr="Ile_Carn-3_stitch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2000" y="-41431"/>
            <a:ext cx="4559300" cy="20226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0" y="21336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Isle </a:t>
            </a:r>
            <a:r>
              <a:rPr lang="en-US" dirty="0" err="1" smtClean="0"/>
              <a:t>Carn</a:t>
            </a:r>
            <a:r>
              <a:rPr lang="en-US" dirty="0" smtClean="0"/>
              <a:t>, Brittany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124200" y="21336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Nurage</a:t>
            </a:r>
            <a:r>
              <a:rPr lang="en-US" dirty="0" smtClean="0"/>
              <a:t> San </a:t>
            </a:r>
            <a:r>
              <a:rPr lang="en-US" dirty="0" err="1" smtClean="0"/>
              <a:t>Antine</a:t>
            </a:r>
            <a:r>
              <a:rPr lang="en-US" dirty="0" smtClean="0"/>
              <a:t>, Sardinia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934200" y="21336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Stonehenge, UK</a:t>
            </a:r>
            <a:endParaRPr lang="en-US" dirty="0"/>
          </a:p>
        </p:txBody>
      </p:sp>
      <p:pic>
        <p:nvPicPr>
          <p:cNvPr id="10" name="Picture 9" descr="nuraghe_santu_antine_7155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400" y="0"/>
            <a:ext cx="2991744" cy="1981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moviedisp_LP42_072817.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200" y="0"/>
            <a:ext cx="529936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1219200"/>
            <a:ext cx="29718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A similar B-ring MOVIE taken on rev 42, in 2007. Duration = 9.5 hrs. Note that the outward</a:t>
            </a:r>
            <a:r>
              <a:rPr lang="en-US" sz="2000" dirty="0">
                <a:solidFill>
                  <a:srgbClr val="0000FF"/>
                </a:solidFill>
              </a:rPr>
              <a:t>-</a:t>
            </a:r>
            <a:r>
              <a:rPr lang="en-US" sz="2000" dirty="0" smtClean="0">
                <a:solidFill>
                  <a:srgbClr val="0000FF"/>
                </a:solidFill>
              </a:rPr>
              <a:t>propagating pattern is restricted here to outside ~117,380 km.</a:t>
            </a:r>
          </a:p>
          <a:p>
            <a:endParaRPr lang="en-US" sz="2000" dirty="0">
              <a:solidFill>
                <a:srgbClr val="0000FF"/>
              </a:solidFill>
            </a:endParaRPr>
          </a:p>
          <a:p>
            <a:r>
              <a:rPr lang="en-US" sz="2000" dirty="0" smtClean="0">
                <a:solidFill>
                  <a:srgbClr val="0000FF"/>
                </a:solidFill>
              </a:rPr>
              <a:t>There appear to be 2 cycles per orbit here </a:t>
            </a: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 </a:t>
            </a:r>
            <a:r>
              <a:rPr lang="en-US" sz="2000" dirty="0" smtClean="0">
                <a:solidFill>
                  <a:srgbClr val="FF0000"/>
                </a:solidFill>
                <a:sym typeface="Wingdings"/>
              </a:rPr>
              <a:t>m=3 </a:t>
            </a: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or</a:t>
            </a:r>
            <a:r>
              <a:rPr lang="en-US" sz="2000" dirty="0" smtClean="0">
                <a:solidFill>
                  <a:srgbClr val="FF0000"/>
                </a:solidFill>
                <a:sym typeface="Wingdings"/>
              </a:rPr>
              <a:t> m=-1</a:t>
            </a: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?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38800" y="62484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Rev 42: 2007-105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691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PIA114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-1143000"/>
            <a:ext cx="9296400" cy="825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304800" y="381000"/>
            <a:ext cx="3417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FF0066"/>
                </a:solidFill>
              </a:rPr>
              <a:t>The Cassini Division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8080375" y="2622550"/>
            <a:ext cx="10636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FF0066"/>
                </a:solidFill>
              </a:rPr>
              <a:t>B ring edge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5867400" y="5318125"/>
            <a:ext cx="1905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rgbClr val="66FF33"/>
                </a:solidFill>
              </a:rPr>
              <a:t>Herschel gap &amp; ringlet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5983288" y="465138"/>
            <a:ext cx="1949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solidFill>
                  <a:srgbClr val="66FF33"/>
                </a:solidFill>
              </a:rPr>
              <a:t>Huygens ringlet</a:t>
            </a:r>
          </a:p>
        </p:txBody>
      </p:sp>
      <p:sp>
        <p:nvSpPr>
          <p:cNvPr id="11271" name="Line 7"/>
          <p:cNvSpPr>
            <a:spLocks noChangeShapeType="1"/>
          </p:cNvSpPr>
          <p:nvPr/>
        </p:nvSpPr>
        <p:spPr bwMode="auto">
          <a:xfrm>
            <a:off x="6934200" y="990600"/>
            <a:ext cx="838200" cy="533400"/>
          </a:xfrm>
          <a:prstGeom prst="line">
            <a:avLst/>
          </a:prstGeom>
          <a:noFill/>
          <a:ln w="28575">
            <a:solidFill>
              <a:srgbClr val="66FF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1272" name="Line 8"/>
          <p:cNvSpPr>
            <a:spLocks noChangeShapeType="1"/>
          </p:cNvSpPr>
          <p:nvPr/>
        </p:nvSpPr>
        <p:spPr bwMode="auto">
          <a:xfrm flipV="1">
            <a:off x="6781800" y="4876800"/>
            <a:ext cx="304800" cy="457200"/>
          </a:xfrm>
          <a:prstGeom prst="line">
            <a:avLst/>
          </a:prstGeom>
          <a:noFill/>
          <a:ln w="28575">
            <a:solidFill>
              <a:srgbClr val="66FF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5410200" y="1690688"/>
            <a:ext cx="1676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rgbClr val="66FF33"/>
                </a:solidFill>
                <a:cs typeface="Arial" charset="0"/>
              </a:rPr>
              <a:t>Russell gap</a:t>
            </a:r>
          </a:p>
        </p:txBody>
      </p:sp>
      <p:sp>
        <p:nvSpPr>
          <p:cNvPr id="11274" name="Text Box 10"/>
          <p:cNvSpPr txBox="1">
            <a:spLocks noChangeArrowheads="1"/>
          </p:cNvSpPr>
          <p:nvPr/>
        </p:nvSpPr>
        <p:spPr bwMode="auto">
          <a:xfrm>
            <a:off x="4572000" y="2895600"/>
            <a:ext cx="1828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rgbClr val="66FF33"/>
                </a:solidFill>
                <a:cs typeface="Arial" charset="0"/>
              </a:rPr>
              <a:t>Jeffreys gap</a:t>
            </a:r>
          </a:p>
        </p:txBody>
      </p:sp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4038600" y="4191000"/>
            <a:ext cx="1600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rgbClr val="66FF33"/>
                </a:solidFill>
                <a:cs typeface="Arial" charset="0"/>
              </a:rPr>
              <a:t>Kuiper gap</a:t>
            </a:r>
          </a:p>
        </p:txBody>
      </p:sp>
      <p:sp>
        <p:nvSpPr>
          <p:cNvPr id="11276" name="Text Box 12"/>
          <p:cNvSpPr txBox="1">
            <a:spLocks noChangeArrowheads="1"/>
          </p:cNvSpPr>
          <p:nvPr/>
        </p:nvSpPr>
        <p:spPr bwMode="auto">
          <a:xfrm>
            <a:off x="2819400" y="5699125"/>
            <a:ext cx="1905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rgbClr val="66FF66"/>
                </a:solidFill>
                <a:cs typeface="Arial" charset="0"/>
              </a:rPr>
              <a:t>Laplace gap &amp; ringlet</a:t>
            </a:r>
          </a:p>
        </p:txBody>
      </p:sp>
      <p:sp>
        <p:nvSpPr>
          <p:cNvPr id="11277" name="Line 13"/>
          <p:cNvSpPr>
            <a:spLocks noChangeShapeType="1"/>
          </p:cNvSpPr>
          <p:nvPr/>
        </p:nvSpPr>
        <p:spPr bwMode="auto">
          <a:xfrm>
            <a:off x="685800" y="5181600"/>
            <a:ext cx="19812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1278" name="Text Box 14"/>
          <p:cNvSpPr txBox="1">
            <a:spLocks noChangeArrowheads="1"/>
          </p:cNvSpPr>
          <p:nvPr/>
        </p:nvSpPr>
        <p:spPr bwMode="auto">
          <a:xfrm>
            <a:off x="990600" y="4724400"/>
            <a:ext cx="152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rgbClr val="FF3300"/>
                </a:solidFill>
                <a:cs typeface="Arial" charset="0"/>
              </a:rPr>
              <a:t>1000 km</a:t>
            </a:r>
          </a:p>
        </p:txBody>
      </p:sp>
      <p:sp>
        <p:nvSpPr>
          <p:cNvPr id="11279" name="Text Box 15"/>
          <p:cNvSpPr txBox="1">
            <a:spLocks noChangeArrowheads="1"/>
          </p:cNvSpPr>
          <p:nvPr/>
        </p:nvSpPr>
        <p:spPr bwMode="auto">
          <a:xfrm>
            <a:off x="1447800" y="1828800"/>
            <a:ext cx="1752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rgbClr val="66FF33"/>
                </a:solidFill>
                <a:cs typeface="Arial" charset="0"/>
              </a:rPr>
              <a:t>Barnard gap</a:t>
            </a:r>
          </a:p>
        </p:txBody>
      </p:sp>
      <p:sp>
        <p:nvSpPr>
          <p:cNvPr id="11280" name="Line 16"/>
          <p:cNvSpPr>
            <a:spLocks noChangeShapeType="1"/>
          </p:cNvSpPr>
          <p:nvPr/>
        </p:nvSpPr>
        <p:spPr bwMode="auto">
          <a:xfrm flipV="1">
            <a:off x="3505200" y="5029200"/>
            <a:ext cx="304800" cy="685800"/>
          </a:xfrm>
          <a:prstGeom prst="line">
            <a:avLst/>
          </a:prstGeom>
          <a:noFill/>
          <a:ln w="28575">
            <a:solidFill>
              <a:srgbClr val="66FF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1281" name="Line 17"/>
          <p:cNvSpPr>
            <a:spLocks noChangeShapeType="1"/>
          </p:cNvSpPr>
          <p:nvPr/>
        </p:nvSpPr>
        <p:spPr bwMode="auto">
          <a:xfrm>
            <a:off x="2362200" y="2286000"/>
            <a:ext cx="457200" cy="609600"/>
          </a:xfrm>
          <a:prstGeom prst="line">
            <a:avLst/>
          </a:prstGeom>
          <a:noFill/>
          <a:ln w="28575">
            <a:solidFill>
              <a:srgbClr val="66FF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1282" name="Text Box 18"/>
          <p:cNvSpPr txBox="1">
            <a:spLocks noChangeArrowheads="1"/>
          </p:cNvSpPr>
          <p:nvPr/>
        </p:nvSpPr>
        <p:spPr bwMode="auto">
          <a:xfrm>
            <a:off x="1447800" y="3870325"/>
            <a:ext cx="1447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rgbClr val="66FF33"/>
                </a:solidFill>
                <a:cs typeface="Arial" charset="0"/>
              </a:rPr>
              <a:t>Bessel gap</a:t>
            </a:r>
          </a:p>
        </p:txBody>
      </p:sp>
      <p:sp>
        <p:nvSpPr>
          <p:cNvPr id="11283" name="Line 19"/>
          <p:cNvSpPr>
            <a:spLocks noChangeShapeType="1"/>
          </p:cNvSpPr>
          <p:nvPr/>
        </p:nvSpPr>
        <p:spPr bwMode="auto">
          <a:xfrm flipV="1">
            <a:off x="2209800" y="3276600"/>
            <a:ext cx="838200" cy="533400"/>
          </a:xfrm>
          <a:prstGeom prst="line">
            <a:avLst/>
          </a:prstGeom>
          <a:noFill/>
          <a:ln w="28575">
            <a:solidFill>
              <a:srgbClr val="66FF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56" descr="cdgapsum_042709revco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938" y="3482975"/>
            <a:ext cx="9009062" cy="334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0963" name="Straight Connector 47"/>
          <p:cNvCxnSpPr>
            <a:cxnSpLocks noChangeShapeType="1"/>
          </p:cNvCxnSpPr>
          <p:nvPr/>
        </p:nvCxnSpPr>
        <p:spPr bwMode="auto">
          <a:xfrm rot="5400000" flipH="1" flipV="1">
            <a:off x="1455738" y="4926013"/>
            <a:ext cx="145415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964" name="Straight Connector 48"/>
          <p:cNvCxnSpPr>
            <a:cxnSpLocks noChangeShapeType="1"/>
          </p:cNvCxnSpPr>
          <p:nvPr/>
        </p:nvCxnSpPr>
        <p:spPr bwMode="auto">
          <a:xfrm rot="5400000" flipH="1" flipV="1">
            <a:off x="950119" y="4755357"/>
            <a:ext cx="1798637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965" name="Straight Connector 49"/>
          <p:cNvCxnSpPr>
            <a:cxnSpLocks noChangeShapeType="1"/>
          </p:cNvCxnSpPr>
          <p:nvPr/>
        </p:nvCxnSpPr>
        <p:spPr bwMode="auto">
          <a:xfrm rot="5400000" flipH="1" flipV="1">
            <a:off x="885031" y="4753769"/>
            <a:ext cx="1798638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966" name="Straight Connector 51"/>
          <p:cNvCxnSpPr>
            <a:cxnSpLocks noChangeShapeType="1"/>
          </p:cNvCxnSpPr>
          <p:nvPr/>
        </p:nvCxnSpPr>
        <p:spPr bwMode="auto">
          <a:xfrm rot="5400000" flipH="1" flipV="1">
            <a:off x="383381" y="4753769"/>
            <a:ext cx="179863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967" name="Straight Connector 52"/>
          <p:cNvCxnSpPr>
            <a:cxnSpLocks noChangeShapeType="1"/>
          </p:cNvCxnSpPr>
          <p:nvPr/>
        </p:nvCxnSpPr>
        <p:spPr bwMode="auto">
          <a:xfrm rot="5400000" flipH="1" flipV="1">
            <a:off x="2158207" y="4833144"/>
            <a:ext cx="1639887" cy="3175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968" name="Straight Connector 53"/>
          <p:cNvCxnSpPr>
            <a:cxnSpLocks noChangeShapeType="1"/>
          </p:cNvCxnSpPr>
          <p:nvPr/>
        </p:nvCxnSpPr>
        <p:spPr bwMode="auto">
          <a:xfrm rot="5400000" flipH="1" flipV="1">
            <a:off x="2467769" y="5088732"/>
            <a:ext cx="1158875" cy="1587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969" name="Straight Connector 60"/>
          <p:cNvCxnSpPr>
            <a:cxnSpLocks noChangeShapeType="1"/>
          </p:cNvCxnSpPr>
          <p:nvPr/>
        </p:nvCxnSpPr>
        <p:spPr bwMode="auto">
          <a:xfrm rot="5400000" flipH="1" flipV="1">
            <a:off x="2468563" y="5037138"/>
            <a:ext cx="1260475" cy="3175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970" name="Straight Connector 61"/>
          <p:cNvCxnSpPr>
            <a:cxnSpLocks noChangeShapeType="1"/>
          </p:cNvCxnSpPr>
          <p:nvPr/>
        </p:nvCxnSpPr>
        <p:spPr bwMode="auto">
          <a:xfrm rot="5400000" flipH="1" flipV="1">
            <a:off x="1932781" y="4753769"/>
            <a:ext cx="1798638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971" name="Straight Connector 62"/>
          <p:cNvCxnSpPr>
            <a:cxnSpLocks noChangeShapeType="1"/>
          </p:cNvCxnSpPr>
          <p:nvPr/>
        </p:nvCxnSpPr>
        <p:spPr bwMode="auto">
          <a:xfrm rot="5400000" flipH="1" flipV="1">
            <a:off x="3594895" y="5371306"/>
            <a:ext cx="595312" cy="3175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972" name="Straight Connector 63"/>
          <p:cNvCxnSpPr>
            <a:cxnSpLocks noChangeShapeType="1"/>
          </p:cNvCxnSpPr>
          <p:nvPr/>
        </p:nvCxnSpPr>
        <p:spPr bwMode="auto">
          <a:xfrm rot="5400000" flipH="1" flipV="1">
            <a:off x="4550570" y="5450681"/>
            <a:ext cx="436562" cy="3175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973" name="Straight Connector 64"/>
          <p:cNvCxnSpPr>
            <a:cxnSpLocks noChangeShapeType="1"/>
          </p:cNvCxnSpPr>
          <p:nvPr/>
        </p:nvCxnSpPr>
        <p:spPr bwMode="auto">
          <a:xfrm rot="5400000" flipH="1" flipV="1">
            <a:off x="5815807" y="5552281"/>
            <a:ext cx="330200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974" name="Straight Connector 65"/>
          <p:cNvCxnSpPr>
            <a:cxnSpLocks noChangeShapeType="1"/>
          </p:cNvCxnSpPr>
          <p:nvPr/>
        </p:nvCxnSpPr>
        <p:spPr bwMode="auto">
          <a:xfrm rot="5400000" flipH="1" flipV="1">
            <a:off x="7055644" y="5568156"/>
            <a:ext cx="196850" cy="1588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975" name="Straight Connector 66"/>
          <p:cNvCxnSpPr>
            <a:cxnSpLocks noChangeShapeType="1"/>
          </p:cNvCxnSpPr>
          <p:nvPr/>
        </p:nvCxnSpPr>
        <p:spPr bwMode="auto">
          <a:xfrm rot="5400000" flipH="1" flipV="1">
            <a:off x="6831806" y="4769644"/>
            <a:ext cx="1812925" cy="1588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976" name="Straight Connector 67"/>
          <p:cNvCxnSpPr>
            <a:cxnSpLocks noChangeShapeType="1"/>
          </p:cNvCxnSpPr>
          <p:nvPr/>
        </p:nvCxnSpPr>
        <p:spPr bwMode="auto">
          <a:xfrm rot="5400000" flipH="1" flipV="1">
            <a:off x="6876256" y="4775994"/>
            <a:ext cx="1812925" cy="1588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977" name="Straight Connector 68"/>
          <p:cNvCxnSpPr>
            <a:cxnSpLocks noChangeShapeType="1"/>
          </p:cNvCxnSpPr>
          <p:nvPr/>
        </p:nvCxnSpPr>
        <p:spPr bwMode="auto">
          <a:xfrm rot="5400000" flipH="1" flipV="1">
            <a:off x="7796213" y="5346700"/>
            <a:ext cx="684212" cy="1588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978" name="Straight Connector 69"/>
          <p:cNvCxnSpPr>
            <a:cxnSpLocks noChangeShapeType="1"/>
          </p:cNvCxnSpPr>
          <p:nvPr/>
        </p:nvCxnSpPr>
        <p:spPr bwMode="auto">
          <a:xfrm rot="5400000" flipH="1" flipV="1">
            <a:off x="7558088" y="4902200"/>
            <a:ext cx="1544638" cy="15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979" name="Straight Connector 70"/>
          <p:cNvCxnSpPr>
            <a:cxnSpLocks noChangeShapeType="1"/>
          </p:cNvCxnSpPr>
          <p:nvPr/>
        </p:nvCxnSpPr>
        <p:spPr bwMode="auto">
          <a:xfrm rot="5400000" flipH="1" flipV="1">
            <a:off x="7742237" y="5049838"/>
            <a:ext cx="1266825" cy="0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980" name="Straight Connector 71"/>
          <p:cNvCxnSpPr>
            <a:cxnSpLocks noChangeShapeType="1"/>
          </p:cNvCxnSpPr>
          <p:nvPr/>
        </p:nvCxnSpPr>
        <p:spPr bwMode="auto">
          <a:xfrm rot="5400000" flipH="1" flipV="1">
            <a:off x="6735763" y="4765675"/>
            <a:ext cx="1792288" cy="1587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981" name="Straight Connector 72"/>
          <p:cNvCxnSpPr>
            <a:cxnSpLocks noChangeShapeType="1"/>
          </p:cNvCxnSpPr>
          <p:nvPr/>
        </p:nvCxnSpPr>
        <p:spPr bwMode="auto">
          <a:xfrm rot="5400000" flipH="1" flipV="1">
            <a:off x="5594350" y="5284788"/>
            <a:ext cx="850900" cy="0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982" name="Straight Connector 73"/>
          <p:cNvCxnSpPr>
            <a:cxnSpLocks noChangeShapeType="1"/>
          </p:cNvCxnSpPr>
          <p:nvPr/>
        </p:nvCxnSpPr>
        <p:spPr bwMode="auto">
          <a:xfrm rot="5400000" flipH="1" flipV="1">
            <a:off x="4221163" y="5045075"/>
            <a:ext cx="1274762" cy="1588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983" name="Straight Connector 74"/>
          <p:cNvCxnSpPr>
            <a:cxnSpLocks noChangeShapeType="1"/>
          </p:cNvCxnSpPr>
          <p:nvPr/>
        </p:nvCxnSpPr>
        <p:spPr bwMode="auto">
          <a:xfrm rot="5400000" flipH="1" flipV="1">
            <a:off x="3455988" y="5127625"/>
            <a:ext cx="1073150" cy="0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984" name="Straight Connector 75"/>
          <p:cNvCxnSpPr>
            <a:cxnSpLocks noChangeShapeType="1"/>
          </p:cNvCxnSpPr>
          <p:nvPr/>
        </p:nvCxnSpPr>
        <p:spPr bwMode="auto">
          <a:xfrm rot="5400000" flipH="1" flipV="1">
            <a:off x="7460456" y="4942682"/>
            <a:ext cx="1455737" cy="0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985" name="TextBox 32"/>
          <p:cNvSpPr txBox="1">
            <a:spLocks noChangeArrowheads="1"/>
          </p:cNvSpPr>
          <p:nvPr/>
        </p:nvSpPr>
        <p:spPr bwMode="auto">
          <a:xfrm>
            <a:off x="1493838" y="2682875"/>
            <a:ext cx="633412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FF00"/>
                </a:solidFill>
              </a:rPr>
              <a:t>5.02</a:t>
            </a:r>
          </a:p>
          <a:p>
            <a:pPr eaLnBrk="1" hangingPunct="1"/>
            <a:endParaRPr lang="en-US" sz="1800">
              <a:solidFill>
                <a:srgbClr val="00FF00"/>
              </a:solidFill>
            </a:endParaRPr>
          </a:p>
          <a:p>
            <a:pPr eaLnBrk="1" hangingPunct="1"/>
            <a:r>
              <a:rPr lang="en-US" sz="1800">
                <a:solidFill>
                  <a:srgbClr val="00FF00"/>
                </a:solidFill>
              </a:rPr>
              <a:t>5.03</a:t>
            </a:r>
          </a:p>
        </p:txBody>
      </p:sp>
      <p:sp>
        <p:nvSpPr>
          <p:cNvPr id="40986" name="TextBox 38"/>
          <p:cNvSpPr txBox="1">
            <a:spLocks noChangeArrowheads="1"/>
          </p:cNvSpPr>
          <p:nvPr/>
        </p:nvSpPr>
        <p:spPr bwMode="auto">
          <a:xfrm>
            <a:off x="2514600" y="2682875"/>
            <a:ext cx="6350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FF00"/>
                </a:solidFill>
              </a:rPr>
              <a:t>4.96</a:t>
            </a:r>
          </a:p>
          <a:p>
            <a:pPr eaLnBrk="1" hangingPunct="1"/>
            <a:endParaRPr lang="en-US" sz="1800">
              <a:solidFill>
                <a:srgbClr val="00FF00"/>
              </a:solidFill>
            </a:endParaRPr>
          </a:p>
          <a:p>
            <a:pPr eaLnBrk="1" hangingPunct="1"/>
            <a:r>
              <a:rPr lang="en-US" sz="1800">
                <a:solidFill>
                  <a:srgbClr val="00FF00"/>
                </a:solidFill>
              </a:rPr>
              <a:t>4.97</a:t>
            </a:r>
          </a:p>
        </p:txBody>
      </p:sp>
      <p:sp>
        <p:nvSpPr>
          <p:cNvPr id="40987" name="TextBox 45"/>
          <p:cNvSpPr txBox="1">
            <a:spLocks noChangeArrowheads="1"/>
          </p:cNvSpPr>
          <p:nvPr/>
        </p:nvSpPr>
        <p:spPr bwMode="auto">
          <a:xfrm>
            <a:off x="3576638" y="2682875"/>
            <a:ext cx="633412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FF00"/>
                </a:solidFill>
              </a:rPr>
              <a:t>4.90</a:t>
            </a:r>
          </a:p>
          <a:p>
            <a:pPr eaLnBrk="1" hangingPunct="1"/>
            <a:endParaRPr lang="en-US" sz="1800">
              <a:solidFill>
                <a:srgbClr val="00FF00"/>
              </a:solidFill>
            </a:endParaRPr>
          </a:p>
          <a:p>
            <a:pPr eaLnBrk="1" hangingPunct="1"/>
            <a:r>
              <a:rPr lang="en-US" sz="1800">
                <a:solidFill>
                  <a:srgbClr val="00FF00"/>
                </a:solidFill>
              </a:rPr>
              <a:t>4.93</a:t>
            </a:r>
          </a:p>
        </p:txBody>
      </p:sp>
      <p:sp>
        <p:nvSpPr>
          <p:cNvPr id="40988" name="TextBox 47"/>
          <p:cNvSpPr txBox="1">
            <a:spLocks noChangeArrowheads="1"/>
          </p:cNvSpPr>
          <p:nvPr/>
        </p:nvSpPr>
        <p:spPr bwMode="auto">
          <a:xfrm>
            <a:off x="4540250" y="2682875"/>
            <a:ext cx="63341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FF00"/>
                </a:solidFill>
              </a:rPr>
              <a:t>4.85</a:t>
            </a:r>
          </a:p>
          <a:p>
            <a:pPr eaLnBrk="1" hangingPunct="1"/>
            <a:endParaRPr lang="en-US" sz="1800">
              <a:solidFill>
                <a:srgbClr val="00FF00"/>
              </a:solidFill>
            </a:endParaRPr>
          </a:p>
          <a:p>
            <a:pPr eaLnBrk="1" hangingPunct="1"/>
            <a:r>
              <a:rPr lang="en-US" sz="1800">
                <a:solidFill>
                  <a:srgbClr val="00FF00"/>
                </a:solidFill>
              </a:rPr>
              <a:t>4.87</a:t>
            </a:r>
          </a:p>
        </p:txBody>
      </p:sp>
      <p:sp>
        <p:nvSpPr>
          <p:cNvPr id="40989" name="TextBox 48"/>
          <p:cNvSpPr txBox="1">
            <a:spLocks noChangeArrowheads="1"/>
          </p:cNvSpPr>
          <p:nvPr/>
        </p:nvSpPr>
        <p:spPr bwMode="auto">
          <a:xfrm>
            <a:off x="5702300" y="2682875"/>
            <a:ext cx="6350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FF00"/>
                </a:solidFill>
              </a:rPr>
              <a:t>4.79</a:t>
            </a:r>
          </a:p>
          <a:p>
            <a:pPr eaLnBrk="1" hangingPunct="1"/>
            <a:endParaRPr lang="en-US" sz="1800">
              <a:solidFill>
                <a:srgbClr val="00FF00"/>
              </a:solidFill>
            </a:endParaRPr>
          </a:p>
          <a:p>
            <a:pPr eaLnBrk="1" hangingPunct="1"/>
            <a:r>
              <a:rPr lang="en-US" sz="1800">
                <a:solidFill>
                  <a:srgbClr val="00FF00"/>
                </a:solidFill>
              </a:rPr>
              <a:t>4.79</a:t>
            </a:r>
          </a:p>
        </p:txBody>
      </p:sp>
      <p:sp>
        <p:nvSpPr>
          <p:cNvPr id="40990" name="TextBox 49"/>
          <p:cNvSpPr txBox="1">
            <a:spLocks noChangeArrowheads="1"/>
          </p:cNvSpPr>
          <p:nvPr/>
        </p:nvSpPr>
        <p:spPr bwMode="auto">
          <a:xfrm>
            <a:off x="7035800" y="2706688"/>
            <a:ext cx="6334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FF00"/>
                </a:solidFill>
              </a:rPr>
              <a:t>4.72</a:t>
            </a:r>
          </a:p>
          <a:p>
            <a:pPr eaLnBrk="1" hangingPunct="1"/>
            <a:endParaRPr lang="en-US" sz="1800">
              <a:solidFill>
                <a:srgbClr val="00FF00"/>
              </a:solidFill>
            </a:endParaRPr>
          </a:p>
          <a:p>
            <a:pPr eaLnBrk="1" hangingPunct="1"/>
            <a:r>
              <a:rPr lang="en-US" sz="1800">
                <a:solidFill>
                  <a:srgbClr val="00FF00"/>
                </a:solidFill>
              </a:rPr>
              <a:t>4.73</a:t>
            </a:r>
          </a:p>
          <a:p>
            <a:pPr eaLnBrk="1" hangingPunct="1"/>
            <a:endParaRPr lang="en-US" sz="1800">
              <a:solidFill>
                <a:srgbClr val="00FF00"/>
              </a:solidFill>
            </a:endParaRPr>
          </a:p>
        </p:txBody>
      </p:sp>
      <p:sp>
        <p:nvSpPr>
          <p:cNvPr id="40991" name="TextBox 51"/>
          <p:cNvSpPr txBox="1">
            <a:spLocks noChangeArrowheads="1"/>
          </p:cNvSpPr>
          <p:nvPr/>
        </p:nvSpPr>
        <p:spPr bwMode="auto">
          <a:xfrm>
            <a:off x="7872413" y="2724150"/>
            <a:ext cx="633412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FF00"/>
                </a:solidFill>
              </a:rPr>
              <a:t>4.67</a:t>
            </a:r>
          </a:p>
          <a:p>
            <a:pPr eaLnBrk="1" hangingPunct="1"/>
            <a:endParaRPr lang="en-US" sz="1800">
              <a:solidFill>
                <a:srgbClr val="00FF00"/>
              </a:solidFill>
            </a:endParaRPr>
          </a:p>
          <a:p>
            <a:pPr eaLnBrk="1" hangingPunct="1"/>
            <a:r>
              <a:rPr lang="en-US" sz="1800">
                <a:solidFill>
                  <a:srgbClr val="00FF00"/>
                </a:solidFill>
              </a:rPr>
              <a:t>4.68</a:t>
            </a:r>
          </a:p>
        </p:txBody>
      </p:sp>
      <p:sp>
        <p:nvSpPr>
          <p:cNvPr id="40992" name="TextBox 52"/>
          <p:cNvSpPr txBox="1">
            <a:spLocks noChangeArrowheads="1"/>
          </p:cNvSpPr>
          <p:nvPr/>
        </p:nvSpPr>
        <p:spPr bwMode="auto">
          <a:xfrm>
            <a:off x="538163" y="2706688"/>
            <a:ext cx="7477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FF00"/>
                </a:solidFill>
              </a:rPr>
              <a:t>5.06</a:t>
            </a:r>
          </a:p>
          <a:p>
            <a:pPr eaLnBrk="1" hangingPunct="1"/>
            <a:endParaRPr lang="en-US" sz="1800">
              <a:solidFill>
                <a:srgbClr val="00FF00"/>
              </a:solidFill>
            </a:endParaRPr>
          </a:p>
          <a:p>
            <a:pPr eaLnBrk="1" hangingPunct="1"/>
            <a:r>
              <a:rPr lang="en-US" sz="1800">
                <a:solidFill>
                  <a:srgbClr val="00FF00"/>
                </a:solidFill>
              </a:rPr>
              <a:t>5.08</a:t>
            </a:r>
          </a:p>
        </p:txBody>
      </p:sp>
      <p:sp>
        <p:nvSpPr>
          <p:cNvPr id="40993" name="TextBox 53"/>
          <p:cNvSpPr txBox="1">
            <a:spLocks noChangeArrowheads="1"/>
          </p:cNvSpPr>
          <p:nvPr/>
        </p:nvSpPr>
        <p:spPr bwMode="auto">
          <a:xfrm>
            <a:off x="2049463" y="2051050"/>
            <a:ext cx="56149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solidFill>
                  <a:srgbClr val="00FF00"/>
                </a:solidFill>
              </a:rPr>
              <a:t>Pattern Speeds of eccentric edges (in degrees/day)</a:t>
            </a:r>
          </a:p>
          <a:p>
            <a:pPr algn="ctr" eaLnBrk="1" hangingPunct="1"/>
            <a:r>
              <a:rPr lang="en-US" sz="1800">
                <a:solidFill>
                  <a:srgbClr val="FF6600"/>
                </a:solidFill>
              </a:rPr>
              <a:t>Pattern Speed differences (in degrees/day)</a:t>
            </a:r>
          </a:p>
          <a:p>
            <a:pPr algn="ctr" eaLnBrk="1" hangingPunct="1"/>
            <a:endParaRPr lang="en-US" sz="1800">
              <a:solidFill>
                <a:srgbClr val="00FF00"/>
              </a:solidFill>
            </a:endParaRPr>
          </a:p>
        </p:txBody>
      </p:sp>
      <p:sp>
        <p:nvSpPr>
          <p:cNvPr id="40994" name="TextBox 27"/>
          <p:cNvSpPr txBox="1">
            <a:spLocks noChangeArrowheads="1"/>
          </p:cNvSpPr>
          <p:nvPr/>
        </p:nvSpPr>
        <p:spPr bwMode="auto">
          <a:xfrm>
            <a:off x="2016125" y="2917825"/>
            <a:ext cx="782638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6600"/>
                </a:solidFill>
              </a:rPr>
              <a:t>0.06</a:t>
            </a:r>
          </a:p>
          <a:p>
            <a:pPr eaLnBrk="1" hangingPunct="1"/>
            <a:endParaRPr lang="en-US" sz="1800">
              <a:solidFill>
                <a:srgbClr val="FF6600"/>
              </a:solidFill>
            </a:endParaRPr>
          </a:p>
          <a:p>
            <a:pPr eaLnBrk="1" hangingPunct="1"/>
            <a:r>
              <a:rPr lang="en-US" sz="1800">
                <a:solidFill>
                  <a:srgbClr val="FF6600"/>
                </a:solidFill>
              </a:rPr>
              <a:t>0.06</a:t>
            </a:r>
          </a:p>
        </p:txBody>
      </p:sp>
      <p:sp>
        <p:nvSpPr>
          <p:cNvPr id="40995" name="TextBox 30"/>
          <p:cNvSpPr txBox="1">
            <a:spLocks noChangeArrowheads="1"/>
          </p:cNvSpPr>
          <p:nvPr/>
        </p:nvSpPr>
        <p:spPr bwMode="auto">
          <a:xfrm>
            <a:off x="3109913" y="2917825"/>
            <a:ext cx="78105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6600"/>
                </a:solidFill>
              </a:rPr>
              <a:t>0.06</a:t>
            </a:r>
          </a:p>
          <a:p>
            <a:pPr eaLnBrk="1" hangingPunct="1"/>
            <a:endParaRPr lang="en-US" sz="1800">
              <a:solidFill>
                <a:srgbClr val="FF6600"/>
              </a:solidFill>
            </a:endParaRPr>
          </a:p>
          <a:p>
            <a:pPr eaLnBrk="1" hangingPunct="1"/>
            <a:r>
              <a:rPr lang="en-US" sz="1800">
                <a:solidFill>
                  <a:srgbClr val="FF6600"/>
                </a:solidFill>
              </a:rPr>
              <a:t>0.04</a:t>
            </a:r>
          </a:p>
        </p:txBody>
      </p:sp>
      <p:sp>
        <p:nvSpPr>
          <p:cNvPr id="40996" name="TextBox 31"/>
          <p:cNvSpPr txBox="1">
            <a:spLocks noChangeArrowheads="1"/>
          </p:cNvSpPr>
          <p:nvPr/>
        </p:nvSpPr>
        <p:spPr bwMode="auto">
          <a:xfrm>
            <a:off x="4076700" y="2917825"/>
            <a:ext cx="782638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6600"/>
                </a:solidFill>
              </a:rPr>
              <a:t>0.05</a:t>
            </a:r>
          </a:p>
          <a:p>
            <a:pPr eaLnBrk="1" hangingPunct="1"/>
            <a:endParaRPr lang="en-US" sz="1800">
              <a:solidFill>
                <a:srgbClr val="FF6600"/>
              </a:solidFill>
            </a:endParaRPr>
          </a:p>
          <a:p>
            <a:pPr eaLnBrk="1" hangingPunct="1"/>
            <a:r>
              <a:rPr lang="en-US" sz="1800">
                <a:solidFill>
                  <a:srgbClr val="FF6600"/>
                </a:solidFill>
              </a:rPr>
              <a:t>0.06</a:t>
            </a:r>
          </a:p>
        </p:txBody>
      </p:sp>
      <p:sp>
        <p:nvSpPr>
          <p:cNvPr id="40997" name="TextBox 33"/>
          <p:cNvSpPr txBox="1">
            <a:spLocks noChangeArrowheads="1"/>
          </p:cNvSpPr>
          <p:nvPr/>
        </p:nvSpPr>
        <p:spPr bwMode="auto">
          <a:xfrm>
            <a:off x="5140325" y="2917825"/>
            <a:ext cx="78105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6600"/>
                </a:solidFill>
              </a:rPr>
              <a:t>0.06</a:t>
            </a:r>
          </a:p>
          <a:p>
            <a:pPr eaLnBrk="1" hangingPunct="1"/>
            <a:endParaRPr lang="en-US" sz="1800">
              <a:solidFill>
                <a:srgbClr val="FF6600"/>
              </a:solidFill>
            </a:endParaRPr>
          </a:p>
          <a:p>
            <a:pPr eaLnBrk="1" hangingPunct="1"/>
            <a:r>
              <a:rPr lang="en-US" sz="1800">
                <a:solidFill>
                  <a:srgbClr val="FF6600"/>
                </a:solidFill>
              </a:rPr>
              <a:t>0.08</a:t>
            </a:r>
          </a:p>
        </p:txBody>
      </p:sp>
      <p:sp>
        <p:nvSpPr>
          <p:cNvPr id="40998" name="TextBox 34"/>
          <p:cNvSpPr txBox="1">
            <a:spLocks noChangeArrowheads="1"/>
          </p:cNvSpPr>
          <p:nvPr/>
        </p:nvSpPr>
        <p:spPr bwMode="auto">
          <a:xfrm>
            <a:off x="6373813" y="2917825"/>
            <a:ext cx="78105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6600"/>
                </a:solidFill>
              </a:rPr>
              <a:t>0.07</a:t>
            </a:r>
          </a:p>
          <a:p>
            <a:pPr eaLnBrk="1" hangingPunct="1"/>
            <a:endParaRPr lang="en-US" sz="1800">
              <a:solidFill>
                <a:srgbClr val="FF6600"/>
              </a:solidFill>
            </a:endParaRPr>
          </a:p>
          <a:p>
            <a:pPr eaLnBrk="1" hangingPunct="1"/>
            <a:r>
              <a:rPr lang="en-US" sz="1800">
                <a:solidFill>
                  <a:srgbClr val="FF6600"/>
                </a:solidFill>
              </a:rPr>
              <a:t>0.06</a:t>
            </a:r>
          </a:p>
        </p:txBody>
      </p:sp>
      <p:sp>
        <p:nvSpPr>
          <p:cNvPr id="40999" name="TextBox 36"/>
          <p:cNvSpPr txBox="1">
            <a:spLocks noChangeArrowheads="1"/>
          </p:cNvSpPr>
          <p:nvPr/>
        </p:nvSpPr>
        <p:spPr bwMode="auto">
          <a:xfrm>
            <a:off x="7458075" y="2917825"/>
            <a:ext cx="782638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6600"/>
                </a:solidFill>
              </a:rPr>
              <a:t>0.05</a:t>
            </a:r>
          </a:p>
          <a:p>
            <a:pPr eaLnBrk="1" hangingPunct="1"/>
            <a:endParaRPr lang="en-US" sz="1800">
              <a:solidFill>
                <a:srgbClr val="FF6600"/>
              </a:solidFill>
            </a:endParaRPr>
          </a:p>
          <a:p>
            <a:pPr eaLnBrk="1" hangingPunct="1"/>
            <a:r>
              <a:rPr lang="en-US" sz="1800">
                <a:solidFill>
                  <a:srgbClr val="FF6600"/>
                </a:solidFill>
              </a:rPr>
              <a:t>0.05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173038" y="3260725"/>
            <a:ext cx="86931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153988" y="3275013"/>
            <a:ext cx="869315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02" name="TextBox 43"/>
          <p:cNvSpPr txBox="1">
            <a:spLocks noChangeArrowheads="1"/>
          </p:cNvSpPr>
          <p:nvPr/>
        </p:nvSpPr>
        <p:spPr bwMode="auto">
          <a:xfrm>
            <a:off x="0" y="6462713"/>
            <a:ext cx="1492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FF0000"/>
                </a:solidFill>
              </a:rPr>
              <a:t>Resonant edges</a:t>
            </a:r>
          </a:p>
        </p:txBody>
      </p:sp>
      <p:sp>
        <p:nvSpPr>
          <p:cNvPr id="41003" name="TextBox 44"/>
          <p:cNvSpPr txBox="1">
            <a:spLocks noChangeArrowheads="1"/>
          </p:cNvSpPr>
          <p:nvPr/>
        </p:nvSpPr>
        <p:spPr bwMode="auto">
          <a:xfrm>
            <a:off x="1492250" y="6459538"/>
            <a:ext cx="1681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FFFF00"/>
                </a:solidFill>
              </a:rPr>
              <a:t>Unmodeled edges</a:t>
            </a:r>
          </a:p>
        </p:txBody>
      </p:sp>
      <p:sp>
        <p:nvSpPr>
          <p:cNvPr id="41004" name="TextBox 45"/>
          <p:cNvSpPr txBox="1">
            <a:spLocks noChangeArrowheads="1"/>
          </p:cNvSpPr>
          <p:nvPr/>
        </p:nvSpPr>
        <p:spPr bwMode="auto">
          <a:xfrm>
            <a:off x="6275388" y="6459538"/>
            <a:ext cx="14620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FF00"/>
                </a:solidFill>
              </a:rPr>
              <a:t>Eccentric edges</a:t>
            </a:r>
          </a:p>
        </p:txBody>
      </p:sp>
      <p:sp>
        <p:nvSpPr>
          <p:cNvPr id="41005" name="TextBox 46"/>
          <p:cNvSpPr txBox="1">
            <a:spLocks noChangeArrowheads="1"/>
          </p:cNvSpPr>
          <p:nvPr/>
        </p:nvSpPr>
        <p:spPr bwMode="auto">
          <a:xfrm>
            <a:off x="7804150" y="6459538"/>
            <a:ext cx="1341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FFFF"/>
                </a:solidFill>
              </a:rPr>
              <a:t>Circular edges</a:t>
            </a:r>
          </a:p>
        </p:txBody>
      </p:sp>
      <p:grpSp>
        <p:nvGrpSpPr>
          <p:cNvPr id="41006" name="Group 57"/>
          <p:cNvGrpSpPr>
            <a:grpSpLocks/>
          </p:cNvGrpSpPr>
          <p:nvPr/>
        </p:nvGrpSpPr>
        <p:grpSpPr bwMode="auto">
          <a:xfrm>
            <a:off x="463550" y="111125"/>
            <a:ext cx="8231188" cy="1031875"/>
            <a:chOff x="463550" y="110513"/>
            <a:chExt cx="8231188" cy="1032507"/>
          </a:xfrm>
        </p:grpSpPr>
        <p:sp>
          <p:nvSpPr>
            <p:cNvPr id="41015" name="TextBox 37"/>
            <p:cNvSpPr txBox="1">
              <a:spLocks noChangeArrowheads="1"/>
            </p:cNvSpPr>
            <p:nvPr/>
          </p:nvSpPr>
          <p:spPr bwMode="auto">
            <a:xfrm>
              <a:off x="463550" y="188913"/>
              <a:ext cx="8231188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>
                  <a:solidFill>
                    <a:srgbClr val="FFFF00"/>
                  </a:solidFill>
                </a:rPr>
                <a:t>The eccentric edges in the Cassini Division appear to occur  where </a:t>
              </a:r>
            </a:p>
            <a:p>
              <a:pPr algn="ctr" eaLnBrk="1" hangingPunct="1"/>
              <a:r>
                <a:rPr lang="en-US" sz="3600">
                  <a:solidFill>
                    <a:schemeClr val="bg1"/>
                  </a:solidFill>
                </a:rPr>
                <a:t> </a:t>
              </a:r>
              <a:r>
                <a:rPr lang="en-US" sz="3600">
                  <a:solidFill>
                    <a:schemeClr val="bg1"/>
                  </a:solidFill>
                  <a:latin typeface="Lucida Grande" charset="0"/>
                </a:rPr>
                <a:t>ϖ = ϖ</a:t>
              </a:r>
              <a:r>
                <a:rPr lang="en-US" sz="3600" baseline="-25000">
                  <a:solidFill>
                    <a:schemeClr val="bg1"/>
                  </a:solidFill>
                  <a:latin typeface="Lucida Grande" charset="0"/>
                </a:rPr>
                <a:t>B </a:t>
              </a:r>
              <a:r>
                <a:rPr lang="en-US" sz="3600">
                  <a:solidFill>
                    <a:schemeClr val="bg1"/>
                  </a:solidFill>
                  <a:latin typeface="Lucida Grande" charset="0"/>
                </a:rPr>
                <a:t>– jL </a:t>
              </a:r>
              <a:endParaRPr lang="en-US" sz="1800">
                <a:solidFill>
                  <a:schemeClr val="bg1"/>
                </a:solidFill>
              </a:endParaRPr>
            </a:p>
          </p:txBody>
        </p:sp>
        <p:sp>
          <p:nvSpPr>
            <p:cNvPr id="41016" name="TextBox 46"/>
            <p:cNvSpPr txBox="1">
              <a:spLocks noChangeArrowheads="1"/>
            </p:cNvSpPr>
            <p:nvPr/>
          </p:nvSpPr>
          <p:spPr bwMode="auto">
            <a:xfrm>
              <a:off x="3421074" y="110513"/>
              <a:ext cx="579635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4000">
                  <a:solidFill>
                    <a:schemeClr val="bg1"/>
                  </a:solidFill>
                </a:rPr>
                <a:t>.  </a:t>
              </a:r>
            </a:p>
          </p:txBody>
        </p:sp>
        <p:sp>
          <p:nvSpPr>
            <p:cNvPr id="41017" name="TextBox 50"/>
            <p:cNvSpPr txBox="1">
              <a:spLocks noChangeArrowheads="1"/>
            </p:cNvSpPr>
            <p:nvPr/>
          </p:nvSpPr>
          <p:spPr bwMode="auto">
            <a:xfrm>
              <a:off x="4483517" y="110513"/>
              <a:ext cx="579635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4000">
                  <a:solidFill>
                    <a:schemeClr val="bg1"/>
                  </a:solidFill>
                </a:rPr>
                <a:t>.  </a:t>
              </a:r>
            </a:p>
          </p:txBody>
        </p:sp>
      </p:grpSp>
      <p:sp>
        <p:nvSpPr>
          <p:cNvPr id="41007" name="TextBox 54"/>
          <p:cNvSpPr txBox="1">
            <a:spLocks noChangeArrowheads="1"/>
          </p:cNvSpPr>
          <p:nvPr/>
        </p:nvSpPr>
        <p:spPr bwMode="auto">
          <a:xfrm>
            <a:off x="660400" y="704850"/>
            <a:ext cx="22161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</a:rPr>
              <a:t>Pattern speed of eccentric edge</a:t>
            </a:r>
          </a:p>
        </p:txBody>
      </p:sp>
      <p:sp>
        <p:nvSpPr>
          <p:cNvPr id="41008" name="TextBox 55"/>
          <p:cNvSpPr txBox="1">
            <a:spLocks noChangeArrowheads="1"/>
          </p:cNvSpPr>
          <p:nvPr/>
        </p:nvSpPr>
        <p:spPr bwMode="auto">
          <a:xfrm>
            <a:off x="2767013" y="1206500"/>
            <a:ext cx="3606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</a:rPr>
              <a:t>Pattern speed of </a:t>
            </a:r>
            <a:r>
              <a:rPr lang="en-US" sz="1800">
                <a:solidFill>
                  <a:srgbClr val="66FF33"/>
                </a:solidFill>
              </a:rPr>
              <a:t>m=1</a:t>
            </a:r>
            <a:r>
              <a:rPr lang="en-US" sz="1800">
                <a:solidFill>
                  <a:schemeClr val="bg1"/>
                </a:solidFill>
              </a:rPr>
              <a:t> component in the B-ring edge (~5.08</a:t>
            </a:r>
            <a:r>
              <a:rPr lang="en-US" sz="1800" baseline="30000">
                <a:solidFill>
                  <a:schemeClr val="bg1"/>
                </a:solidFill>
              </a:rPr>
              <a:t>0</a:t>
            </a:r>
            <a:r>
              <a:rPr lang="en-US" sz="1800">
                <a:solidFill>
                  <a:schemeClr val="bg1"/>
                </a:solidFill>
              </a:rPr>
              <a:t>/day)</a:t>
            </a:r>
          </a:p>
        </p:txBody>
      </p:sp>
      <p:sp>
        <p:nvSpPr>
          <p:cNvPr id="41009" name="TextBox 56"/>
          <p:cNvSpPr txBox="1">
            <a:spLocks noChangeArrowheads="1"/>
          </p:cNvSpPr>
          <p:nvPr/>
        </p:nvSpPr>
        <p:spPr bwMode="auto">
          <a:xfrm>
            <a:off x="6629400" y="533400"/>
            <a:ext cx="221615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</a:rPr>
              <a:t>L ~ 0.06</a:t>
            </a:r>
            <a:r>
              <a:rPr lang="en-US" sz="1800" baseline="30000">
                <a:solidFill>
                  <a:schemeClr val="bg1"/>
                </a:solidFill>
              </a:rPr>
              <a:t>0</a:t>
            </a:r>
            <a:r>
              <a:rPr lang="en-US" sz="1800">
                <a:solidFill>
                  <a:schemeClr val="bg1"/>
                </a:solidFill>
              </a:rPr>
              <a:t>/day ~</a:t>
            </a:r>
          </a:p>
          <a:p>
            <a:pPr eaLnBrk="1" hangingPunct="1"/>
            <a:r>
              <a:rPr lang="en-US" sz="1800">
                <a:solidFill>
                  <a:schemeClr val="bg1"/>
                </a:solidFill>
              </a:rPr>
              <a:t>1/3 of libration frequency of </a:t>
            </a:r>
            <a:r>
              <a:rPr lang="en-US" sz="1800">
                <a:solidFill>
                  <a:srgbClr val="FF0066"/>
                </a:solidFill>
              </a:rPr>
              <a:t>m=2</a:t>
            </a:r>
            <a:r>
              <a:rPr lang="en-US" sz="1800">
                <a:solidFill>
                  <a:schemeClr val="bg1"/>
                </a:solidFill>
              </a:rPr>
              <a:t> component at the B ring edge </a:t>
            </a:r>
          </a:p>
        </p:txBody>
      </p:sp>
      <p:cxnSp>
        <p:nvCxnSpPr>
          <p:cNvPr id="41010" name="Straight Connector 59"/>
          <p:cNvCxnSpPr>
            <a:cxnSpLocks noChangeShapeType="1"/>
          </p:cNvCxnSpPr>
          <p:nvPr/>
        </p:nvCxnSpPr>
        <p:spPr bwMode="auto">
          <a:xfrm flipV="1">
            <a:off x="2514600" y="914400"/>
            <a:ext cx="762000" cy="1666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" name="Straight Connector 79"/>
          <p:cNvCxnSpPr/>
          <p:nvPr/>
        </p:nvCxnSpPr>
        <p:spPr>
          <a:xfrm rot="10800000">
            <a:off x="5921375" y="819150"/>
            <a:ext cx="633413" cy="95250"/>
          </a:xfrm>
          <a:prstGeom prst="line">
            <a:avLst/>
          </a:prstGeom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12" name="Straight Connector 81"/>
          <p:cNvCxnSpPr>
            <a:cxnSpLocks noChangeShapeType="1"/>
          </p:cNvCxnSpPr>
          <p:nvPr/>
        </p:nvCxnSpPr>
        <p:spPr bwMode="auto">
          <a:xfrm flipV="1">
            <a:off x="4052888" y="1081088"/>
            <a:ext cx="369887" cy="20796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5" name="Rectangle 84"/>
          <p:cNvSpPr/>
          <p:nvPr/>
        </p:nvSpPr>
        <p:spPr>
          <a:xfrm>
            <a:off x="274638" y="188913"/>
            <a:ext cx="8572500" cy="1862137"/>
          </a:xfrm>
          <a:prstGeom prst="rect">
            <a:avLst/>
          </a:prstGeom>
          <a:noFill/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chemeClr val="bg1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014" name="TextBox 27"/>
          <p:cNvSpPr txBox="1">
            <a:spLocks noChangeArrowheads="1"/>
          </p:cNvSpPr>
          <p:nvPr/>
        </p:nvSpPr>
        <p:spPr bwMode="auto">
          <a:xfrm>
            <a:off x="1006475" y="2898775"/>
            <a:ext cx="782638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6600"/>
                </a:solidFill>
              </a:rPr>
              <a:t>0.04</a:t>
            </a:r>
          </a:p>
          <a:p>
            <a:pPr eaLnBrk="1" hangingPunct="1"/>
            <a:endParaRPr lang="en-US" sz="1800">
              <a:solidFill>
                <a:srgbClr val="FF6600"/>
              </a:solidFill>
            </a:endParaRPr>
          </a:p>
          <a:p>
            <a:pPr eaLnBrk="1" hangingPunct="1"/>
            <a:r>
              <a:rPr lang="en-US" sz="1800">
                <a:solidFill>
                  <a:srgbClr val="FF6600"/>
                </a:solidFill>
              </a:rPr>
              <a:t>0.05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spitale_fig_BBB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457200"/>
            <a:ext cx="50292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TextBox 1"/>
          <p:cNvSpPr txBox="1">
            <a:spLocks noChangeArrowheads="1"/>
          </p:cNvSpPr>
          <p:nvPr/>
        </p:nvSpPr>
        <p:spPr bwMode="auto">
          <a:xfrm>
            <a:off x="6172200" y="5867400"/>
            <a:ext cx="2743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Spitale &amp; Porco (2010) A.J. 140, 1747-1757.</a:t>
            </a:r>
          </a:p>
          <a:p>
            <a:pPr eaLnBrk="1" hangingPunct="1"/>
            <a:endParaRPr lang="en-US" sz="1800"/>
          </a:p>
        </p:txBody>
      </p:sp>
      <p:sp>
        <p:nvSpPr>
          <p:cNvPr id="15363" name="TextBox 2"/>
          <p:cNvSpPr txBox="1">
            <a:spLocks noChangeArrowheads="1"/>
          </p:cNvSpPr>
          <p:nvPr/>
        </p:nvSpPr>
        <p:spPr bwMode="auto">
          <a:xfrm>
            <a:off x="5638800" y="762000"/>
            <a:ext cx="3124200" cy="372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u="sng" dirty="0" smtClean="0">
                <a:solidFill>
                  <a:srgbClr val="0000FF"/>
                </a:solidFill>
              </a:rPr>
              <a:t>Early Cassini results:</a:t>
            </a:r>
            <a:endParaRPr lang="en-US" sz="2800" u="sng" dirty="0">
              <a:solidFill>
                <a:srgbClr val="0000FF"/>
              </a:solidFill>
            </a:endParaRPr>
          </a:p>
          <a:p>
            <a:pPr eaLnBrk="1" hangingPunct="1"/>
            <a:endParaRPr lang="en-US" sz="2000" dirty="0">
              <a:solidFill>
                <a:srgbClr val="0000FF"/>
              </a:solidFill>
            </a:endParaRPr>
          </a:p>
          <a:p>
            <a:pPr eaLnBrk="1" hangingPunct="1"/>
            <a:r>
              <a:rPr lang="en-US" sz="2000" dirty="0">
                <a:solidFill>
                  <a:srgbClr val="0000FF"/>
                </a:solidFill>
              </a:rPr>
              <a:t>Fits to Cassini imaging </a:t>
            </a:r>
            <a:r>
              <a:rPr lang="en-US" sz="2000" dirty="0" smtClean="0">
                <a:solidFill>
                  <a:srgbClr val="0000FF"/>
                </a:solidFill>
              </a:rPr>
              <a:t>data show perturbations with </a:t>
            </a:r>
            <a:r>
              <a:rPr lang="en-US" sz="2000" dirty="0">
                <a:solidFill>
                  <a:srgbClr val="FF0000"/>
                </a:solidFill>
              </a:rPr>
              <a:t>m=1, m=2 </a:t>
            </a:r>
            <a:r>
              <a:rPr lang="en-US" sz="2000" dirty="0">
                <a:solidFill>
                  <a:srgbClr val="0000FF"/>
                </a:solidFill>
              </a:rPr>
              <a:t>(</a:t>
            </a:r>
            <a:r>
              <a:rPr lang="en-US" sz="2000" dirty="0" err="1">
                <a:solidFill>
                  <a:srgbClr val="0000FF"/>
                </a:solidFill>
              </a:rPr>
              <a:t>Mimas</a:t>
            </a:r>
            <a:r>
              <a:rPr lang="en-US" sz="2000" dirty="0">
                <a:solidFill>
                  <a:srgbClr val="0000FF"/>
                </a:solidFill>
              </a:rPr>
              <a:t>), </a:t>
            </a:r>
            <a:r>
              <a:rPr lang="en-US" sz="2000" dirty="0">
                <a:solidFill>
                  <a:srgbClr val="FF0000"/>
                </a:solidFill>
              </a:rPr>
              <a:t>m=2</a:t>
            </a:r>
            <a:r>
              <a:rPr lang="en-US" sz="2000" dirty="0">
                <a:solidFill>
                  <a:srgbClr val="0000FF"/>
                </a:solidFill>
              </a:rPr>
              <a:t> (free), &amp; </a:t>
            </a:r>
            <a:r>
              <a:rPr lang="en-US" sz="2000" dirty="0">
                <a:solidFill>
                  <a:srgbClr val="FF0000"/>
                </a:solidFill>
              </a:rPr>
              <a:t>m=3</a:t>
            </a:r>
            <a:r>
              <a:rPr lang="en-US" sz="2000" dirty="0">
                <a:solidFill>
                  <a:srgbClr val="0000FF"/>
                </a:solidFill>
              </a:rPr>
              <a:t>.</a:t>
            </a:r>
          </a:p>
          <a:p>
            <a:pPr eaLnBrk="1" hangingPunct="1"/>
            <a:endParaRPr lang="en-US" sz="2000" dirty="0">
              <a:solidFill>
                <a:srgbClr val="FF0000"/>
              </a:solidFill>
            </a:endParaRPr>
          </a:p>
          <a:p>
            <a:pPr eaLnBrk="1" hangingPunct="1"/>
            <a:r>
              <a:rPr lang="en-US" sz="2000" dirty="0">
                <a:solidFill>
                  <a:srgbClr val="0000FF"/>
                </a:solidFill>
              </a:rPr>
              <a:t>Red, green &amp; blue colors show anomalous regions, omitted from the fits</a:t>
            </a:r>
            <a:r>
              <a:rPr lang="en-US" sz="2000" dirty="0">
                <a:solidFill>
                  <a:srgbClr val="FF0000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Bedge_m2_ecc_ph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5260975" cy="680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3" name="Text Box 3"/>
          <p:cNvSpPr txBox="1">
            <a:spLocks noChangeArrowheads="1"/>
          </p:cNvSpPr>
          <p:nvPr/>
        </p:nvSpPr>
        <p:spPr bwMode="auto">
          <a:xfrm>
            <a:off x="5638800" y="3465255"/>
            <a:ext cx="3200400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 smtClean="0">
                <a:solidFill>
                  <a:srgbClr val="0000FF"/>
                </a:solidFill>
                <a:cs typeface="Arial" charset="0"/>
              </a:rPr>
              <a:t>Both </a:t>
            </a:r>
            <a:r>
              <a:rPr lang="en-US" sz="2000" dirty="0">
                <a:solidFill>
                  <a:srgbClr val="0000FF"/>
                </a:solidFill>
                <a:cs typeface="Arial" charset="0"/>
              </a:rPr>
              <a:t>the </a:t>
            </a:r>
            <a:r>
              <a:rPr lang="en-US" sz="2000" dirty="0">
                <a:solidFill>
                  <a:srgbClr val="FF0000"/>
                </a:solidFill>
                <a:cs typeface="Arial" charset="0"/>
              </a:rPr>
              <a:t>m=2</a:t>
            </a:r>
            <a:r>
              <a:rPr lang="en-US" sz="2000" dirty="0">
                <a:solidFill>
                  <a:srgbClr val="0000FF"/>
                </a:solidFill>
                <a:cs typeface="Arial" charset="0"/>
              </a:rPr>
              <a:t> amplitude and phase vary substantially with time, because the free eccentricity </a:t>
            </a:r>
            <a:r>
              <a:rPr lang="en-US" sz="2000" dirty="0" smtClean="0">
                <a:solidFill>
                  <a:srgbClr val="0000FF"/>
                </a:solidFill>
                <a:cs typeface="Arial" charset="0"/>
              </a:rPr>
              <a:t>(</a:t>
            </a:r>
            <a:r>
              <a:rPr lang="en-US" sz="2000" dirty="0" err="1" smtClean="0">
                <a:solidFill>
                  <a:srgbClr val="FF0000"/>
                </a:solidFill>
                <a:cs typeface="Arial" charset="0"/>
              </a:rPr>
              <a:t>ae</a:t>
            </a:r>
            <a:r>
              <a:rPr lang="en-US" sz="2000" dirty="0" smtClean="0">
                <a:solidFill>
                  <a:srgbClr val="FF0000"/>
                </a:solidFill>
                <a:cs typeface="Arial" charset="0"/>
              </a:rPr>
              <a:t> = 37 km</a:t>
            </a:r>
            <a:r>
              <a:rPr lang="en-US" sz="2000" dirty="0" smtClean="0">
                <a:solidFill>
                  <a:srgbClr val="0000FF"/>
                </a:solidFill>
                <a:cs typeface="Arial" charset="0"/>
              </a:rPr>
              <a:t>) is </a:t>
            </a:r>
            <a:r>
              <a:rPr lang="en-US" sz="2000" dirty="0">
                <a:solidFill>
                  <a:srgbClr val="0000FF"/>
                </a:solidFill>
                <a:cs typeface="Arial" charset="0"/>
              </a:rPr>
              <a:t>only slightly greater than the resonantly-forced </a:t>
            </a:r>
            <a:r>
              <a:rPr lang="en-US" sz="2000" dirty="0" smtClean="0">
                <a:solidFill>
                  <a:srgbClr val="0000FF"/>
                </a:solidFill>
                <a:cs typeface="Arial" charset="0"/>
              </a:rPr>
              <a:t>eccentricity</a:t>
            </a:r>
            <a:r>
              <a:rPr lang="en-US" sz="2000" dirty="0">
                <a:solidFill>
                  <a:srgbClr val="0000FF"/>
                </a:solidFill>
                <a:cs typeface="Arial" charset="0"/>
              </a:rPr>
              <a:t> </a:t>
            </a:r>
            <a:r>
              <a:rPr lang="en-US" sz="2000" dirty="0" smtClean="0">
                <a:solidFill>
                  <a:srgbClr val="0000FF"/>
                </a:solidFill>
                <a:cs typeface="Arial" charset="0"/>
              </a:rPr>
              <a:t>(</a:t>
            </a:r>
            <a:r>
              <a:rPr lang="en-US" sz="2000" dirty="0" smtClean="0">
                <a:solidFill>
                  <a:srgbClr val="FF0000"/>
                </a:solidFill>
                <a:cs typeface="Arial" charset="0"/>
              </a:rPr>
              <a:t>33 km</a:t>
            </a:r>
            <a:r>
              <a:rPr lang="en-US" sz="2000" dirty="0" smtClean="0">
                <a:solidFill>
                  <a:srgbClr val="0000FF"/>
                </a:solidFill>
                <a:cs typeface="Arial" charset="0"/>
              </a:rPr>
              <a:t>).</a:t>
            </a:r>
            <a:endParaRPr lang="en-US" sz="2000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68964" name="Line 4"/>
          <p:cNvSpPr>
            <a:spLocks noChangeShapeType="1"/>
          </p:cNvSpPr>
          <p:nvPr/>
        </p:nvSpPr>
        <p:spPr bwMode="auto">
          <a:xfrm flipV="1">
            <a:off x="1447800" y="2057400"/>
            <a:ext cx="2971800" cy="25146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68965" name="Line 5"/>
          <p:cNvSpPr>
            <a:spLocks noChangeShapeType="1"/>
          </p:cNvSpPr>
          <p:nvPr/>
        </p:nvSpPr>
        <p:spPr bwMode="auto">
          <a:xfrm flipH="1" flipV="1">
            <a:off x="5105400" y="2057400"/>
            <a:ext cx="76200" cy="25146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68966" name="Text Box 6"/>
          <p:cNvSpPr txBox="1">
            <a:spLocks noChangeArrowheads="1"/>
          </p:cNvSpPr>
          <p:nvPr/>
        </p:nvSpPr>
        <p:spPr bwMode="auto">
          <a:xfrm>
            <a:off x="304800" y="990600"/>
            <a:ext cx="762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cs typeface="Arial" charset="0"/>
              </a:rPr>
              <a:t>ae (km)</a:t>
            </a:r>
          </a:p>
        </p:txBody>
      </p:sp>
      <p:sp>
        <p:nvSpPr>
          <p:cNvPr id="168967" name="Text Box 7"/>
          <p:cNvSpPr txBox="1">
            <a:spLocks noChangeArrowheads="1"/>
          </p:cNvSpPr>
          <p:nvPr/>
        </p:nvSpPr>
        <p:spPr bwMode="auto">
          <a:xfrm>
            <a:off x="304800" y="3048000"/>
            <a:ext cx="838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latin typeface="Symbol" charset="0"/>
                <a:cs typeface="Arial" charset="0"/>
              </a:rPr>
              <a:t>f</a:t>
            </a:r>
            <a:r>
              <a:rPr lang="en-US" b="1">
                <a:cs typeface="Arial" charset="0"/>
              </a:rPr>
              <a:t> (deg)</a:t>
            </a:r>
          </a:p>
        </p:txBody>
      </p:sp>
      <p:sp>
        <p:nvSpPr>
          <p:cNvPr id="168968" name="Text Box 8"/>
          <p:cNvSpPr txBox="1">
            <a:spLocks noChangeArrowheads="1"/>
          </p:cNvSpPr>
          <p:nvPr/>
        </p:nvSpPr>
        <p:spPr bwMode="auto">
          <a:xfrm>
            <a:off x="304800" y="4997450"/>
            <a:ext cx="838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cs typeface="Arial" charset="0"/>
              </a:rPr>
              <a:t>ae (km)</a:t>
            </a:r>
          </a:p>
        </p:txBody>
      </p:sp>
      <p:sp>
        <p:nvSpPr>
          <p:cNvPr id="168969" name="Text Box 9"/>
          <p:cNvSpPr txBox="1">
            <a:spLocks noChangeArrowheads="1"/>
          </p:cNvSpPr>
          <p:nvPr/>
        </p:nvSpPr>
        <p:spPr bwMode="auto">
          <a:xfrm>
            <a:off x="5638800" y="457200"/>
            <a:ext cx="31242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 smtClean="0">
                <a:solidFill>
                  <a:srgbClr val="0000FF"/>
                </a:solidFill>
                <a:cs typeface="Arial" charset="0"/>
              </a:rPr>
              <a:t>Cassini, HST &amp; Voyager occultation data confirm that the </a:t>
            </a:r>
            <a:r>
              <a:rPr lang="en-US" sz="2000" dirty="0">
                <a:solidFill>
                  <a:srgbClr val="0000FF"/>
                </a:solidFill>
                <a:cs typeface="Arial" charset="0"/>
              </a:rPr>
              <a:t>phase of the best-fitting </a:t>
            </a:r>
            <a:r>
              <a:rPr lang="en-US" sz="2000" dirty="0">
                <a:solidFill>
                  <a:srgbClr val="FF0000"/>
                </a:solidFill>
                <a:cs typeface="Arial" charset="0"/>
              </a:rPr>
              <a:t>m=2</a:t>
            </a:r>
            <a:r>
              <a:rPr lang="en-US" sz="2000" dirty="0">
                <a:solidFill>
                  <a:srgbClr val="0000FF"/>
                </a:solidFill>
                <a:cs typeface="Arial" charset="0"/>
              </a:rPr>
              <a:t> model circulates with a period of 5.42 </a:t>
            </a:r>
            <a:r>
              <a:rPr lang="en-US" sz="2000" dirty="0" err="1">
                <a:solidFill>
                  <a:srgbClr val="0000FF"/>
                </a:solidFill>
                <a:cs typeface="Arial" charset="0"/>
              </a:rPr>
              <a:t>yrs</a:t>
            </a:r>
            <a:r>
              <a:rPr lang="en-US" sz="2000" dirty="0">
                <a:solidFill>
                  <a:srgbClr val="0000FF"/>
                </a:solidFill>
                <a:cs typeface="Arial" charset="0"/>
              </a:rPr>
              <a:t> </a:t>
            </a:r>
            <a:r>
              <a:rPr lang="en-US" sz="2000" dirty="0" smtClean="0">
                <a:solidFill>
                  <a:srgbClr val="0000FF"/>
                </a:solidFill>
                <a:cs typeface="Arial" charset="0"/>
              </a:rPr>
              <a:t>(0.181 </a:t>
            </a:r>
            <a:r>
              <a:rPr lang="en-US" sz="2000" dirty="0" err="1">
                <a:solidFill>
                  <a:srgbClr val="0000FF"/>
                </a:solidFill>
                <a:cs typeface="Arial" charset="0"/>
              </a:rPr>
              <a:t>deg</a:t>
            </a:r>
            <a:r>
              <a:rPr lang="en-US" sz="2000" dirty="0">
                <a:solidFill>
                  <a:srgbClr val="0000FF"/>
                </a:solidFill>
                <a:cs typeface="Arial" charset="0"/>
              </a:rPr>
              <a:t>/d).</a:t>
            </a:r>
          </a:p>
        </p:txBody>
      </p:sp>
      <p:sp>
        <p:nvSpPr>
          <p:cNvPr id="168970" name="Text Box 10"/>
          <p:cNvSpPr txBox="1">
            <a:spLocks noChangeArrowheads="1"/>
          </p:cNvSpPr>
          <p:nvPr/>
        </p:nvSpPr>
        <p:spPr bwMode="auto">
          <a:xfrm>
            <a:off x="5791200" y="6096000"/>
            <a:ext cx="30480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cs typeface="Arial" charset="0"/>
              </a:rPr>
              <a:t>Nicholson et al. (2014) Icarus 227, 152-175.</a:t>
            </a:r>
          </a:p>
        </p:txBody>
      </p:sp>
      <p:pic>
        <p:nvPicPr>
          <p:cNvPr id="2" name="Picture 1" descr="SP10_cartoo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1451" y="2514600"/>
            <a:ext cx="230194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585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dgeplot_b_090517.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838200"/>
            <a:ext cx="4592782" cy="5943600"/>
          </a:xfrm>
          <a:prstGeom prst="rect">
            <a:avLst/>
          </a:prstGeom>
        </p:spPr>
      </p:pic>
      <p:pic>
        <p:nvPicPr>
          <p:cNvPr id="4" name="Picture 3" descr="m=2_libration_radius_vs_time_Bring_OER_20180412a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86" t="6728" r="4599" b="3934"/>
          <a:stretch/>
        </p:blipFill>
        <p:spPr>
          <a:xfrm rot="16200000">
            <a:off x="776001" y="476502"/>
            <a:ext cx="3704642" cy="48332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358914"/>
            <a:ext cx="388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B ring edge predicted </a:t>
            </a:r>
            <a:r>
              <a:rPr lang="en-US" sz="2000" dirty="0" err="1" smtClean="0">
                <a:solidFill>
                  <a:srgbClr val="0000FF"/>
                </a:solidFill>
              </a:rPr>
              <a:t>libration</a:t>
            </a:r>
            <a:r>
              <a:rPr lang="en-US" sz="2000" dirty="0" smtClean="0">
                <a:solidFill>
                  <a:srgbClr val="0000FF"/>
                </a:solidFill>
              </a:rPr>
              <a:t>: 2000 - 2020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38800" y="381000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B ring edge occultation data: 2005 - 2017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4953000"/>
            <a:ext cx="480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Since the previous work in 2010/11 there has been one more complete </a:t>
            </a:r>
            <a:r>
              <a:rPr lang="en-US" sz="2000" dirty="0" err="1" smtClean="0">
                <a:solidFill>
                  <a:srgbClr val="0000FF"/>
                </a:solidFill>
              </a:rPr>
              <a:t>libration</a:t>
            </a:r>
            <a:r>
              <a:rPr lang="en-US" sz="2000" dirty="0" smtClean="0">
                <a:solidFill>
                  <a:srgbClr val="0000FF"/>
                </a:solidFill>
              </a:rPr>
              <a:t> cycle of the </a:t>
            </a:r>
            <a:r>
              <a:rPr lang="en-US" sz="2000" dirty="0" smtClean="0">
                <a:solidFill>
                  <a:srgbClr val="FF0000"/>
                </a:solidFill>
              </a:rPr>
              <a:t>m=2 </a:t>
            </a:r>
            <a:r>
              <a:rPr lang="en-US" sz="2000" dirty="0" smtClean="0">
                <a:solidFill>
                  <a:srgbClr val="0000FF"/>
                </a:solidFill>
              </a:rPr>
              <a:t>pattern, though no new fits have been published.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24200" y="1447800"/>
            <a:ext cx="1219200" cy="2819400"/>
          </a:xfrm>
          <a:prstGeom prst="rect">
            <a:avLst/>
          </a:prstGeom>
          <a:solidFill>
            <a:srgbClr val="CCFFCC">
              <a:alpha val="3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781800" y="12192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m</a:t>
            </a:r>
            <a:r>
              <a:rPr lang="en-US" dirty="0" smtClean="0">
                <a:solidFill>
                  <a:srgbClr val="0000FF"/>
                </a:solidFill>
              </a:rPr>
              <a:t>=1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2895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m</a:t>
            </a:r>
            <a:r>
              <a:rPr lang="en-US" dirty="0" smtClean="0">
                <a:solidFill>
                  <a:srgbClr val="0000FF"/>
                </a:solidFill>
              </a:rPr>
              <a:t>=2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316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solidFill>
                  <a:srgbClr val="FF0000"/>
                </a:solidFill>
              </a:rPr>
              <a:t>Summary of B ring edge perturbations, as of Dec 2017   (R. French, </a:t>
            </a:r>
            <a:r>
              <a:rPr lang="en-US" sz="2800" dirty="0" err="1" smtClean="0">
                <a:solidFill>
                  <a:srgbClr val="FF0000"/>
                </a:solidFill>
              </a:rPr>
              <a:t>unpubl</a:t>
            </a:r>
            <a:r>
              <a:rPr lang="en-US" sz="2800" dirty="0" smtClean="0">
                <a:solidFill>
                  <a:srgbClr val="FF0000"/>
                </a:solidFill>
              </a:rPr>
              <a:t>. </a:t>
            </a:r>
            <a:r>
              <a:rPr lang="en-US" sz="2800" dirty="0">
                <a:solidFill>
                  <a:srgbClr val="FF0000"/>
                </a:solidFill>
              </a:rPr>
              <a:t>d</a:t>
            </a:r>
            <a:r>
              <a:rPr lang="en-US" sz="2800" dirty="0" smtClean="0">
                <a:solidFill>
                  <a:srgbClr val="FF0000"/>
                </a:solidFill>
              </a:rPr>
              <a:t>ata.)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solidFill>
                  <a:srgbClr val="FF0000"/>
                </a:solidFill>
              </a:rPr>
              <a:t>m=2</a:t>
            </a:r>
            <a:r>
              <a:rPr lang="en-US" sz="2400" dirty="0" smtClean="0">
                <a:solidFill>
                  <a:srgbClr val="0000FF"/>
                </a:solidFill>
              </a:rPr>
              <a:t> (free mode) </a:t>
            </a:r>
            <a:r>
              <a:rPr lang="en-US" sz="2400" dirty="0" err="1" smtClean="0">
                <a:solidFill>
                  <a:srgbClr val="0000FF"/>
                </a:solidFill>
              </a:rPr>
              <a:t>ae</a:t>
            </a:r>
            <a:r>
              <a:rPr lang="en-US" sz="2400" dirty="0" smtClean="0">
                <a:solidFill>
                  <a:srgbClr val="0000FF"/>
                </a:solidFill>
              </a:rPr>
              <a:t> = 38.0 km,  382.07 </a:t>
            </a:r>
            <a:r>
              <a:rPr lang="en-US" sz="2400" dirty="0" err="1" smtClean="0">
                <a:solidFill>
                  <a:srgbClr val="0000FF"/>
                </a:solidFill>
              </a:rPr>
              <a:t>deg</a:t>
            </a:r>
            <a:r>
              <a:rPr lang="en-US" sz="2400" dirty="0">
                <a:solidFill>
                  <a:srgbClr val="0000FF"/>
                </a:solidFill>
              </a:rPr>
              <a:t>/</a:t>
            </a:r>
            <a:r>
              <a:rPr lang="en-US" sz="2400" dirty="0" smtClean="0">
                <a:solidFill>
                  <a:srgbClr val="0000FF"/>
                </a:solidFill>
              </a:rPr>
              <a:t>d</a:t>
            </a:r>
          </a:p>
          <a:p>
            <a:pPr eaLnBrk="1" hangingPunct="1">
              <a:defRPr/>
            </a:pPr>
            <a:r>
              <a:rPr lang="en-US" sz="2400" dirty="0">
                <a:solidFill>
                  <a:srgbClr val="FF0000"/>
                </a:solidFill>
              </a:rPr>
              <a:t>m=2</a:t>
            </a:r>
            <a:r>
              <a:rPr lang="en-US" sz="2400" dirty="0">
                <a:solidFill>
                  <a:srgbClr val="0000FF"/>
                </a:solidFill>
              </a:rPr>
              <a:t> (forced by </a:t>
            </a:r>
            <a:r>
              <a:rPr lang="en-US" sz="2400" dirty="0" err="1">
                <a:solidFill>
                  <a:srgbClr val="0000FF"/>
                </a:solidFill>
              </a:rPr>
              <a:t>Mimas</a:t>
            </a:r>
            <a:r>
              <a:rPr lang="en-US" sz="2400" dirty="0">
                <a:solidFill>
                  <a:srgbClr val="0000FF"/>
                </a:solidFill>
              </a:rPr>
              <a:t> 2:1 ILR) </a:t>
            </a:r>
            <a:r>
              <a:rPr lang="en-US" sz="2400" dirty="0" err="1">
                <a:solidFill>
                  <a:srgbClr val="0000FF"/>
                </a:solidFill>
              </a:rPr>
              <a:t>ae</a:t>
            </a:r>
            <a:r>
              <a:rPr lang="en-US" sz="2400" dirty="0">
                <a:solidFill>
                  <a:srgbClr val="0000FF"/>
                </a:solidFill>
              </a:rPr>
              <a:t> = 33.0 </a:t>
            </a:r>
            <a:r>
              <a:rPr lang="en-US" sz="2400" dirty="0" smtClean="0">
                <a:solidFill>
                  <a:srgbClr val="0000FF"/>
                </a:solidFill>
              </a:rPr>
              <a:t>km</a:t>
            </a:r>
          </a:p>
          <a:p>
            <a:pPr eaLnBrk="1" hangingPunct="1">
              <a:defRPr/>
            </a:pPr>
            <a:r>
              <a:rPr lang="en-US" sz="2400" dirty="0" smtClean="0">
                <a:solidFill>
                  <a:srgbClr val="FF0000"/>
                </a:solidFill>
              </a:rPr>
              <a:t>m=1</a:t>
            </a:r>
            <a:r>
              <a:rPr lang="en-US" sz="2400" dirty="0" smtClean="0">
                <a:solidFill>
                  <a:srgbClr val="0000FF"/>
                </a:solidFill>
              </a:rPr>
              <a:t> (free mode) </a:t>
            </a:r>
            <a:r>
              <a:rPr lang="en-US" sz="2400" dirty="0" err="1" smtClean="0">
                <a:solidFill>
                  <a:srgbClr val="0000FF"/>
                </a:solidFill>
              </a:rPr>
              <a:t>ae</a:t>
            </a:r>
            <a:r>
              <a:rPr lang="en-US" sz="2400" dirty="0" smtClean="0">
                <a:solidFill>
                  <a:srgbClr val="0000FF"/>
                </a:solidFill>
              </a:rPr>
              <a:t> = 22.3 km, 5.083 </a:t>
            </a:r>
            <a:r>
              <a:rPr lang="en-US" sz="2400" dirty="0" err="1" smtClean="0">
                <a:solidFill>
                  <a:srgbClr val="0000FF"/>
                </a:solidFill>
              </a:rPr>
              <a:t>deg</a:t>
            </a:r>
            <a:r>
              <a:rPr lang="en-US" sz="2400" dirty="0" smtClean="0">
                <a:solidFill>
                  <a:srgbClr val="0000FF"/>
                </a:solidFill>
              </a:rPr>
              <a:t>/d</a:t>
            </a:r>
          </a:p>
          <a:p>
            <a:pPr eaLnBrk="1" hangingPunct="1">
              <a:defRPr/>
            </a:pPr>
            <a:r>
              <a:rPr lang="en-US" sz="2400" dirty="0" smtClean="0">
                <a:solidFill>
                  <a:srgbClr val="FF0000"/>
                </a:solidFill>
              </a:rPr>
              <a:t>m=3</a:t>
            </a:r>
            <a:r>
              <a:rPr lang="en-US" sz="2400" dirty="0" smtClean="0">
                <a:solidFill>
                  <a:srgbClr val="0000FF"/>
                </a:solidFill>
              </a:rPr>
              <a:t> (free  mode) </a:t>
            </a:r>
            <a:r>
              <a:rPr lang="en-US" sz="2400" dirty="0" err="1" smtClean="0">
                <a:solidFill>
                  <a:srgbClr val="0000FF"/>
                </a:solidFill>
              </a:rPr>
              <a:t>ae</a:t>
            </a:r>
            <a:r>
              <a:rPr lang="en-US" sz="2400" dirty="0" smtClean="0">
                <a:solidFill>
                  <a:srgbClr val="0000FF"/>
                </a:solidFill>
              </a:rPr>
              <a:t> = 9.7 km, 507.72 </a:t>
            </a:r>
            <a:r>
              <a:rPr lang="en-US" sz="2400" dirty="0" err="1" smtClean="0">
                <a:solidFill>
                  <a:srgbClr val="0000FF"/>
                </a:solidFill>
              </a:rPr>
              <a:t>deg</a:t>
            </a:r>
            <a:r>
              <a:rPr lang="en-US" sz="2400" dirty="0" smtClean="0">
                <a:solidFill>
                  <a:srgbClr val="0000FF"/>
                </a:solidFill>
              </a:rPr>
              <a:t>/d</a:t>
            </a:r>
          </a:p>
          <a:p>
            <a:pPr eaLnBrk="1" hangingPunct="1">
              <a:defRPr/>
            </a:pPr>
            <a:r>
              <a:rPr lang="en-US" sz="2400" dirty="0" smtClean="0">
                <a:solidFill>
                  <a:srgbClr val="FF0000"/>
                </a:solidFill>
              </a:rPr>
              <a:t>m=4</a:t>
            </a:r>
            <a:r>
              <a:rPr lang="en-US" sz="2400" dirty="0" smtClean="0">
                <a:solidFill>
                  <a:srgbClr val="0000FF"/>
                </a:solidFill>
              </a:rPr>
              <a:t> (free mode) </a:t>
            </a:r>
            <a:r>
              <a:rPr lang="en-US" sz="2400" dirty="0">
                <a:solidFill>
                  <a:srgbClr val="0000FF"/>
                </a:solidFill>
              </a:rPr>
              <a:t>) </a:t>
            </a:r>
            <a:r>
              <a:rPr lang="en-US" sz="2400" dirty="0" err="1">
                <a:solidFill>
                  <a:srgbClr val="0000FF"/>
                </a:solidFill>
              </a:rPr>
              <a:t>ae</a:t>
            </a:r>
            <a:r>
              <a:rPr lang="en-US" sz="2400" dirty="0">
                <a:solidFill>
                  <a:srgbClr val="0000FF"/>
                </a:solidFill>
              </a:rPr>
              <a:t> = </a:t>
            </a:r>
            <a:r>
              <a:rPr lang="en-US" sz="2400" dirty="0" smtClean="0">
                <a:solidFill>
                  <a:srgbClr val="0000FF"/>
                </a:solidFill>
              </a:rPr>
              <a:t>7.7 </a:t>
            </a:r>
            <a:r>
              <a:rPr lang="en-US" sz="2400" dirty="0">
                <a:solidFill>
                  <a:srgbClr val="0000FF"/>
                </a:solidFill>
              </a:rPr>
              <a:t>km, </a:t>
            </a:r>
            <a:r>
              <a:rPr lang="en-US" sz="2400" dirty="0" smtClean="0">
                <a:solidFill>
                  <a:srgbClr val="0000FF"/>
                </a:solidFill>
              </a:rPr>
              <a:t>570.53 </a:t>
            </a:r>
            <a:r>
              <a:rPr lang="en-US" sz="2400" dirty="0" err="1">
                <a:solidFill>
                  <a:srgbClr val="0000FF"/>
                </a:solidFill>
              </a:rPr>
              <a:t>deg</a:t>
            </a:r>
            <a:r>
              <a:rPr lang="en-US" sz="2400" dirty="0">
                <a:solidFill>
                  <a:srgbClr val="0000FF"/>
                </a:solidFill>
              </a:rPr>
              <a:t>/d</a:t>
            </a:r>
          </a:p>
          <a:p>
            <a:pPr eaLnBrk="1" hangingPunct="1">
              <a:defRPr/>
            </a:pPr>
            <a:r>
              <a:rPr lang="en-US" sz="2400" dirty="0">
                <a:solidFill>
                  <a:srgbClr val="FF0000"/>
                </a:solidFill>
              </a:rPr>
              <a:t>m</a:t>
            </a:r>
            <a:r>
              <a:rPr lang="en-US" sz="2400" dirty="0" smtClean="0">
                <a:solidFill>
                  <a:srgbClr val="FF0000"/>
                </a:solidFill>
              </a:rPr>
              <a:t>=5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>
                <a:solidFill>
                  <a:srgbClr val="0000FF"/>
                </a:solidFill>
              </a:rPr>
              <a:t>(free mode) ) </a:t>
            </a:r>
            <a:r>
              <a:rPr lang="en-US" sz="2400" dirty="0" err="1">
                <a:solidFill>
                  <a:srgbClr val="0000FF"/>
                </a:solidFill>
              </a:rPr>
              <a:t>ae</a:t>
            </a:r>
            <a:r>
              <a:rPr lang="en-US" sz="2400" dirty="0">
                <a:solidFill>
                  <a:srgbClr val="0000FF"/>
                </a:solidFill>
              </a:rPr>
              <a:t> = 6</a:t>
            </a:r>
            <a:r>
              <a:rPr lang="en-US" sz="2400" dirty="0" smtClean="0">
                <a:solidFill>
                  <a:srgbClr val="0000FF"/>
                </a:solidFill>
              </a:rPr>
              <a:t>.6 </a:t>
            </a:r>
            <a:r>
              <a:rPr lang="en-US" sz="2400" dirty="0">
                <a:solidFill>
                  <a:srgbClr val="0000FF"/>
                </a:solidFill>
              </a:rPr>
              <a:t>km, </a:t>
            </a:r>
            <a:r>
              <a:rPr lang="en-US" sz="2400" dirty="0" smtClean="0">
                <a:solidFill>
                  <a:srgbClr val="0000FF"/>
                </a:solidFill>
              </a:rPr>
              <a:t>608.21 </a:t>
            </a:r>
            <a:r>
              <a:rPr lang="en-US" sz="2400" dirty="0" err="1">
                <a:solidFill>
                  <a:srgbClr val="0000FF"/>
                </a:solidFill>
              </a:rPr>
              <a:t>deg</a:t>
            </a:r>
            <a:r>
              <a:rPr lang="en-US" sz="2400" dirty="0">
                <a:solidFill>
                  <a:srgbClr val="0000FF"/>
                </a:solidFill>
              </a:rPr>
              <a:t>/</a:t>
            </a:r>
            <a:r>
              <a:rPr lang="en-US" sz="2400" dirty="0" smtClean="0">
                <a:solidFill>
                  <a:srgbClr val="0000FF"/>
                </a:solidFill>
              </a:rPr>
              <a:t>d</a:t>
            </a:r>
          </a:p>
          <a:p>
            <a:pPr eaLnBrk="1" hangingPunct="1">
              <a:defRPr/>
            </a:pPr>
            <a:r>
              <a:rPr lang="en-US" sz="2400" dirty="0">
                <a:solidFill>
                  <a:srgbClr val="FF0000"/>
                </a:solidFill>
              </a:rPr>
              <a:t>m</a:t>
            </a:r>
            <a:r>
              <a:rPr lang="en-US" sz="2400" dirty="0" smtClean="0">
                <a:solidFill>
                  <a:srgbClr val="FF0000"/>
                </a:solidFill>
              </a:rPr>
              <a:t>=6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>
                <a:solidFill>
                  <a:srgbClr val="0000FF"/>
                </a:solidFill>
              </a:rPr>
              <a:t>(free mode) ) </a:t>
            </a:r>
            <a:r>
              <a:rPr lang="en-US" sz="2400" dirty="0" err="1">
                <a:solidFill>
                  <a:srgbClr val="0000FF"/>
                </a:solidFill>
              </a:rPr>
              <a:t>ae</a:t>
            </a:r>
            <a:r>
              <a:rPr lang="en-US" sz="2400" dirty="0">
                <a:solidFill>
                  <a:srgbClr val="0000FF"/>
                </a:solidFill>
              </a:rPr>
              <a:t> = </a:t>
            </a:r>
            <a:r>
              <a:rPr lang="en-US" sz="2400" dirty="0" smtClean="0">
                <a:solidFill>
                  <a:srgbClr val="0000FF"/>
                </a:solidFill>
              </a:rPr>
              <a:t>3.7 </a:t>
            </a:r>
            <a:r>
              <a:rPr lang="en-US" sz="2400" dirty="0">
                <a:solidFill>
                  <a:srgbClr val="0000FF"/>
                </a:solidFill>
              </a:rPr>
              <a:t>km, </a:t>
            </a:r>
            <a:r>
              <a:rPr lang="en-US" sz="2400" dirty="0" smtClean="0">
                <a:solidFill>
                  <a:srgbClr val="0000FF"/>
                </a:solidFill>
              </a:rPr>
              <a:t>633.33 </a:t>
            </a:r>
            <a:r>
              <a:rPr lang="en-US" sz="2400" dirty="0" err="1">
                <a:solidFill>
                  <a:srgbClr val="0000FF"/>
                </a:solidFill>
              </a:rPr>
              <a:t>deg</a:t>
            </a:r>
            <a:r>
              <a:rPr lang="en-US" sz="2400" dirty="0">
                <a:solidFill>
                  <a:srgbClr val="0000FF"/>
                </a:solidFill>
              </a:rPr>
              <a:t>/</a:t>
            </a:r>
            <a:r>
              <a:rPr lang="en-US" sz="2400" dirty="0" smtClean="0">
                <a:solidFill>
                  <a:srgbClr val="0000FF"/>
                </a:solidFill>
              </a:rPr>
              <a:t>d</a:t>
            </a:r>
            <a:endParaRPr lang="en-US" sz="2400" dirty="0">
              <a:solidFill>
                <a:srgbClr val="0000FF"/>
              </a:solidFill>
            </a:endParaRPr>
          </a:p>
          <a:p>
            <a:pPr eaLnBrk="1" hangingPunct="1">
              <a:defRPr/>
            </a:pPr>
            <a:endParaRPr lang="en-US" sz="2400" dirty="0" smtClean="0">
              <a:solidFill>
                <a:srgbClr val="0000FF"/>
              </a:solidFill>
            </a:endParaRPr>
          </a:p>
          <a:p>
            <a:pPr eaLnBrk="1" hangingPunct="1">
              <a:defRPr/>
            </a:pPr>
            <a:r>
              <a:rPr lang="en-US" sz="2400" dirty="0" smtClean="0">
                <a:solidFill>
                  <a:srgbClr val="0000FF"/>
                </a:solidFill>
              </a:rPr>
              <a:t>Even with all 7 modes, the </a:t>
            </a:r>
            <a:r>
              <a:rPr lang="en-US" sz="2400" dirty="0" err="1" smtClean="0">
                <a:solidFill>
                  <a:srgbClr val="0000FF"/>
                </a:solidFill>
              </a:rPr>
              <a:t>rms</a:t>
            </a:r>
            <a:r>
              <a:rPr lang="en-US" sz="2400" dirty="0" smtClean="0">
                <a:solidFill>
                  <a:srgbClr val="0000FF"/>
                </a:solidFill>
              </a:rPr>
              <a:t> residuals for the best fits to the occultation data are </a:t>
            </a:r>
            <a:r>
              <a:rPr lang="en-US" sz="24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s</a:t>
            </a:r>
            <a:r>
              <a:rPr lang="en-US" sz="2400" dirty="0" smtClean="0">
                <a:solidFill>
                  <a:srgbClr val="0000FF"/>
                </a:solidFill>
              </a:rPr>
              <a:t> = 7.6 km, or ~40 times greater than for most sharp-edged, non-circular features.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b-ring-wav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679700"/>
            <a:ext cx="914400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TextBox 1"/>
          <p:cNvSpPr txBox="1">
            <a:spLocks noChangeArrowheads="1"/>
          </p:cNvSpPr>
          <p:nvPr/>
        </p:nvSpPr>
        <p:spPr bwMode="auto">
          <a:xfrm>
            <a:off x="762000" y="5481637"/>
            <a:ext cx="7848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</a:rPr>
              <a:t>Cassini imaging mosaic, covering  330 </a:t>
            </a:r>
            <a:r>
              <a:rPr lang="en-US" dirty="0" err="1">
                <a:solidFill>
                  <a:srgbClr val="FF0000"/>
                </a:solidFill>
              </a:rPr>
              <a:t>deg</a:t>
            </a:r>
            <a:r>
              <a:rPr lang="en-US" dirty="0">
                <a:solidFill>
                  <a:srgbClr val="FF0000"/>
                </a:solidFill>
              </a:rPr>
              <a:t> of longitude</a:t>
            </a:r>
          </a:p>
        </p:txBody>
      </p:sp>
      <p:sp>
        <p:nvSpPr>
          <p:cNvPr id="18435" name="TextBox 2"/>
          <p:cNvSpPr txBox="1">
            <a:spLocks noChangeArrowheads="1"/>
          </p:cNvSpPr>
          <p:nvPr/>
        </p:nvSpPr>
        <p:spPr bwMode="auto">
          <a:xfrm>
            <a:off x="4191000" y="6107113"/>
            <a:ext cx="4876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Spitale &amp; Porco (2010) A.J. 140, 1747-1757.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9600" y="609600"/>
            <a:ext cx="7620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The radial residuals of 7-10 km may indicate additional normal modes, but appear to be largely due to local, small-scale irregularities on the ring edge that are unexplained. Some of these move at the </a:t>
            </a:r>
            <a:r>
              <a:rPr lang="en-US" sz="2000" dirty="0" err="1" smtClean="0">
                <a:solidFill>
                  <a:srgbClr val="0000FF"/>
                </a:solidFill>
              </a:rPr>
              <a:t>keplerian</a:t>
            </a:r>
            <a:r>
              <a:rPr lang="en-US" sz="2000" dirty="0" smtClean="0">
                <a:solidFill>
                  <a:srgbClr val="0000FF"/>
                </a:solidFill>
              </a:rPr>
              <a:t> rate &amp; may indi</a:t>
            </a:r>
            <a:r>
              <a:rPr lang="en-US" sz="2000" dirty="0">
                <a:solidFill>
                  <a:srgbClr val="0000FF"/>
                </a:solidFill>
              </a:rPr>
              <a:t>c</a:t>
            </a:r>
            <a:r>
              <a:rPr lang="en-US" sz="2000" dirty="0" smtClean="0">
                <a:solidFill>
                  <a:srgbClr val="0000FF"/>
                </a:solidFill>
              </a:rPr>
              <a:t>ate embedded objects (</a:t>
            </a:r>
            <a:r>
              <a:rPr lang="en-US" sz="2000" dirty="0" err="1" smtClean="0">
                <a:solidFill>
                  <a:srgbClr val="0000FF"/>
                </a:solidFill>
              </a:rPr>
              <a:t>Spitale</a:t>
            </a:r>
            <a:r>
              <a:rPr lang="en-US" sz="2000" dirty="0" smtClean="0">
                <a:solidFill>
                  <a:srgbClr val="0000FF"/>
                </a:solidFill>
              </a:rPr>
              <a:t> &amp; </a:t>
            </a:r>
            <a:r>
              <a:rPr lang="en-US" sz="2000" dirty="0" err="1" smtClean="0">
                <a:solidFill>
                  <a:srgbClr val="0000FF"/>
                </a:solidFill>
              </a:rPr>
              <a:t>Porco</a:t>
            </a:r>
            <a:r>
              <a:rPr lang="en-US" sz="2000" dirty="0" smtClean="0">
                <a:solidFill>
                  <a:srgbClr val="0000FF"/>
                </a:solidFill>
              </a:rPr>
              <a:t> 2010). 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B5c_region.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677831" y="534828"/>
            <a:ext cx="5712137" cy="7391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extBox 2"/>
          <p:cNvSpPr txBox="1">
            <a:spLocks noChangeArrowheads="1"/>
          </p:cNvSpPr>
          <p:nvPr/>
        </p:nvSpPr>
        <p:spPr bwMode="auto">
          <a:xfrm>
            <a:off x="914400" y="223838"/>
            <a:ext cx="78486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0000FF"/>
                </a:solidFill>
              </a:rPr>
              <a:t>Multiple occultation </a:t>
            </a:r>
            <a:r>
              <a:rPr lang="en-US" dirty="0">
                <a:solidFill>
                  <a:srgbClr val="0000FF"/>
                </a:solidFill>
              </a:rPr>
              <a:t>profiles from 2008/</a:t>
            </a:r>
            <a:r>
              <a:rPr lang="en-US" dirty="0" smtClean="0">
                <a:solidFill>
                  <a:srgbClr val="0000FF"/>
                </a:solidFill>
              </a:rPr>
              <a:t>9 show that complex perturbations extend at least 500 km interior to the B-ring edge, with little obvious correlation between profiles obtained over a period of ~6 months: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Box 4"/>
          <p:cNvSpPr txBox="1">
            <a:spLocks noChangeArrowheads="1"/>
          </p:cNvSpPr>
          <p:nvPr/>
        </p:nvSpPr>
        <p:spPr bwMode="auto">
          <a:xfrm>
            <a:off x="990600" y="1295400"/>
            <a:ext cx="7162800" cy="390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>
                <a:solidFill>
                  <a:srgbClr val="FF0000"/>
                </a:solidFill>
              </a:rPr>
              <a:t>     Searches for propagating waves:</a:t>
            </a:r>
          </a:p>
          <a:p>
            <a:pPr eaLnBrk="1" hangingPunct="1"/>
            <a:endParaRPr lang="en-US" dirty="0">
              <a:solidFill>
                <a:srgbClr val="0000FF"/>
              </a:solidFill>
            </a:endParaRPr>
          </a:p>
          <a:p>
            <a:pPr eaLnBrk="1" hangingPunct="1"/>
            <a:r>
              <a:rPr lang="en-US" dirty="0">
                <a:solidFill>
                  <a:srgbClr val="0000FF"/>
                </a:solidFill>
              </a:rPr>
              <a:t>A search for </a:t>
            </a:r>
            <a:r>
              <a:rPr lang="en-US" dirty="0">
                <a:solidFill>
                  <a:srgbClr val="FF0000"/>
                </a:solidFill>
              </a:rPr>
              <a:t>m = 2 </a:t>
            </a:r>
            <a:r>
              <a:rPr lang="en-US" dirty="0">
                <a:solidFill>
                  <a:srgbClr val="0000FF"/>
                </a:solidFill>
              </a:rPr>
              <a:t>wave patterns in the outer B ring at the predicted pattern speed of 383.5</a:t>
            </a:r>
            <a:r>
              <a:rPr lang="en-US" baseline="30000" dirty="0">
                <a:solidFill>
                  <a:srgbClr val="0000FF"/>
                </a:solidFill>
              </a:rPr>
              <a:t>o</a:t>
            </a:r>
            <a:r>
              <a:rPr lang="en-US" dirty="0">
                <a:solidFill>
                  <a:srgbClr val="0000FF"/>
                </a:solidFill>
              </a:rPr>
              <a:t>/d does not show anything significant or consistent over the 12 year period of Cassini observations.</a:t>
            </a:r>
          </a:p>
          <a:p>
            <a:pPr eaLnBrk="1" hangingPunct="1"/>
            <a:endParaRPr lang="en-US" dirty="0">
              <a:solidFill>
                <a:srgbClr val="0000FF"/>
              </a:solidFill>
            </a:endParaRPr>
          </a:p>
          <a:p>
            <a:pPr eaLnBrk="1" hangingPunct="1"/>
            <a:r>
              <a:rPr lang="en-US" dirty="0">
                <a:solidFill>
                  <a:srgbClr val="0000FF"/>
                </a:solidFill>
              </a:rPr>
              <a:t>Similar searches for wavelike patterns with m between +4 and -4 also </a:t>
            </a:r>
            <a:r>
              <a:rPr lang="en-US" dirty="0" smtClean="0">
                <a:solidFill>
                  <a:srgbClr val="0000FF"/>
                </a:solidFill>
              </a:rPr>
              <a:t>yield </a:t>
            </a:r>
            <a:r>
              <a:rPr lang="en-US" dirty="0">
                <a:solidFill>
                  <a:srgbClr val="0000FF"/>
                </a:solidFill>
              </a:rPr>
              <a:t>null results, with the exception of </a:t>
            </a:r>
            <a:r>
              <a:rPr lang="en-US" dirty="0" smtClean="0">
                <a:solidFill>
                  <a:srgbClr val="FF0000"/>
                </a:solidFill>
              </a:rPr>
              <a:t>m = 1 </a:t>
            </a:r>
            <a:r>
              <a:rPr lang="en-US" dirty="0" smtClean="0">
                <a:solidFill>
                  <a:srgbClr val="0000FF"/>
                </a:solidFill>
              </a:rPr>
              <a:t>and (perhaps) </a:t>
            </a:r>
            <a:r>
              <a:rPr lang="en-US" dirty="0" smtClean="0">
                <a:solidFill>
                  <a:srgbClr val="FF0000"/>
                </a:solidFill>
              </a:rPr>
              <a:t>m = 0</a:t>
            </a:r>
            <a:r>
              <a:rPr lang="en-US" dirty="0" smtClean="0">
                <a:solidFill>
                  <a:srgbClr val="0000FF"/>
                </a:solidFill>
              </a:rPr>
              <a:t>.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10820</TotalTime>
  <Words>1544</Words>
  <Application>Microsoft Macintosh PowerPoint</Application>
  <PresentationFormat>On-screen Show (4:3)</PresentationFormat>
  <Paragraphs>163</Paragraphs>
  <Slides>22</Slides>
  <Notes>0</Notes>
  <HiddenSlides>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of B ring edge perturbations, as of Dec 2017   (R. French, unpubl. data.)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Backup slides.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Phil Nicholson</cp:lastModifiedBy>
  <cp:revision>78</cp:revision>
  <cp:lastPrinted>1601-01-01T00:00:00Z</cp:lastPrinted>
  <dcterms:created xsi:type="dcterms:W3CDTF">1601-01-01T00:00:00Z</dcterms:created>
  <dcterms:modified xsi:type="dcterms:W3CDTF">2018-08-13T05:03:27Z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