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438" r:id="rId2"/>
    <p:sldId id="535" r:id="rId3"/>
    <p:sldId id="536" r:id="rId4"/>
    <p:sldId id="435" r:id="rId5"/>
    <p:sldId id="437" r:id="rId6"/>
    <p:sldId id="523" r:id="rId7"/>
    <p:sldId id="537" r:id="rId8"/>
    <p:sldId id="538" r:id="rId9"/>
    <p:sldId id="541" r:id="rId10"/>
    <p:sldId id="542" r:id="rId11"/>
    <p:sldId id="540" r:id="rId12"/>
    <p:sldId id="544" r:id="rId13"/>
    <p:sldId id="543" r:id="rId14"/>
    <p:sldId id="54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FF8080"/>
    <a:srgbClr val="FFB380"/>
    <a:srgbClr val="FFE680"/>
    <a:srgbClr val="8080FF"/>
    <a:srgbClr val="80BF80"/>
    <a:srgbClr val="7FBF7F"/>
    <a:srgbClr val="BFDFBF"/>
    <a:srgbClr val="FFA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2500" autoAdjust="0"/>
  </p:normalViewPr>
  <p:slideViewPr>
    <p:cSldViewPr snapToGrid="0" snapToObjects="1">
      <p:cViewPr varScale="1">
        <p:scale>
          <a:sx n="88" d="100"/>
          <a:sy n="88" d="100"/>
        </p:scale>
        <p:origin x="1784" y="184"/>
      </p:cViewPr>
      <p:guideLst>
        <p:guide orient="horz" pos="4319"/>
        <p:guide pos="5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76B66-99EF-0B43-8B28-8A426DE3CA9E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9305-62EB-6F45-BCD4-4DACEAF3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73423-D0E2-514F-93E6-0B59ACE346A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4303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10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11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12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13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14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2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277/HRRADSCNL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3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4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268 HRRADSCNL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5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268 HRRADSCNL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6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263/SUPRHRESL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Inner A ring (124,230</a:t>
            </a:r>
            <a:r>
              <a:rPr lang="en-US" baseline="0" dirty="0">
                <a:latin typeface="Calibri" charset="0"/>
                <a:ea typeface="ＭＳ Ｐゴシック" charset="0"/>
                <a:cs typeface="ＭＳ Ｐゴシック" charset="0"/>
              </a:rPr>
              <a:t> km)</a:t>
            </a:r>
          </a:p>
          <a:p>
            <a:r>
              <a:rPr lang="en-US" baseline="0" dirty="0">
                <a:latin typeface="Calibri" charset="0"/>
                <a:ea typeface="ＭＳ Ｐゴシック" charset="0"/>
                <a:cs typeface="ＭＳ Ｐゴシック" charset="0"/>
              </a:rPr>
              <a:t>Clumpy belts do not correlative (positively or negatively) with density waves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7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8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961B5C3-6C7C-D940-8BDB-D4C7C3917D97}" type="slidenum">
              <a:rPr lang="en-US" sz="1200">
                <a:latin typeface="Calibri" charset="0"/>
              </a:rPr>
              <a:pPr algn="r" eaLnBrk="1" hangingPunct="1"/>
              <a:t>9</a:t>
            </a:fld>
            <a:endParaRPr lang="en-US" sz="1200">
              <a:latin typeface="Calibri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145-6377-FA44-A6EA-60B8FABD069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ACB0-15B6-2544-9609-D41289264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87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145-6377-FA44-A6EA-60B8FABD069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ACB0-15B6-2544-9609-D41289264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11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145-6377-FA44-A6EA-60B8FABD069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ACB0-15B6-2544-9609-D41289264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1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104D5-03CD-5B41-A8D9-5E9AD8C8A0D9}" type="datetime1">
              <a:rPr lang="en-US"/>
              <a:pPr>
                <a:defRPr/>
              </a:pPr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/>
              <a:t>Tiscareno (‹#›/43)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9CD3A-B395-6243-865F-2AB84A86E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0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145-6377-FA44-A6EA-60B8FABD069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ACB0-15B6-2544-9609-D41289264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4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145-6377-FA44-A6EA-60B8FABD069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ACB0-15B6-2544-9609-D41289264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2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145-6377-FA44-A6EA-60B8FABD069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ACB0-15B6-2544-9609-D41289264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0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145-6377-FA44-A6EA-60B8FABD069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ACB0-15B6-2544-9609-D41289264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4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145-6377-FA44-A6EA-60B8FABD069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ACB0-15B6-2544-9609-D41289264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4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145-6377-FA44-A6EA-60B8FABD069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ACB0-15B6-2544-9609-D41289264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23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145-6377-FA44-A6EA-60B8FABD069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ACB0-15B6-2544-9609-D41289264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145-6377-FA44-A6EA-60B8FABD069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ACB0-15B6-2544-9609-D41289264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5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100000">
              <a:srgbClr val="FFFF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0F145-6377-FA44-A6EA-60B8FABD0695}" type="datetimeFigureOut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5ACB0-15B6-2544-9609-D412892646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ETI_Black_Blue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" y="65120"/>
            <a:ext cx="677826" cy="411083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7010400" y="0"/>
            <a:ext cx="2133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Tiscareno (</a:t>
            </a:r>
            <a:fld id="{4CDEDD3D-3713-CD46-9CF6-42EF276D74B3}" type="slidenum">
              <a:rPr lang="en-US" smtClean="0"/>
              <a:pPr/>
              <a:t>‹#›</a:t>
            </a:fld>
            <a:r>
              <a:rPr lang="en-US" dirty="0"/>
              <a:t>/37)</a:t>
            </a:r>
          </a:p>
        </p:txBody>
      </p:sp>
    </p:spTree>
    <p:extLst>
      <p:ext uri="{BB962C8B-B14F-4D97-AF65-F5344CB8AC3E}">
        <p14:creationId xmlns:p14="http://schemas.microsoft.com/office/powerpoint/2010/main" val="366112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tiff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emf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5.tiff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N1875233884_1_cal.IMG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0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SETI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35941"/>
            <a:ext cx="882204" cy="535032"/>
          </a:xfrm>
          <a:prstGeom prst="rect">
            <a:avLst/>
          </a:prstGeom>
        </p:spPr>
      </p:pic>
      <p:sp>
        <p:nvSpPr>
          <p:cNvPr id="7" name="Rectangle 4"/>
          <p:cNvSpPr txBox="1">
            <a:spLocks/>
          </p:cNvSpPr>
          <p:nvPr/>
        </p:nvSpPr>
        <p:spPr>
          <a:xfrm>
            <a:off x="1" y="-1"/>
            <a:ext cx="4273176" cy="3215848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</a:rPr>
              <a:t>Radial distribution of textures in Saturn’s rings</a:t>
            </a:r>
          </a:p>
          <a:p>
            <a:pPr algn="l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Matthew S. Tiscareno,</a:t>
            </a:r>
            <a:r>
              <a:rPr lang="en-US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SETI Institute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Jesse Modesto,</a:t>
            </a:r>
            <a:r>
              <a:rPr lang="en-US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Cal Poly Pomona</a:t>
            </a:r>
          </a:p>
          <a:p>
            <a:pPr algn="l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Cassini Science Symposium</a:t>
            </a:r>
          </a:p>
          <a:p>
            <a:pPr algn="l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Boulder CO, 13 August 2018</a:t>
            </a:r>
          </a:p>
        </p:txBody>
      </p:sp>
    </p:spTree>
    <p:extLst>
      <p:ext uri="{BB962C8B-B14F-4D97-AF65-F5344CB8AC3E}">
        <p14:creationId xmlns:p14="http://schemas.microsoft.com/office/powerpoint/2010/main" val="3485315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1871322031_1_cal.IMG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3" y="762000"/>
            <a:ext cx="9144003" cy="6096000"/>
          </a:xfrm>
          <a:prstGeom prst="rect">
            <a:avLst/>
          </a:prstGeom>
        </p:spPr>
      </p:pic>
      <p:pic>
        <p:nvPicPr>
          <p:cNvPr id="9" name="Picture 8" descr="N1871322031_1_cal.classification_ms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962" r="-10948"/>
          <a:stretch/>
        </p:blipFill>
        <p:spPr>
          <a:xfrm>
            <a:off x="-3" y="368380"/>
            <a:ext cx="10145059" cy="6489620"/>
          </a:xfrm>
          <a:prstGeom prst="rtTriangle">
            <a:avLst/>
          </a:prstGeom>
        </p:spPr>
      </p:pic>
      <p:pic>
        <p:nvPicPr>
          <p:cNvPr id="11" name="Picture 10" descr="N1871322031_1_cal.IMG.bksub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0797" r="7005"/>
          <a:stretch/>
        </p:blipFill>
        <p:spPr>
          <a:xfrm>
            <a:off x="-3" y="1440528"/>
            <a:ext cx="8503393" cy="5413497"/>
          </a:xfrm>
          <a:prstGeom prst="rtTriangle">
            <a:avLst/>
          </a:prstGeom>
        </p:spPr>
      </p:pic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Mapping Ring Textures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1194" y="240826"/>
            <a:ext cx="366134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257328" y="240826"/>
            <a:ext cx="366134" cy="1275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623462" y="240826"/>
            <a:ext cx="129166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752627" y="240826"/>
            <a:ext cx="314325" cy="1275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14429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8503390" y="187495"/>
            <a:ext cx="365124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Calibri" charset="0"/>
                <a:ea typeface="ＭＳ Ｐゴシック" charset="0"/>
                <a:cs typeface="ＭＳ Ｐゴシック" charset="0"/>
              </a:rPr>
              <a:t>CD</a:t>
            </a:r>
            <a:endParaRPr lang="en-US" sz="800" dirty="0"/>
          </a:p>
        </p:txBody>
      </p:sp>
      <p:sp>
        <p:nvSpPr>
          <p:cNvPr id="44" name="Rectangle 43"/>
          <p:cNvSpPr/>
          <p:nvPr/>
        </p:nvSpPr>
        <p:spPr>
          <a:xfrm>
            <a:off x="8292253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B</a:t>
            </a:r>
            <a:endParaRPr lang="en-US" sz="1200" dirty="0"/>
          </a:p>
        </p:txBody>
      </p:sp>
      <p:sp>
        <p:nvSpPr>
          <p:cNvPr id="45" name="Rectangle 44"/>
          <p:cNvSpPr/>
          <p:nvPr/>
        </p:nvSpPr>
        <p:spPr>
          <a:xfrm>
            <a:off x="8752627" y="153344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endParaRPr lang="en-US" sz="1200" dirty="0"/>
          </a:p>
        </p:txBody>
      </p:sp>
      <p:sp useBgFill="1">
        <p:nvSpPr>
          <p:cNvPr id="8" name="Rectangle 7"/>
          <p:cNvSpPr/>
          <p:nvPr/>
        </p:nvSpPr>
        <p:spPr>
          <a:xfrm>
            <a:off x="-1" y="0"/>
            <a:ext cx="1543051" cy="762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ETI_Black_Blu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" y="65120"/>
            <a:ext cx="677826" cy="41108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 rot="1957445">
            <a:off x="4856963" y="4444930"/>
            <a:ext cx="187791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Weak Straw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1918927">
            <a:off x="2234975" y="2557889"/>
            <a:ext cx="1348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No Texture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8790727" y="396589"/>
            <a:ext cx="0" cy="1966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195384" y="914400"/>
            <a:ext cx="2739022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6195384" y="914400"/>
            <a:ext cx="2739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100 km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5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862642699_1_cal.IM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6" name="Picture 5" descr="N1862642699_1_cal.classificatio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962" r="-10948"/>
          <a:stretch/>
        </p:blipFill>
        <p:spPr>
          <a:xfrm>
            <a:off x="-1" y="368381"/>
            <a:ext cx="10145059" cy="6489619"/>
          </a:xfrm>
          <a:prstGeom prst="rtTriangle">
            <a:avLst/>
          </a:prstGeom>
        </p:spPr>
      </p:pic>
      <p:pic>
        <p:nvPicPr>
          <p:cNvPr id="7" name="Picture 6" descr="N1862642699_1_cal.bksu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3" r="7006"/>
          <a:stretch/>
        </p:blipFill>
        <p:spPr>
          <a:xfrm>
            <a:off x="0" y="1464235"/>
            <a:ext cx="8503390" cy="5393764"/>
          </a:xfrm>
          <a:prstGeom prst="rtTriangle">
            <a:avLst/>
          </a:prstGeom>
        </p:spPr>
      </p:pic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Mapping Ring Textures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620323" y="914400"/>
            <a:ext cx="1314083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620323" y="914400"/>
            <a:ext cx="1314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100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1194" y="240826"/>
            <a:ext cx="366134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257328" y="240826"/>
            <a:ext cx="366134" cy="1275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623462" y="240826"/>
            <a:ext cx="129166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752627" y="240826"/>
            <a:ext cx="314325" cy="1275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14429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8503390" y="187495"/>
            <a:ext cx="365124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Calibri" charset="0"/>
                <a:ea typeface="ＭＳ Ｐゴシック" charset="0"/>
                <a:cs typeface="ＭＳ Ｐゴシック" charset="0"/>
              </a:rPr>
              <a:t>CD</a:t>
            </a:r>
            <a:endParaRPr lang="en-US" sz="800" dirty="0"/>
          </a:p>
        </p:txBody>
      </p:sp>
      <p:sp>
        <p:nvSpPr>
          <p:cNvPr id="44" name="Rectangle 43"/>
          <p:cNvSpPr/>
          <p:nvPr/>
        </p:nvSpPr>
        <p:spPr>
          <a:xfrm>
            <a:off x="8292253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B</a:t>
            </a:r>
            <a:endParaRPr lang="en-US" sz="1200" dirty="0"/>
          </a:p>
        </p:txBody>
      </p:sp>
      <p:sp>
        <p:nvSpPr>
          <p:cNvPr id="45" name="Rectangle 44"/>
          <p:cNvSpPr/>
          <p:nvPr/>
        </p:nvSpPr>
        <p:spPr>
          <a:xfrm>
            <a:off x="8752627" y="153344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endParaRPr lang="en-US" sz="1200" dirty="0"/>
          </a:p>
        </p:txBody>
      </p:sp>
      <p:sp>
        <p:nvSpPr>
          <p:cNvPr id="47" name="Rectangle 46"/>
          <p:cNvSpPr/>
          <p:nvPr/>
        </p:nvSpPr>
        <p:spPr>
          <a:xfrm rot="17838279">
            <a:off x="2225099" y="2174528"/>
            <a:ext cx="1260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Gap</a:t>
            </a:r>
            <a:endParaRPr lang="en-US" sz="2000" dirty="0">
              <a:solidFill>
                <a:srgbClr val="FFFFFF"/>
              </a:solidFill>
            </a:endParaRPr>
          </a:p>
        </p:txBody>
      </p:sp>
      <p:sp useBgFill="1">
        <p:nvSpPr>
          <p:cNvPr id="8" name="Rectangle 7"/>
          <p:cNvSpPr/>
          <p:nvPr/>
        </p:nvSpPr>
        <p:spPr>
          <a:xfrm>
            <a:off x="-1" y="0"/>
            <a:ext cx="1543051" cy="762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ETI_Black_Blu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" y="65120"/>
            <a:ext cx="677826" cy="41108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 rot="17838279">
            <a:off x="5865566" y="4964469"/>
            <a:ext cx="1877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Spiral w/Streak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1918927">
            <a:off x="5069104" y="4512774"/>
            <a:ext cx="1877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Strong Streaky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1918927">
            <a:off x="301079" y="1295160"/>
            <a:ext cx="1348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No Texture</a:t>
            </a:r>
          </a:p>
        </p:txBody>
      </p:sp>
      <p:sp>
        <p:nvSpPr>
          <p:cNvPr id="29" name="Rectangle 28"/>
          <p:cNvSpPr/>
          <p:nvPr/>
        </p:nvSpPr>
        <p:spPr>
          <a:xfrm rot="1918927">
            <a:off x="3099579" y="3287178"/>
            <a:ext cx="1877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Weak Streaky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17838279">
            <a:off x="7503069" y="6042401"/>
            <a:ext cx="187791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Weak</a:t>
            </a:r>
          </a:p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Straw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17838279">
            <a:off x="1349799" y="2089704"/>
            <a:ext cx="187791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Spiral</a:t>
            </a:r>
          </a:p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w/Straw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17838279">
            <a:off x="772707" y="1775513"/>
            <a:ext cx="187791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Spiral,</a:t>
            </a:r>
          </a:p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No Straw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8720877" y="396589"/>
            <a:ext cx="0" cy="1966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34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1871322031_1_cal.IMG.bksub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7"/>
          <a:stretch/>
        </p:blipFill>
        <p:spPr>
          <a:xfrm>
            <a:off x="-3" y="762000"/>
            <a:ext cx="9144003" cy="6092026"/>
          </a:xfrm>
          <a:prstGeom prst="rect">
            <a:avLst/>
          </a:prstGeom>
        </p:spPr>
      </p:pic>
      <p:pic>
        <p:nvPicPr>
          <p:cNvPr id="12" name="Picture 11" descr="N1871322031_1_cal.IMG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3" y="762000"/>
            <a:ext cx="9144003" cy="6096000"/>
          </a:xfrm>
          <a:prstGeom prst="rect">
            <a:avLst/>
          </a:prstGeom>
        </p:spPr>
      </p:pic>
      <p:pic>
        <p:nvPicPr>
          <p:cNvPr id="9" name="Picture 8" descr="N1871322031_1_cal.classification_ms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962" r="-10948"/>
          <a:stretch/>
        </p:blipFill>
        <p:spPr>
          <a:xfrm>
            <a:off x="-3" y="368380"/>
            <a:ext cx="10145059" cy="6489620"/>
          </a:xfrm>
          <a:prstGeom prst="rtTriangle">
            <a:avLst/>
          </a:prstGeom>
        </p:spPr>
      </p:pic>
      <p:pic>
        <p:nvPicPr>
          <p:cNvPr id="6" name="Picture 5" descr="N1862643139_1_cal.IMG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25001"/>
          <a:stretch/>
        </p:blipFill>
        <p:spPr>
          <a:xfrm>
            <a:off x="-2" y="762000"/>
            <a:ext cx="9144002" cy="6095999"/>
          </a:xfrm>
          <a:prstGeom prst="rect">
            <a:avLst/>
          </a:prstGeom>
        </p:spPr>
      </p:pic>
      <p:pic>
        <p:nvPicPr>
          <p:cNvPr id="7" name="Picture 6" descr="N1862643139_1_cal.classification_ms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032" r="-10948" b="24930"/>
          <a:stretch/>
        </p:blipFill>
        <p:spPr>
          <a:xfrm>
            <a:off x="0" y="368380"/>
            <a:ext cx="10145056" cy="6489619"/>
          </a:xfrm>
          <a:prstGeom prst="rtTriangle">
            <a:avLst/>
          </a:prstGeom>
        </p:spPr>
      </p:pic>
      <p:pic>
        <p:nvPicPr>
          <p:cNvPr id="2" name="Picture 1" descr="N1862643139_1_cal.bksub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2" r="7006" b="25002"/>
          <a:stretch/>
        </p:blipFill>
        <p:spPr>
          <a:xfrm>
            <a:off x="-3" y="1464234"/>
            <a:ext cx="8503393" cy="5393765"/>
          </a:xfrm>
          <a:prstGeom prst="rtTriangle">
            <a:avLst/>
          </a:prstGeom>
        </p:spPr>
      </p:pic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Mapping Ring Textures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1194" y="240826"/>
            <a:ext cx="366134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257328" y="240826"/>
            <a:ext cx="366134" cy="1275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623462" y="240826"/>
            <a:ext cx="129166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752627" y="240826"/>
            <a:ext cx="314325" cy="1275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14429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8503390" y="187495"/>
            <a:ext cx="365124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Calibri" charset="0"/>
                <a:ea typeface="ＭＳ Ｐゴシック" charset="0"/>
                <a:cs typeface="ＭＳ Ｐゴシック" charset="0"/>
              </a:rPr>
              <a:t>CD</a:t>
            </a:r>
            <a:endParaRPr lang="en-US" sz="800" dirty="0"/>
          </a:p>
        </p:txBody>
      </p:sp>
      <p:sp>
        <p:nvSpPr>
          <p:cNvPr id="44" name="Rectangle 43"/>
          <p:cNvSpPr/>
          <p:nvPr/>
        </p:nvSpPr>
        <p:spPr>
          <a:xfrm>
            <a:off x="8292253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B</a:t>
            </a:r>
            <a:endParaRPr lang="en-US" sz="1200" dirty="0"/>
          </a:p>
        </p:txBody>
      </p:sp>
      <p:sp>
        <p:nvSpPr>
          <p:cNvPr id="45" name="Rectangle 44"/>
          <p:cNvSpPr/>
          <p:nvPr/>
        </p:nvSpPr>
        <p:spPr>
          <a:xfrm>
            <a:off x="8752627" y="153344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endParaRPr lang="en-US" sz="1200" dirty="0"/>
          </a:p>
        </p:txBody>
      </p:sp>
      <p:sp useBgFill="1">
        <p:nvSpPr>
          <p:cNvPr id="8" name="Rectangle 7"/>
          <p:cNvSpPr/>
          <p:nvPr/>
        </p:nvSpPr>
        <p:spPr>
          <a:xfrm>
            <a:off x="-1" y="0"/>
            <a:ext cx="1543051" cy="762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ETI_Black_Blu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" y="65120"/>
            <a:ext cx="677826" cy="41108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 rot="1940733">
            <a:off x="7244877" y="5966535"/>
            <a:ext cx="187791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Gap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1957445">
            <a:off x="1941399" y="2586186"/>
            <a:ext cx="187791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Weak Straw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8619277" y="396589"/>
            <a:ext cx="0" cy="1966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1918927">
            <a:off x="190496" y="1241279"/>
            <a:ext cx="1348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No Texture</a:t>
            </a:r>
          </a:p>
        </p:txBody>
      </p:sp>
      <p:sp>
        <p:nvSpPr>
          <p:cNvPr id="26" name="Rectangle 25"/>
          <p:cNvSpPr/>
          <p:nvPr/>
        </p:nvSpPr>
        <p:spPr>
          <a:xfrm rot="1957445">
            <a:off x="5781355" y="5062021"/>
            <a:ext cx="187791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Strong Straw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620323" y="914400"/>
            <a:ext cx="1314083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620323" y="914400"/>
            <a:ext cx="1314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100 km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1875233884_1_cal.IMG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4"/>
          <a:stretch/>
        </p:blipFill>
        <p:spPr>
          <a:xfrm>
            <a:off x="-2" y="762000"/>
            <a:ext cx="9144002" cy="6096000"/>
          </a:xfrm>
          <a:prstGeom prst="rect">
            <a:avLst/>
          </a:prstGeom>
        </p:spPr>
      </p:pic>
      <p:pic>
        <p:nvPicPr>
          <p:cNvPr id="2" name="Picture 1" descr="N1875233884_1_cal.classification_ms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901" r="-61591" b="1"/>
          <a:stretch/>
        </p:blipFill>
        <p:spPr>
          <a:xfrm>
            <a:off x="-1" y="1641893"/>
            <a:ext cx="14775993" cy="5216106"/>
          </a:xfrm>
          <a:prstGeom prst="rtTriangle">
            <a:avLst/>
          </a:prstGeom>
        </p:spPr>
      </p:pic>
      <p:pic>
        <p:nvPicPr>
          <p:cNvPr id="5" name="Picture 4" descr="N1875233884_1_cal.IMG.bksub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686" r="-33136" b="-1"/>
          <a:stretch/>
        </p:blipFill>
        <p:spPr>
          <a:xfrm>
            <a:off x="0" y="2623030"/>
            <a:ext cx="12173930" cy="4234969"/>
          </a:xfrm>
          <a:prstGeom prst="rtTriangle">
            <a:avLst/>
          </a:prstGeom>
        </p:spPr>
      </p:pic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Mapping Ring Textures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195384" y="914400"/>
            <a:ext cx="2739022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195384" y="914400"/>
            <a:ext cx="2739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100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1194" y="240826"/>
            <a:ext cx="366134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257328" y="240826"/>
            <a:ext cx="366134" cy="1275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623462" y="240826"/>
            <a:ext cx="129166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752627" y="240826"/>
            <a:ext cx="314325" cy="1275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14429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8503390" y="187495"/>
            <a:ext cx="365124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Calibri" charset="0"/>
                <a:ea typeface="ＭＳ Ｐゴシック" charset="0"/>
                <a:cs typeface="ＭＳ Ｐゴシック" charset="0"/>
              </a:rPr>
              <a:t>CD</a:t>
            </a:r>
            <a:endParaRPr lang="en-US" sz="800" dirty="0"/>
          </a:p>
        </p:txBody>
      </p:sp>
      <p:sp>
        <p:nvSpPr>
          <p:cNvPr id="44" name="Rectangle 43"/>
          <p:cNvSpPr/>
          <p:nvPr/>
        </p:nvSpPr>
        <p:spPr>
          <a:xfrm>
            <a:off x="8292253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B</a:t>
            </a:r>
            <a:endParaRPr lang="en-US" sz="1200" dirty="0"/>
          </a:p>
        </p:txBody>
      </p:sp>
      <p:sp>
        <p:nvSpPr>
          <p:cNvPr id="45" name="Rectangle 44"/>
          <p:cNvSpPr/>
          <p:nvPr/>
        </p:nvSpPr>
        <p:spPr>
          <a:xfrm>
            <a:off x="8752627" y="153344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endParaRPr lang="en-US" sz="1200" dirty="0"/>
          </a:p>
        </p:txBody>
      </p:sp>
      <p:sp useBgFill="1">
        <p:nvSpPr>
          <p:cNvPr id="8" name="Rectangle 7"/>
          <p:cNvSpPr/>
          <p:nvPr/>
        </p:nvSpPr>
        <p:spPr>
          <a:xfrm>
            <a:off x="-1" y="0"/>
            <a:ext cx="1543051" cy="762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ETI_Black_Blu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" y="65120"/>
            <a:ext cx="677826" cy="41108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 rot="1170645">
            <a:off x="480181" y="2492428"/>
            <a:ext cx="187791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Strong Straw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971577" y="396589"/>
            <a:ext cx="0" cy="1966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17292447">
            <a:off x="2256800" y="2930633"/>
            <a:ext cx="1348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No Texture</a:t>
            </a:r>
          </a:p>
        </p:txBody>
      </p:sp>
      <p:sp>
        <p:nvSpPr>
          <p:cNvPr id="26" name="Rectangle 25"/>
          <p:cNvSpPr/>
          <p:nvPr/>
        </p:nvSpPr>
        <p:spPr>
          <a:xfrm rot="1194654">
            <a:off x="4139792" y="3721841"/>
            <a:ext cx="1877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Strong Streaky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A2144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7620" r="5918" b="44551"/>
          <a:stretch/>
        </p:blipFill>
        <p:spPr>
          <a:xfrm>
            <a:off x="4398723" y="2045049"/>
            <a:ext cx="3608812" cy="2224677"/>
          </a:xfrm>
          <a:prstGeom prst="rect">
            <a:avLst/>
          </a:prstGeom>
        </p:spPr>
      </p:pic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>
            <a:normAutofit/>
          </a:bodyPr>
          <a:lstStyle/>
          <a:p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See Us at DPS!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073465" y="762000"/>
            <a:ext cx="4918135" cy="193318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Radial Distribution of Textures in Saturn’s rings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J. Modesto and M. Tiscareno (poster)</a:t>
            </a:r>
          </a:p>
        </p:txBody>
      </p:sp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3" y="762000"/>
            <a:ext cx="3740279" cy="2495641"/>
          </a:xfrm>
          <a:prstGeom prst="rect">
            <a:avLst/>
          </a:prstGeom>
        </p:spPr>
      </p:pic>
      <p:pic>
        <p:nvPicPr>
          <p:cNvPr id="3" name="Picture 2" descr="PIA2143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3" y="4746712"/>
            <a:ext cx="3740280" cy="1853736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73465" y="4941165"/>
            <a:ext cx="4918135" cy="1659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Comparing Lit- and Unlit-Side Photometry of Propeller “S-D” from Close-Up Images</a:t>
            </a: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J. Robinson and M. Tiscareno (poster)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62813" y="3335091"/>
            <a:ext cx="4235910" cy="1597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Radial Stratification of Propeller Size Distributions</a:t>
            </a: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M. Tiscareno and J. Modesto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57893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latin typeface="Calibri" charset="0"/>
                <a:ea typeface="ＭＳ Ｐゴシック" charset="0"/>
                <a:cs typeface="ＭＳ Ｐゴシック" charset="0"/>
              </a:rPr>
              <a:t>J. Modesto participation funded by NSF REU</a:t>
            </a:r>
            <a:r>
              <a:rPr lang="en-US" sz="1400" b="1" i="1">
                <a:latin typeface="Calibri" charset="0"/>
                <a:ea typeface="ＭＳ Ｐゴシック" charset="0"/>
                <a:cs typeface="ＭＳ Ｐゴシック" charset="0"/>
              </a:rPr>
              <a:t>.                 </a:t>
            </a:r>
            <a:r>
              <a:rPr lang="en-US" sz="1400" b="1" i="1" dirty="0">
                <a:latin typeface="Calibri" charset="0"/>
                <a:ea typeface="ＭＳ Ｐゴシック" charset="0"/>
                <a:cs typeface="ＭＳ Ｐゴシック" charset="0"/>
              </a:rPr>
              <a:t>J. Robinson participation funded by Cassini Project.</a:t>
            </a:r>
            <a:endParaRPr lang="en-US" sz="1400" b="1" i="1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E07581B-8824-C94A-B605-3565F1DEF3C4}"/>
              </a:ext>
            </a:extLst>
          </p:cNvPr>
          <p:cNvSpPr/>
          <p:nvPr/>
        </p:nvSpPr>
        <p:spPr>
          <a:xfrm>
            <a:off x="6960115" y="3009831"/>
            <a:ext cx="2183885" cy="186937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rop_table_rev270_180304.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3" t="54109" r="9258" b="5634"/>
          <a:stretch/>
        </p:blipFill>
        <p:spPr>
          <a:xfrm rot="16200000">
            <a:off x="7230635" y="2733518"/>
            <a:ext cx="1869372" cy="2422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88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875233884_1_cal.IMG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25001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4" name="Picture 3" descr="N1875233884_1_cal.IMG.bksub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9" b="46127"/>
          <a:stretch/>
        </p:blipFill>
        <p:spPr>
          <a:xfrm>
            <a:off x="0" y="3215847"/>
            <a:ext cx="9144000" cy="1710339"/>
          </a:xfrm>
          <a:prstGeom prst="rect">
            <a:avLst/>
          </a:prstGeom>
        </p:spPr>
      </p:pic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Ring Textures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4587745"/>
            <a:ext cx="38652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Azimuthally symmetric structure removed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718320" y="6658726"/>
            <a:ext cx="4306866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408464" y="6224925"/>
            <a:ext cx="1086457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Plateau P1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05642" y="1939204"/>
            <a:ext cx="866326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Streaky texture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145802" y="2302457"/>
            <a:ext cx="1151085" cy="11823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23301" y="1701631"/>
            <a:ext cx="866326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Clumpy “straw”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546741" y="2286407"/>
            <a:ext cx="110898" cy="140496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781369" y="1388262"/>
            <a:ext cx="866326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No texture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233386" y="1957218"/>
            <a:ext cx="306228" cy="17341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73850" y="914400"/>
            <a:ext cx="2260556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673850" y="914400"/>
            <a:ext cx="2260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100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1194" y="240826"/>
            <a:ext cx="366134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257328" y="240826"/>
            <a:ext cx="366134" cy="1275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623462" y="240826"/>
            <a:ext cx="129166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752627" y="240826"/>
            <a:ext cx="314325" cy="1275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14429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8503390" y="187495"/>
            <a:ext cx="365124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Calibri" charset="0"/>
                <a:ea typeface="ＭＳ Ｐゴシック" charset="0"/>
                <a:cs typeface="ＭＳ Ｐゴシック" charset="0"/>
              </a:rPr>
              <a:t>CD</a:t>
            </a:r>
            <a:endParaRPr lang="en-US" sz="800" dirty="0"/>
          </a:p>
        </p:txBody>
      </p:sp>
      <p:sp>
        <p:nvSpPr>
          <p:cNvPr id="44" name="Rectangle 43"/>
          <p:cNvSpPr/>
          <p:nvPr/>
        </p:nvSpPr>
        <p:spPr>
          <a:xfrm>
            <a:off x="8292253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B</a:t>
            </a:r>
            <a:endParaRPr lang="en-US" sz="1200" dirty="0"/>
          </a:p>
        </p:txBody>
      </p:sp>
      <p:sp>
        <p:nvSpPr>
          <p:cNvPr id="45" name="Rectangle 44"/>
          <p:cNvSpPr/>
          <p:nvPr/>
        </p:nvSpPr>
        <p:spPr>
          <a:xfrm>
            <a:off x="8752627" y="153344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endParaRPr lang="en-US" sz="1200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8079133" y="396589"/>
            <a:ext cx="0" cy="1966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-20728" y="749492"/>
            <a:ext cx="1260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Lit Side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3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26" grpId="0"/>
      <p:bldP spid="1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>
            <a:normAutofit/>
          </a:bodyPr>
          <a:lstStyle/>
          <a:p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Optical Depth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≠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 Surface Mass Density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62813" y="914400"/>
            <a:ext cx="8828787" cy="57944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Ring photometry is complex!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Some sharply-bounded optical depth features do not correlate with any sharp change in surface mass density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Inner edge of the A ring (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Iapetus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mr-IN" sz="2400" dirty="0">
                <a:latin typeface="Calibri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1:0 BW)</a:t>
            </a:r>
          </a:p>
          <a:p>
            <a:pPr lvl="1">
              <a:lnSpc>
                <a:spcPct val="90000"/>
              </a:lnSpc>
            </a:pP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Plateaux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in the C ring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Implies sharply-bounded changes in one or more of: 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Composition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Particle size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Regolith character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</a:rPr>
              <a:t>Texture belts likely provide another window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5411" y="2321163"/>
            <a:ext cx="27342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Calibri" charset="0"/>
                <a:ea typeface="ＭＳ Ｐゴシック" charset="0"/>
                <a:cs typeface="ＭＳ Ｐゴシック" charset="0"/>
              </a:rPr>
              <a:t>Tiscareno et al. (2013, Icarus)</a:t>
            </a:r>
            <a:endParaRPr lang="en-US" sz="1400" b="1" i="1" dirty="0"/>
          </a:p>
        </p:txBody>
      </p:sp>
      <p:sp>
        <p:nvSpPr>
          <p:cNvPr id="5" name="Rectangle 4"/>
          <p:cNvSpPr/>
          <p:nvPr/>
        </p:nvSpPr>
        <p:spPr>
          <a:xfrm>
            <a:off x="3678519" y="2720868"/>
            <a:ext cx="27342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>
                <a:latin typeface="Calibri" charset="0"/>
                <a:ea typeface="ＭＳ Ｐゴシック" charset="0"/>
                <a:cs typeface="ＭＳ Ｐゴシック" charset="0"/>
              </a:rPr>
              <a:t>Hedman</a:t>
            </a:r>
            <a:r>
              <a:rPr lang="en-US" sz="1400" b="1" i="1" dirty="0">
                <a:latin typeface="Calibri" charset="0"/>
                <a:ea typeface="ＭＳ Ｐゴシック" charset="0"/>
                <a:cs typeface="ＭＳ Ｐゴシック" charset="0"/>
              </a:rPr>
              <a:t> and Nicholson (2013, AJ)</a:t>
            </a:r>
            <a:endParaRPr lang="en-US" sz="1400" b="1" i="1" dirty="0"/>
          </a:p>
        </p:txBody>
      </p:sp>
      <p:sp>
        <p:nvSpPr>
          <p:cNvPr id="6" name="Rectangle 5"/>
          <p:cNvSpPr/>
          <p:nvPr/>
        </p:nvSpPr>
        <p:spPr>
          <a:xfrm>
            <a:off x="2498164" y="3995322"/>
            <a:ext cx="27342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Calibri" charset="0"/>
                <a:ea typeface="ＭＳ Ｐゴシック" charset="0"/>
                <a:cs typeface="ＭＳ Ｐゴシック" charset="0"/>
              </a:rPr>
              <a:t>Colwell et al. (2018, Icarus)</a:t>
            </a:r>
            <a:endParaRPr lang="en-US" sz="1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3319182" y="4396148"/>
            <a:ext cx="27342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>
                <a:latin typeface="Calibri" charset="0"/>
                <a:ea typeface="ＭＳ Ｐゴシック" charset="0"/>
                <a:cs typeface="ＭＳ Ｐゴシック" charset="0"/>
              </a:rPr>
              <a:t>Déau</a:t>
            </a:r>
            <a:r>
              <a:rPr lang="en-US" sz="1400" b="1" i="1" dirty="0">
                <a:latin typeface="Calibri" charset="0"/>
                <a:ea typeface="ＭＳ Ｐゴシック" charset="0"/>
                <a:cs typeface="ＭＳ Ｐゴシック" charset="0"/>
              </a:rPr>
              <a:t> et al. (2018, Icarus)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741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1870075955_1_cal.IMG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25001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12" name="Picture 11" descr="N1870075955_1_cal.IMG.bksub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4" b="45874"/>
          <a:stretch/>
        </p:blipFill>
        <p:spPr>
          <a:xfrm>
            <a:off x="-1" y="3215848"/>
            <a:ext cx="9101355" cy="1710339"/>
          </a:xfrm>
          <a:prstGeom prst="rect">
            <a:avLst/>
          </a:prstGeom>
        </p:spPr>
      </p:pic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“Straw” in Spiral Density Waves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596176" y="914400"/>
            <a:ext cx="2338230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596177" y="914400"/>
            <a:ext cx="2338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100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" y="4585248"/>
            <a:ext cx="38652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Azimuthally symmetric structure removed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228076" y="6311064"/>
            <a:ext cx="2244063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115855" y="5806131"/>
            <a:ext cx="2432790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Janus/</a:t>
            </a:r>
            <a:r>
              <a:rPr lang="en-US" sz="1600" dirty="0" err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Epimetheus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6:5 DW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106846" y="1701631"/>
            <a:ext cx="866326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Clumpy “straw”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810125" y="2286407"/>
            <a:ext cx="1079500" cy="140496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891194" y="240826"/>
            <a:ext cx="366134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57328" y="240826"/>
            <a:ext cx="366134" cy="1275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623462" y="240826"/>
            <a:ext cx="129166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52627" y="240826"/>
            <a:ext cx="314325" cy="1275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14429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8503390" y="187495"/>
            <a:ext cx="365124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Calibri" charset="0"/>
                <a:ea typeface="ＭＳ Ｐゴシック" charset="0"/>
                <a:cs typeface="ＭＳ Ｐゴシック" charset="0"/>
              </a:rPr>
              <a:t>CD</a:t>
            </a:r>
            <a:endParaRPr lang="en-US" sz="800" dirty="0"/>
          </a:p>
        </p:txBody>
      </p:sp>
      <p:sp>
        <p:nvSpPr>
          <p:cNvPr id="28" name="Rectangle 27"/>
          <p:cNvSpPr/>
          <p:nvPr/>
        </p:nvSpPr>
        <p:spPr>
          <a:xfrm>
            <a:off x="8292253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B</a:t>
            </a:r>
            <a:endParaRPr lang="en-US" sz="1200" dirty="0"/>
          </a:p>
        </p:txBody>
      </p:sp>
      <p:sp>
        <p:nvSpPr>
          <p:cNvPr id="34" name="Rectangle 33"/>
          <p:cNvSpPr/>
          <p:nvPr/>
        </p:nvSpPr>
        <p:spPr>
          <a:xfrm>
            <a:off x="8752627" y="153344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endParaRPr lang="en-US" sz="12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8964958" y="396589"/>
            <a:ext cx="0" cy="1966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0" y="6475330"/>
            <a:ext cx="1260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Lit Side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" y="770155"/>
            <a:ext cx="3865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We knew about this kind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11" y="1129843"/>
            <a:ext cx="27342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Porco</a:t>
            </a:r>
            <a:r>
              <a:rPr lang="en-US" sz="1400" b="1" i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et al. (2005, Science)</a:t>
            </a:r>
            <a:endParaRPr lang="en-US" sz="1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9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58" grpId="0"/>
      <p:bldP spid="2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1870076370_1_cal.IMG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25001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2" name="Picture 1" descr="N1870076370_1_cal.IMG.bksub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4" b="45874"/>
          <a:stretch/>
        </p:blipFill>
        <p:spPr>
          <a:xfrm>
            <a:off x="0" y="3215848"/>
            <a:ext cx="9101354" cy="1710339"/>
          </a:xfrm>
          <a:prstGeom prst="rect">
            <a:avLst/>
          </a:prstGeom>
        </p:spPr>
      </p:pic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“Straw” in Spiral Density Waves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596176" y="914400"/>
            <a:ext cx="2338230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596177" y="914400"/>
            <a:ext cx="2338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100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" y="4585248"/>
            <a:ext cx="38652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Azimuthally symmetric structure removed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17841354">
            <a:off x="393690" y="5718220"/>
            <a:ext cx="1829134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Pandora 16:15 DW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17841354">
            <a:off x="722661" y="5584894"/>
            <a:ext cx="2129361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Prometheus 26:25 DW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17841354">
            <a:off x="3286462" y="5665321"/>
            <a:ext cx="2129361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Prometheus 27:26 DW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17841354">
            <a:off x="5937166" y="5737293"/>
            <a:ext cx="2129361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Prometheus 28:27 DW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17841354">
            <a:off x="7658827" y="5870620"/>
            <a:ext cx="1829134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Pandora 17:16 DW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rot="17841354">
            <a:off x="-459657" y="1708150"/>
            <a:ext cx="2129361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Prometheus 25:24 DW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rot="17841354">
            <a:off x="2543487" y="5664698"/>
            <a:ext cx="1483942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Mimas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8:5 BW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66676" y="1701631"/>
            <a:ext cx="866326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Clumpy “straw”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5690116" y="2286407"/>
            <a:ext cx="110898" cy="140496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842516" y="2286407"/>
            <a:ext cx="2485509" cy="140496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2984500" y="2286407"/>
            <a:ext cx="2413517" cy="140496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891194" y="240826"/>
            <a:ext cx="366134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257328" y="240826"/>
            <a:ext cx="366134" cy="1275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623462" y="240826"/>
            <a:ext cx="129166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752627" y="240826"/>
            <a:ext cx="314325" cy="1275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914429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endParaRPr lang="en-US" sz="1200" dirty="0"/>
          </a:p>
        </p:txBody>
      </p:sp>
      <p:sp>
        <p:nvSpPr>
          <p:cNvPr id="53" name="Rectangle 52"/>
          <p:cNvSpPr/>
          <p:nvPr/>
        </p:nvSpPr>
        <p:spPr>
          <a:xfrm>
            <a:off x="8503390" y="187495"/>
            <a:ext cx="365124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Calibri" charset="0"/>
                <a:ea typeface="ＭＳ Ｐゴシック" charset="0"/>
                <a:cs typeface="ＭＳ Ｐゴシック" charset="0"/>
              </a:rPr>
              <a:t>CD</a:t>
            </a:r>
            <a:endParaRPr lang="en-US" sz="800" dirty="0"/>
          </a:p>
        </p:txBody>
      </p:sp>
      <p:sp>
        <p:nvSpPr>
          <p:cNvPr id="54" name="Rectangle 53"/>
          <p:cNvSpPr/>
          <p:nvPr/>
        </p:nvSpPr>
        <p:spPr>
          <a:xfrm>
            <a:off x="8292253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B</a:t>
            </a:r>
            <a:endParaRPr lang="en-US" sz="1200" dirty="0"/>
          </a:p>
        </p:txBody>
      </p:sp>
      <p:sp>
        <p:nvSpPr>
          <p:cNvPr id="55" name="Rectangle 54"/>
          <p:cNvSpPr/>
          <p:nvPr/>
        </p:nvSpPr>
        <p:spPr>
          <a:xfrm>
            <a:off x="8752627" y="153344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endParaRPr lang="en-US" sz="1200" dirty="0"/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9006233" y="396589"/>
            <a:ext cx="0" cy="1966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0" y="6475330"/>
            <a:ext cx="1260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Lit Side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9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26" grpId="0" animBg="1"/>
      <p:bldP spid="27" grpId="0" animBg="1"/>
      <p:bldP spid="28" grpId="0" animBg="1"/>
      <p:bldP spid="34" grpId="0" animBg="1"/>
      <p:bldP spid="35" grpId="0" animBg="1"/>
      <p:bldP spid="36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866983227_1_cal.IMG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0" y="762001"/>
            <a:ext cx="9143999" cy="6096000"/>
          </a:xfrm>
          <a:prstGeom prst="rect">
            <a:avLst/>
          </a:prstGeom>
        </p:spPr>
      </p:pic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“Straw” in Unexpected Places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596176" y="914400"/>
            <a:ext cx="2338230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96177" y="914400"/>
            <a:ext cx="2338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100 km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N1866983227_1_cal.IMG.bksub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5" b="54460"/>
          <a:stretch/>
        </p:blipFill>
        <p:spPr>
          <a:xfrm>
            <a:off x="1" y="3215848"/>
            <a:ext cx="9143998" cy="17103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4585248"/>
            <a:ext cx="38652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Azimuthally symmetric structure removed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71157" y="6658726"/>
            <a:ext cx="1741226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80960" y="6164034"/>
            <a:ext cx="1333496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Atlas 7:6 DW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077889" y="6311064"/>
            <a:ext cx="1849813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165939" y="5806131"/>
            <a:ext cx="1669576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Pandora 11:9 DW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12383" y="5102364"/>
            <a:ext cx="459272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No clear correlation with DWs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-20728" y="749492"/>
            <a:ext cx="1260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Lit Side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91194" y="240826"/>
            <a:ext cx="366134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257328" y="240826"/>
            <a:ext cx="366134" cy="1275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623462" y="240826"/>
            <a:ext cx="129166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752627" y="240826"/>
            <a:ext cx="314325" cy="1275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914429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endParaRPr lang="en-US" sz="1200" dirty="0"/>
          </a:p>
        </p:txBody>
      </p:sp>
      <p:sp>
        <p:nvSpPr>
          <p:cNvPr id="37" name="Rectangle 36"/>
          <p:cNvSpPr/>
          <p:nvPr/>
        </p:nvSpPr>
        <p:spPr>
          <a:xfrm>
            <a:off x="8503390" y="187495"/>
            <a:ext cx="365124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Calibri" charset="0"/>
                <a:ea typeface="ＭＳ Ｐゴシック" charset="0"/>
                <a:cs typeface="ＭＳ Ｐゴシック" charset="0"/>
              </a:rPr>
              <a:t>CD</a:t>
            </a:r>
            <a:endParaRPr lang="en-US" sz="800" dirty="0"/>
          </a:p>
        </p:txBody>
      </p:sp>
      <p:sp>
        <p:nvSpPr>
          <p:cNvPr id="38" name="Rectangle 37"/>
          <p:cNvSpPr/>
          <p:nvPr/>
        </p:nvSpPr>
        <p:spPr>
          <a:xfrm>
            <a:off x="8292253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B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8752627" y="153344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endParaRPr lang="en-US" sz="1200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8783983" y="396589"/>
            <a:ext cx="0" cy="1966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2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 animBg="1"/>
      <p:bldP spid="17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>
            <a:normAutofit/>
          </a:bodyPr>
          <a:lstStyle/>
          <a:p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A “Geologic Map” of the Rings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62813" y="914400"/>
            <a:ext cx="8828787" cy="57944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A geologic map shows layout of terrain types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4182"/>
          <a:stretch/>
        </p:blipFill>
        <p:spPr>
          <a:xfrm>
            <a:off x="294999" y="1549871"/>
            <a:ext cx="4754240" cy="5159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363" t="45318" b="24057"/>
          <a:stretch/>
        </p:blipFill>
        <p:spPr>
          <a:xfrm>
            <a:off x="5328030" y="2168539"/>
            <a:ext cx="3885065" cy="39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33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>
            <a:normAutofit/>
          </a:bodyPr>
          <a:lstStyle/>
          <a:p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A “Geologic Map” of the Rings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62813" y="914400"/>
            <a:ext cx="8828787" cy="57944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A geologic map shows layout of terrain types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We are systematically mapping ring textures</a:t>
            </a:r>
          </a:p>
        </p:txBody>
      </p:sp>
      <p:pic>
        <p:nvPicPr>
          <p:cNvPr id="2" name="Picture 1" descr="colormaps_reference_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7723" r="14283" b="8945"/>
          <a:stretch/>
        </p:blipFill>
        <p:spPr>
          <a:xfrm rot="5400000">
            <a:off x="-1569318" y="4203323"/>
            <a:ext cx="4664184" cy="254000"/>
          </a:xfrm>
          <a:prstGeom prst="rect">
            <a:avLst/>
          </a:prstGeom>
        </p:spPr>
      </p:pic>
      <p:sp useBgFill="1">
        <p:nvSpPr>
          <p:cNvPr id="3" name="Rectangle 2"/>
          <p:cNvSpPr/>
          <p:nvPr/>
        </p:nvSpPr>
        <p:spPr>
          <a:xfrm>
            <a:off x="539751" y="2260599"/>
            <a:ext cx="469900" cy="27940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/>
          <p:cNvSpPr/>
          <p:nvPr/>
        </p:nvSpPr>
        <p:spPr>
          <a:xfrm>
            <a:off x="539751" y="2825749"/>
            <a:ext cx="469900" cy="27940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508002" y="3365499"/>
            <a:ext cx="469900" cy="27940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508002" y="3917949"/>
            <a:ext cx="469900" cy="27940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539751" y="4460874"/>
            <a:ext cx="469900" cy="27940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/>
          <p:cNvSpPr/>
          <p:nvPr/>
        </p:nvSpPr>
        <p:spPr>
          <a:xfrm>
            <a:off x="508002" y="4997449"/>
            <a:ext cx="469900" cy="27940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/>
          <p:cNvSpPr/>
          <p:nvPr/>
        </p:nvSpPr>
        <p:spPr>
          <a:xfrm>
            <a:off x="508003" y="5556249"/>
            <a:ext cx="469900" cy="27940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/>
          <p:cNvSpPr/>
          <p:nvPr/>
        </p:nvSpPr>
        <p:spPr>
          <a:xfrm>
            <a:off x="539751" y="6115049"/>
            <a:ext cx="469900" cy="27940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09651" y="1855307"/>
            <a:ext cx="2734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Gap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1009651" y="2410277"/>
            <a:ext cx="2734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No Texture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1009651" y="2959954"/>
            <a:ext cx="4140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Spiral Structure, No Straw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1009651" y="3508574"/>
            <a:ext cx="4140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Spiral Structure With Straw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1009651" y="4050844"/>
            <a:ext cx="4737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Strong Straw/Clumpy Texture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1009651" y="4593114"/>
            <a:ext cx="4737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Weak Straw/Clumpy Texture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1009651" y="5153679"/>
            <a:ext cx="5460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Strong Streaky/Feathery Texture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1009651" y="5695949"/>
            <a:ext cx="4870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Weak Streaky/Feathery Texture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1009651" y="6255506"/>
            <a:ext cx="4578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Spiral Structure With Streaks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381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1870075456_1_cal.IMG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0" b="8172"/>
          <a:stretch/>
        </p:blipFill>
        <p:spPr>
          <a:xfrm>
            <a:off x="-1" y="762000"/>
            <a:ext cx="9144001" cy="6096000"/>
          </a:xfrm>
          <a:prstGeom prst="rect">
            <a:avLst/>
          </a:prstGeom>
        </p:spPr>
      </p:pic>
      <p:pic>
        <p:nvPicPr>
          <p:cNvPr id="10" name="Picture 9" descr="N1870075456_1_cal.classification_ms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726" r="-10947" b="11236"/>
          <a:stretch/>
        </p:blipFill>
        <p:spPr>
          <a:xfrm>
            <a:off x="-2" y="368380"/>
            <a:ext cx="10145059" cy="6489619"/>
          </a:xfrm>
          <a:prstGeom prst="rtTriangle">
            <a:avLst/>
          </a:prstGeom>
        </p:spPr>
      </p:pic>
      <p:pic>
        <p:nvPicPr>
          <p:cNvPr id="4" name="Picture 3" descr="N1870075456_1_cal.IMG.bksub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0" r="7006" b="8173"/>
          <a:stretch/>
        </p:blipFill>
        <p:spPr>
          <a:xfrm>
            <a:off x="-1" y="1464234"/>
            <a:ext cx="8503392" cy="5393765"/>
          </a:xfrm>
          <a:prstGeom prst="rtTriangle">
            <a:avLst/>
          </a:prstGeom>
        </p:spPr>
      </p:pic>
      <p:sp>
        <p:nvSpPr>
          <p:cNvPr id="32768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Mapping Ring Textures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357019" y="914400"/>
            <a:ext cx="1577387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357019" y="914400"/>
            <a:ext cx="157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100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1194" y="240826"/>
            <a:ext cx="366134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257328" y="240826"/>
            <a:ext cx="366134" cy="1275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623462" y="240826"/>
            <a:ext cx="129166" cy="127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752627" y="240826"/>
            <a:ext cx="314325" cy="1275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14429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8503390" y="187495"/>
            <a:ext cx="365124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Calibri" charset="0"/>
                <a:ea typeface="ＭＳ Ｐゴシック" charset="0"/>
                <a:cs typeface="ＭＳ Ｐゴシック" charset="0"/>
              </a:rPr>
              <a:t>CD</a:t>
            </a:r>
            <a:endParaRPr lang="en-US" sz="800" dirty="0"/>
          </a:p>
        </p:txBody>
      </p:sp>
      <p:sp>
        <p:nvSpPr>
          <p:cNvPr id="44" name="Rectangle 43"/>
          <p:cNvSpPr/>
          <p:nvPr/>
        </p:nvSpPr>
        <p:spPr>
          <a:xfrm>
            <a:off x="8292253" y="155101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B</a:t>
            </a:r>
            <a:endParaRPr lang="en-US" sz="1200" dirty="0"/>
          </a:p>
        </p:txBody>
      </p:sp>
      <p:sp>
        <p:nvSpPr>
          <p:cNvPr id="45" name="Rectangle 44"/>
          <p:cNvSpPr/>
          <p:nvPr/>
        </p:nvSpPr>
        <p:spPr>
          <a:xfrm>
            <a:off x="8752627" y="153344"/>
            <a:ext cx="31295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endParaRPr lang="en-US" sz="1200" dirty="0"/>
          </a:p>
        </p:txBody>
      </p:sp>
      <p:sp useBgFill="1">
        <p:nvSpPr>
          <p:cNvPr id="8" name="Rectangle 7"/>
          <p:cNvSpPr/>
          <p:nvPr/>
        </p:nvSpPr>
        <p:spPr>
          <a:xfrm>
            <a:off x="-1" y="0"/>
            <a:ext cx="1543051" cy="762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ETI_Black_Blu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" y="65120"/>
            <a:ext cx="677826" cy="41108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 rot="1940733">
            <a:off x="7244877" y="5858813"/>
            <a:ext cx="187791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Spiral</a:t>
            </a:r>
          </a:p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w/Straw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1957445">
            <a:off x="-103080" y="1194929"/>
            <a:ext cx="187791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Spiral,</a:t>
            </a:r>
          </a:p>
          <a:p>
            <a:pPr algn="ctr">
              <a:lnSpc>
                <a:spcPct val="7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No Straw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8962177" y="396589"/>
            <a:ext cx="0" cy="1966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1918927">
            <a:off x="3325495" y="3279256"/>
            <a:ext cx="1348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No Texture</a:t>
            </a:r>
          </a:p>
        </p:txBody>
      </p:sp>
    </p:spTree>
    <p:extLst>
      <p:ext uri="{BB962C8B-B14F-4D97-AF65-F5344CB8AC3E}">
        <p14:creationId xmlns:p14="http://schemas.microsoft.com/office/powerpoint/2010/main" val="230472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lnSpc>
            <a:spcPct val="90000"/>
          </a:lnSpc>
          <a:defRPr sz="2800" dirty="0">
            <a:solidFill>
              <a:srgbClr val="000000"/>
            </a:solidFill>
            <a:latin typeface="Calibri" charset="0"/>
            <a:cs typeface="Calibri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25797</TotalTime>
  <Words>554</Words>
  <Application>Microsoft Macintosh PowerPoint</Application>
  <PresentationFormat>On-screen Show (4:3)</PresentationFormat>
  <Paragraphs>169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ＭＳ Ｐゴシック</vt:lpstr>
      <vt:lpstr>Arial</vt:lpstr>
      <vt:lpstr>Calibri</vt:lpstr>
      <vt:lpstr>Office Theme</vt:lpstr>
      <vt:lpstr>PowerPoint Presentation</vt:lpstr>
      <vt:lpstr>Ring Textures</vt:lpstr>
      <vt:lpstr>Optical Depth ≠ Surface Mass Density</vt:lpstr>
      <vt:lpstr>“Straw” in Spiral Density Waves</vt:lpstr>
      <vt:lpstr>“Straw” in Spiral Density Waves</vt:lpstr>
      <vt:lpstr>“Straw” in Unexpected Places</vt:lpstr>
      <vt:lpstr>A “Geologic Map” of the Rings</vt:lpstr>
      <vt:lpstr>A “Geologic Map” of the Rings</vt:lpstr>
      <vt:lpstr>Mapping Ring Textures</vt:lpstr>
      <vt:lpstr>Mapping Ring Textures</vt:lpstr>
      <vt:lpstr>Mapping Ring Textures</vt:lpstr>
      <vt:lpstr>Mapping Ring Textures</vt:lpstr>
      <vt:lpstr>Mapping Ring Textures</vt:lpstr>
      <vt:lpstr>See Us at DPS!</vt:lpstr>
    </vt:vector>
  </TitlesOfParts>
  <Company>Cornell University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Planetary Rings: What can they tell us about  planetary formation?</dc:title>
  <dc:creator>Matthew Tiscareno</dc:creator>
  <cp:lastModifiedBy>Microsoft Office User</cp:lastModifiedBy>
  <cp:revision>352</cp:revision>
  <dcterms:created xsi:type="dcterms:W3CDTF">2012-02-21T20:51:25Z</dcterms:created>
  <dcterms:modified xsi:type="dcterms:W3CDTF">2018-08-13T14:34:45Z</dcterms:modified>
</cp:coreProperties>
</file>