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79" r:id="rId4"/>
    <p:sldId id="278" r:id="rId5"/>
    <p:sldId id="275" r:id="rId6"/>
    <p:sldId id="276" r:id="rId7"/>
    <p:sldId id="277" r:id="rId8"/>
    <p:sldId id="274" r:id="rId9"/>
    <p:sldId id="272" r:id="rId10"/>
    <p:sldId id="268" r:id="rId11"/>
    <p:sldId id="267" r:id="rId12"/>
    <p:sldId id="273" r:id="rId13"/>
    <p:sldId id="262" r:id="rId14"/>
    <p:sldId id="257" r:id="rId15"/>
    <p:sldId id="261" r:id="rId16"/>
    <p:sldId id="260" r:id="rId17"/>
    <p:sldId id="271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FFF5"/>
    <a:srgbClr val="0C2CFF"/>
    <a:srgbClr val="231CFF"/>
    <a:srgbClr val="FB2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CD1E-64E3-D046-821C-B4995FD2599B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A5D4-7A0D-8A44-94C5-2BFC17C84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4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CD1E-64E3-D046-821C-B4995FD2599B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A5D4-7A0D-8A44-94C5-2BFC17C84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2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CD1E-64E3-D046-821C-B4995FD2599B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A5D4-7A0D-8A44-94C5-2BFC17C84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1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CD1E-64E3-D046-821C-B4995FD2599B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A5D4-7A0D-8A44-94C5-2BFC17C84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CD1E-64E3-D046-821C-B4995FD2599B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A5D4-7A0D-8A44-94C5-2BFC17C84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3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CD1E-64E3-D046-821C-B4995FD2599B}" type="datetimeFigureOut">
              <a:rPr lang="en-US" smtClean="0"/>
              <a:t>8/13/18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A5D4-7A0D-8A44-94C5-2BFC17C84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6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CD1E-64E3-D046-821C-B4995FD2599B}" type="datetimeFigureOut">
              <a:rPr lang="en-US" smtClean="0"/>
              <a:t>8/13/18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A5D4-7A0D-8A44-94C5-2BFC17C84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4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CD1E-64E3-D046-821C-B4995FD2599B}" type="datetimeFigureOut">
              <a:rPr lang="en-US" smtClean="0"/>
              <a:t>8/13/18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A5D4-7A0D-8A44-94C5-2BFC17C84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4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CD1E-64E3-D046-821C-B4995FD2599B}" type="datetimeFigureOut">
              <a:rPr lang="en-US" smtClean="0"/>
              <a:t>8/13/18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A5D4-7A0D-8A44-94C5-2BFC17C84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2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CD1E-64E3-D046-821C-B4995FD2599B}" type="datetimeFigureOut">
              <a:rPr lang="en-US" smtClean="0"/>
              <a:t>8/13/18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A5D4-7A0D-8A44-94C5-2BFC17C84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3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CD1E-64E3-D046-821C-B4995FD2599B}" type="datetimeFigureOut">
              <a:rPr lang="en-US" smtClean="0"/>
              <a:t>8/13/18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A5D4-7A0D-8A44-94C5-2BFC17C84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26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9CD1E-64E3-D046-821C-B4995FD2599B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9A5D4-7A0D-8A44-94C5-2BFC17C84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1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Relationship Id="rId3" Type="http://schemas.openxmlformats.org/officeDocument/2006/relationships/image" Target="../media/image16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Relationship Id="rId3" Type="http://schemas.openxmlformats.org/officeDocument/2006/relationships/image" Target="../media/image20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turn-just-rings-NI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0" y="-1037831"/>
            <a:ext cx="9151210" cy="87699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032" y="-37442"/>
            <a:ext cx="8906966" cy="470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solidFill>
                <a:srgbClr val="0000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3600" dirty="0">
              <a:solidFill>
                <a:srgbClr val="0000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3600" dirty="0">
              <a:solidFill>
                <a:srgbClr val="0000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600" dirty="0" smtClean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			      	   Synergy between Density Waves</a:t>
            </a:r>
          </a:p>
          <a:p>
            <a:r>
              <a:rPr lang="en-US" sz="3600" dirty="0" smtClean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                      </a:t>
            </a:r>
            <a:r>
              <a:rPr lang="en-US" sz="36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and Viscous </a:t>
            </a:r>
            <a:r>
              <a:rPr lang="en-US" sz="3600" dirty="0" err="1" smtClean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Overstability</a:t>
            </a:r>
            <a:endParaRPr lang="en-US" sz="3600" dirty="0" smtClean="0">
              <a:solidFill>
                <a:srgbClr val="0000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6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3600" dirty="0" smtClean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				   in Saturn’s Rings</a:t>
            </a:r>
          </a:p>
          <a:p>
            <a:endParaRPr lang="en-US" sz="2800" b="1" dirty="0" smtClean="0"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8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Glen Stewart </a:t>
            </a:r>
          </a:p>
          <a:p>
            <a:r>
              <a:rPr lang="en-US" sz="28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Univ. of Colorado</a:t>
            </a:r>
            <a:endParaRPr lang="en-US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 descr="LASP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9285"/>
            <a:ext cx="2614705" cy="11966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47515" y="5904253"/>
            <a:ext cx="3568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FFCC"/>
                </a:solidFill>
              </a:rPr>
              <a:t>Cassini Science Symposium</a:t>
            </a:r>
          </a:p>
          <a:p>
            <a:r>
              <a:rPr lang="en-US" sz="2400" dirty="0" smtClean="0">
                <a:solidFill>
                  <a:srgbClr val="CCFFCC"/>
                </a:solidFill>
              </a:rPr>
              <a:t>Boulder, Colorado  2018</a:t>
            </a:r>
            <a:endParaRPr lang="en-US" sz="24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32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dDensityWaves.jpg                                            00126303Macintosh HD                   BB752C5B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4288"/>
            <a:ext cx="9144000" cy="6850063"/>
          </a:xfrm>
        </p:spPr>
      </p:pic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4343400" y="304800"/>
            <a:ext cx="4572000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FFFF"/>
                </a:solidFill>
                <a:cs typeface="+mj-cs"/>
              </a:rPr>
              <a:t>Density Waves in Saturn</a:t>
            </a:r>
            <a:r>
              <a:rPr lang="ja-JP" altLang="en-US" dirty="0" smtClean="0">
                <a:solidFill>
                  <a:srgbClr val="00FFFF"/>
                </a:solidFill>
                <a:latin typeface="Arial"/>
                <a:cs typeface="+mj-cs"/>
              </a:rPr>
              <a:t>’</a:t>
            </a:r>
            <a:r>
              <a:rPr lang="en-US" dirty="0" smtClean="0">
                <a:solidFill>
                  <a:srgbClr val="00FFFF"/>
                </a:solidFill>
                <a:cs typeface="+mj-cs"/>
              </a:rPr>
              <a:t>s Rings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8570" y="3678368"/>
            <a:ext cx="38936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5FFF5"/>
                </a:solidFill>
              </a:rPr>
              <a:t>Wavelength ~ 10 km</a:t>
            </a:r>
            <a:endParaRPr lang="en-US" sz="3200" dirty="0">
              <a:solidFill>
                <a:srgbClr val="65FF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2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45444" cy="4170164"/>
          </a:xfrm>
        </p:spPr>
        <p:txBody>
          <a:bodyPr>
            <a:normAutofit/>
          </a:bodyPr>
          <a:lstStyle/>
          <a:p>
            <a:r>
              <a:rPr lang="en-US" dirty="0" smtClean="0"/>
              <a:t>Viscous </a:t>
            </a:r>
            <a:r>
              <a:rPr lang="en-US" dirty="0" err="1" smtClean="0"/>
              <a:t>Overstable</a:t>
            </a:r>
            <a:r>
              <a:rPr lang="en-US" dirty="0" smtClean="0"/>
              <a:t> Waves</a:t>
            </a:r>
            <a:br>
              <a:rPr lang="en-US" dirty="0" smtClean="0"/>
            </a:br>
            <a:r>
              <a:rPr lang="en-US" dirty="0" smtClean="0"/>
              <a:t>Wavelength ~ 200m</a:t>
            </a:r>
            <a:endParaRPr lang="en-US" dirty="0"/>
          </a:p>
        </p:txBody>
      </p:sp>
      <p:pic>
        <p:nvPicPr>
          <p:cNvPr id="4" name="Content Placeholder 3" descr="SaloOverStableWaves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783" r="-64783"/>
          <a:stretch>
            <a:fillRect/>
          </a:stretch>
        </p:blipFill>
        <p:spPr>
          <a:xfrm>
            <a:off x="615597" y="488441"/>
            <a:ext cx="11355795" cy="6245250"/>
          </a:xfrm>
        </p:spPr>
      </p:pic>
      <p:sp>
        <p:nvSpPr>
          <p:cNvPr id="5" name="TextBox 4"/>
          <p:cNvSpPr txBox="1"/>
          <p:nvPr/>
        </p:nvSpPr>
        <p:spPr>
          <a:xfrm>
            <a:off x="329735" y="6215396"/>
            <a:ext cx="359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N-body Simulation by </a:t>
            </a:r>
            <a:r>
              <a:rPr lang="en-US" dirty="0" err="1" smtClean="0"/>
              <a:t>Salo</a:t>
            </a:r>
            <a:r>
              <a:rPr lang="en-US" dirty="0" smtClean="0"/>
              <a:t> (2018)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65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3894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65FFF5"/>
                </a:solidFill>
              </a:rPr>
              <a:t>Overstable</a:t>
            </a:r>
            <a:r>
              <a:rPr lang="en-US" dirty="0" smtClean="0">
                <a:solidFill>
                  <a:srgbClr val="65FFF5"/>
                </a:solidFill>
              </a:rPr>
              <a:t> waves in inner A ring</a:t>
            </a:r>
            <a:endParaRPr lang="en-US" dirty="0">
              <a:solidFill>
                <a:srgbClr val="65FFF5"/>
              </a:solidFill>
            </a:endParaRPr>
          </a:p>
        </p:txBody>
      </p:sp>
      <p:pic>
        <p:nvPicPr>
          <p:cNvPr id="4" name="Content Placeholder 3" descr="CassiniHighRes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5248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ensityWav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0"/>
            <a:ext cx="6689725" cy="5268037"/>
          </a:xfrm>
          <a:prstGeom prst="rect">
            <a:avLst/>
          </a:prstGeom>
        </p:spPr>
      </p:pic>
      <p:pic>
        <p:nvPicPr>
          <p:cNvPr id="5" name="Picture 4" descr="OverStableSim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50" y="5268037"/>
            <a:ext cx="3225800" cy="11557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4238625" y="4318000"/>
            <a:ext cx="1349375" cy="9500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588000" y="4318000"/>
            <a:ext cx="1136650" cy="9500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238625" y="5268037"/>
            <a:ext cx="2486025" cy="11557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095750" y="1095376"/>
            <a:ext cx="777875" cy="1587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00500" y="555625"/>
            <a:ext cx="952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 km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699000" y="5127625"/>
            <a:ext cx="49212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461000" y="5111751"/>
            <a:ext cx="63500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68875" y="4667250"/>
            <a:ext cx="96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200 m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222500" y="1306513"/>
            <a:ext cx="1905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Density Wave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6794500" y="5572125"/>
            <a:ext cx="2327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Overstable</a:t>
            </a:r>
            <a:r>
              <a:rPr lang="en-US" sz="2400" dirty="0" smtClean="0"/>
              <a:t> Wave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69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3542" y="6220999"/>
            <a:ext cx="8404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Figure from Lehmann</a:t>
            </a:r>
            <a:r>
              <a:rPr lang="en-US" sz="2400" smtClean="0"/>
              <a:t>, Schmidt, </a:t>
            </a:r>
            <a:r>
              <a:rPr lang="en-US" sz="2400" dirty="0" err="1" smtClean="0"/>
              <a:t>Salo</a:t>
            </a:r>
            <a:r>
              <a:rPr lang="en-US" sz="2400" dirty="0" smtClean="0"/>
              <a:t> (2018)  </a:t>
            </a:r>
            <a:r>
              <a:rPr lang="en-US" sz="2400" dirty="0" err="1" smtClean="0"/>
              <a:t>arXive</a:t>
            </a:r>
            <a:r>
              <a:rPr lang="en-US" sz="2400" dirty="0" smtClean="0"/>
              <a:t>: 1806.01211</a:t>
            </a:r>
            <a:endParaRPr lang="en-US" sz="2400" dirty="0"/>
          </a:p>
        </p:txBody>
      </p:sp>
      <p:pic>
        <p:nvPicPr>
          <p:cNvPr id="3" name="Picture 2" descr="Lehmann18Fi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600"/>
            <a:ext cx="9144000" cy="4620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542" y="174332"/>
            <a:ext cx="8404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dirty="0" smtClean="0"/>
              <a:t>ydrodynamic simulations show strong nonlinear interaction between </a:t>
            </a:r>
            <a:r>
              <a:rPr lang="en-US" sz="2400" dirty="0" smtClean="0">
                <a:solidFill>
                  <a:srgbClr val="FF0000"/>
                </a:solidFill>
              </a:rPr>
              <a:t>viscous over stable waves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spiral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density waves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5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94773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Theoretical Approach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3638"/>
            <a:ext cx="8229600" cy="551231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Replace </a:t>
            </a:r>
            <a:r>
              <a:rPr lang="en-US" dirty="0" err="1" smtClean="0"/>
              <a:t>collisionless</a:t>
            </a:r>
            <a:r>
              <a:rPr lang="en-US" dirty="0" smtClean="0"/>
              <a:t> orbits with viscous </a:t>
            </a:r>
            <a:r>
              <a:rPr lang="en-US" dirty="0" err="1" smtClean="0"/>
              <a:t>overstable</a:t>
            </a:r>
            <a:r>
              <a:rPr lang="en-US" dirty="0" smtClean="0"/>
              <a:t> oscillations as the </a:t>
            </a:r>
            <a:r>
              <a:rPr lang="en-US" dirty="0" smtClean="0">
                <a:solidFill>
                  <a:srgbClr val="FF0000"/>
                </a:solidFill>
              </a:rPr>
              <a:t>primary free oscillation</a:t>
            </a:r>
            <a:r>
              <a:rPr lang="en-US" dirty="0" smtClean="0"/>
              <a:t> in the rings using                                   fluid model.  (Note that the oscillation frequency is nearly the same.)</a:t>
            </a:r>
          </a:p>
          <a:p>
            <a:endParaRPr lang="en-US" dirty="0" smtClean="0"/>
          </a:p>
          <a:p>
            <a:r>
              <a:rPr lang="en-US" dirty="0" smtClean="0"/>
              <a:t>Model the spiral density wave as a forced, </a:t>
            </a:r>
            <a:r>
              <a:rPr lang="en-US" dirty="0" smtClean="0">
                <a:solidFill>
                  <a:srgbClr val="FF0000"/>
                </a:solidFill>
              </a:rPr>
              <a:t>large-scale modulation </a:t>
            </a:r>
            <a:r>
              <a:rPr lang="en-US" dirty="0" smtClean="0"/>
              <a:t>of the small-scale viscous </a:t>
            </a:r>
            <a:r>
              <a:rPr lang="en-US" dirty="0" err="1" smtClean="0"/>
              <a:t>overstable</a:t>
            </a:r>
            <a:r>
              <a:rPr lang="en-US" dirty="0" smtClean="0"/>
              <a:t> waves.  (</a:t>
            </a:r>
            <a:r>
              <a:rPr lang="en-US" dirty="0" smtClean="0">
                <a:solidFill>
                  <a:srgbClr val="0C2CFF"/>
                </a:solidFill>
              </a:rPr>
              <a:t>Inspired by Latter and Ogilvie’s 2009 study of unforced modulations.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Project dynamics onto linear eigenvectors that separate the long-scale dynamics from the short-scale dynamics with nonlinear coupling between the two scales.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214664"/>
              </p:ext>
            </p:extLst>
          </p:nvPr>
        </p:nvGraphicFramePr>
        <p:xfrm>
          <a:off x="1666875" y="1804365"/>
          <a:ext cx="264814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Equation" r:id="rId3" imgW="1079500" imgH="203200" progId="Equation.DSMT4">
                  <p:embed/>
                </p:oleObj>
              </mc:Choice>
              <mc:Fallback>
                <p:oleObj name="Equation" r:id="rId3" imgW="1079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6875" y="1804365"/>
                        <a:ext cx="2648148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3375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94773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Primary Assumptions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3638"/>
            <a:ext cx="8229600" cy="547211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overstable</a:t>
            </a:r>
            <a:r>
              <a:rPr lang="en-US" dirty="0" smtClean="0"/>
              <a:t> waves have the same </a:t>
            </a:r>
            <a:r>
              <a:rPr lang="en-US" dirty="0" err="1" smtClean="0"/>
              <a:t>doppler</a:t>
            </a:r>
            <a:r>
              <a:rPr lang="en-US" dirty="0" smtClean="0"/>
              <a:t>-shifted angular frequency as the the forced density wave, so that they </a:t>
            </a:r>
            <a:r>
              <a:rPr lang="en-US" dirty="0" smtClean="0">
                <a:solidFill>
                  <a:srgbClr val="FF0000"/>
                </a:solidFill>
              </a:rPr>
              <a:t>are stationary in the rotating frame of the perturbing satellite’s orbit.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assumption is motived by the observation of forced self-gravity wakes in N-body simulations of Pan wakes on the edge of the </a:t>
            </a:r>
            <a:r>
              <a:rPr lang="en-US" dirty="0" err="1"/>
              <a:t>E</a:t>
            </a:r>
            <a:r>
              <a:rPr lang="en-US" dirty="0" err="1" smtClean="0"/>
              <a:t>ncke</a:t>
            </a:r>
            <a:r>
              <a:rPr lang="en-US" dirty="0" smtClean="0"/>
              <a:t> gap that are stationary in the rotating frame of Pan’s orbit (Lewis and Stewart 2005). </a:t>
            </a:r>
          </a:p>
          <a:p>
            <a:endParaRPr lang="en-US" dirty="0"/>
          </a:p>
          <a:p>
            <a:r>
              <a:rPr lang="en-US" dirty="0" smtClean="0"/>
              <a:t>Model the rings as a viscous, isothermal fluid.  Future work should include a non-isothermal fluid, which does a better job of matching N-body simulations of </a:t>
            </a:r>
            <a:r>
              <a:rPr lang="en-US" dirty="0" err="1" smtClean="0"/>
              <a:t>overstable</a:t>
            </a:r>
            <a:r>
              <a:rPr lang="en-US" dirty="0" smtClean="0"/>
              <a:t> waves (Lehmann, Schmidt, &amp; </a:t>
            </a:r>
            <a:r>
              <a:rPr lang="en-US" dirty="0" err="1" smtClean="0"/>
              <a:t>Salo</a:t>
            </a:r>
            <a:r>
              <a:rPr lang="en-US" dirty="0" smtClean="0"/>
              <a:t> 2017).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0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bleDW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91" b="-13091"/>
          <a:stretch>
            <a:fillRect/>
          </a:stretch>
        </p:blipFill>
        <p:spPr>
          <a:xfrm>
            <a:off x="445548" y="-396141"/>
            <a:ext cx="8229600" cy="4147715"/>
          </a:xfrm>
        </p:spPr>
      </p:pic>
      <p:pic>
        <p:nvPicPr>
          <p:cNvPr id="5" name="Picture 4" descr="OverstableDW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11714"/>
            <a:ext cx="8229600" cy="36177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4951" y="745656"/>
            <a:ext cx="2646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 viscous </a:t>
            </a:r>
            <a:r>
              <a:rPr lang="en-US" sz="2000" dirty="0" err="1" smtClean="0"/>
              <a:t>overstability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305963" y="3705947"/>
            <a:ext cx="2852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With viscous </a:t>
            </a:r>
            <a:r>
              <a:rPr lang="en-US" sz="2000" dirty="0" err="1" smtClean="0"/>
              <a:t>overstability</a:t>
            </a:r>
            <a:endParaRPr lang="en-US" sz="2000" dirty="0"/>
          </a:p>
        </p:txBody>
      </p:sp>
      <p:sp>
        <p:nvSpPr>
          <p:cNvPr id="8" name="Up-Down Arrow 7"/>
          <p:cNvSpPr/>
          <p:nvPr/>
        </p:nvSpPr>
        <p:spPr>
          <a:xfrm>
            <a:off x="6245536" y="2330176"/>
            <a:ext cx="209738" cy="2211424"/>
          </a:xfrm>
          <a:prstGeom prst="up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8491" y="3472926"/>
            <a:ext cx="1957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Change in wavelength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15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62"/>
            <a:ext cx="8229600" cy="53392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C2CFF"/>
                </a:solidFill>
              </a:rPr>
              <a:t>Conclusions</a:t>
            </a:r>
            <a:endParaRPr lang="en-US" dirty="0">
              <a:solidFill>
                <a:srgbClr val="0C2C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9363"/>
            <a:ext cx="8229600" cy="604629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viscous </a:t>
            </a:r>
            <a:r>
              <a:rPr lang="en-US" dirty="0" err="1" smtClean="0"/>
              <a:t>overstability</a:t>
            </a:r>
            <a:r>
              <a:rPr lang="en-US" dirty="0" smtClean="0"/>
              <a:t> can have a significant effect on the wavelength of a density wave.</a:t>
            </a:r>
          </a:p>
          <a:p>
            <a:endParaRPr lang="en-US" dirty="0" smtClean="0"/>
          </a:p>
          <a:p>
            <a:r>
              <a:rPr lang="en-US" dirty="0" smtClean="0"/>
              <a:t>Changes from the linear theory depend </a:t>
            </a:r>
            <a:r>
              <a:rPr lang="en-US" dirty="0"/>
              <a:t>sensitively on the assumed parameters of the fluid model.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should not assume that the usual linear dispersion relation for density waves yields accurate surface densities in the B ring just because it yields consistent results in the A ring!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A satisfactory theory must be consistent with </a:t>
            </a:r>
            <a:r>
              <a:rPr lang="en-US" b="1" u="sng" dirty="0" smtClean="0">
                <a:solidFill>
                  <a:srgbClr val="FF0000"/>
                </a:solidFill>
              </a:rPr>
              <a:t>both</a:t>
            </a:r>
            <a:r>
              <a:rPr lang="en-US" b="1" dirty="0" smtClean="0">
                <a:solidFill>
                  <a:srgbClr val="FF0000"/>
                </a:solidFill>
              </a:rPr>
              <a:t> the self-gravity wakes and the density waves observed in the B ring.  </a:t>
            </a: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/>
              <a:t>More work needs to be done to </a:t>
            </a:r>
            <a:r>
              <a:rPr lang="en-US" dirty="0" smtClean="0"/>
              <a:t>accurately model </a:t>
            </a:r>
            <a:r>
              <a:rPr lang="en-US" dirty="0"/>
              <a:t>density waves in Saturn’s B ring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889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62637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How to measure the mass of Saturn’s B ring?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7009"/>
            <a:ext cx="8229600" cy="608014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Spiral density waves observed in the optically thick B ring seem to imply low surface mass density and very porous ice particles (</a:t>
            </a:r>
            <a:r>
              <a:rPr lang="en-US" dirty="0" err="1" smtClean="0"/>
              <a:t>Hedman</a:t>
            </a:r>
            <a:r>
              <a:rPr lang="en-US" dirty="0" smtClean="0"/>
              <a:t> and Nicholson 2016).  </a:t>
            </a:r>
          </a:p>
          <a:p>
            <a:endParaRPr lang="en-US" dirty="0"/>
          </a:p>
          <a:p>
            <a:r>
              <a:rPr lang="en-US" dirty="0" smtClean="0"/>
              <a:t>UVIS and VIMS observations of stellar </a:t>
            </a:r>
            <a:r>
              <a:rPr lang="en-US" dirty="0" err="1" smtClean="0"/>
              <a:t>occultations</a:t>
            </a:r>
            <a:r>
              <a:rPr lang="en-US" dirty="0" smtClean="0"/>
              <a:t> by Saturn’s B ring and HST observations of the azimuthal brightness asymmetry of the B ring both imply that particles clump up into opaque self-gravity wakes.  (Colwell et al. 2007, French et al. 2007, Nicholson &amp; </a:t>
            </a:r>
            <a:r>
              <a:rPr lang="en-US" dirty="0" err="1" smtClean="0"/>
              <a:t>Hedman</a:t>
            </a:r>
            <a:r>
              <a:rPr lang="en-US" dirty="0" smtClean="0"/>
              <a:t> 2010).   </a:t>
            </a:r>
          </a:p>
          <a:p>
            <a:endParaRPr lang="en-US" dirty="0"/>
          </a:p>
          <a:p>
            <a:r>
              <a:rPr lang="en-US" dirty="0" smtClean="0"/>
              <a:t>But self-gravity wakes cannot form if the particles are so porous that they fill their Hill spheres (</a:t>
            </a:r>
            <a:r>
              <a:rPr lang="en-US" dirty="0" err="1" smtClean="0"/>
              <a:t>Salo</a:t>
            </a:r>
            <a:r>
              <a:rPr lang="en-US" dirty="0" smtClean="0"/>
              <a:t> et al. 2018 in Planetary Ring Systems).</a:t>
            </a:r>
          </a:p>
          <a:p>
            <a:endParaRPr lang="en-US" dirty="0"/>
          </a:p>
          <a:p>
            <a:r>
              <a:rPr lang="en-US" dirty="0" smtClean="0"/>
              <a:t>The accepted theoretical interpretations of these two kinds of observations therefore lead to conflicting conclusions about the mass of the B ring.  One of these theories must be in error!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Cassini radio science measurements of the the total ring mass have rather large error bars due to longitudinal variations in Saturn’s gravity field (</a:t>
            </a:r>
            <a:r>
              <a:rPr lang="en-US" dirty="0" err="1" smtClean="0"/>
              <a:t>Iess</a:t>
            </a:r>
            <a:r>
              <a:rPr lang="en-US" dirty="0" smtClean="0"/>
              <a:t> et al. (2018) AOGS abstract PS16-D1-PM1-323B-002).  They favor porous ring particles.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96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>
                <a:solidFill>
                  <a:srgbClr val="0000FF"/>
                </a:solidFill>
                <a:cs typeface="+mj-cs"/>
              </a:rPr>
              <a:t>Quadrupole Brightness Asymmetry Explained by Self-gravity Wakes</a:t>
            </a:r>
            <a:endParaRPr lang="en-US" smtClean="0">
              <a:cs typeface="+mj-cs"/>
            </a:endParaRPr>
          </a:p>
        </p:txBody>
      </p:sp>
      <p:pic>
        <p:nvPicPr>
          <p:cNvPr id="76804" name="Picture 4" descr="SaloDiagram.tiff                                               0010CD54Macintosh HD                   C6691F58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752600"/>
            <a:ext cx="7772400" cy="3943350"/>
          </a:xfrm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822325" y="6080125"/>
            <a:ext cx="63842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cs typeface="+mn-cs"/>
              </a:rPr>
              <a:t>Pitch angle of wakes is sensitive to internal particle density!</a:t>
            </a:r>
          </a:p>
        </p:txBody>
      </p:sp>
    </p:spTree>
    <p:extLst>
      <p:ext uri="{BB962C8B-B14F-4D97-AF65-F5344CB8AC3E}">
        <p14:creationId xmlns:p14="http://schemas.microsoft.com/office/powerpoint/2010/main" val="87605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MR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240" y="0"/>
            <a:ext cx="4894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476" y="1111142"/>
            <a:ext cx="401504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Radial distribution of </a:t>
            </a:r>
            <a:r>
              <a:rPr lang="en-US" sz="2400" b="1" dirty="0" smtClean="0">
                <a:solidFill>
                  <a:srgbClr val="FF0000"/>
                </a:solidFill>
              </a:rPr>
              <a:t>gap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widths</a:t>
            </a:r>
            <a:r>
              <a:rPr lang="en-US" sz="2400" dirty="0" smtClean="0"/>
              <a:t> measured by UVIS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tellar </a:t>
            </a:r>
            <a:r>
              <a:rPr lang="en-US" sz="2400" dirty="0" err="1" smtClean="0"/>
              <a:t>occultations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tracks radial dependence of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</a:rPr>
              <a:t>zimuthal brightness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asymmetry </a:t>
            </a:r>
            <a:r>
              <a:rPr lang="en-US" sz="2400" dirty="0" smtClean="0"/>
              <a:t>in A ring </a:t>
            </a:r>
          </a:p>
          <a:p>
            <a:r>
              <a:rPr lang="en-US" sz="2400" dirty="0" smtClean="0"/>
              <a:t> (</a:t>
            </a:r>
            <a:r>
              <a:rPr lang="en-US" sz="2400" dirty="0" err="1" smtClean="0"/>
              <a:t>Rehnberg</a:t>
            </a:r>
            <a:r>
              <a:rPr lang="en-US" sz="2400" dirty="0" smtClean="0"/>
              <a:t> et al.  </a:t>
            </a:r>
            <a:r>
              <a:rPr lang="en-US" sz="2400" smtClean="0"/>
              <a:t>2017 Icarus)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This is strong evidence that </a:t>
            </a:r>
          </a:p>
          <a:p>
            <a:r>
              <a:rPr lang="en-US" sz="2400" dirty="0"/>
              <a:t>r</a:t>
            </a:r>
            <a:r>
              <a:rPr lang="en-US" sz="2400" dirty="0" smtClean="0"/>
              <a:t>ing particles are dense 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nough to allow the formation </a:t>
            </a:r>
          </a:p>
          <a:p>
            <a:r>
              <a:rPr lang="en-US" sz="2400" dirty="0"/>
              <a:t>o</a:t>
            </a:r>
            <a:r>
              <a:rPr lang="en-US" sz="2400" dirty="0" smtClean="0"/>
              <a:t>f </a:t>
            </a:r>
            <a:r>
              <a:rPr lang="en-US" sz="2400" b="1" dirty="0" smtClean="0">
                <a:solidFill>
                  <a:srgbClr val="FF0000"/>
                </a:solidFill>
              </a:rPr>
              <a:t>self-gravity wakes</a:t>
            </a:r>
            <a:r>
              <a:rPr lang="en-US" sz="2400" dirty="0" smtClean="0"/>
              <a:t>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7089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068"/>
            <a:ext cx="8229600" cy="813989"/>
          </a:xfrm>
        </p:spPr>
        <p:txBody>
          <a:bodyPr>
            <a:noAutofit/>
          </a:bodyPr>
          <a:lstStyle/>
          <a:p>
            <a:r>
              <a:rPr lang="en-US" sz="2800" dirty="0" smtClean="0"/>
              <a:t>High </a:t>
            </a:r>
            <a:r>
              <a:rPr lang="en-US" sz="2800" dirty="0" smtClean="0">
                <a:solidFill>
                  <a:srgbClr val="FF0000"/>
                </a:solidFill>
              </a:rPr>
              <a:t>optical depth </a:t>
            </a:r>
            <a:r>
              <a:rPr lang="en-US" sz="2800" dirty="0" smtClean="0"/>
              <a:t>and high particle </a:t>
            </a:r>
            <a:r>
              <a:rPr lang="en-US" sz="2800" dirty="0" smtClean="0">
                <a:solidFill>
                  <a:srgbClr val="0C2CFF"/>
                </a:solidFill>
              </a:rPr>
              <a:t>porosity</a:t>
            </a:r>
            <a:r>
              <a:rPr lang="en-US" sz="2800" dirty="0" smtClean="0"/>
              <a:t> suppress particle clustering and support viscous </a:t>
            </a:r>
            <a:r>
              <a:rPr lang="en-US" sz="2800" dirty="0" err="1" smtClean="0"/>
              <a:t>overstability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" name="Picture 2" descr="Figure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298001"/>
            <a:ext cx="774046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395844" y="3835244"/>
            <a:ext cx="188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Optical depth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319389" y="1966467"/>
            <a:ext cx="484632" cy="978408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8718" y="964778"/>
            <a:ext cx="1211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31CFF"/>
                </a:solidFill>
              </a:rPr>
              <a:t>porosity</a:t>
            </a:r>
            <a:endParaRPr lang="en-US" sz="2400" dirty="0">
              <a:solidFill>
                <a:srgbClr val="231CFF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2328882" y="984744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15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62637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Stellar </a:t>
            </a:r>
            <a:r>
              <a:rPr lang="en-US" sz="3200" dirty="0" err="1" smtClean="0">
                <a:solidFill>
                  <a:srgbClr val="0000FF"/>
                </a:solidFill>
              </a:rPr>
              <a:t>Occultations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sym typeface="Wingdings"/>
              </a:rPr>
              <a:t> Self-Gravity Wakes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7010"/>
            <a:ext cx="8229600" cy="149384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UVIS observations of stellar </a:t>
            </a:r>
            <a:r>
              <a:rPr lang="en-US" dirty="0" err="1" smtClean="0"/>
              <a:t>occultations</a:t>
            </a:r>
            <a:r>
              <a:rPr lang="en-US" dirty="0" smtClean="0"/>
              <a:t> by B ring show strong variations of optical depth with viewing geometry.  This is explained by </a:t>
            </a:r>
            <a:r>
              <a:rPr lang="en-US" dirty="0" smtClean="0">
                <a:solidFill>
                  <a:srgbClr val="FF0000"/>
                </a:solidFill>
              </a:rPr>
              <a:t>opaque self-gravity wakes separated by low density gaps </a:t>
            </a:r>
            <a:r>
              <a:rPr lang="en-US" dirty="0" smtClean="0"/>
              <a:t>with a particular orientation.  HST observations of azimuthal brightness asymmetry of Saturn’s B ring are also explained by this model.</a:t>
            </a:r>
          </a:p>
          <a:p>
            <a:endParaRPr lang="en-US" dirty="0"/>
          </a:p>
        </p:txBody>
      </p:sp>
      <p:pic>
        <p:nvPicPr>
          <p:cNvPr id="4" name="Picture 3" descr="BrightnessAsym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08" y="2515147"/>
            <a:ext cx="4608287" cy="3230696"/>
          </a:xfrm>
          <a:prstGeom prst="rect">
            <a:avLst/>
          </a:prstGeom>
        </p:spPr>
      </p:pic>
      <p:pic>
        <p:nvPicPr>
          <p:cNvPr id="5" name="Picture 4" descr="InnerBringOc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9" y="2515148"/>
            <a:ext cx="4702285" cy="3387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6857" y="6253238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Colwell et al. (2009) in  Saturn from Cassini Huygens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844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62637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Self-Gravity Wakes </a:t>
            </a:r>
            <a:r>
              <a:rPr lang="en-US" sz="3200" dirty="0" smtClean="0">
                <a:solidFill>
                  <a:srgbClr val="0000FF"/>
                </a:solidFill>
                <a:sym typeface="Wingdings"/>
              </a:rPr>
              <a:t> Large </a:t>
            </a:r>
            <a:r>
              <a:rPr lang="en-US" sz="3200" smtClean="0">
                <a:solidFill>
                  <a:srgbClr val="0000FF"/>
                </a:solidFill>
                <a:sym typeface="Wingdings"/>
              </a:rPr>
              <a:t>B </a:t>
            </a:r>
            <a:r>
              <a:rPr lang="en-US" sz="3200" smtClean="0">
                <a:solidFill>
                  <a:srgbClr val="0000FF"/>
                </a:solidFill>
                <a:sym typeface="Wingdings"/>
              </a:rPr>
              <a:t>Ring </a:t>
            </a:r>
            <a:r>
              <a:rPr lang="en-US" sz="3200" dirty="0" smtClean="0">
                <a:solidFill>
                  <a:srgbClr val="0000FF"/>
                </a:solidFill>
                <a:sym typeface="Wingdings"/>
              </a:rPr>
              <a:t>Mass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7010"/>
            <a:ext cx="8229600" cy="149384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N-body simulations show that self-gravity wakes cannot form if ring particles fill their Hill spheres.  Therefore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b="1" dirty="0" smtClean="0">
                <a:solidFill>
                  <a:srgbClr val="FF0000"/>
                </a:solidFill>
              </a:rPr>
              <a:t> ring particles in B ring must not be too porous</a:t>
            </a:r>
            <a:r>
              <a:rPr lang="en-US" dirty="0" smtClean="0"/>
              <a:t>, which implies larger surface density to achieve observed large optical depths.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31657" y="6253238"/>
            <a:ext cx="426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Salo</a:t>
            </a:r>
            <a:r>
              <a:rPr lang="en-US" dirty="0" smtClean="0"/>
              <a:t> et al. (2018) in  Planetary Ring Systems</a:t>
            </a:r>
            <a:endParaRPr lang="en-US" dirty="0"/>
          </a:p>
        </p:txBody>
      </p:sp>
      <p:pic>
        <p:nvPicPr>
          <p:cNvPr id="8" name="Picture 7" descr="SaloFig3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696" y="1752600"/>
            <a:ext cx="4846316" cy="4477658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23981"/>
              </p:ext>
            </p:extLst>
          </p:nvPr>
        </p:nvGraphicFramePr>
        <p:xfrm>
          <a:off x="305855" y="2368862"/>
          <a:ext cx="6019800" cy="3274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4" imgW="2997200" imgH="1562100" progId="Equation.DSMT4">
                  <p:embed/>
                </p:oleObj>
              </mc:Choice>
              <mc:Fallback>
                <p:oleObj name="Equation" r:id="rId4" imgW="2997200" imgH="156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5855" y="2368862"/>
                        <a:ext cx="6019800" cy="3274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6454973" y="2500960"/>
            <a:ext cx="0" cy="281521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5315878" y="3810364"/>
            <a:ext cx="1826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Particle density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17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1454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231CFF"/>
                </a:solidFill>
              </a:rPr>
              <a:t>Robbins et al. (2010) found that particle clustering of low-porosity particles reduces final optical depth.</a:t>
            </a:r>
            <a:endParaRPr lang="en-US" sz="2800" dirty="0">
              <a:solidFill>
                <a:srgbClr val="231CFF"/>
              </a:solidFill>
            </a:endParaRPr>
          </a:p>
        </p:txBody>
      </p:sp>
      <p:pic>
        <p:nvPicPr>
          <p:cNvPr id="3" name="Picture 2" descr="RobbinsBrin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2" y="1417639"/>
            <a:ext cx="8736133" cy="483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6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666" y="274637"/>
            <a:ext cx="3922474" cy="6204567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/>
              <a:t>Using density waves, </a:t>
            </a:r>
            <a:r>
              <a:rPr lang="en-US" sz="2400" dirty="0" err="1" smtClean="0"/>
              <a:t>Hedman</a:t>
            </a:r>
            <a:r>
              <a:rPr lang="en-US" sz="2400" dirty="0" smtClean="0"/>
              <a:t> and Nicholson (2016) find </a:t>
            </a:r>
            <a:r>
              <a:rPr lang="en-US" sz="2400" dirty="0" smtClean="0">
                <a:solidFill>
                  <a:srgbClr val="FF0000"/>
                </a:solidFill>
              </a:rPr>
              <a:t>surface density to be weak function of optical depth </a:t>
            </a:r>
            <a:r>
              <a:rPr lang="en-US" sz="2400" dirty="0" smtClean="0"/>
              <a:t>in B ring.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This implies that particle clustering observed in A ring does not occur in the B ring.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smtClean="0">
                <a:solidFill>
                  <a:srgbClr val="FF0000"/>
                </a:solidFill>
              </a:rPr>
              <a:t>But this is in conflict with UVIS observations of self-gravity wakes in the B ring!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/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0C2CFF"/>
                </a:solidFill>
              </a:rPr>
              <a:t>Is there something missing in the standard theory of density waves?</a:t>
            </a:r>
            <a:endParaRPr lang="en-US" sz="2400" b="1" dirty="0">
              <a:solidFill>
                <a:srgbClr val="0C2CFF"/>
              </a:solidFill>
            </a:endParaRPr>
          </a:p>
        </p:txBody>
      </p:sp>
      <p:pic>
        <p:nvPicPr>
          <p:cNvPr id="3" name="Picture 2" descr="HedmanFig2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140" y="0"/>
            <a:ext cx="4296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4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880</Words>
  <Application>Microsoft Macintosh PowerPoint</Application>
  <PresentationFormat>On-screen Show (4:3)</PresentationFormat>
  <Paragraphs>83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PowerPoint Presentation</vt:lpstr>
      <vt:lpstr>How to measure the mass of Saturn’s B ring?</vt:lpstr>
      <vt:lpstr>Quadrupole Brightness Asymmetry Explained by Self-gravity Wakes</vt:lpstr>
      <vt:lpstr>PowerPoint Presentation</vt:lpstr>
      <vt:lpstr>High optical depth and high particle porosity suppress particle clustering and support viscous overstability.</vt:lpstr>
      <vt:lpstr>Stellar Occultations  Self-Gravity Wakes</vt:lpstr>
      <vt:lpstr>Self-Gravity Wakes  Large B Ring Mass</vt:lpstr>
      <vt:lpstr>Robbins et al. (2010) found that particle clustering of low-porosity particles reduces final optical depth.</vt:lpstr>
      <vt:lpstr>Using density waves, Hedman and Nicholson (2016) find surface density to be weak function of optical depth in B ring.  This implies that particle clustering observed in A ring does not occur in the B ring.  But this is in conflict with UVIS observations of self-gravity wakes in the B ring!  Is there something missing in the standard theory of density waves?</vt:lpstr>
      <vt:lpstr>Density Waves in Saturn’s Rings</vt:lpstr>
      <vt:lpstr>Viscous Overstable Waves Wavelength ~ 200m</vt:lpstr>
      <vt:lpstr>Overstable waves in inner A ring</vt:lpstr>
      <vt:lpstr>PowerPoint Presentation</vt:lpstr>
      <vt:lpstr>PowerPoint Presentation</vt:lpstr>
      <vt:lpstr>Theoretical Approach</vt:lpstr>
      <vt:lpstr>Primary Assumptions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R Stewart</dc:creator>
  <cp:lastModifiedBy>Glen R Stewart</cp:lastModifiedBy>
  <cp:revision>78</cp:revision>
  <dcterms:created xsi:type="dcterms:W3CDTF">2016-10-18T01:31:01Z</dcterms:created>
  <dcterms:modified xsi:type="dcterms:W3CDTF">2018-08-13T12:57:56Z</dcterms:modified>
</cp:coreProperties>
</file>