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2" r:id="rId2"/>
    <p:sldId id="291" r:id="rId3"/>
    <p:sldId id="310" r:id="rId4"/>
    <p:sldId id="309" r:id="rId5"/>
    <p:sldId id="312" r:id="rId6"/>
    <p:sldId id="289" r:id="rId7"/>
    <p:sldId id="275" r:id="rId8"/>
    <p:sldId id="294" r:id="rId9"/>
    <p:sldId id="296" r:id="rId10"/>
    <p:sldId id="297" r:id="rId11"/>
    <p:sldId id="298" r:id="rId12"/>
    <p:sldId id="277" r:id="rId13"/>
    <p:sldId id="276" r:id="rId14"/>
    <p:sldId id="278" r:id="rId15"/>
    <p:sldId id="284" r:id="rId16"/>
    <p:sldId id="285" r:id="rId17"/>
    <p:sldId id="303" r:id="rId18"/>
    <p:sldId id="305" r:id="rId19"/>
    <p:sldId id="286" r:id="rId20"/>
    <p:sldId id="307" r:id="rId21"/>
    <p:sldId id="308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2BFF47"/>
    <a:srgbClr val="3AD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9"/>
    <p:restoredTop sz="93700" autoAdjust="0"/>
  </p:normalViewPr>
  <p:slideViewPr>
    <p:cSldViewPr snapToGrid="0" snapToObjects="1">
      <p:cViewPr varScale="1">
        <p:scale>
          <a:sx n="89" d="100"/>
          <a:sy n="89" d="100"/>
        </p:scale>
        <p:origin x="184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E0816-1595-6C47-8624-CCF943D7C2DC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90DC2-3868-2944-93C7-C1CF4AB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8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90DC2-3868-2944-93C7-C1CF4AB7DD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90DC2-3868-2944-93C7-C1CF4AB7DD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1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4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4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7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0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1A175-9145-384B-BE3A-D8958913971F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CBBE-D2F6-FD4F-BAED-260892D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ring_panorama_PIA06175_mod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" y="1810575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aturn-1.up.clos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20793" b="19731"/>
          <a:stretch/>
        </p:blipFill>
        <p:spPr bwMode="auto">
          <a:xfrm>
            <a:off x="0" y="0"/>
            <a:ext cx="2968907" cy="177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96534" y="0"/>
            <a:ext cx="7152404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Still more </a:t>
            </a:r>
            <a:r>
              <a:rPr lang="en-US" sz="2800" dirty="0" err="1" smtClean="0">
                <a:solidFill>
                  <a:schemeClr val="bg1"/>
                </a:solidFill>
              </a:rPr>
              <a:t>Kronoseismology</a:t>
            </a:r>
            <a:r>
              <a:rPr lang="en-US" sz="2800" dirty="0" smtClean="0">
                <a:solidFill>
                  <a:schemeClr val="bg1"/>
                </a:solidFill>
              </a:rPr>
              <a:t> with Saturn’s rings</a:t>
            </a:r>
          </a:p>
          <a:p>
            <a:pPr algn="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</a:rPr>
              <a:t>M.M. Hedman, P.D. Nicholson, R.G. French, M. El </a:t>
            </a:r>
            <a:r>
              <a:rPr lang="en-US" dirty="0" err="1" smtClean="0">
                <a:solidFill>
                  <a:schemeClr val="bg1"/>
                </a:solidFill>
              </a:rPr>
              <a:t>Moutamid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848345" y="4065125"/>
            <a:ext cx="1761068" cy="814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31290" y="3956319"/>
            <a:ext cx="4067815" cy="923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gamcru89_rosencontext2_02071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"/>
          <a:stretch/>
        </p:blipFill>
        <p:spPr>
          <a:xfrm>
            <a:off x="171864" y="3738836"/>
            <a:ext cx="8962480" cy="308529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1016000"/>
            <a:ext cx="1896534" cy="817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0641" y="1016000"/>
            <a:ext cx="6156292" cy="1104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324689" y="2355319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568439" y="2348004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948267" y="2263954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44733" y="2506612"/>
            <a:ext cx="693000" cy="1558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10602" y="2533195"/>
            <a:ext cx="6926998" cy="1531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wavesumselplot_RCas10_01141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35217" r="44952" b="38758"/>
          <a:stretch/>
        </p:blipFill>
        <p:spPr>
          <a:xfrm>
            <a:off x="3397159" y="3532205"/>
            <a:ext cx="2223977" cy="118269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3251200" y="4714898"/>
            <a:ext cx="145959" cy="164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8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gamcru89_rosencontext2_020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" y="3443289"/>
            <a:ext cx="8962480" cy="33875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r="1"/>
          <a:stretch/>
        </p:blipFill>
        <p:spPr>
          <a:xfrm>
            <a:off x="0" y="197175"/>
            <a:ext cx="9144000" cy="3572265"/>
          </a:xfrm>
          <a:prstGeom prst="rect">
            <a:avLst/>
          </a:prstGeom>
        </p:spPr>
      </p:pic>
      <p:sp>
        <p:nvSpPr>
          <p:cNvPr id="37" name="Diamond 36"/>
          <p:cNvSpPr/>
          <p:nvPr/>
        </p:nvSpPr>
        <p:spPr>
          <a:xfrm>
            <a:off x="8183305" y="2361647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amond 38"/>
          <p:cNvSpPr/>
          <p:nvPr/>
        </p:nvSpPr>
        <p:spPr>
          <a:xfrm>
            <a:off x="8291426" y="2361268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amond 40"/>
          <p:cNvSpPr/>
          <p:nvPr/>
        </p:nvSpPr>
        <p:spPr>
          <a:xfrm>
            <a:off x="7908662" y="237544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amond 41"/>
          <p:cNvSpPr/>
          <p:nvPr/>
        </p:nvSpPr>
        <p:spPr>
          <a:xfrm>
            <a:off x="7536137" y="214257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/>
        </p:nvSpPr>
        <p:spPr>
          <a:xfrm>
            <a:off x="7496093" y="21434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/>
          <p:cNvSpPr/>
          <p:nvPr/>
        </p:nvSpPr>
        <p:spPr>
          <a:xfrm>
            <a:off x="7464568" y="214173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/>
        </p:nvSpPr>
        <p:spPr>
          <a:xfrm>
            <a:off x="7373128" y="19580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/>
          <p:cNvSpPr/>
          <p:nvPr/>
        </p:nvSpPr>
        <p:spPr>
          <a:xfrm>
            <a:off x="7744092" y="789312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851930">
            <a:off x="7825386" y="193169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𝓁</a:t>
            </a:r>
            <a:r>
              <a:rPr lang="en-US">
                <a:solidFill>
                  <a:srgbClr val="FFC000"/>
                </a:solidFill>
              </a:rPr>
              <a:t>=</a:t>
            </a:r>
            <a:r>
              <a:rPr lang="en-US" smtClean="0">
                <a:solidFill>
                  <a:srgbClr val="FFC000"/>
                </a:solidFill>
              </a:rPr>
              <a:t>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9762835">
            <a:off x="5828049" y="18986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𝓁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004834">
            <a:off x="5409505" y="134585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𝓁=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m+4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66453" y="491917"/>
            <a:ext cx="856238" cy="230982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9724" y="24578"/>
            <a:ext cx="899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Most non-sectoral waves should fall in the inner C ring.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8069" y="963927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47095" y="1378557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94288" y="2352966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60072" y="547798"/>
            <a:ext cx="856238" cy="230982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 descr="cring_overview_052014rev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0346" b="69631"/>
          <a:stretch/>
        </p:blipFill>
        <p:spPr>
          <a:xfrm>
            <a:off x="1383708" y="3941988"/>
            <a:ext cx="7633342" cy="242397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184211" y="5847485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74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47417" y="5829844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76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57703" y="5776921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78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55306" y="5778815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80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0255" y="47784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96725" y="4960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265638" y="51704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47826" y="46138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215172" y="4871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60761" y="4849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16858" y="5135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18544" y="422568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bending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2460761" y="4595016"/>
            <a:ext cx="357783" cy="276177"/>
          </a:xfrm>
          <a:prstGeom prst="line">
            <a:avLst/>
          </a:prstGeom>
          <a:ln>
            <a:solidFill>
              <a:srgbClr val="2BFF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722045" y="4670632"/>
            <a:ext cx="192329" cy="236323"/>
          </a:xfrm>
          <a:prstGeom prst="line">
            <a:avLst/>
          </a:prstGeom>
          <a:ln>
            <a:solidFill>
              <a:srgbClr val="2BFF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799178" y="4621865"/>
            <a:ext cx="282321" cy="548620"/>
          </a:xfrm>
          <a:prstGeom prst="line">
            <a:avLst/>
          </a:prstGeom>
          <a:ln>
            <a:solidFill>
              <a:srgbClr val="2BFF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4" idx="1"/>
          </p:cNvCxnSpPr>
          <p:nvPr/>
        </p:nvCxnSpPr>
        <p:spPr>
          <a:xfrm flipH="1" flipV="1">
            <a:off x="3767843" y="4562677"/>
            <a:ext cx="279983" cy="235863"/>
          </a:xfrm>
          <a:prstGeom prst="line">
            <a:avLst/>
          </a:prstGeom>
          <a:ln>
            <a:solidFill>
              <a:srgbClr val="2BFF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416335" y="474621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density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4021480" y="4960416"/>
            <a:ext cx="438200" cy="4953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450347" y="5095884"/>
            <a:ext cx="195599" cy="5766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3" idx="3"/>
          </p:cNvCxnSpPr>
          <p:nvPr/>
        </p:nvCxnSpPr>
        <p:spPr>
          <a:xfrm flipV="1">
            <a:off x="4567324" y="5115550"/>
            <a:ext cx="208310" cy="23960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9057903">
            <a:off x="2303501" y="174601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FF47"/>
                </a:solidFill>
              </a:rPr>
              <a:t>𝓁</a:t>
            </a:r>
            <a:r>
              <a:rPr lang="en-US">
                <a:solidFill>
                  <a:srgbClr val="2BFF47"/>
                </a:solidFill>
              </a:rPr>
              <a:t>=</a:t>
            </a:r>
            <a:r>
              <a:rPr lang="en-US" smtClean="0">
                <a:solidFill>
                  <a:srgbClr val="2BFF47"/>
                </a:solidFill>
              </a:rPr>
              <a:t>m+1</a:t>
            </a:r>
            <a:endParaRPr lang="en-US" dirty="0">
              <a:solidFill>
                <a:srgbClr val="2BFF47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 rot="19057903">
            <a:off x="1502984" y="1737856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𝓁</a:t>
            </a:r>
            <a:r>
              <a:rPr lang="en-US">
                <a:solidFill>
                  <a:srgbClr val="92D050"/>
                </a:solidFill>
              </a:rPr>
              <a:t>=</a:t>
            </a:r>
            <a:r>
              <a:rPr lang="en-US" smtClean="0">
                <a:solidFill>
                  <a:srgbClr val="92D050"/>
                </a:solidFill>
              </a:rPr>
              <a:t>m+3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 rot="19279148">
            <a:off x="962035" y="131121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𝓁=</a:t>
            </a:r>
            <a:r>
              <a:rPr lang="en-US" dirty="0" smtClean="0">
                <a:solidFill>
                  <a:srgbClr val="00B050"/>
                </a:solidFill>
              </a:rPr>
              <a:t>m+5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303507" y="1189348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032292" y="1400448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117027" y="1983522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097020" y="977823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cru89_rosencontext2_020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" y="3470498"/>
            <a:ext cx="8962480" cy="33875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87812" y="4781999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m=4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0684" y="4571403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9730" y="4195735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2438" y="4685449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4939" y="4798166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m=2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7465" y="3898922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99694"/>
                </a:solidFill>
              </a:rPr>
              <a:t> </a:t>
            </a:r>
            <a:r>
              <a:rPr lang="en-US" dirty="0" smtClean="0">
                <a:solidFill>
                  <a:srgbClr val="D99694"/>
                </a:solidFill>
              </a:rPr>
              <a:t>m=2</a:t>
            </a:r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64823" y="4235988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99694"/>
                </a:solidFill>
              </a:rPr>
              <a:t> </a:t>
            </a:r>
            <a:r>
              <a:rPr lang="en-US" dirty="0" smtClean="0">
                <a:solidFill>
                  <a:srgbClr val="D99694"/>
                </a:solidFill>
              </a:rPr>
              <a:t>m=2</a:t>
            </a:r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1990" y="487011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m=10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6"/>
          <a:stretch/>
        </p:blipFill>
        <p:spPr>
          <a:xfrm>
            <a:off x="4537898" y="197175"/>
            <a:ext cx="4606102" cy="35722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9488" y="511237"/>
            <a:ext cx="1185862" cy="230982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28738" y="2821059"/>
            <a:ext cx="6000750" cy="1077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8515350" y="2821059"/>
            <a:ext cx="242888" cy="989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8183305" y="2361647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/>
        </p:nvSpPr>
        <p:spPr>
          <a:xfrm>
            <a:off x="8291426" y="2361268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/>
          <p:cNvSpPr/>
          <p:nvPr/>
        </p:nvSpPr>
        <p:spPr>
          <a:xfrm>
            <a:off x="7908662" y="237544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7536137" y="214257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7496093" y="21434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7464568" y="214173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7373128" y="19580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7"/>
          <p:cNvSpPr/>
          <p:nvPr/>
        </p:nvSpPr>
        <p:spPr>
          <a:xfrm>
            <a:off x="7744092" y="789312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851930">
            <a:off x="7825386" y="193169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𝓁</a:t>
            </a:r>
            <a:r>
              <a:rPr lang="en-US">
                <a:solidFill>
                  <a:srgbClr val="FFC000"/>
                </a:solidFill>
              </a:rPr>
              <a:t>=</a:t>
            </a:r>
            <a:r>
              <a:rPr lang="en-US" smtClean="0">
                <a:solidFill>
                  <a:srgbClr val="FFC000"/>
                </a:solidFill>
              </a:rPr>
              <a:t>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9762835">
            <a:off x="5828049" y="18986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𝓁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0004834">
            <a:off x="5409505" y="134585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𝓁=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m+4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3423"/>
            <a:ext cx="4758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about the rest of the sectoral normal modes?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58069" y="963927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747095" y="1378557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94288" y="2352966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9336" y="278977"/>
            <a:ext cx="4317998" cy="6579023"/>
            <a:chOff x="321736" y="285396"/>
            <a:chExt cx="4317998" cy="6494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5" t="11279" r="30729" b="51134"/>
            <a:stretch/>
          </p:blipFill>
          <p:spPr>
            <a:xfrm>
              <a:off x="321737" y="285396"/>
              <a:ext cx="4317997" cy="361162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t="48665" r="30741" b="8888"/>
            <a:stretch/>
          </p:blipFill>
          <p:spPr>
            <a:xfrm>
              <a:off x="321736" y="2701192"/>
              <a:ext cx="4317997" cy="407856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350129" y="23786"/>
            <a:ext cx="4810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Detangling waves with wavelets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2163" y="1908275"/>
            <a:ext cx="460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Average wavelet </a:t>
            </a:r>
            <a:r>
              <a:rPr lang="en-US" sz="2000" dirty="0" smtClean="0">
                <a:solidFill>
                  <a:schemeClr val="bg1"/>
                </a:solidFill>
              </a:rPr>
              <a:t>signal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4197" y="2922979"/>
            <a:ext cx="4606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Fraction of signal consistent with  a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5-armed spiral rotating at 1593.6</a:t>
            </a:r>
            <a:r>
              <a:rPr lang="en-US" sz="2000" baseline="30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/day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4197" y="3937684"/>
            <a:ext cx="3928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Fraction of signal consistent with  a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5-armed spiral rotating at rates close to 1593.6</a:t>
            </a:r>
            <a:r>
              <a:rPr lang="en-US" sz="2000" baseline="30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/day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7333" y="5260166"/>
            <a:ext cx="3928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Reconstructed wave signal.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2163" y="745758"/>
            <a:ext cx="460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Average </a:t>
            </a:r>
            <a:r>
              <a:rPr lang="en-US" sz="2000" dirty="0" smtClean="0">
                <a:solidFill>
                  <a:schemeClr val="bg1"/>
                </a:solidFill>
              </a:rPr>
              <a:t>profile of </a:t>
            </a:r>
            <a:r>
              <a:rPr lang="en-US" sz="2000" dirty="0" smtClean="0">
                <a:solidFill>
                  <a:schemeClr val="bg1"/>
                </a:solidFill>
              </a:rPr>
              <a:t>23 </a:t>
            </a:r>
            <a:r>
              <a:rPr lang="en-US" sz="2000" dirty="0" err="1" smtClean="0">
                <a:solidFill>
                  <a:schemeClr val="bg1"/>
                </a:solidFill>
              </a:rPr>
              <a:t>occultations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799" y="5886112"/>
            <a:ext cx="91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m=5</a:t>
            </a:r>
            <a:endParaRPr lang="en-US" sz="24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48504" r="30740" b="9383"/>
          <a:stretch/>
        </p:blipFill>
        <p:spPr>
          <a:xfrm>
            <a:off x="4639733" y="2692400"/>
            <a:ext cx="4486809" cy="41034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9336" y="278977"/>
            <a:ext cx="4317998" cy="6579023"/>
            <a:chOff x="321736" y="285396"/>
            <a:chExt cx="4317998" cy="64943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5" t="11279" r="30729" b="51134"/>
            <a:stretch/>
          </p:blipFill>
          <p:spPr>
            <a:xfrm>
              <a:off x="321737" y="285396"/>
              <a:ext cx="4317997" cy="36116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t="48665" r="30741" b="8888"/>
            <a:stretch/>
          </p:blipFill>
          <p:spPr>
            <a:xfrm>
              <a:off x="321736" y="2701192"/>
              <a:ext cx="4317997" cy="407856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350129" y="23786"/>
            <a:ext cx="4810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Detangling waves </a:t>
            </a:r>
            <a:r>
              <a:rPr lang="en-US" sz="2800" smtClean="0">
                <a:solidFill>
                  <a:schemeClr val="bg1"/>
                </a:solidFill>
              </a:rPr>
              <a:t>with wavelets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9866" y="995849"/>
            <a:ext cx="4301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particular region contains both an m=5 and a </a:t>
            </a:r>
            <a:r>
              <a:rPr lang="en-US" sz="2400" smtClean="0">
                <a:solidFill>
                  <a:schemeClr val="bg1"/>
                </a:solidFill>
              </a:rPr>
              <a:t>m=11 wave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799" y="5886112"/>
            <a:ext cx="91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m=5</a:t>
            </a:r>
            <a:endParaRPr lang="en-US" sz="24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6265" y="5886111"/>
            <a:ext cx="108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m=11</a:t>
            </a:r>
            <a:endParaRPr lang="en-US" sz="2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cru89_rosencontext2_020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" y="3470498"/>
            <a:ext cx="8962480" cy="33875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94192" y="48701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7632" y="4613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9730" y="41957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5005" y="4741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5985" y="47864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58830" y="39923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D99694"/>
                </a:solidFill>
              </a:rPr>
              <a:t>2</a:t>
            </a:r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7231" y="48787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8290" y="4787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5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1980" y="50134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11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3423"/>
            <a:ext cx="47582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m=5 wave is probably from a sectoral normal mode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with </a:t>
            </a:r>
            <a:r>
              <a:rPr lang="en-US" sz="2800" dirty="0">
                <a:solidFill>
                  <a:schemeClr val="bg1"/>
                </a:solidFill>
              </a:rPr>
              <a:t>𝓁</a:t>
            </a:r>
            <a:r>
              <a:rPr lang="en-US" sz="2800" dirty="0" smtClean="0">
                <a:solidFill>
                  <a:schemeClr val="bg1"/>
                </a:solidFill>
              </a:rPr>
              <a:t>=m=5,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m=11 wave is probably from a mode with 𝓁=13, m=11.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6"/>
          <a:stretch/>
        </p:blipFill>
        <p:spPr>
          <a:xfrm>
            <a:off x="4537898" y="197175"/>
            <a:ext cx="4606102" cy="35722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329488" y="511237"/>
            <a:ext cx="1185862" cy="230982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8183305" y="2361647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8291426" y="2361268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/>
          <p:cNvSpPr/>
          <p:nvPr/>
        </p:nvSpPr>
        <p:spPr>
          <a:xfrm>
            <a:off x="7908662" y="237544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/>
        </p:nvSpPr>
        <p:spPr>
          <a:xfrm>
            <a:off x="7536137" y="214257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/>
          <p:cNvSpPr/>
          <p:nvPr/>
        </p:nvSpPr>
        <p:spPr>
          <a:xfrm>
            <a:off x="7496093" y="21434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7464568" y="214173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7373128" y="19580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7744092" y="789312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851930">
            <a:off x="7825386" y="193169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𝓁</a:t>
            </a:r>
            <a:r>
              <a:rPr lang="en-US">
                <a:solidFill>
                  <a:srgbClr val="FFC000"/>
                </a:solidFill>
              </a:rPr>
              <a:t>=</a:t>
            </a:r>
            <a:r>
              <a:rPr lang="en-US" smtClean="0">
                <a:solidFill>
                  <a:srgbClr val="FFC000"/>
                </a:solidFill>
              </a:rPr>
              <a:t>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9762835">
            <a:off x="5828049" y="18986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𝓁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0004834">
            <a:off x="5409505" y="134585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𝓁=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m+4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58069" y="963927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47095" y="1378557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694288" y="2352966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328738" y="2821059"/>
            <a:ext cx="6000750" cy="1077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8515350" y="2821059"/>
            <a:ext cx="242888" cy="989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355992" y="1737700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389670" y="587728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7789" y="3543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D99694"/>
                </a:solidFill>
              </a:rPr>
              <a:t>2</a:t>
            </a:r>
            <a:endParaRPr lang="en-US" dirty="0">
              <a:solidFill>
                <a:srgbClr val="D99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491884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1732" y="406400"/>
            <a:ext cx="359649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More general searches also found weak signals with m=6,7,8 and 9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reconstructed profiles of these weaker waves are consistent across the course of the Cassini </a:t>
            </a:r>
            <a:r>
              <a:rPr lang="en-US" sz="2800" dirty="0" smtClean="0">
                <a:solidFill>
                  <a:schemeClr val="bg1"/>
                </a:solidFill>
              </a:rPr>
              <a:t>mission.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Data before 2010</a:t>
            </a:r>
          </a:p>
          <a:p>
            <a:r>
              <a:rPr lang="en-US" sz="2800" dirty="0" smtClean="0">
                <a:solidFill>
                  <a:srgbClr val="FF40FF"/>
                </a:solidFill>
              </a:rPr>
              <a:t>Data after 2010</a:t>
            </a:r>
            <a:endParaRPr lang="en-US" sz="2800" dirty="0">
              <a:solidFill>
                <a:srgbClr val="FF4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556" y="210619"/>
            <a:ext cx="92685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= </a:t>
            </a:r>
            <a:r>
              <a:rPr lang="en-US" sz="1600" smtClean="0">
                <a:solidFill>
                  <a:schemeClr val="bg1"/>
                </a:solidFill>
              </a:rPr>
              <a:t>5   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1799" y="1215858"/>
            <a:ext cx="880369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= 6  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060" y="2221097"/>
            <a:ext cx="880369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= 7  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556" y="3259723"/>
            <a:ext cx="92685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= 8   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556" y="4298349"/>
            <a:ext cx="97334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= 9    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9431" y="5303588"/>
            <a:ext cx="1031051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= 11    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cru89_rosencontext2_020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" y="3470498"/>
            <a:ext cx="8962480" cy="33875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94192" y="48701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7632" y="4613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9730" y="41957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5005" y="4741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5985" y="47864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58830" y="39923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D99694"/>
                </a:solidFill>
              </a:rPr>
              <a:t>2</a:t>
            </a:r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7231" y="48787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8290" y="4787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5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1980" y="50134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11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7427" y="49479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6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8044" y="49479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5317" y="49890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3912" y="49265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9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6"/>
          <a:stretch/>
        </p:blipFill>
        <p:spPr>
          <a:xfrm>
            <a:off x="4537898" y="197175"/>
            <a:ext cx="4606102" cy="357226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329488" y="511237"/>
            <a:ext cx="1185862" cy="230982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/>
          <p:cNvSpPr/>
          <p:nvPr/>
        </p:nvSpPr>
        <p:spPr>
          <a:xfrm>
            <a:off x="8183305" y="2361647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8291426" y="2361268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7908662" y="237544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7536137" y="214257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7496093" y="21434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7"/>
          <p:cNvSpPr/>
          <p:nvPr/>
        </p:nvSpPr>
        <p:spPr>
          <a:xfrm>
            <a:off x="7464568" y="214173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amond 38"/>
          <p:cNvSpPr/>
          <p:nvPr/>
        </p:nvSpPr>
        <p:spPr>
          <a:xfrm>
            <a:off x="7373128" y="19580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amond 39"/>
          <p:cNvSpPr/>
          <p:nvPr/>
        </p:nvSpPr>
        <p:spPr>
          <a:xfrm>
            <a:off x="7744092" y="789312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851930">
            <a:off x="7825386" y="193169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𝓁</a:t>
            </a:r>
            <a:r>
              <a:rPr lang="en-US">
                <a:solidFill>
                  <a:srgbClr val="FFC000"/>
                </a:solidFill>
              </a:rPr>
              <a:t>=</a:t>
            </a:r>
            <a:r>
              <a:rPr lang="en-US" smtClean="0">
                <a:solidFill>
                  <a:srgbClr val="FFC000"/>
                </a:solidFill>
              </a:rPr>
              <a:t>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9762835">
            <a:off x="5828049" y="18986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𝓁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0004834">
            <a:off x="5409505" y="134585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𝓁=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m+4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58069" y="963927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747095" y="1378557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694288" y="2352966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8515350" y="2821059"/>
            <a:ext cx="242888" cy="989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355992" y="1737700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389670" y="587728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328738" y="2821059"/>
            <a:ext cx="6000750" cy="1077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414111" y="1560023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496093" y="1373539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577765" y="1181978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667390" y="985524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7789" y="3543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D99694"/>
                </a:solidFill>
              </a:rPr>
              <a:t>2</a:t>
            </a:r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3423"/>
            <a:ext cx="4758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These additional waves appear to fill out the sequence of sectoral normal modes. </a:t>
            </a:r>
          </a:p>
        </p:txBody>
      </p:sp>
    </p:spTree>
    <p:extLst>
      <p:ext uri="{BB962C8B-B14F-4D97-AF65-F5344CB8AC3E}">
        <p14:creationId xmlns:p14="http://schemas.microsoft.com/office/powerpoint/2010/main" val="11330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r="1"/>
          <a:stretch/>
        </p:blipFill>
        <p:spPr>
          <a:xfrm>
            <a:off x="0" y="226067"/>
            <a:ext cx="9144000" cy="3572265"/>
          </a:xfrm>
          <a:prstGeom prst="rect">
            <a:avLst/>
          </a:prstGeom>
        </p:spPr>
      </p:pic>
      <p:sp>
        <p:nvSpPr>
          <p:cNvPr id="33" name="Diamond 32"/>
          <p:cNvSpPr/>
          <p:nvPr/>
        </p:nvSpPr>
        <p:spPr>
          <a:xfrm>
            <a:off x="8183305" y="2390539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8291426" y="2390160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7908662" y="2404336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7536137" y="2171466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7496093" y="2172306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7"/>
          <p:cNvSpPr/>
          <p:nvPr/>
        </p:nvSpPr>
        <p:spPr>
          <a:xfrm>
            <a:off x="7464568" y="2170626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amond 38"/>
          <p:cNvSpPr/>
          <p:nvPr/>
        </p:nvSpPr>
        <p:spPr>
          <a:xfrm>
            <a:off x="7373128" y="1986906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amond 39"/>
          <p:cNvSpPr/>
          <p:nvPr/>
        </p:nvSpPr>
        <p:spPr>
          <a:xfrm>
            <a:off x="7744092" y="81820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851930">
            <a:off x="7825386" y="196058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𝓁</a:t>
            </a:r>
            <a:r>
              <a:rPr lang="en-US">
                <a:solidFill>
                  <a:srgbClr val="FFC000"/>
                </a:solidFill>
              </a:rPr>
              <a:t>=</a:t>
            </a:r>
            <a:r>
              <a:rPr lang="en-US" smtClean="0">
                <a:solidFill>
                  <a:srgbClr val="FFC000"/>
                </a:solidFill>
              </a:rPr>
              <a:t>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9762835">
            <a:off x="5828049" y="192751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𝓁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0004834">
            <a:off x="5409505" y="137475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𝓁=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m+4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58069" y="992819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747095" y="1407449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694288" y="2381858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355992" y="1766592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389670" y="616620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414111" y="1588915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496093" y="1402431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577765" y="1210870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667390" y="1014416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 rot="19057903">
            <a:off x="2303501" y="177490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FF47"/>
                </a:solidFill>
              </a:rPr>
              <a:t>𝓁</a:t>
            </a:r>
            <a:r>
              <a:rPr lang="en-US">
                <a:solidFill>
                  <a:srgbClr val="2BFF47"/>
                </a:solidFill>
              </a:rPr>
              <a:t>=</a:t>
            </a:r>
            <a:r>
              <a:rPr lang="en-US" smtClean="0">
                <a:solidFill>
                  <a:srgbClr val="2BFF47"/>
                </a:solidFill>
              </a:rPr>
              <a:t>m+1</a:t>
            </a:r>
            <a:endParaRPr lang="en-US" dirty="0">
              <a:solidFill>
                <a:srgbClr val="2BFF47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19057903">
            <a:off x="1502984" y="176674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𝓁</a:t>
            </a:r>
            <a:r>
              <a:rPr lang="en-US">
                <a:solidFill>
                  <a:srgbClr val="92D050"/>
                </a:solidFill>
              </a:rPr>
              <a:t>=</a:t>
            </a:r>
            <a:r>
              <a:rPr lang="en-US" smtClean="0">
                <a:solidFill>
                  <a:srgbClr val="92D050"/>
                </a:solidFill>
              </a:rPr>
              <a:t>m+3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9279148">
            <a:off x="962035" y="134010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𝓁=</a:t>
            </a:r>
            <a:r>
              <a:rPr lang="en-US" dirty="0" smtClean="0">
                <a:solidFill>
                  <a:srgbClr val="00B050"/>
                </a:solidFill>
              </a:rPr>
              <a:t>m+5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03507" y="1218240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032292" y="1429340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117027" y="2012414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97020" y="1006715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/>
          <p:cNvSpPr/>
          <p:nvPr/>
        </p:nvSpPr>
        <p:spPr>
          <a:xfrm>
            <a:off x="5064926" y="4255755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056654" y="5435845"/>
            <a:ext cx="182880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064926" y="5058286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71114" y="4210035"/>
            <a:ext cx="371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Previously published (HN 2013, 2014;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French et al. 2016)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67770" y="4874115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French et al. 2018 (submitted)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67769" y="5268069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Hedman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 al. 2018 (submitted)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050" y="28539"/>
            <a:ext cx="875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Current state of knowledge about Saturn’s normal modes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7254" y="4095154"/>
            <a:ext cx="4265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See talks by E. </a:t>
            </a:r>
            <a:r>
              <a:rPr lang="en-US" sz="2800" dirty="0" err="1" smtClean="0">
                <a:solidFill>
                  <a:schemeClr val="bg1"/>
                </a:solidFill>
              </a:rPr>
              <a:t>Dederick</a:t>
            </a:r>
            <a:r>
              <a:rPr lang="en-US" sz="2800" dirty="0" smtClean="0">
                <a:solidFill>
                  <a:schemeClr val="bg1"/>
                </a:solidFill>
              </a:rPr>
              <a:t> and C. </a:t>
            </a:r>
            <a:r>
              <a:rPr lang="en-US" sz="2800" dirty="0" err="1" smtClean="0">
                <a:solidFill>
                  <a:schemeClr val="bg1"/>
                </a:solidFill>
              </a:rPr>
              <a:t>Mankovich</a:t>
            </a:r>
            <a:r>
              <a:rPr lang="en-US" sz="2800" dirty="0" smtClean="0">
                <a:solidFill>
                  <a:schemeClr val="bg1"/>
                </a:solidFill>
              </a:rPr>
              <a:t> on what these mean for the planet! </a:t>
            </a:r>
          </a:p>
        </p:txBody>
      </p:sp>
    </p:spTree>
    <p:extLst>
      <p:ext uri="{BB962C8B-B14F-4D97-AF65-F5344CB8AC3E}">
        <p14:creationId xmlns:p14="http://schemas.microsoft.com/office/powerpoint/2010/main" val="14213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23220"/>
            <a:ext cx="4186956" cy="5837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" y="0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Why are the amplitudes of the sectoral waves so variable?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11788" r="10009" b="9565"/>
          <a:stretch/>
        </p:blipFill>
        <p:spPr>
          <a:xfrm>
            <a:off x="198781" y="544141"/>
            <a:ext cx="4373217" cy="5816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466" y="651566"/>
            <a:ext cx="78739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smtClean="0">
                <a:solidFill>
                  <a:schemeClr val="bg1"/>
                </a:solidFill>
              </a:rPr>
              <a:t>m = 2 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465" y="1506330"/>
            <a:ext cx="78739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smtClean="0">
                <a:solidFill>
                  <a:schemeClr val="bg1"/>
                </a:solidFill>
              </a:rPr>
              <a:t>m = 3 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299" y="2380179"/>
            <a:ext cx="78739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smtClean="0">
                <a:solidFill>
                  <a:schemeClr val="bg1"/>
                </a:solidFill>
              </a:rPr>
              <a:t>m = 3 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465" y="3272734"/>
            <a:ext cx="78739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smtClean="0">
                <a:solidFill>
                  <a:schemeClr val="bg1"/>
                </a:solidFill>
              </a:rPr>
              <a:t>m = 3 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299" y="4146583"/>
            <a:ext cx="78739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= 4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464" y="5020432"/>
            <a:ext cx="891591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= 10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3235" y="672928"/>
            <a:ext cx="83388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</a:t>
            </a:r>
            <a:r>
              <a:rPr lang="en-US" sz="1600" smtClean="0">
                <a:solidFill>
                  <a:schemeClr val="bg1"/>
                </a:solidFill>
              </a:rPr>
              <a:t>= 5 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83" y="1547162"/>
            <a:ext cx="78739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</a:t>
            </a:r>
            <a:r>
              <a:rPr lang="en-US" sz="1600" smtClean="0">
                <a:solidFill>
                  <a:schemeClr val="bg1"/>
                </a:solidFill>
              </a:rPr>
              <a:t>= 6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7283" y="2422209"/>
            <a:ext cx="78739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= 7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0370" y="3304547"/>
            <a:ext cx="740908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</a:t>
            </a:r>
            <a:r>
              <a:rPr lang="en-US" sz="1600" smtClean="0">
                <a:solidFill>
                  <a:schemeClr val="bg1"/>
                </a:solidFill>
              </a:rPr>
              <a:t>= 8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9722" y="4143029"/>
            <a:ext cx="740908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= 9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0526" y="5025781"/>
            <a:ext cx="84510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 = 11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38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3847" y="186266"/>
            <a:ext cx="3651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determines the strength of the normal mode amplitudes inside the planet?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46206" y="6346592"/>
            <a:ext cx="266513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Marley &amp; </a:t>
            </a:r>
            <a:r>
              <a:rPr lang="en-US" sz="2000" b="1" dirty="0" err="1">
                <a:solidFill>
                  <a:schemeClr val="bg1"/>
                </a:solidFill>
              </a:rPr>
              <a:t>Porco</a:t>
            </a:r>
            <a:r>
              <a:rPr lang="en-US" sz="2000" b="1" dirty="0">
                <a:solidFill>
                  <a:schemeClr val="bg1"/>
                </a:solidFill>
              </a:rPr>
              <a:t> (1993)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" y="71438"/>
            <a:ext cx="90297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Giant planets have a well-defined series of normal modes</a:t>
            </a:r>
            <a:endParaRPr lang="en-US" sz="2800" dirty="0">
              <a:solidFill>
                <a:schemeClr val="bg1"/>
              </a:solidFill>
            </a:endParaRPr>
          </a:p>
          <a:p>
            <a:pPr algn="ctr" defTabSz="91440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 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644938" y="3579261"/>
            <a:ext cx="2305710" cy="2512828"/>
          </a:xfrm>
          <a:prstGeom prst="rect">
            <a:avLst/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83132" y="3561255"/>
            <a:ext cx="2305710" cy="2512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64035" y="3625598"/>
            <a:ext cx="2305710" cy="2512828"/>
          </a:xfrm>
          <a:prstGeom prst="rect">
            <a:avLst/>
          </a:prstGeom>
          <a:solidFill>
            <a:srgbClr val="2BFF47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648736" y="1148955"/>
            <a:ext cx="2305710" cy="2512828"/>
          </a:xfrm>
          <a:prstGeom prst="rect">
            <a:avLst/>
          </a:prstGeom>
          <a:solidFill>
            <a:srgbClr val="92D050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09447" y="1130064"/>
            <a:ext cx="2305710" cy="251282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4" name="Picture 1" descr="MP93_fig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05" y="1093348"/>
            <a:ext cx="7217903" cy="50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674" y="1919316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All 𝓁=4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t="11605" r="18199" b="10124"/>
          <a:stretch/>
        </p:blipFill>
        <p:spPr>
          <a:xfrm>
            <a:off x="300367" y="491066"/>
            <a:ext cx="4339366" cy="6366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1605" r="19238" b="9876"/>
          <a:stretch/>
        </p:blipFill>
        <p:spPr>
          <a:xfrm>
            <a:off x="4639733" y="491066"/>
            <a:ext cx="4284719" cy="6366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466" y="558802"/>
            <a:ext cx="76014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m =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466" y="1761069"/>
            <a:ext cx="76014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m = 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476" y="2922600"/>
            <a:ext cx="76014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 =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476" y="4124867"/>
            <a:ext cx="76014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m = 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476" y="5286398"/>
            <a:ext cx="76014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m = 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6832" y="558802"/>
            <a:ext cx="76014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 = 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6832" y="1761069"/>
            <a:ext cx="76014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m = 8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6832" y="2922600"/>
            <a:ext cx="76014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 = 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6832" y="4084131"/>
            <a:ext cx="877163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 = 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6832" y="5286398"/>
            <a:ext cx="1095493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 = 11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(non-sectoral)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269" y="7600"/>
            <a:ext cx="80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Similar techniques allowed us to find other waves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tresdiag_234_0205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0507" r="70371" b="6048"/>
          <a:stretch/>
        </p:blipFill>
        <p:spPr>
          <a:xfrm>
            <a:off x="6093976" y="999808"/>
            <a:ext cx="2360379" cy="2460448"/>
          </a:xfrm>
          <a:prstGeom prst="rect">
            <a:avLst/>
          </a:prstGeom>
        </p:spPr>
      </p:pic>
      <p:pic>
        <p:nvPicPr>
          <p:cNvPr id="8" name="Picture 7" descr="setresdiag_234_0205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7" t="10507" r="37402" b="6048"/>
          <a:stretch/>
        </p:blipFill>
        <p:spPr>
          <a:xfrm>
            <a:off x="2711747" y="970366"/>
            <a:ext cx="2222742" cy="2460448"/>
          </a:xfrm>
          <a:prstGeom prst="rect">
            <a:avLst/>
          </a:prstGeom>
        </p:spPr>
      </p:pic>
      <p:pic>
        <p:nvPicPr>
          <p:cNvPr id="9" name="Picture 8" descr="setresdiag_234_0205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0" t="11217" r="2979" b="5338"/>
          <a:stretch/>
        </p:blipFill>
        <p:spPr>
          <a:xfrm>
            <a:off x="181520" y="1010050"/>
            <a:ext cx="2222742" cy="246044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374971" y="3579312"/>
            <a:ext cx="7690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amcru89_rosencontext2_0207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" y="3470498"/>
            <a:ext cx="8962480" cy="3387502"/>
          </a:xfrm>
          <a:prstGeom prst="rect">
            <a:avLst/>
          </a:prstGeom>
        </p:spPr>
      </p:pic>
      <p:sp>
        <p:nvSpPr>
          <p:cNvPr id="17" name="Isosceles Triangle 16"/>
          <p:cNvSpPr/>
          <p:nvPr/>
        </p:nvSpPr>
        <p:spPr>
          <a:xfrm>
            <a:off x="5775159" y="3297066"/>
            <a:ext cx="2837964" cy="572184"/>
          </a:xfrm>
          <a:prstGeom prst="triangle">
            <a:avLst>
              <a:gd name="adj" fmla="val 51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2404262" y="3293220"/>
            <a:ext cx="2120604" cy="572184"/>
          </a:xfrm>
          <a:prstGeom prst="triangle">
            <a:avLst>
              <a:gd name="adj" fmla="val 67160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1369367" y="3342562"/>
            <a:ext cx="1627363" cy="522842"/>
          </a:xfrm>
          <a:prstGeom prst="triangle">
            <a:avLst>
              <a:gd name="adj" fmla="val 12064"/>
            </a:avLst>
          </a:prstGeom>
          <a:gradFill>
            <a:gsLst>
              <a:gs pos="2000">
                <a:srgbClr val="FCFB14"/>
              </a:gs>
              <a:gs pos="0">
                <a:srgbClr val="FFFF00"/>
              </a:gs>
              <a:gs pos="0">
                <a:schemeClr val="bg2">
                  <a:lumMod val="25000"/>
                </a:schemeClr>
              </a:gs>
              <a:gs pos="99000">
                <a:schemeClr val="bg2">
                  <a:lumMod val="9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87812" y="4781999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m=4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0684" y="4571403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9730" y="4195735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2438" y="4685449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4939" y="4798166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m=2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7465" y="3898922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99694"/>
                </a:solidFill>
              </a:rPr>
              <a:t> </a:t>
            </a:r>
            <a:r>
              <a:rPr lang="en-US" dirty="0" smtClean="0">
                <a:solidFill>
                  <a:srgbClr val="D99694"/>
                </a:solidFill>
              </a:rPr>
              <a:t>m=2</a:t>
            </a:r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64823" y="4235988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99694"/>
                </a:solidFill>
              </a:rPr>
              <a:t> </a:t>
            </a:r>
            <a:r>
              <a:rPr lang="en-US" dirty="0" smtClean="0">
                <a:solidFill>
                  <a:srgbClr val="D99694"/>
                </a:solidFill>
              </a:rPr>
              <a:t>m=2</a:t>
            </a:r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1990" y="487011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m=10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Previously, we </a:t>
            </a:r>
            <a:r>
              <a:rPr lang="en-US" sz="2800" smtClean="0">
                <a:solidFill>
                  <a:schemeClr val="bg1"/>
                </a:solidFill>
              </a:rPr>
              <a:t>had identified 8 </a:t>
            </a:r>
            <a:r>
              <a:rPr lang="en-US" sz="2800" dirty="0" smtClean="0">
                <a:solidFill>
                  <a:schemeClr val="bg1"/>
                </a:solidFill>
              </a:rPr>
              <a:t>strong waves associated with fundamental planetary normal modes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" y="6461125"/>
            <a:ext cx="266513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Marley &amp; </a:t>
            </a:r>
            <a:r>
              <a:rPr lang="en-US" sz="2000" b="1" dirty="0" err="1">
                <a:solidFill>
                  <a:schemeClr val="bg1"/>
                </a:solidFill>
              </a:rPr>
              <a:t>Porco</a:t>
            </a:r>
            <a:r>
              <a:rPr lang="en-US" sz="2000" b="1" dirty="0">
                <a:solidFill>
                  <a:schemeClr val="bg1"/>
                </a:solidFill>
              </a:rPr>
              <a:t> (1993)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" y="71438"/>
            <a:ext cx="902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Normal modes with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C000"/>
                </a:solidFill>
              </a:rPr>
              <a:t>𝓁</a:t>
            </a:r>
            <a:r>
              <a:rPr lang="en-US" sz="2800" dirty="0" smtClean="0">
                <a:solidFill>
                  <a:srgbClr val="FFC000"/>
                </a:solidFill>
              </a:rPr>
              <a:t>=m,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r>
              <a:rPr lang="mr-IN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r>
              <a:rPr lang="en-US" sz="2800" dirty="0" smtClean="0">
                <a:solidFill>
                  <a:schemeClr val="bg1"/>
                </a:solidFill>
              </a:rPr>
              <a:t> generate density waves</a:t>
            </a:r>
          </a:p>
          <a:p>
            <a:pPr defTabSz="91440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Normal </a:t>
            </a:r>
            <a:r>
              <a:rPr lang="en-US" sz="2800" dirty="0">
                <a:solidFill>
                  <a:schemeClr val="bg1"/>
                </a:solidFill>
              </a:rPr>
              <a:t>modes with  </a:t>
            </a:r>
            <a:r>
              <a:rPr lang="en-US" sz="2800" dirty="0">
                <a:solidFill>
                  <a:srgbClr val="2BFF47"/>
                </a:solidFill>
              </a:rPr>
              <a:t>𝓁=</a:t>
            </a:r>
            <a:r>
              <a:rPr lang="en-US" sz="2800" dirty="0" smtClean="0">
                <a:solidFill>
                  <a:srgbClr val="2BFF47"/>
                </a:solidFill>
              </a:rPr>
              <a:t>m+1, </a:t>
            </a:r>
            <a:r>
              <a:rPr lang="en-US" sz="2800" dirty="0" smtClean="0">
                <a:solidFill>
                  <a:srgbClr val="92D050"/>
                </a:solidFill>
              </a:rPr>
              <a:t>m+3</a:t>
            </a:r>
            <a:r>
              <a:rPr lang="mr-IN" sz="2800" dirty="0" smtClean="0">
                <a:solidFill>
                  <a:srgbClr val="2BFF47"/>
                </a:solidFill>
              </a:rPr>
              <a:t>…</a:t>
            </a:r>
            <a:r>
              <a:rPr lang="en-US" sz="2800" dirty="0" smtClean="0">
                <a:solidFill>
                  <a:srgbClr val="2BFF47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generate </a:t>
            </a:r>
            <a:r>
              <a:rPr lang="en-US" sz="2800" dirty="0" smtClean="0">
                <a:solidFill>
                  <a:schemeClr val="bg1"/>
                </a:solidFill>
              </a:rPr>
              <a:t>bending </a:t>
            </a:r>
            <a:r>
              <a:rPr lang="en-US" sz="2800" dirty="0">
                <a:solidFill>
                  <a:schemeClr val="bg1"/>
                </a:solidFill>
              </a:rPr>
              <a:t>waves   </a:t>
            </a:r>
          </a:p>
          <a:p>
            <a:pPr defTabSz="91440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 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730663" y="3707849"/>
            <a:ext cx="2305710" cy="2512828"/>
          </a:xfrm>
          <a:prstGeom prst="rect">
            <a:avLst/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68857" y="3689843"/>
            <a:ext cx="2305710" cy="2512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349760" y="3754186"/>
            <a:ext cx="2305710" cy="2512828"/>
          </a:xfrm>
          <a:prstGeom prst="rect">
            <a:avLst/>
          </a:prstGeom>
          <a:solidFill>
            <a:srgbClr val="2BFF47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34461" y="1277543"/>
            <a:ext cx="2305710" cy="2512828"/>
          </a:xfrm>
          <a:prstGeom prst="rect">
            <a:avLst/>
          </a:prstGeom>
          <a:solidFill>
            <a:srgbClr val="92D050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95172" y="1258652"/>
            <a:ext cx="2305710" cy="251282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4" name="Picture 1" descr="MP93_fig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470" y="1221936"/>
            <a:ext cx="7217903" cy="50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939" y="2047904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 𝓁=4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423965" y="878108"/>
            <a:ext cx="3451730" cy="333704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704614" y="2056781"/>
            <a:ext cx="966324" cy="924312"/>
          </a:xfrm>
          <a:prstGeom prst="rect">
            <a:avLst/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47924" y="1410772"/>
            <a:ext cx="2623905" cy="2519799"/>
            <a:chOff x="5613605" y="5096167"/>
            <a:chExt cx="1720282" cy="1657569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5613607" y="5109404"/>
              <a:ext cx="1667166" cy="1644332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" name="Picture 1" descr="MP93_fig2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038" t="49657" b="6750"/>
            <a:stretch/>
          </p:blipFill>
          <p:spPr bwMode="auto">
            <a:xfrm>
              <a:off x="5613605" y="5096167"/>
              <a:ext cx="1720282" cy="1657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44" y="818966"/>
            <a:ext cx="3652914" cy="3396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868" y="1564986"/>
            <a:ext cx="201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Planetary mode </a:t>
            </a:r>
            <a:r>
              <a:rPr lang="en-US" sz="2000" dirty="0" smtClean="0">
                <a:solidFill>
                  <a:schemeClr val="bg1"/>
                </a:solidFill>
              </a:rPr>
              <a:t>with</a:t>
            </a:r>
            <a:r>
              <a:rPr lang="en-US" sz="2000" dirty="0" smtClean="0">
                <a:solidFill>
                  <a:schemeClr val="bg1"/>
                </a:solidFill>
              </a:rPr>
              <a:t> m=4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Os</a:t>
            </a:r>
            <a:r>
              <a:rPr lang="en-US" sz="2800" dirty="0" smtClean="0">
                <a:solidFill>
                  <a:schemeClr val="bg1"/>
                </a:solidFill>
              </a:rPr>
              <a:t>cillations </a:t>
            </a:r>
            <a:r>
              <a:rPr lang="en-US" sz="2800" dirty="0" smtClean="0">
                <a:solidFill>
                  <a:schemeClr val="bg1"/>
                </a:solidFill>
              </a:rPr>
              <a:t>in the </a:t>
            </a:r>
            <a:r>
              <a:rPr lang="en-US" sz="2800" dirty="0" smtClean="0">
                <a:solidFill>
                  <a:schemeClr val="bg1"/>
                </a:solidFill>
              </a:rPr>
              <a:t>planet produce </a:t>
            </a:r>
            <a:r>
              <a:rPr lang="en-US" sz="2800" smtClean="0">
                <a:solidFill>
                  <a:schemeClr val="bg1"/>
                </a:solidFill>
              </a:rPr>
              <a:t>spiral patterns </a:t>
            </a:r>
            <a:r>
              <a:rPr lang="en-US" sz="2800" dirty="0" smtClean="0">
                <a:solidFill>
                  <a:schemeClr val="bg1"/>
                </a:solidFill>
              </a:rPr>
              <a:t>in the rings.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868" y="5926668"/>
            <a:ext cx="898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number of spiral arms in the ring 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chemeClr val="bg1"/>
                </a:solidFill>
              </a:rPr>
              <a:t> azimuthal wavenumber of oscillation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pattern speed of the wave  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 frequency of the planetary oscillation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2326" y="818966"/>
            <a:ext cx="201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Spiral wave with </a:t>
            </a:r>
            <a:r>
              <a:rPr lang="en-US" sz="2000" dirty="0" smtClean="0">
                <a:solidFill>
                  <a:schemeClr val="bg1"/>
                </a:solidFill>
              </a:rPr>
              <a:t>4 </a:t>
            </a:r>
            <a:r>
              <a:rPr lang="en-US" sz="2000" dirty="0" smtClean="0">
                <a:solidFill>
                  <a:schemeClr val="bg1"/>
                </a:solidFill>
              </a:rPr>
              <a:t>arms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952361" y="2559063"/>
            <a:ext cx="1668090" cy="3664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" r="-1"/>
          <a:stretch/>
        </p:blipFill>
        <p:spPr>
          <a:xfrm>
            <a:off x="-31634" y="846949"/>
            <a:ext cx="9175634" cy="35647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4342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 a given planetary interior model, the locations of the resonances with specific normal modes can be predicted.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45117" y="1848833"/>
            <a:ext cx="691388" cy="715617"/>
            <a:chOff x="5613605" y="5096167"/>
            <a:chExt cx="1720282" cy="1657569"/>
          </a:xfrm>
        </p:grpSpPr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5613607" y="5109404"/>
              <a:ext cx="1667166" cy="1644332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1" descr="MP93_fig2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038" t="49657" b="6750"/>
            <a:stretch/>
          </p:blipFill>
          <p:spPr bwMode="auto">
            <a:xfrm>
              <a:off x="5613605" y="5096167"/>
              <a:ext cx="1720282" cy="1657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6652170" y="2194779"/>
            <a:ext cx="712197" cy="737155"/>
            <a:chOff x="5547657" y="5094639"/>
            <a:chExt cx="1772059" cy="1707459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5613607" y="5109404"/>
              <a:ext cx="1667166" cy="1644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1" descr="MP93_fig2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" t="50347" r="66931" b="6060"/>
            <a:stretch/>
          </p:blipFill>
          <p:spPr bwMode="auto">
            <a:xfrm>
              <a:off x="5547657" y="5094639"/>
              <a:ext cx="1772059" cy="1707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3039878" y="1832721"/>
            <a:ext cx="695493" cy="719867"/>
            <a:chOff x="5613603" y="5109404"/>
            <a:chExt cx="1730496" cy="1667415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5613607" y="5109404"/>
              <a:ext cx="1667166" cy="1644332"/>
            </a:xfrm>
            <a:prstGeom prst="rect">
              <a:avLst/>
            </a:prstGeom>
            <a:solidFill>
              <a:srgbClr val="2BFF47"/>
            </a:solidFill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8" name="Picture 1" descr="MP93_fig2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028" t="50195" r="33010" b="6212"/>
            <a:stretch/>
          </p:blipFill>
          <p:spPr bwMode="auto">
            <a:xfrm>
              <a:off x="5613603" y="5109406"/>
              <a:ext cx="1730496" cy="166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1127270" y="2708827"/>
            <a:ext cx="691388" cy="723158"/>
            <a:chOff x="5587049" y="5140090"/>
            <a:chExt cx="1720282" cy="1675034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5613608" y="5293569"/>
              <a:ext cx="1667165" cy="1460167"/>
            </a:xfrm>
            <a:prstGeom prst="rect">
              <a:avLst/>
            </a:prstGeom>
            <a:solidFill>
              <a:srgbClr val="92D050"/>
            </a:solidFill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" name="Picture 1" descr="MP93_fig2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243" t="-3177" r="14795" b="59584"/>
            <a:stretch/>
          </p:blipFill>
          <p:spPr bwMode="auto">
            <a:xfrm>
              <a:off x="5587049" y="5140090"/>
              <a:ext cx="1720282" cy="167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 rot="851930">
            <a:off x="7763526" y="262619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𝓁</a:t>
            </a:r>
            <a:r>
              <a:rPr lang="en-US">
                <a:solidFill>
                  <a:srgbClr val="FFC000"/>
                </a:solidFill>
              </a:rPr>
              <a:t>=</a:t>
            </a:r>
            <a:r>
              <a:rPr lang="en-US" smtClean="0">
                <a:solidFill>
                  <a:srgbClr val="FFC000"/>
                </a:solidFill>
              </a:rPr>
              <a:t>m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9762835">
            <a:off x="5980697" y="24415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𝓁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20004834">
            <a:off x="5562153" y="188875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𝓁=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m+4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9057903">
            <a:off x="2350090" y="230723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FF47"/>
                </a:solidFill>
              </a:rPr>
              <a:t>𝓁</a:t>
            </a:r>
            <a:r>
              <a:rPr lang="en-US">
                <a:solidFill>
                  <a:srgbClr val="2BFF47"/>
                </a:solidFill>
              </a:rPr>
              <a:t>=</a:t>
            </a:r>
            <a:r>
              <a:rPr lang="en-US" smtClean="0">
                <a:solidFill>
                  <a:srgbClr val="2BFF47"/>
                </a:solidFill>
              </a:rPr>
              <a:t>m+1</a:t>
            </a:r>
            <a:endParaRPr lang="en-US" dirty="0">
              <a:solidFill>
                <a:srgbClr val="2BFF47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9057903">
            <a:off x="1549573" y="229908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𝓁</a:t>
            </a:r>
            <a:r>
              <a:rPr lang="en-US">
                <a:solidFill>
                  <a:srgbClr val="92D050"/>
                </a:solidFill>
              </a:rPr>
              <a:t>=</a:t>
            </a:r>
            <a:r>
              <a:rPr lang="en-US" smtClean="0">
                <a:solidFill>
                  <a:srgbClr val="92D050"/>
                </a:solidFill>
              </a:rPr>
              <a:t>m+3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9279148">
            <a:off x="1008624" y="187243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𝓁=</a:t>
            </a:r>
            <a:r>
              <a:rPr lang="en-US" dirty="0" smtClean="0">
                <a:solidFill>
                  <a:srgbClr val="00B050"/>
                </a:solidFill>
              </a:rPr>
              <a:t>m+5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0" y="4535046"/>
            <a:ext cx="902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Normal modes with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C000"/>
                </a:solidFill>
              </a:rPr>
              <a:t>𝓁</a:t>
            </a:r>
            <a:r>
              <a:rPr lang="en-US" sz="2800" dirty="0" smtClean="0">
                <a:solidFill>
                  <a:srgbClr val="FFC000"/>
                </a:solidFill>
              </a:rPr>
              <a:t>=m,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r>
              <a:rPr lang="mr-IN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r>
              <a:rPr lang="en-US" sz="2800" dirty="0" smtClean="0">
                <a:solidFill>
                  <a:schemeClr val="bg1"/>
                </a:solidFill>
              </a:rPr>
              <a:t> generate density waves</a:t>
            </a:r>
          </a:p>
          <a:p>
            <a:pPr defTabSz="91440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Normal </a:t>
            </a:r>
            <a:r>
              <a:rPr lang="en-US" sz="2800" dirty="0">
                <a:solidFill>
                  <a:schemeClr val="bg1"/>
                </a:solidFill>
              </a:rPr>
              <a:t>modes with  </a:t>
            </a:r>
            <a:r>
              <a:rPr lang="en-US" sz="2800" dirty="0">
                <a:solidFill>
                  <a:srgbClr val="2BFF47"/>
                </a:solidFill>
              </a:rPr>
              <a:t>𝓁=</a:t>
            </a:r>
            <a:r>
              <a:rPr lang="en-US" sz="2800" dirty="0" smtClean="0">
                <a:solidFill>
                  <a:srgbClr val="2BFF47"/>
                </a:solidFill>
              </a:rPr>
              <a:t>m+1, </a:t>
            </a:r>
            <a:r>
              <a:rPr lang="en-US" sz="2800" dirty="0" smtClean="0">
                <a:solidFill>
                  <a:srgbClr val="92D050"/>
                </a:solidFill>
              </a:rPr>
              <a:t>m+3</a:t>
            </a:r>
            <a:r>
              <a:rPr lang="mr-IN" sz="2800" dirty="0" smtClean="0">
                <a:solidFill>
                  <a:srgbClr val="2BFF47"/>
                </a:solidFill>
              </a:rPr>
              <a:t>…</a:t>
            </a:r>
            <a:r>
              <a:rPr lang="en-US" sz="2800" dirty="0" smtClean="0">
                <a:solidFill>
                  <a:srgbClr val="2BFF47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generate </a:t>
            </a:r>
            <a:r>
              <a:rPr lang="en-US" sz="2800" dirty="0" smtClean="0">
                <a:solidFill>
                  <a:schemeClr val="bg1"/>
                </a:solidFill>
              </a:rPr>
              <a:t>bending </a:t>
            </a:r>
            <a:r>
              <a:rPr lang="en-US" sz="2800" dirty="0" smtClean="0">
                <a:solidFill>
                  <a:schemeClr val="bg1"/>
                </a:solidFill>
              </a:rPr>
              <a:t>waves</a:t>
            </a:r>
          </a:p>
          <a:p>
            <a:pPr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				</a:t>
            </a:r>
            <a:r>
              <a:rPr lang="en-US" dirty="0" smtClean="0">
                <a:solidFill>
                  <a:schemeClr val="bg1"/>
                </a:solidFill>
              </a:rPr>
              <a:t>Predictions from C. </a:t>
            </a:r>
            <a:r>
              <a:rPr lang="en-US" dirty="0" err="1" smtClean="0">
                <a:solidFill>
                  <a:schemeClr val="bg1"/>
                </a:solidFill>
              </a:rPr>
              <a:t>Mankovich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21036" r="49833" b="67579"/>
          <a:stretch/>
        </p:blipFill>
        <p:spPr>
          <a:xfrm>
            <a:off x="988085" y="3663198"/>
            <a:ext cx="3707343" cy="1998430"/>
          </a:xfrm>
          <a:prstGeom prst="rect">
            <a:avLst/>
          </a:prstGeom>
        </p:spPr>
      </p:pic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423965" y="847402"/>
            <a:ext cx="3451730" cy="333704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704614" y="2026075"/>
            <a:ext cx="966324" cy="924312"/>
          </a:xfrm>
          <a:prstGeom prst="rect">
            <a:avLst/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47924" y="1380066"/>
            <a:ext cx="2623905" cy="2519799"/>
            <a:chOff x="5613605" y="5096167"/>
            <a:chExt cx="1720282" cy="1657569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5613607" y="5109404"/>
              <a:ext cx="1667166" cy="1644332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" name="Picture 1" descr="MP93_fig2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038" t="49657" b="6750"/>
            <a:stretch/>
          </p:blipFill>
          <p:spPr bwMode="auto">
            <a:xfrm>
              <a:off x="5613605" y="5096167"/>
              <a:ext cx="1720282" cy="1657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44" y="788260"/>
            <a:ext cx="3652914" cy="3396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868" y="1534280"/>
            <a:ext cx="201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Planetary mode </a:t>
            </a:r>
            <a:r>
              <a:rPr lang="en-US" sz="2000" dirty="0" smtClean="0">
                <a:solidFill>
                  <a:schemeClr val="bg1"/>
                </a:solidFill>
              </a:rPr>
              <a:t>with</a:t>
            </a:r>
            <a:r>
              <a:rPr lang="en-US" sz="2000" dirty="0" smtClean="0">
                <a:solidFill>
                  <a:schemeClr val="bg1"/>
                </a:solidFill>
              </a:rPr>
              <a:t> m=4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Os</a:t>
            </a:r>
            <a:r>
              <a:rPr lang="en-US" sz="2800" dirty="0" smtClean="0">
                <a:solidFill>
                  <a:schemeClr val="bg1"/>
                </a:solidFill>
              </a:rPr>
              <a:t>cillations </a:t>
            </a:r>
            <a:r>
              <a:rPr lang="en-US" sz="2800" dirty="0" smtClean="0">
                <a:solidFill>
                  <a:schemeClr val="bg1"/>
                </a:solidFill>
              </a:rPr>
              <a:t>in the </a:t>
            </a:r>
            <a:r>
              <a:rPr lang="en-US" sz="2800" dirty="0" smtClean="0">
                <a:solidFill>
                  <a:schemeClr val="bg1"/>
                </a:solidFill>
              </a:rPr>
              <a:t>planet produce </a:t>
            </a:r>
            <a:r>
              <a:rPr lang="en-US" sz="2800" smtClean="0">
                <a:solidFill>
                  <a:schemeClr val="bg1"/>
                </a:solidFill>
              </a:rPr>
              <a:t>spiral patterns </a:t>
            </a:r>
            <a:r>
              <a:rPr lang="en-US" sz="2800" dirty="0" smtClean="0">
                <a:solidFill>
                  <a:schemeClr val="bg1"/>
                </a:solidFill>
              </a:rPr>
              <a:t>in the rings.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868" y="5926668"/>
            <a:ext cx="898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number of spiral arms in the ring 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chemeClr val="bg1"/>
                </a:solidFill>
              </a:rPr>
              <a:t> azimuthal wavenumber of oscillation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pattern speed of the wave  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 frequency of the planetary oscillation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2326" y="788260"/>
            <a:ext cx="201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Spiral wave with </a:t>
            </a:r>
            <a:r>
              <a:rPr lang="en-US" sz="2000" dirty="0" smtClean="0">
                <a:solidFill>
                  <a:schemeClr val="bg1"/>
                </a:solidFill>
              </a:rPr>
              <a:t>4 </a:t>
            </a:r>
            <a:r>
              <a:rPr lang="en-US" sz="2000" dirty="0" smtClean="0">
                <a:solidFill>
                  <a:schemeClr val="bg1"/>
                </a:solidFill>
              </a:rPr>
              <a:t>arms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44883" y="5332734"/>
            <a:ext cx="2207443" cy="1"/>
          </a:xfrm>
          <a:prstGeom prst="line">
            <a:avLst/>
          </a:prstGeom>
          <a:ln w="57150"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520130" y="3159472"/>
            <a:ext cx="432196" cy="2173262"/>
          </a:xfrm>
          <a:prstGeom prst="line">
            <a:avLst/>
          </a:prstGeom>
          <a:ln w="57150"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42384" y="5123271"/>
            <a:ext cx="1536134" cy="4004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226560" y="3159252"/>
            <a:ext cx="51958" cy="20040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952361" y="2528357"/>
            <a:ext cx="1668090" cy="3664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cru89_rosencontext2_020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" y="3470498"/>
            <a:ext cx="8962480" cy="33875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87812" y="4781999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m=4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0684" y="4571403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9730" y="4195735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2438" y="4685449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4939" y="4798166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m=2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7465" y="3898922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99694"/>
                </a:solidFill>
              </a:rPr>
              <a:t> </a:t>
            </a:r>
            <a:r>
              <a:rPr lang="en-US" dirty="0" smtClean="0">
                <a:solidFill>
                  <a:srgbClr val="D99694"/>
                </a:solidFill>
              </a:rPr>
              <a:t>m=2</a:t>
            </a:r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64823" y="4235988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99694"/>
                </a:solidFill>
              </a:rPr>
              <a:t> </a:t>
            </a:r>
            <a:r>
              <a:rPr lang="en-US" dirty="0" smtClean="0">
                <a:solidFill>
                  <a:srgbClr val="D99694"/>
                </a:solidFill>
              </a:rPr>
              <a:t>m=2</a:t>
            </a:r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1990" y="487011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m=10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6"/>
          <a:stretch/>
        </p:blipFill>
        <p:spPr>
          <a:xfrm>
            <a:off x="4537898" y="197175"/>
            <a:ext cx="4606102" cy="35722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9488" y="511237"/>
            <a:ext cx="1185862" cy="230982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28738" y="2821059"/>
            <a:ext cx="6000750" cy="1077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8515350" y="2821059"/>
            <a:ext cx="242888" cy="989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851930">
            <a:off x="7825386" y="193169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𝓁</a:t>
            </a:r>
            <a:r>
              <a:rPr lang="en-US">
                <a:solidFill>
                  <a:srgbClr val="FFC000"/>
                </a:solidFill>
              </a:rPr>
              <a:t>=</a:t>
            </a:r>
            <a:r>
              <a:rPr lang="en-US" smtClean="0">
                <a:solidFill>
                  <a:srgbClr val="FFC000"/>
                </a:solidFill>
              </a:rPr>
              <a:t>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9762835">
            <a:off x="5828049" y="18986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𝓁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0004834">
            <a:off x="5409505" y="134585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𝓁=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m+4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3423"/>
            <a:ext cx="4758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Prior work had identified eight strong density waves in the middle C ring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cru89_rosencontext2_020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" y="3470498"/>
            <a:ext cx="8962480" cy="33875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87812" y="4781999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m=4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0684" y="4571403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9730" y="4195735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2438" y="4685449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m=3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4939" y="4798166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m=2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7465" y="3898922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99694"/>
                </a:solidFill>
              </a:rPr>
              <a:t> </a:t>
            </a:r>
            <a:r>
              <a:rPr lang="en-US" dirty="0" smtClean="0">
                <a:solidFill>
                  <a:srgbClr val="D99694"/>
                </a:solidFill>
              </a:rPr>
              <a:t>m=2</a:t>
            </a:r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64823" y="4235988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99694"/>
                </a:solidFill>
              </a:rPr>
              <a:t> </a:t>
            </a:r>
            <a:r>
              <a:rPr lang="en-US" dirty="0" smtClean="0">
                <a:solidFill>
                  <a:srgbClr val="D99694"/>
                </a:solidFill>
              </a:rPr>
              <a:t>m=2</a:t>
            </a:r>
            <a:endParaRPr lang="en-US" dirty="0">
              <a:solidFill>
                <a:srgbClr val="D9969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1990" y="487011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m=10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6"/>
          <a:stretch/>
        </p:blipFill>
        <p:spPr>
          <a:xfrm>
            <a:off x="4537898" y="197175"/>
            <a:ext cx="4606102" cy="35722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9488" y="511237"/>
            <a:ext cx="1185862" cy="230982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28738" y="2821059"/>
            <a:ext cx="6000750" cy="1077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8515350" y="2821059"/>
            <a:ext cx="242888" cy="989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8183305" y="2361647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/>
        </p:nvSpPr>
        <p:spPr>
          <a:xfrm>
            <a:off x="8291426" y="2361268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/>
          <p:cNvSpPr/>
          <p:nvPr/>
        </p:nvSpPr>
        <p:spPr>
          <a:xfrm>
            <a:off x="7908662" y="237544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7536137" y="214257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7496093" y="21434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7464568" y="214173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7373128" y="19580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7"/>
          <p:cNvSpPr/>
          <p:nvPr/>
        </p:nvSpPr>
        <p:spPr>
          <a:xfrm>
            <a:off x="7744092" y="789312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851930">
            <a:off x="7825386" y="193169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𝓁</a:t>
            </a:r>
            <a:r>
              <a:rPr lang="en-US">
                <a:solidFill>
                  <a:srgbClr val="FFC000"/>
                </a:solidFill>
              </a:rPr>
              <a:t>=</a:t>
            </a:r>
            <a:r>
              <a:rPr lang="en-US" smtClean="0">
                <a:solidFill>
                  <a:srgbClr val="FFC000"/>
                </a:solidFill>
              </a:rPr>
              <a:t>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9762835">
            <a:off x="5828049" y="18986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𝓁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0004834">
            <a:off x="5409505" y="134585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𝓁=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m+4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3423"/>
            <a:ext cx="4758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hese waves fall close to where models </a:t>
            </a:r>
            <a:r>
              <a:rPr lang="en-US" sz="2800" dirty="0" smtClean="0">
                <a:solidFill>
                  <a:schemeClr val="bg1"/>
                </a:solidFill>
              </a:rPr>
              <a:t>predicted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	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sectoral mode resonances should </a:t>
            </a:r>
            <a:r>
              <a:rPr lang="en-US" sz="2800" dirty="0" smtClean="0">
                <a:solidFill>
                  <a:schemeClr val="bg1"/>
                </a:solidFill>
              </a:rPr>
              <a:t>be. </a:t>
            </a:r>
          </a:p>
        </p:txBody>
      </p:sp>
    </p:spTree>
    <p:extLst>
      <p:ext uri="{BB962C8B-B14F-4D97-AF65-F5344CB8AC3E}">
        <p14:creationId xmlns:p14="http://schemas.microsoft.com/office/powerpoint/2010/main" val="19930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amcru89_rosencontext2_020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" y="3443289"/>
            <a:ext cx="8962480" cy="3387502"/>
          </a:xfrm>
          <a:prstGeom prst="rect">
            <a:avLst/>
          </a:prstGeom>
        </p:spPr>
      </p:pic>
      <p:pic>
        <p:nvPicPr>
          <p:cNvPr id="2" name="Picture 1" descr="cring_overview_052014rev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0346" b="69631"/>
          <a:stretch/>
        </p:blipFill>
        <p:spPr>
          <a:xfrm>
            <a:off x="1383708" y="3941988"/>
            <a:ext cx="7633342" cy="2423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4211" y="5847485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74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7417" y="5829844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76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7703" y="5776921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78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55306" y="5778815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80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6"/>
          <a:stretch/>
        </p:blipFill>
        <p:spPr>
          <a:xfrm>
            <a:off x="4537898" y="197175"/>
            <a:ext cx="4606102" cy="3572265"/>
          </a:xfrm>
          <a:prstGeom prst="rect">
            <a:avLst/>
          </a:prstGeom>
        </p:spPr>
      </p:pic>
      <p:sp>
        <p:nvSpPr>
          <p:cNvPr id="37" name="Diamond 36"/>
          <p:cNvSpPr/>
          <p:nvPr/>
        </p:nvSpPr>
        <p:spPr>
          <a:xfrm>
            <a:off x="8183305" y="2361647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amond 38"/>
          <p:cNvSpPr/>
          <p:nvPr/>
        </p:nvSpPr>
        <p:spPr>
          <a:xfrm>
            <a:off x="8291426" y="2361268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amond 40"/>
          <p:cNvSpPr/>
          <p:nvPr/>
        </p:nvSpPr>
        <p:spPr>
          <a:xfrm>
            <a:off x="7908662" y="237544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amond 41"/>
          <p:cNvSpPr/>
          <p:nvPr/>
        </p:nvSpPr>
        <p:spPr>
          <a:xfrm>
            <a:off x="7536137" y="214257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/>
        </p:nvSpPr>
        <p:spPr>
          <a:xfrm>
            <a:off x="7496093" y="21434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/>
          <p:cNvSpPr/>
          <p:nvPr/>
        </p:nvSpPr>
        <p:spPr>
          <a:xfrm>
            <a:off x="7464568" y="214173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/>
        </p:nvSpPr>
        <p:spPr>
          <a:xfrm>
            <a:off x="7373128" y="19580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/>
          <p:cNvSpPr/>
          <p:nvPr/>
        </p:nvSpPr>
        <p:spPr>
          <a:xfrm>
            <a:off x="7744092" y="789312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851930">
            <a:off x="7825386" y="193169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𝓁</a:t>
            </a:r>
            <a:r>
              <a:rPr lang="en-US">
                <a:solidFill>
                  <a:srgbClr val="FFC000"/>
                </a:solidFill>
              </a:rPr>
              <a:t>=</a:t>
            </a:r>
            <a:r>
              <a:rPr lang="en-US" smtClean="0">
                <a:solidFill>
                  <a:srgbClr val="FFC000"/>
                </a:solidFill>
              </a:rPr>
              <a:t>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9762835">
            <a:off x="5828049" y="18986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𝓁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004834">
            <a:off x="5409505" y="134585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𝓁=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m+4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66453" y="491917"/>
            <a:ext cx="856238" cy="230982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7322691" y="2801739"/>
            <a:ext cx="1435547" cy="1008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328738" y="2801739"/>
            <a:ext cx="5147619" cy="1097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1710" y="681508"/>
            <a:ext cx="45025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FFFF"/>
                </a:solidFill>
              </a:rPr>
              <a:t>Identifying </a:t>
            </a:r>
            <a:r>
              <a:rPr lang="en-US" sz="2800" dirty="0" smtClean="0">
                <a:solidFill>
                  <a:srgbClr val="FFFFFF"/>
                </a:solidFill>
              </a:rPr>
              <a:t>waves here requires very precise geometric navigation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French et al. (submitted)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9724" y="24578"/>
            <a:ext cx="899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Most non-sectoral waves should fall in the inner C ring.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t="29881" r="4004" b="13779"/>
          <a:stretch/>
        </p:blipFill>
        <p:spPr>
          <a:xfrm>
            <a:off x="2825920" y="3769440"/>
            <a:ext cx="2153254" cy="98356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54" name="Straight Connector 53"/>
          <p:cNvCxnSpPr/>
          <p:nvPr/>
        </p:nvCxnSpPr>
        <p:spPr>
          <a:xfrm flipV="1">
            <a:off x="2603500" y="4778472"/>
            <a:ext cx="2375674" cy="804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476550" y="4844822"/>
            <a:ext cx="349370" cy="727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amcru89_rosencontext2_020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" y="3443289"/>
            <a:ext cx="8962480" cy="3387502"/>
          </a:xfrm>
          <a:prstGeom prst="rect">
            <a:avLst/>
          </a:prstGeom>
        </p:spPr>
      </p:pic>
      <p:pic>
        <p:nvPicPr>
          <p:cNvPr id="2" name="Picture 1" descr="cring_overview_052014rev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0346" b="69631"/>
          <a:stretch/>
        </p:blipFill>
        <p:spPr>
          <a:xfrm>
            <a:off x="1383708" y="3941988"/>
            <a:ext cx="7633342" cy="2423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4211" y="5847485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74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7417" y="5829844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76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7703" y="5776921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78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55306" y="5778815"/>
            <a:ext cx="41865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80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6"/>
          <a:stretch/>
        </p:blipFill>
        <p:spPr>
          <a:xfrm>
            <a:off x="4537898" y="197175"/>
            <a:ext cx="4606102" cy="3572265"/>
          </a:xfrm>
          <a:prstGeom prst="rect">
            <a:avLst/>
          </a:prstGeom>
        </p:spPr>
      </p:pic>
      <p:sp>
        <p:nvSpPr>
          <p:cNvPr id="37" name="Diamond 36"/>
          <p:cNvSpPr/>
          <p:nvPr/>
        </p:nvSpPr>
        <p:spPr>
          <a:xfrm>
            <a:off x="8183305" y="2361647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amond 38"/>
          <p:cNvSpPr/>
          <p:nvPr/>
        </p:nvSpPr>
        <p:spPr>
          <a:xfrm>
            <a:off x="8291426" y="2361268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amond 40"/>
          <p:cNvSpPr/>
          <p:nvPr/>
        </p:nvSpPr>
        <p:spPr>
          <a:xfrm>
            <a:off x="7908662" y="237544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amond 41"/>
          <p:cNvSpPr/>
          <p:nvPr/>
        </p:nvSpPr>
        <p:spPr>
          <a:xfrm>
            <a:off x="7536137" y="214257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/>
        </p:nvSpPr>
        <p:spPr>
          <a:xfrm>
            <a:off x="7496093" y="21434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/>
          <p:cNvSpPr/>
          <p:nvPr/>
        </p:nvSpPr>
        <p:spPr>
          <a:xfrm>
            <a:off x="7464568" y="214173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/>
        </p:nvSpPr>
        <p:spPr>
          <a:xfrm>
            <a:off x="7373128" y="1958014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/>
          <p:cNvSpPr/>
          <p:nvPr/>
        </p:nvSpPr>
        <p:spPr>
          <a:xfrm>
            <a:off x="7744092" y="789312"/>
            <a:ext cx="182880" cy="182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851930">
            <a:off x="7825386" y="193169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𝓁</a:t>
            </a:r>
            <a:r>
              <a:rPr lang="en-US">
                <a:solidFill>
                  <a:srgbClr val="FFC000"/>
                </a:solidFill>
              </a:rPr>
              <a:t>=</a:t>
            </a:r>
            <a:r>
              <a:rPr lang="en-US" smtClean="0">
                <a:solidFill>
                  <a:srgbClr val="FFC000"/>
                </a:solidFill>
              </a:rPr>
              <a:t>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9762835">
            <a:off x="5828049" y="18986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𝓁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m+2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004834">
            <a:off x="5409505" y="134585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𝓁=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m+4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66453" y="491917"/>
            <a:ext cx="856238" cy="230982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7322691" y="2801739"/>
            <a:ext cx="1435547" cy="1008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328738" y="2801739"/>
            <a:ext cx="5147619" cy="1097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9956" y="733264"/>
            <a:ext cx="4174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3 density waves  have been identified in this region, two appear to be fundamental normal modes, but  one appears to be something else.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9724" y="24578"/>
            <a:ext cx="899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Most non-sectoral waves should fall in the inner C ring.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30255" y="47784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6725" y="4960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5638" y="51704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6335" y="474621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density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021480" y="4960416"/>
            <a:ext cx="438200" cy="4953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50347" y="5095884"/>
            <a:ext cx="195599" cy="5766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567324" y="5115550"/>
            <a:ext cx="208310" cy="23960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658069" y="963927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47095" y="1378557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94288" y="2352966"/>
            <a:ext cx="182880" cy="182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15290</TotalTime>
  <Words>911</Words>
  <Application>Microsoft Macintosh PowerPoint</Application>
  <PresentationFormat>On-screen Show (4:3)</PresentationFormat>
  <Paragraphs>223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ＭＳ Ｐゴシック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Kronoseismology &amp; Saturn’s internal rotation rate </dc:title>
  <dc:creator>Phil Nicholson</dc:creator>
  <cp:lastModifiedBy>Hedman, Matthew (mhedman@uidaho.edu)</cp:lastModifiedBy>
  <cp:revision>65</cp:revision>
  <dcterms:created xsi:type="dcterms:W3CDTF">2018-07-21T19:06:24Z</dcterms:created>
  <dcterms:modified xsi:type="dcterms:W3CDTF">2018-08-13T12:21:44Z</dcterms:modified>
</cp:coreProperties>
</file>