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9" r:id="rId4"/>
    <p:sldId id="282" r:id="rId5"/>
    <p:sldId id="294" r:id="rId6"/>
    <p:sldId id="258" r:id="rId7"/>
    <p:sldId id="292" r:id="rId8"/>
    <p:sldId id="291" r:id="rId9"/>
    <p:sldId id="272" r:id="rId10"/>
    <p:sldId id="289" r:id="rId11"/>
    <p:sldId id="257" r:id="rId12"/>
    <p:sldId id="267" r:id="rId13"/>
    <p:sldId id="265" r:id="rId14"/>
    <p:sldId id="266" r:id="rId15"/>
    <p:sldId id="259" r:id="rId16"/>
    <p:sldId id="261" r:id="rId17"/>
    <p:sldId id="263" r:id="rId18"/>
    <p:sldId id="262" r:id="rId19"/>
    <p:sldId id="284" r:id="rId20"/>
    <p:sldId id="271" r:id="rId21"/>
    <p:sldId id="270" r:id="rId22"/>
    <p:sldId id="269" r:id="rId23"/>
    <p:sldId id="275" r:id="rId24"/>
    <p:sldId id="268" r:id="rId25"/>
    <p:sldId id="288" r:id="rId26"/>
    <p:sldId id="290" r:id="rId27"/>
    <p:sldId id="293" r:id="rId28"/>
    <p:sldId id="286" r:id="rId29"/>
    <p:sldId id="287" r:id="rId30"/>
    <p:sldId id="264" r:id="rId31"/>
    <p:sldId id="274" r:id="rId32"/>
    <p:sldId id="273" r:id="rId33"/>
    <p:sldId id="278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5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76DA-533A-5C41-981A-8F00EA11C665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C85B-942F-404D-9EF6-147D7100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file://localhost/Volumes/WDMyPassport1/Work_Science/Business/Sci_export/seminars/Wed_talk/earthFromSpace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008" y="1428819"/>
            <a:ext cx="8439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Non-Temperature Results from CIRS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51047" y="2538122"/>
            <a:ext cx="77008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 Pilorz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Scott Edgington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Shawn Brooks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Nicolas Altobelli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, Joshua Colwell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, Mark Showalter</a:t>
            </a:r>
            <a:r>
              <a:rPr lang="en-US" sz="2800" baseline="30000" dirty="0" smtClean="0"/>
              <a:t>1,</a:t>
            </a:r>
            <a:endParaRPr lang="en-US" sz="2800" dirty="0" smtClean="0"/>
          </a:p>
          <a:p>
            <a:r>
              <a:rPr lang="en-US" sz="2800" dirty="0" smtClean="0"/>
              <a:t>Linda Spilker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1047" y="5748567"/>
            <a:ext cx="733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Cassini Final Symposium, Boulder, CO   13 August,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1047" y="4356128"/>
            <a:ext cx="427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SETI Institute</a:t>
            </a:r>
          </a:p>
          <a:p>
            <a:r>
              <a:rPr lang="en-US" dirty="0" smtClean="0"/>
              <a:t>2 JPL</a:t>
            </a:r>
          </a:p>
          <a:p>
            <a:r>
              <a:rPr lang="en-US" dirty="0" smtClean="0"/>
              <a:t>3 ESA, Madrid</a:t>
            </a:r>
          </a:p>
          <a:p>
            <a:r>
              <a:rPr lang="en-US" dirty="0" smtClean="0"/>
              <a:t>4 UCF Dept. of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1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704" y="979005"/>
            <a:ext cx="85718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Part II:  Overview of observations/analyses:</a:t>
            </a:r>
          </a:p>
          <a:p>
            <a:endParaRPr lang="en-US" sz="3200" dirty="0"/>
          </a:p>
          <a:p>
            <a:pPr marL="514350" indent="-514350">
              <a:buAutoNum type="alphaLcParenR"/>
            </a:pPr>
            <a:r>
              <a:rPr lang="en-US" sz="2800" dirty="0" smtClean="0"/>
              <a:t>Occultation observations</a:t>
            </a:r>
          </a:p>
          <a:p>
            <a:pPr marL="514350" indent="-514350">
              <a:buAutoNum type="alphaLcParenR"/>
            </a:pPr>
            <a:endParaRPr lang="en-US" sz="2800" dirty="0"/>
          </a:p>
          <a:p>
            <a:pPr marL="514350" indent="-514350">
              <a:buAutoNum type="alphaLcParenR"/>
            </a:pPr>
            <a:r>
              <a:rPr lang="en-US" sz="2800" dirty="0" smtClean="0"/>
              <a:t>Analysis of the beta factor</a:t>
            </a:r>
          </a:p>
        </p:txBody>
      </p:sp>
    </p:spTree>
    <p:extLst>
      <p:ext uri="{BB962C8B-B14F-4D97-AF65-F5344CB8AC3E}">
        <p14:creationId xmlns:p14="http://schemas.microsoft.com/office/powerpoint/2010/main" val="425006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136"/>
            <a:ext cx="922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 Occultation observations: </a:t>
            </a:r>
            <a:r>
              <a:rPr lang="en-US" sz="2400" dirty="0" smtClean="0"/>
              <a:t>plugged &amp; designed </a:t>
            </a:r>
            <a:r>
              <a:rPr lang="en-US" sz="2400" dirty="0"/>
              <a:t> </a:t>
            </a:r>
            <a:r>
              <a:rPr lang="en-US" sz="2400" dirty="0" smtClean="0"/>
              <a:t>by</a:t>
            </a:r>
            <a:r>
              <a:rPr lang="en-US" sz="2400" dirty="0"/>
              <a:t> </a:t>
            </a:r>
            <a:r>
              <a:rPr lang="en-US" sz="2400" dirty="0" smtClean="0"/>
              <a:t>Scott</a:t>
            </a:r>
            <a:r>
              <a:rPr lang="en-US" sz="2400" dirty="0"/>
              <a:t> </a:t>
            </a:r>
            <a:r>
              <a:rPr lang="en-US" sz="2400" dirty="0" err="1" smtClean="0"/>
              <a:t>Edgington</a:t>
            </a:r>
            <a:endParaRPr lang="en-US" sz="2400" dirty="0"/>
          </a:p>
        </p:txBody>
      </p:sp>
      <p:pic>
        <p:nvPicPr>
          <p:cNvPr id="3" name="Picture 2" descr="Figure_New1_Transec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9" y="799619"/>
            <a:ext cx="2699716" cy="2719509"/>
          </a:xfrm>
          <a:prstGeom prst="rect">
            <a:avLst/>
          </a:prstGeom>
        </p:spPr>
      </p:pic>
      <p:pic>
        <p:nvPicPr>
          <p:cNvPr id="4" name="Picture 3" descr="Fig_StarNullSig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9" y="1958011"/>
            <a:ext cx="6101984" cy="390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05" y="3638196"/>
            <a:ext cx="29687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CIRS observed eta </a:t>
            </a:r>
            <a:r>
              <a:rPr lang="en-US" dirty="0" err="1" smtClean="0"/>
              <a:t>Carinae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11-18um as it transited the </a:t>
            </a:r>
          </a:p>
          <a:p>
            <a:r>
              <a:rPr lang="en-US" dirty="0" smtClean="0"/>
              <a:t>rings.</a:t>
            </a:r>
          </a:p>
          <a:p>
            <a:r>
              <a:rPr lang="en-US" dirty="0" smtClean="0"/>
              <a:t>In the usual manner, we</a:t>
            </a:r>
          </a:p>
          <a:p>
            <a:r>
              <a:rPr lang="en-US" dirty="0"/>
              <a:t>d</a:t>
            </a:r>
            <a:r>
              <a:rPr lang="en-US" dirty="0" smtClean="0"/>
              <a:t>erived an optical filling</a:t>
            </a:r>
          </a:p>
          <a:p>
            <a:r>
              <a:rPr lang="en-US" dirty="0"/>
              <a:t>f</a:t>
            </a:r>
            <a:r>
              <a:rPr lang="en-US" dirty="0" smtClean="0"/>
              <a:t>actor  as the difference</a:t>
            </a:r>
          </a:p>
          <a:p>
            <a:r>
              <a:rPr lang="en-US" dirty="0" smtClean="0"/>
              <a:t>of occulted stellar signal and</a:t>
            </a:r>
          </a:p>
          <a:p>
            <a:r>
              <a:rPr lang="en-US" dirty="0"/>
              <a:t>a</a:t>
            </a:r>
            <a:r>
              <a:rPr lang="en-US" dirty="0" smtClean="0"/>
              <a:t> null signal, divided by the </a:t>
            </a:r>
          </a:p>
          <a:p>
            <a:r>
              <a:rPr lang="en-US" dirty="0" err="1"/>
              <a:t>u</a:t>
            </a:r>
            <a:r>
              <a:rPr lang="en-US" dirty="0" err="1" smtClean="0"/>
              <a:t>nocculted</a:t>
            </a:r>
            <a:r>
              <a:rPr lang="en-US" dirty="0" smtClean="0"/>
              <a:t> stellar signal.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4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Feb_Binned_St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70" y="990502"/>
            <a:ext cx="7080490" cy="5867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074" y="93160"/>
            <a:ext cx="8297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Filling factor:  CIRS sees [almost] what UVIS sees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92729" y="1494968"/>
            <a:ext cx="23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UVIS at 500km</a:t>
            </a:r>
          </a:p>
          <a:p>
            <a:r>
              <a:rPr lang="en-US" dirty="0" smtClean="0"/>
              <a:t>Red: CIRS FP3 at 500km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4380" y="5106705"/>
            <a:ext cx="513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28779" y="2272862"/>
            <a:ext cx="5176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09857" y="3254532"/>
            <a:ext cx="6084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516164" y="5465012"/>
            <a:ext cx="66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56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Feb_BestDil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6" y="457627"/>
            <a:ext cx="7834407" cy="6367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98" y="40266"/>
            <a:ext cx="8597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UVIS (red) and CIRS FP3 filling factors at 40km Resolution: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06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for_all_inst_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90"/>
            <a:ext cx="5000263" cy="3632507"/>
          </a:xfrm>
          <a:prstGeom prst="rect">
            <a:avLst/>
          </a:prstGeom>
        </p:spPr>
      </p:pic>
      <p:pic>
        <p:nvPicPr>
          <p:cNvPr id="4" name="Picture 3" descr="Chi2_Oute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29" y="3255112"/>
            <a:ext cx="4351694" cy="3596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263" y="1123155"/>
            <a:ext cx="3451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cross section seen by an </a:t>
            </a:r>
          </a:p>
          <a:p>
            <a:r>
              <a:rPr lang="en-US" dirty="0" smtClean="0"/>
              <a:t>instrument depends on sensor size </a:t>
            </a:r>
          </a:p>
          <a:p>
            <a:r>
              <a:rPr lang="en-US" dirty="0" smtClean="0"/>
              <a:t>relative to diffraction lobe width.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335" y="4453620"/>
            <a:ext cx="46217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Diffraction lobe width depends upon size </a:t>
            </a:r>
            <a:r>
              <a:rPr lang="en-US" dirty="0" err="1" smtClean="0"/>
              <a:t>distri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bution</a:t>
            </a:r>
            <a:r>
              <a:rPr lang="en-US" dirty="0" smtClean="0"/>
              <a:t> in optically thin rings.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OUR RESULTS: 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onfirm particles ~5mm in outer A gaps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Consistent with 10um size particles in outer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B ring gaps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392" y="39690"/>
            <a:ext cx="3695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CIRS occultation results: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4954" y="1442049"/>
            <a:ext cx="62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49392" y="2580363"/>
            <a:ext cx="67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29260" y="2395697"/>
            <a:ext cx="59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4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s_by_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9" y="773776"/>
            <a:ext cx="7759309" cy="6084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7069" y="119068"/>
            <a:ext cx="5203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b)  Analysis of information in beta: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044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v_Sig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31"/>
            <a:ext cx="9144000" cy="5539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845" y="222224"/>
            <a:ext cx="787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Line fit:      beta   =   (epsilon f ) sigma    ~    0.9 sigma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43102" y="4645040"/>
            <a:ext cx="37694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fit:  beta = 0.9 sigma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= (epsilon f)  sigma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So  epsilon*f(</a:t>
            </a:r>
            <a:r>
              <a:rPr lang="en-US" sz="2800" dirty="0" err="1" smtClean="0">
                <a:solidFill>
                  <a:srgbClr val="FF0000"/>
                </a:solidFill>
              </a:rPr>
              <a:t>varT</a:t>
            </a:r>
            <a:r>
              <a:rPr lang="en-US" sz="2800" dirty="0" smtClean="0">
                <a:solidFill>
                  <a:srgbClr val="FF0000"/>
                </a:solidFill>
              </a:rPr>
              <a:t>)  ~ 0.9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6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io_by_footar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" y="740869"/>
            <a:ext cx="8032398" cy="6117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" y="153428"/>
            <a:ext cx="89160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Radial variation of beta</a:t>
            </a:r>
            <a:r>
              <a:rPr lang="en-US" sz="3200" dirty="0" smtClean="0"/>
              <a:t>/sigma  </a:t>
            </a:r>
            <a:r>
              <a:rPr lang="en-US" sz="3200" dirty="0"/>
              <a:t>[</a:t>
            </a:r>
            <a:r>
              <a:rPr lang="en-US" sz="3200" dirty="0" smtClean="0"/>
              <a:t>~  </a:t>
            </a:r>
            <a:r>
              <a:rPr lang="en-US" sz="3200" dirty="0" smtClean="0"/>
              <a:t>emissivity * f(T</a:t>
            </a:r>
            <a:r>
              <a:rPr lang="en-US" sz="3200" dirty="0" smtClean="0"/>
              <a:t>)]  </a:t>
            </a:r>
            <a:r>
              <a:rPr lang="en-US" sz="3200" dirty="0" smtClean="0"/>
              <a:t>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15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tio_byring_smallfo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0" y="497416"/>
            <a:ext cx="8553997" cy="6291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8480" y="89221"/>
            <a:ext cx="39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Radial Variation in epsilon * f: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897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iss_All_wfp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" y="11724"/>
            <a:ext cx="5166621" cy="4103934"/>
          </a:xfrm>
          <a:prstGeom prst="rect">
            <a:avLst/>
          </a:prstGeom>
        </p:spPr>
      </p:pic>
      <p:pic>
        <p:nvPicPr>
          <p:cNvPr id="4" name="Picture 3" descr="Penetration_Dep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96" y="2566582"/>
            <a:ext cx="5505004" cy="4291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2620" y="423354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Emissivity could be anywhere </a:t>
            </a:r>
          </a:p>
          <a:p>
            <a:r>
              <a:rPr lang="en-US" dirty="0"/>
              <a:t>b</a:t>
            </a:r>
            <a:r>
              <a:rPr lang="en-US" dirty="0" smtClean="0"/>
              <a:t>etween .91 and 1 for icy surface, </a:t>
            </a:r>
          </a:p>
          <a:p>
            <a:r>
              <a:rPr lang="en-US" dirty="0" smtClean="0"/>
              <a:t>Depending on porosity, contaminants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108" y="4577513"/>
            <a:ext cx="2927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Penetration depth for FP1</a:t>
            </a:r>
          </a:p>
          <a:p>
            <a:r>
              <a:rPr lang="en-US" dirty="0"/>
              <a:t>i</a:t>
            </a:r>
            <a:r>
              <a:rPr lang="en-US" dirty="0" smtClean="0"/>
              <a:t>s 10um -1mm:</a:t>
            </a:r>
          </a:p>
          <a:p>
            <a:r>
              <a:rPr lang="en-US" dirty="0" smtClean="0"/>
              <a:t>So for large particles, assume</a:t>
            </a:r>
          </a:p>
          <a:p>
            <a:r>
              <a:rPr lang="en-US" dirty="0"/>
              <a:t>w</a:t>
            </a:r>
            <a:r>
              <a:rPr lang="en-US" dirty="0" smtClean="0"/>
              <a:t>e’re seeing surface</a:t>
            </a:r>
            <a:r>
              <a:rPr lang="en-US" dirty="0"/>
              <a:t> </a:t>
            </a:r>
            <a:r>
              <a:rPr lang="en-US" dirty="0" smtClean="0"/>
              <a:t>effects: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22" y="1071615"/>
            <a:ext cx="8227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dirty="0" smtClean="0"/>
              <a:t> Brief Rings &amp; CIRS overview (for </a:t>
            </a:r>
            <a:r>
              <a:rPr lang="en-US" sz="3600" dirty="0" err="1" smtClean="0"/>
              <a:t>Tamas</a:t>
            </a:r>
            <a:r>
              <a:rPr lang="en-US" sz="3600" dirty="0" smtClean="0"/>
              <a:t>!)</a:t>
            </a:r>
          </a:p>
          <a:p>
            <a:pPr marL="400050" indent="-400050">
              <a:buAutoNum type="romanUcPeriod"/>
            </a:pPr>
            <a:endParaRPr lang="en-US" sz="3600" dirty="0" smtClean="0"/>
          </a:p>
          <a:p>
            <a:pPr marL="400050" indent="-400050">
              <a:buAutoNum type="romanUcPeriod"/>
            </a:pPr>
            <a:r>
              <a:rPr lang="en-US" sz="3600" dirty="0" smtClean="0"/>
              <a:t>  Occultation Results</a:t>
            </a:r>
          </a:p>
          <a:p>
            <a:pPr marL="400050" indent="-400050">
              <a:buAutoNum type="romanUcPeriod"/>
            </a:pPr>
            <a:endParaRPr lang="en-US" sz="3600" dirty="0" smtClean="0"/>
          </a:p>
          <a:p>
            <a:pPr marL="400050" indent="-400050">
              <a:buAutoNum type="romanUcPeriod"/>
            </a:pPr>
            <a:r>
              <a:rPr lang="en-US" sz="3600" dirty="0" smtClean="0"/>
              <a:t>  IR </a:t>
            </a:r>
            <a:r>
              <a:rPr lang="en-US" sz="3600" dirty="0" smtClean="0"/>
              <a:t>Emissivity Results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104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vs_sigp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2801883" cy="2328446"/>
          </a:xfrm>
          <a:prstGeom prst="rect">
            <a:avLst/>
          </a:prstGeom>
        </p:spPr>
      </p:pic>
      <p:pic>
        <p:nvPicPr>
          <p:cNvPr id="4" name="Picture 3" descr="emiss_vs_sigp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59" y="2340215"/>
            <a:ext cx="5977712" cy="451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6383" y="278928"/>
            <a:ext cx="278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our fit for f (</a:t>
            </a:r>
            <a:r>
              <a:rPr lang="en-US" dirty="0" err="1" smtClean="0"/>
              <a:t>sigma_T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85355"/>
            <a:ext cx="3364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Epsilon = </a:t>
            </a:r>
            <a:r>
              <a:rPr lang="en-US" dirty="0" err="1" smtClean="0"/>
              <a:t>R_observed</a:t>
            </a:r>
            <a:r>
              <a:rPr lang="en-US" dirty="0" smtClean="0"/>
              <a:t> / f(</a:t>
            </a:r>
            <a:r>
              <a:rPr lang="en-US" dirty="0" err="1" smtClean="0"/>
              <a:t>sigma_T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9873" y="3241302"/>
            <a:ext cx="197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psilon(</a:t>
            </a:r>
            <a:r>
              <a:rPr lang="en-US" dirty="0" err="1" smtClean="0"/>
              <a:t>sigma_T</a:t>
            </a:r>
            <a:r>
              <a:rPr lang="en-US" dirty="0" smtClean="0"/>
              <a:t>/T) </a:t>
            </a:r>
          </a:p>
          <a:p>
            <a:r>
              <a:rPr lang="en-US" dirty="0"/>
              <a:t>a</a:t>
            </a:r>
            <a:r>
              <a:rPr lang="en-US" dirty="0" smtClean="0"/>
              <a:t>ssuming R=0.9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9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imated_sigt_and_eps_2x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8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0"/>
            <a:ext cx="83905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788" y="4921487"/>
            <a:ext cx="4099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~ 0.95 in C, Cd and A ring</a:t>
            </a:r>
          </a:p>
          <a:p>
            <a:r>
              <a:rPr lang="en-US" sz="2800" dirty="0" smtClean="0"/>
              <a:t>R ~ 0.89 in B 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06439" y="542422"/>
            <a:ext cx="3410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Simplify the fit to R(r):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638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s_vs_sig_simple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8313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7368" y="304837"/>
            <a:ext cx="18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R_observed~0.95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9467" y="1998252"/>
            <a:ext cx="187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R_observed</a:t>
            </a:r>
            <a:r>
              <a:rPr lang="en-US" dirty="0" smtClean="0"/>
              <a:t> ~0.89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2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s_vs_sig_simplemodel_reg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4362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410" y="4494444"/>
            <a:ext cx="6700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emissivity is the same everywhere, it must be &gt; 0.95 AND the </a:t>
            </a:r>
          </a:p>
          <a:p>
            <a:r>
              <a:rPr lang="en-US" dirty="0"/>
              <a:t>t</a:t>
            </a:r>
            <a:r>
              <a:rPr lang="en-US" dirty="0" smtClean="0"/>
              <a:t>emperature variance in the B ring must be larger than in the C ring—</a:t>
            </a:r>
          </a:p>
          <a:p>
            <a:r>
              <a:rPr lang="en-US" dirty="0"/>
              <a:t> </a:t>
            </a:r>
            <a:r>
              <a:rPr lang="en-US" dirty="0" smtClean="0"/>
              <a:t>  but it’s likely to be _smaller_.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4410" y="5318933"/>
            <a:ext cx="684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temperature variance is the same everywhere, then the C and A rings</a:t>
            </a:r>
          </a:p>
          <a:p>
            <a:r>
              <a:rPr lang="en-US" dirty="0"/>
              <a:t>h</a:t>
            </a:r>
            <a:r>
              <a:rPr lang="en-US" dirty="0" smtClean="0"/>
              <a:t>ave a higher emissivity than the B 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1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S_234RB_COMPLITB3001_PRIME_fp1_av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b="8666"/>
          <a:stretch/>
        </p:blipFill>
        <p:spPr>
          <a:xfrm>
            <a:off x="546216" y="1326901"/>
            <a:ext cx="7800383" cy="520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54" y="207238"/>
            <a:ext cx="86393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rom Shawn Brooks last week:  a plot of his COMPLIT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observations.  These have good enough S/N to investigate </a:t>
            </a:r>
          </a:p>
          <a:p>
            <a:r>
              <a:rPr lang="en-US" sz="2800"/>
              <a:t>m</a:t>
            </a:r>
            <a:r>
              <a:rPr lang="en-US" sz="2800" smtClean="0"/>
              <a:t>ulti</a:t>
            </a:r>
            <a:r>
              <a:rPr lang="en-US" sz="2800" dirty="0" smtClean="0"/>
              <a:t>-temperature </a:t>
            </a:r>
            <a:r>
              <a:rPr lang="en-US" sz="2800" dirty="0"/>
              <a:t>e</a:t>
            </a:r>
            <a:r>
              <a:rPr lang="en-US" sz="2800" dirty="0" smtClean="0"/>
              <a:t>ffects!!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1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900"/>
            <a:ext cx="9103574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Summary:</a:t>
            </a:r>
          </a:p>
          <a:p>
            <a:endParaRPr lang="en-US" sz="3200" dirty="0"/>
          </a:p>
          <a:p>
            <a:r>
              <a:rPr lang="en-US" sz="3200" dirty="0" smtClean="0"/>
              <a:t>1: </a:t>
            </a:r>
            <a:r>
              <a:rPr lang="en-US" sz="3200" dirty="0" err="1" smtClean="0"/>
              <a:t>Occultations</a:t>
            </a:r>
            <a:r>
              <a:rPr lang="en-US" sz="3200" dirty="0" smtClean="0"/>
              <a:t> with CIRS FP3 add 12um and 15um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to the armory.  </a:t>
            </a:r>
            <a:r>
              <a:rPr lang="en-US" sz="3200" dirty="0" err="1" smtClean="0"/>
              <a:t>Q_eff</a:t>
            </a:r>
            <a:r>
              <a:rPr lang="en-US" sz="3200" dirty="0" smtClean="0"/>
              <a:t>(r) allows detection of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particles with .1mm &lt; 1cm, and could allow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detection of particles ~ 10um.</a:t>
            </a:r>
          </a:p>
          <a:p>
            <a:endParaRPr lang="en-US" sz="3200" dirty="0"/>
          </a:p>
          <a:p>
            <a:r>
              <a:rPr lang="en-US" sz="3200" dirty="0" smtClean="0"/>
              <a:t>2. Observations of the fitted “ring emissivity” during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the whole mission imply that either the small scale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temperature variance or the emissivity– and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probably both– are different in the B ring from the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other main ring regions.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614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047" y="2421637"/>
            <a:ext cx="185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Backups: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96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Fig_Bring_Trough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8482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36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Fig_Bring_SizeD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9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ps_o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8090" r="2837" b="18906"/>
          <a:stretch>
            <a:fillRect/>
          </a:stretch>
        </p:blipFill>
        <p:spPr bwMode="auto">
          <a:xfrm>
            <a:off x="0" y="1368425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Saturn's_rings_in_visible_light_and_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9"/>
          <a:stretch>
            <a:fillRect/>
          </a:stretch>
        </p:blipFill>
        <p:spPr bwMode="auto">
          <a:xfrm>
            <a:off x="0" y="68580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Saturn's_rings_in_visible_light_and_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0"/>
          <a:stretch>
            <a:fillRect/>
          </a:stretch>
        </p:blipFill>
        <p:spPr bwMode="auto">
          <a:xfrm>
            <a:off x="0" y="5489575"/>
            <a:ext cx="9144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earthFromSpace.gif" descr="/Users/spilorz/Desktop/earthFromSpace.gif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9633" r="10454" b="7797"/>
          <a:stretch>
            <a:fillRect/>
          </a:stretch>
        </p:blipFill>
        <p:spPr bwMode="auto">
          <a:xfrm>
            <a:off x="304800" y="1524000"/>
            <a:ext cx="1600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813" y="119620"/>
            <a:ext cx="51464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[Very] Brief Overview: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46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_nk_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" y="1258242"/>
            <a:ext cx="8595210" cy="5264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377" y="142667"/>
            <a:ext cx="7316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 already examined f(T)’s behavior.</a:t>
            </a:r>
          </a:p>
          <a:p>
            <a:r>
              <a:rPr lang="en-US" sz="2800" dirty="0" smtClean="0"/>
              <a:t>Emissivity effects: depends on geometry and n-</a:t>
            </a:r>
            <a:r>
              <a:rPr lang="en-US" sz="2800" dirty="0" err="1" smtClean="0"/>
              <a:t>ik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38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ega_Surface_f0.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1"/>
            <a:ext cx="4717579" cy="3506958"/>
          </a:xfrm>
          <a:prstGeom prst="rect">
            <a:avLst/>
          </a:prstGeom>
        </p:spPr>
      </p:pic>
      <p:pic>
        <p:nvPicPr>
          <p:cNvPr id="3" name="Picture 2" descr="Omega_Cont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2" y="3321251"/>
            <a:ext cx="4715388" cy="3428142"/>
          </a:xfrm>
          <a:prstGeom prst="rect">
            <a:avLst/>
          </a:prstGeom>
        </p:spPr>
      </p:pic>
      <p:pic>
        <p:nvPicPr>
          <p:cNvPr id="4" name="Picture 3" descr="Omega_Contour_f0.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1" y="0"/>
            <a:ext cx="4715388" cy="3409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054" y="3572049"/>
            <a:ext cx="417340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Mie simulations of solid, porous, and</a:t>
            </a:r>
          </a:p>
          <a:p>
            <a:r>
              <a:rPr lang="en-US" dirty="0"/>
              <a:t>l</a:t>
            </a:r>
            <a:r>
              <a:rPr lang="en-US" dirty="0" smtClean="0"/>
              <a:t>ayered particles, using </a:t>
            </a:r>
            <a:r>
              <a:rPr lang="en-US" dirty="0" err="1" smtClean="0"/>
              <a:t>Qsca</a:t>
            </a:r>
            <a:r>
              <a:rPr lang="en-US" dirty="0" smtClean="0"/>
              <a:t>/</a:t>
            </a:r>
            <a:r>
              <a:rPr lang="en-US" dirty="0" err="1" smtClean="0"/>
              <a:t>Qext</a:t>
            </a:r>
            <a:r>
              <a:rPr lang="en-US" dirty="0" smtClean="0"/>
              <a:t> as </a:t>
            </a:r>
          </a:p>
          <a:p>
            <a:r>
              <a:rPr lang="en-US" dirty="0"/>
              <a:t>a</a:t>
            </a:r>
            <a:r>
              <a:rPr lang="en-US" dirty="0" smtClean="0"/>
              <a:t>lbedo relevant to entire particle.</a:t>
            </a:r>
          </a:p>
          <a:p>
            <a:endParaRPr lang="en-US" dirty="0" smtClean="0"/>
          </a:p>
          <a:p>
            <a:r>
              <a:rPr lang="en-US" dirty="0" smtClean="0"/>
              <a:t>Regardless of porosity, particles &lt;10um</a:t>
            </a:r>
          </a:p>
          <a:p>
            <a:r>
              <a:rPr lang="en-US" dirty="0"/>
              <a:t>h</a:t>
            </a:r>
            <a:r>
              <a:rPr lang="en-US" dirty="0" smtClean="0"/>
              <a:t>ave emissivity nearly 1, </a:t>
            </a:r>
          </a:p>
          <a:p>
            <a:endParaRPr lang="en-US" dirty="0" smtClean="0"/>
          </a:p>
          <a:p>
            <a:r>
              <a:rPr lang="en-US" dirty="0" smtClean="0"/>
              <a:t>For particles larger than 1cm, we’re seeing</a:t>
            </a:r>
          </a:p>
          <a:p>
            <a:r>
              <a:rPr lang="en-US" dirty="0"/>
              <a:t>a</a:t>
            </a:r>
            <a:r>
              <a:rPr lang="en-US" dirty="0" smtClean="0"/>
              <a:t> surface (because the penetration depth</a:t>
            </a:r>
          </a:p>
          <a:p>
            <a:r>
              <a:rPr lang="en-US" dirty="0"/>
              <a:t>i</a:t>
            </a:r>
            <a:r>
              <a:rPr lang="en-US" dirty="0" smtClean="0"/>
              <a:t>s small).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338" y="436584"/>
            <a:ext cx="10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f_p</a:t>
            </a:r>
            <a:r>
              <a:rPr lang="en-US" dirty="0" smtClean="0"/>
              <a:t> = 0.6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338" y="3889563"/>
            <a:ext cx="82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_p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303" y="251918"/>
            <a:ext cx="146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Q_sca</a:t>
            </a:r>
            <a:r>
              <a:rPr lang="en-US" dirty="0" smtClean="0"/>
              <a:t>/</a:t>
            </a:r>
            <a:r>
              <a:rPr lang="en-US" dirty="0" err="1" smtClean="0"/>
              <a:t>Q_ext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3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_eff_F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7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vs_T_s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1" y="3834674"/>
            <a:ext cx="4368616" cy="27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5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003" y="2301986"/>
            <a:ext cx="1977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b) Beta: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541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pe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>
            <a:fillRect/>
          </a:stretch>
        </p:blipFill>
        <p:spPr bwMode="auto">
          <a:xfrm>
            <a:off x="2693988" y="2438400"/>
            <a:ext cx="6450012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4762501" y="2400300"/>
            <a:ext cx="1143000" cy="317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62600" y="2973388"/>
            <a:ext cx="1219200" cy="158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2599" y="1506428"/>
            <a:ext cx="1435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rgbClr val="FFFF00"/>
                  </a:solidFill>
                </a:ln>
                <a:latin typeface="Symbol Proportional BT" charset="2"/>
                <a:ea typeface="+mn-ea"/>
                <a:cs typeface="Symbol Proportional BT" charset="2"/>
              </a:rPr>
              <a:t>beta</a:t>
            </a:r>
            <a:endParaRPr lang="en-US" sz="3600" b="1" dirty="0">
              <a:ln>
                <a:solidFill>
                  <a:srgbClr val="FFFF00"/>
                </a:solidFill>
              </a:ln>
              <a:latin typeface="Symbol Proportional BT" charset="2"/>
              <a:ea typeface="+mn-ea"/>
              <a:cs typeface="Symbol Proportional BT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651016"/>
            <a:ext cx="6096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FFFF00"/>
                  </a:solidFill>
                </a:ln>
                <a:latin typeface="+mn-lt"/>
                <a:ea typeface="+mn-ea"/>
                <a:cs typeface="+mn-cs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954" y="1344126"/>
            <a:ext cx="4434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latin typeface="Calibri" charset="0"/>
              </a:rPr>
              <a:t>I(k) = </a:t>
            </a:r>
            <a:r>
              <a:rPr lang="en-US" sz="4000" dirty="0" smtClean="0">
                <a:latin typeface="Symbol Proportional BT" charset="0"/>
                <a:cs typeface="Symbol Proportional BT" charset="0"/>
              </a:rPr>
              <a:t>beta * </a:t>
            </a:r>
            <a:r>
              <a:rPr lang="en-US" sz="4000" dirty="0" smtClean="0">
                <a:latin typeface="Calibri" charset="0"/>
                <a:cs typeface="Symbol Proportional BT" charset="0"/>
              </a:rPr>
              <a:t>B</a:t>
            </a:r>
            <a:r>
              <a:rPr lang="en-US" sz="4000" dirty="0">
                <a:latin typeface="Calibri" charset="0"/>
                <a:cs typeface="Symbol Proportional BT" charset="0"/>
              </a:rPr>
              <a:t>(</a:t>
            </a:r>
            <a:r>
              <a:rPr lang="en-US" sz="4000" dirty="0" err="1">
                <a:latin typeface="Calibri" charset="0"/>
                <a:cs typeface="Symbol Proportional BT" charset="0"/>
              </a:rPr>
              <a:t>k,T</a:t>
            </a:r>
            <a:r>
              <a:rPr lang="en-US" sz="4000" dirty="0">
                <a:latin typeface="Calibri" charset="0"/>
                <a:cs typeface="Symbol Proportional BT" charset="0"/>
              </a:rPr>
              <a:t>)</a:t>
            </a:r>
            <a:endParaRPr lang="en-US" sz="4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9323"/>
            <a:ext cx="8647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rings are observed to be Planck emitters in the </a:t>
            </a:r>
          </a:p>
          <a:p>
            <a:r>
              <a:rPr lang="en-US" sz="3200" dirty="0" smtClean="0"/>
              <a:t>20-500um region: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2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temp_transects_3.gif" descr="/Users/spilorz/Wed_talk/temp_transects_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0" y="227013"/>
            <a:ext cx="4391025" cy="2555875"/>
            <a:chOff x="-9" y="304796"/>
            <a:chExt cx="4391194" cy="2556029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-9" y="613556"/>
              <a:ext cx="4391194" cy="2247269"/>
              <a:chOff x="-9" y="613556"/>
              <a:chExt cx="4391194" cy="2247269"/>
            </a:xfrm>
          </p:grpSpPr>
          <p:grpSp>
            <p:nvGrpSpPr>
              <p:cNvPr id="23561" name="Group 9"/>
              <p:cNvGrpSpPr>
                <a:grpSpLocks/>
              </p:cNvGrpSpPr>
              <p:nvPr/>
            </p:nvGrpSpPr>
            <p:grpSpPr bwMode="auto">
              <a:xfrm>
                <a:off x="-9" y="613556"/>
                <a:ext cx="4391194" cy="2247269"/>
                <a:chOff x="-228498" y="863959"/>
                <a:chExt cx="4391194" cy="2247269"/>
              </a:xfrm>
            </p:grpSpPr>
            <p:pic>
              <p:nvPicPr>
                <p:cNvPr id="23563" name="Saturn_PIA06193.jpg" descr="/Users/spilorz/Desktop/Saturn_PIA06193.jp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8498" y="863959"/>
                  <a:ext cx="4391194" cy="2247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3564" name="Group 14"/>
                <p:cNvGrpSpPr>
                  <a:grpSpLocks/>
                </p:cNvGrpSpPr>
                <p:nvPr/>
              </p:nvGrpSpPr>
              <p:grpSpPr bwMode="auto">
                <a:xfrm rot="-467074">
                  <a:off x="1557801" y="1487948"/>
                  <a:ext cx="290122" cy="269480"/>
                  <a:chOff x="6730534" y="1707876"/>
                  <a:chExt cx="1097272" cy="1097272"/>
                </a:xfrm>
              </p:grpSpPr>
              <p:sp>
                <p:nvSpPr>
                  <p:cNvPr id="14" name="Oval 13"/>
                  <p:cNvSpPr>
                    <a:spLocks noChangeAspect="1"/>
                  </p:cNvSpPr>
                  <p:nvPr/>
                </p:nvSpPr>
                <p:spPr>
                  <a:xfrm>
                    <a:off x="6718968" y="1689726"/>
                    <a:ext cx="180130" cy="181003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" name="Oval 14"/>
                  <p:cNvSpPr>
                    <a:spLocks noChangeAspect="1"/>
                  </p:cNvSpPr>
                  <p:nvPr/>
                </p:nvSpPr>
                <p:spPr>
                  <a:xfrm>
                    <a:off x="6869247" y="1842776"/>
                    <a:ext cx="186136" cy="181003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6" name="Oval 15"/>
                  <p:cNvSpPr>
                    <a:spLocks noChangeAspect="1"/>
                  </p:cNvSpPr>
                  <p:nvPr/>
                </p:nvSpPr>
                <p:spPr>
                  <a:xfrm>
                    <a:off x="7025938" y="1989391"/>
                    <a:ext cx="180130" cy="187469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Oval 16"/>
                  <p:cNvSpPr>
                    <a:spLocks noChangeAspect="1"/>
                  </p:cNvSpPr>
                  <p:nvPr/>
                </p:nvSpPr>
                <p:spPr>
                  <a:xfrm>
                    <a:off x="7186488" y="2157002"/>
                    <a:ext cx="186132" cy="187469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8" name="Oval 17"/>
                  <p:cNvSpPr>
                    <a:spLocks noChangeAspect="1"/>
                  </p:cNvSpPr>
                  <p:nvPr/>
                </p:nvSpPr>
                <p:spPr>
                  <a:xfrm>
                    <a:off x="7332497" y="2295492"/>
                    <a:ext cx="180130" cy="187469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9" name="Oval 18"/>
                  <p:cNvSpPr>
                    <a:spLocks noChangeAspect="1"/>
                  </p:cNvSpPr>
                  <p:nvPr/>
                </p:nvSpPr>
                <p:spPr>
                  <a:xfrm>
                    <a:off x="7477236" y="2447697"/>
                    <a:ext cx="186132" cy="181003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0" name="Oval 19"/>
                  <p:cNvSpPr>
                    <a:spLocks noChangeAspect="1"/>
                  </p:cNvSpPr>
                  <p:nvPr/>
                </p:nvSpPr>
                <p:spPr>
                  <a:xfrm>
                    <a:off x="7632296" y="2607124"/>
                    <a:ext cx="180130" cy="187465"/>
                  </a:xfrm>
                  <a:prstGeom prst="ellips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</p:sp>
            </p:grpSp>
          </p:grp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2093985" y="1492318"/>
                <a:ext cx="1335138" cy="1022411"/>
              </a:xfrm>
              <a:prstGeom prst="straightConnector1">
                <a:avLst/>
              </a:prstGeom>
              <a:ln>
                <a:solidFill>
                  <a:srgbClr val="0BF65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 rot="10800000" flipV="1">
              <a:off x="2047945" y="304796"/>
              <a:ext cx="1228772" cy="838251"/>
            </a:xfrm>
            <a:prstGeom prst="straightConnector1">
              <a:avLst/>
            </a:prstGeom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577850" y="1492250"/>
            <a:ext cx="1236663" cy="901700"/>
          </a:xfrm>
          <a:prstGeom prst="straightConnector1">
            <a:avLst/>
          </a:prstGeom>
          <a:ln w="34925" cap="flat" cmpd="sng" algn="ctr">
            <a:solidFill>
              <a:srgbClr val="FF63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1000" y="406400"/>
            <a:ext cx="1236663" cy="736600"/>
          </a:xfrm>
          <a:prstGeom prst="straightConnector1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TextBox 20"/>
          <p:cNvSpPr txBox="1">
            <a:spLocks noChangeArrowheads="1"/>
          </p:cNvSpPr>
          <p:nvPr/>
        </p:nvSpPr>
        <p:spPr bwMode="auto">
          <a:xfrm>
            <a:off x="244475" y="3124200"/>
            <a:ext cx="68446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We o</a:t>
            </a:r>
            <a:r>
              <a:rPr lang="en-US" dirty="0" smtClean="0">
                <a:solidFill>
                  <a:srgbClr val="FFFF00"/>
                </a:solidFill>
              </a:rPr>
              <a:t>bserve (</a:t>
            </a:r>
            <a:r>
              <a:rPr lang="en-US" dirty="0" err="1" smtClean="0">
                <a:solidFill>
                  <a:srgbClr val="FFFF00"/>
                </a:solidFill>
              </a:rPr>
              <a:t>T,beta</a:t>
            </a:r>
            <a:r>
              <a:rPr lang="en-US" dirty="0" smtClean="0">
                <a:solidFill>
                  <a:srgbClr val="FFFF00"/>
                </a:solidFill>
              </a:rPr>
              <a:t>) from all different geometries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192" y="3586162"/>
            <a:ext cx="3920582" cy="32718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7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s_by_s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61" y="963020"/>
            <a:ext cx="7421024" cy="5721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31901"/>
            <a:ext cx="1561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</a:t>
            </a:r>
            <a:r>
              <a:rPr lang="en-US" dirty="0" err="1" smtClean="0"/>
              <a:t>vs</a:t>
            </a:r>
            <a:r>
              <a:rPr lang="en-US" dirty="0" smtClean="0"/>
              <a:t> radius</a:t>
            </a:r>
          </a:p>
          <a:p>
            <a:r>
              <a:rPr lang="en-US" dirty="0"/>
              <a:t>C</a:t>
            </a:r>
            <a:r>
              <a:rPr lang="en-US" dirty="0" smtClean="0"/>
              <a:t>olored by </a:t>
            </a:r>
          </a:p>
          <a:p>
            <a:r>
              <a:rPr lang="en-US" dirty="0" smtClean="0"/>
              <a:t>solar elevation</a:t>
            </a:r>
          </a:p>
          <a:p>
            <a:r>
              <a:rPr lang="en-US" dirty="0" smtClean="0"/>
              <a:t>(purple = low, </a:t>
            </a:r>
          </a:p>
          <a:p>
            <a:r>
              <a:rPr lang="en-US" dirty="0" smtClean="0"/>
              <a:t>red = high)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204" y="48603"/>
            <a:ext cx="8758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CIRS spectrum taken during the mission has a fitted (</a:t>
            </a:r>
            <a:r>
              <a:rPr lang="en-US" sz="2800" dirty="0" err="1" smtClean="0"/>
              <a:t>T,beta</a:t>
            </a:r>
            <a:r>
              <a:rPr lang="en-US" sz="2800" dirty="0" smtClean="0"/>
              <a:t>) pair: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006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s_by_m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8" y="846706"/>
            <a:ext cx="7666301" cy="6011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51" y="224356"/>
            <a:ext cx="714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</a:t>
            </a:r>
            <a:r>
              <a:rPr lang="en-US" dirty="0" err="1" smtClean="0"/>
              <a:t>vs</a:t>
            </a:r>
            <a:r>
              <a:rPr lang="en-US" dirty="0" smtClean="0"/>
              <a:t> radius,  colored by viewing elevation angle</a:t>
            </a:r>
            <a:r>
              <a:rPr lang="en-US" dirty="0"/>
              <a:t> </a:t>
            </a:r>
            <a:r>
              <a:rPr lang="en-US" dirty="0" smtClean="0"/>
              <a:t> (purple=low, red=high)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8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22" y="1283291"/>
            <a:ext cx="8465954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40 &lt; T &lt; 120</a:t>
            </a:r>
            <a:r>
              <a:rPr lang="en-US" sz="2800" dirty="0" smtClean="0"/>
              <a:t> : tells a characteristic physical temperature</a:t>
            </a:r>
          </a:p>
          <a:p>
            <a:endParaRPr lang="en-US" sz="2800" dirty="0" smtClean="0"/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0 &lt; beta &lt; 1</a:t>
            </a:r>
            <a:r>
              <a:rPr lang="en-US" sz="2800" dirty="0" smtClean="0"/>
              <a:t>:  If the observed flux is from a collection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of blackbody emitters in the FOV,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then beta is expressed as the product of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  beta = filling factor  x  emissivity  x  f(T)</a:t>
            </a:r>
          </a:p>
          <a:p>
            <a:endParaRPr lang="en-US" sz="2800" dirty="0"/>
          </a:p>
          <a:p>
            <a:r>
              <a:rPr lang="en-US" sz="2800" dirty="0" smtClean="0"/>
              <a:t>                           where f(T) depends on the distribution of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temperatures in the FOV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7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T_vs_T_mu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" y="125840"/>
            <a:ext cx="3451901" cy="2745027"/>
          </a:xfrm>
          <a:prstGeom prst="rect">
            <a:avLst/>
          </a:prstGeom>
        </p:spPr>
      </p:pic>
      <p:pic>
        <p:nvPicPr>
          <p:cNvPr id="4" name="Picture 3" descr="Ik_for_fTs_mu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1" y="104589"/>
            <a:ext cx="3491943" cy="2761071"/>
          </a:xfrm>
          <a:prstGeom prst="rect">
            <a:avLst/>
          </a:prstGeom>
        </p:spPr>
      </p:pic>
      <p:pic>
        <p:nvPicPr>
          <p:cNvPr id="5" name="Picture 4" descr="f_vs_sigp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25" y="2870868"/>
            <a:ext cx="4692507" cy="38996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119" y="3280992"/>
            <a:ext cx="1931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(T) decreases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 sub-FOV </a:t>
            </a:r>
          </a:p>
          <a:p>
            <a:r>
              <a:rPr lang="en-US" sz="2400" dirty="0" smtClean="0"/>
              <a:t>T variance </a:t>
            </a:r>
          </a:p>
          <a:p>
            <a:r>
              <a:rPr lang="en-US" sz="2400" dirty="0" smtClean="0"/>
              <a:t>Increases: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65309" y="3148694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curve has been fit </a:t>
            </a:r>
          </a:p>
          <a:p>
            <a:r>
              <a:rPr lang="en-US" dirty="0"/>
              <a:t>w</a:t>
            </a:r>
            <a:r>
              <a:rPr lang="en-US" dirty="0" smtClean="0"/>
              <a:t>ith temperatures </a:t>
            </a:r>
          </a:p>
          <a:p>
            <a:r>
              <a:rPr lang="en-US" dirty="0"/>
              <a:t>f</a:t>
            </a:r>
            <a:r>
              <a:rPr lang="en-US" dirty="0" smtClean="0"/>
              <a:t>rom 50-110K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07534" y="81308"/>
            <a:ext cx="3295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More about f(T):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3214455" y="1169094"/>
            <a:ext cx="2116513" cy="484632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876</Words>
  <Application>Microsoft Macintosh PowerPoint</Application>
  <PresentationFormat>On-screen Show (4:3)</PresentationFormat>
  <Paragraphs>147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SETI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Pilorz</dc:creator>
  <cp:lastModifiedBy>Stuart Pilorz</cp:lastModifiedBy>
  <cp:revision>50</cp:revision>
  <dcterms:created xsi:type="dcterms:W3CDTF">2018-08-12T16:26:35Z</dcterms:created>
  <dcterms:modified xsi:type="dcterms:W3CDTF">2018-08-13T15:49:58Z</dcterms:modified>
</cp:coreProperties>
</file>