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14"/>
  </p:notesMasterIdLst>
  <p:sldIdLst>
    <p:sldId id="256" r:id="rId2"/>
    <p:sldId id="257" r:id="rId3"/>
    <p:sldId id="266" r:id="rId4"/>
    <p:sldId id="258" r:id="rId5"/>
    <p:sldId id="264" r:id="rId6"/>
    <p:sldId id="262" r:id="rId7"/>
    <p:sldId id="268" r:id="rId8"/>
    <p:sldId id="270" r:id="rId9"/>
    <p:sldId id="259" r:id="rId10"/>
    <p:sldId id="261" r:id="rId11"/>
    <p:sldId id="265" r:id="rId12"/>
    <p:sldId id="269"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D2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0"/>
    <p:restoredTop sz="94647"/>
  </p:normalViewPr>
  <p:slideViewPr>
    <p:cSldViewPr snapToGrid="0" snapToObjects="1">
      <p:cViewPr>
        <p:scale>
          <a:sx n="146" d="100"/>
          <a:sy n="146" d="100"/>
        </p:scale>
        <p:origin x="1424" y="1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D70B62-A35F-6540-85D1-D62C3857CA01}" type="datetimeFigureOut">
              <a:rPr lang="en-US" smtClean="0"/>
              <a:t>8/13/18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928732-63FC-C942-8668-B924A11D1630}" type="slidenum">
              <a:rPr lang="en-US" smtClean="0"/>
              <a:t>‹#›</a:t>
            </a:fld>
            <a:endParaRPr lang="en-US"/>
          </a:p>
        </p:txBody>
      </p:sp>
    </p:spTree>
    <p:extLst>
      <p:ext uri="{BB962C8B-B14F-4D97-AF65-F5344CB8AC3E}">
        <p14:creationId xmlns:p14="http://schemas.microsoft.com/office/powerpoint/2010/main" val="1496802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928732-63FC-C942-8668-B924A11D1630}" type="slidenum">
              <a:rPr lang="en-US" smtClean="0"/>
              <a:t>0</a:t>
            </a:fld>
            <a:endParaRPr lang="en-US"/>
          </a:p>
        </p:txBody>
      </p:sp>
    </p:spTree>
    <p:extLst>
      <p:ext uri="{BB962C8B-B14F-4D97-AF65-F5344CB8AC3E}">
        <p14:creationId xmlns:p14="http://schemas.microsoft.com/office/powerpoint/2010/main" val="1139168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11 C ring plateaus are</a:t>
            </a:r>
            <a:r>
              <a:rPr lang="en-US" baseline="0" dirty="0" smtClean="0"/>
              <a:t> named for their appearance in optical depth profiles, The plateaus also have a characteristic U-shape, which in some plateaus is more prominent than in others. I’ve chosen to show just a few of the plateaus in optical depth from RSS X-band, VIMS, and UVIS. The roughly factor of 2 difference between X-band and V/U optical depth is due to the fact that phase information is unknown for V/U and collect diffracted </a:t>
            </a:r>
            <a:r>
              <a:rPr lang="en-US" baseline="0" dirty="0" err="1" smtClean="0"/>
              <a:t>ligh</a:t>
            </a:r>
            <a:endParaRPr lang="en-US" dirty="0"/>
          </a:p>
        </p:txBody>
      </p:sp>
      <p:sp>
        <p:nvSpPr>
          <p:cNvPr id="4" name="Slide Number Placeholder 3"/>
          <p:cNvSpPr>
            <a:spLocks noGrp="1"/>
          </p:cNvSpPr>
          <p:nvPr>
            <p:ph type="sldNum" sz="quarter" idx="10"/>
          </p:nvPr>
        </p:nvSpPr>
        <p:spPr/>
        <p:txBody>
          <a:bodyPr/>
          <a:lstStyle/>
          <a:p>
            <a:fld id="{89928732-63FC-C942-8668-B924A11D1630}" type="slidenum">
              <a:rPr lang="en-US" smtClean="0"/>
              <a:t>1</a:t>
            </a:fld>
            <a:endParaRPr lang="en-US"/>
          </a:p>
        </p:txBody>
      </p:sp>
    </p:spTree>
    <p:extLst>
      <p:ext uri="{BB962C8B-B14F-4D97-AF65-F5344CB8AC3E}">
        <p14:creationId xmlns:p14="http://schemas.microsoft.com/office/powerpoint/2010/main" val="1241043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Tiscareno</a:t>
            </a:r>
            <a:r>
              <a:rPr lang="en-US" baseline="0" dirty="0" smtClean="0"/>
              <a:t> et al. (2018) </a:t>
            </a:r>
            <a:endParaRPr lang="en-US" dirty="0"/>
          </a:p>
        </p:txBody>
      </p:sp>
      <p:sp>
        <p:nvSpPr>
          <p:cNvPr id="4" name="Slide Number Placeholder 3"/>
          <p:cNvSpPr>
            <a:spLocks noGrp="1"/>
          </p:cNvSpPr>
          <p:nvPr>
            <p:ph type="sldNum" sz="quarter" idx="10"/>
          </p:nvPr>
        </p:nvSpPr>
        <p:spPr/>
        <p:txBody>
          <a:bodyPr/>
          <a:lstStyle/>
          <a:p>
            <a:fld id="{89928732-63FC-C942-8668-B924A11D1630}" type="slidenum">
              <a:rPr lang="en-US" smtClean="0"/>
              <a:t>2</a:t>
            </a:fld>
            <a:endParaRPr lang="en-US"/>
          </a:p>
        </p:txBody>
      </p:sp>
    </p:spTree>
    <p:extLst>
      <p:ext uri="{BB962C8B-B14F-4D97-AF65-F5344CB8AC3E}">
        <p14:creationId xmlns:p14="http://schemas.microsoft.com/office/powerpoint/2010/main" val="509439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Another model, which takes into </a:t>
            </a:r>
            <a:r>
              <a:rPr lang="en-US" baseline="0" dirty="0" err="1" smtClean="0"/>
              <a:t>acount</a:t>
            </a:r>
            <a:r>
              <a:rPr lang="en-US" baseline="0" dirty="0" smtClean="0"/>
              <a:t> multiple scattering between N particles monolayers was developed by Zebker et al. (1985). In this model, the ring is divided into a series of thin layers. Multiple scattering can occur between particles in adjacent layers, but scattering between particles in the same layer is not taken into </a:t>
            </a:r>
            <a:r>
              <a:rPr lang="en-US" baseline="0" dirty="0" err="1" smtClean="0"/>
              <a:t>acount</a:t>
            </a:r>
            <a:r>
              <a:rPr lang="en-US" baseline="0" dirty="0" smtClean="0"/>
              <a:t>. This model reproduces the classical optical depth expression in the limit that N goes to infinity.</a:t>
            </a:r>
            <a:endParaRPr lang="en-US" baseline="0" dirty="0"/>
          </a:p>
        </p:txBody>
      </p:sp>
      <p:sp>
        <p:nvSpPr>
          <p:cNvPr id="4" name="Slide Number Placeholder 3"/>
          <p:cNvSpPr>
            <a:spLocks noGrp="1"/>
          </p:cNvSpPr>
          <p:nvPr>
            <p:ph type="sldNum" sz="quarter" idx="10"/>
          </p:nvPr>
        </p:nvSpPr>
        <p:spPr/>
        <p:txBody>
          <a:bodyPr/>
          <a:lstStyle/>
          <a:p>
            <a:fld id="{9B1466EA-1500-9248-887F-3EE431F20F4D}" type="slidenum">
              <a:rPr lang="en-US" smtClean="0"/>
              <a:t>6</a:t>
            </a:fld>
            <a:endParaRPr lang="en-US"/>
          </a:p>
        </p:txBody>
      </p:sp>
    </p:spTree>
    <p:extLst>
      <p:ext uri="{BB962C8B-B14F-4D97-AF65-F5344CB8AC3E}">
        <p14:creationId xmlns:p14="http://schemas.microsoft.com/office/powerpoint/2010/main" val="968578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VIMS measures starlight at an effective wavelength of 2.92 um and UVIS at 0.15 um. There are no particles this small in Saturn’s main rings since these particles adhere to the surfaces of the larger ones. So how do optical depth profiles measured at these two wavelengths tell us about particle sizes? It has to do with the sizes of the UVIS and VIMS instruments FOV.  If the ring fills the FOV of both instruments, particles smaller than </a:t>
            </a:r>
            <a:r>
              <a:rPr lang="en-US" baseline="0" dirty="0" err="1" smtClean="0"/>
              <a:t>acrit</a:t>
            </a:r>
            <a:r>
              <a:rPr lang="en-US" baseline="0" dirty="0" smtClean="0"/>
              <a:t> will diffract light out of the FOV of VIMS which will not be replaced by light diffracted by neighboring particles UVIS, however, captures this diffracted light in its wider FOV</a:t>
            </a:r>
            <a:endParaRPr lang="en-US" baseline="-25000" dirty="0"/>
          </a:p>
        </p:txBody>
      </p:sp>
      <p:sp>
        <p:nvSpPr>
          <p:cNvPr id="4" name="Slide Number Placeholder 3"/>
          <p:cNvSpPr>
            <a:spLocks noGrp="1"/>
          </p:cNvSpPr>
          <p:nvPr>
            <p:ph type="sldNum" sz="quarter" idx="10"/>
          </p:nvPr>
        </p:nvSpPr>
        <p:spPr/>
        <p:txBody>
          <a:bodyPr/>
          <a:lstStyle/>
          <a:p>
            <a:fld id="{9B1466EA-1500-9248-887F-3EE431F20F4D}" type="slidenum">
              <a:rPr lang="en-US" smtClean="0"/>
              <a:t>7</a:t>
            </a:fld>
            <a:endParaRPr lang="en-US"/>
          </a:p>
        </p:txBody>
      </p:sp>
    </p:spTree>
    <p:extLst>
      <p:ext uri="{BB962C8B-B14F-4D97-AF65-F5344CB8AC3E}">
        <p14:creationId xmlns:p14="http://schemas.microsoft.com/office/powerpoint/2010/main" val="18484124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85A622A-2FF4-6D42-A36E-C56E8223DDA1}" type="datetime1">
              <a:rPr lang="en-US" smtClean="0"/>
              <a:t>8/13/18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DC88B-27CE-2B4F-8511-F6D4B8EBC73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A4D57AF-B974-6A42-9A65-62432CFA8A34}" type="datetime1">
              <a:rPr lang="en-US" smtClean="0"/>
              <a:t>8/13/18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DC88B-27CE-2B4F-8511-F6D4B8EBC73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BA662E3-88D5-3047-A9A2-9563D8CA721B}" type="datetime1">
              <a:rPr lang="en-US" smtClean="0"/>
              <a:t>8/13/18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DC88B-27CE-2B4F-8511-F6D4B8EBC73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64F5A6B-025B-2C45-8E0D-5E4DF62164BA}" type="datetime1">
              <a:rPr lang="en-US" smtClean="0"/>
              <a:t>8/13/18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DC88B-27CE-2B4F-8511-F6D4B8EBC73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67BDF0-77AA-C44C-92CA-F296FE1AD4CA}" type="datetime1">
              <a:rPr lang="en-US" smtClean="0"/>
              <a:t>8/13/18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2DC88B-27CE-2B4F-8511-F6D4B8EBC73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53DAAB7-03DE-384A-97DF-D2729BF2624A}" type="datetime1">
              <a:rPr lang="en-US" smtClean="0"/>
              <a:t>8/13/18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DC88B-27CE-2B4F-8511-F6D4B8EBC73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0581A4-E101-8E46-B4EC-2283F25A4CE6}" type="datetime1">
              <a:rPr lang="en-US" smtClean="0"/>
              <a:t>8/13/18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2DC88B-27CE-2B4F-8511-F6D4B8EBC73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8A0C0B2-6F67-2148-B5A1-6BCB630A2082}" type="datetime1">
              <a:rPr lang="en-US" smtClean="0"/>
              <a:t>8/13/18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2DC88B-27CE-2B4F-8511-F6D4B8EBC73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453320-6D6B-2A4B-885F-E3D4EBF9A2E3}" type="datetime1">
              <a:rPr lang="en-US" smtClean="0"/>
              <a:t>8/13/18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2DC88B-27CE-2B4F-8511-F6D4B8EBC73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92605A-17C8-D640-B2CB-CB1E58109D12}" type="datetime1">
              <a:rPr lang="en-US" smtClean="0"/>
              <a:t>8/13/18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DC88B-27CE-2B4F-8511-F6D4B8EBC73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C6A327-BA85-6F41-8506-7626BC6BD2AC}" type="datetime1">
              <a:rPr lang="en-US" smtClean="0"/>
              <a:t>8/13/18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2DC88B-27CE-2B4F-8511-F6D4B8EBC73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999BCC-DFD9-A343-8CF2-A70D5A7F0FAC}" type="datetime1">
              <a:rPr lang="en-US" smtClean="0"/>
              <a:t>8/13/18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DC88B-27CE-2B4F-8511-F6D4B8EBC73C}" type="slidenum">
              <a:rPr lang="en-US" smtClean="0"/>
              <a:t>‹#›</a:t>
            </a:fld>
            <a:endParaRPr lang="en-US"/>
          </a:p>
        </p:txBody>
      </p:sp>
    </p:spTree>
    <p:extLst>
      <p:ext uri="{BB962C8B-B14F-4D97-AF65-F5344CB8AC3E}">
        <p14:creationId xmlns:p14="http://schemas.microsoft.com/office/powerpoint/2010/main" val="572044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png"/><Relationship Id="rId6"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jpg"/><Relationship Id="rId6"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0838"/>
            <a:ext cx="7772400" cy="1287153"/>
          </a:xfrm>
        </p:spPr>
        <p:txBody>
          <a:bodyPr>
            <a:normAutofit/>
          </a:bodyPr>
          <a:lstStyle/>
          <a:p>
            <a:r>
              <a:rPr lang="en-US" sz="3600" b="1" dirty="0"/>
              <a:t>Properties of aggregates and particle sizes in the C ring </a:t>
            </a:r>
            <a:r>
              <a:rPr lang="en-US" sz="3600" b="1" dirty="0" smtClean="0"/>
              <a:t>plateaus</a:t>
            </a:r>
            <a:r>
              <a:rPr lang="en-US" sz="3600" dirty="0" smtClean="0"/>
              <a:t> </a:t>
            </a:r>
            <a:endParaRPr lang="en-US" sz="3600" dirty="0"/>
          </a:p>
        </p:txBody>
      </p:sp>
      <p:sp>
        <p:nvSpPr>
          <p:cNvPr id="3" name="Subtitle 2"/>
          <p:cNvSpPr>
            <a:spLocks noGrp="1"/>
          </p:cNvSpPr>
          <p:nvPr>
            <p:ph type="subTitle" idx="1"/>
          </p:nvPr>
        </p:nvSpPr>
        <p:spPr>
          <a:xfrm>
            <a:off x="481263" y="3619268"/>
            <a:ext cx="8200723" cy="2285806"/>
          </a:xfrm>
        </p:spPr>
        <p:txBody>
          <a:bodyPr>
            <a:normAutofit/>
          </a:bodyPr>
          <a:lstStyle/>
          <a:p>
            <a:r>
              <a:rPr lang="en-US" sz="2000" dirty="0">
                <a:latin typeface="Times New Roman" charset="0"/>
                <a:ea typeface="Times New Roman" charset="0"/>
                <a:cs typeface="Times New Roman" charset="0"/>
              </a:rPr>
              <a:t>Richard G. Jerousek</a:t>
            </a:r>
            <a:r>
              <a:rPr lang="en-US" sz="2000" baseline="30000" dirty="0">
                <a:latin typeface="Times New Roman" charset="0"/>
                <a:ea typeface="Times New Roman" charset="0"/>
                <a:cs typeface="Times New Roman" charset="0"/>
              </a:rPr>
              <a:t>1</a:t>
            </a:r>
            <a:r>
              <a:rPr lang="en-US" sz="2000" dirty="0">
                <a:latin typeface="Times New Roman" charset="0"/>
                <a:ea typeface="Times New Roman" charset="0"/>
                <a:cs typeface="Times New Roman" charset="0"/>
              </a:rPr>
              <a:t>, Joshua E. Colwell</a:t>
            </a:r>
            <a:r>
              <a:rPr lang="en-US" sz="2000" baseline="30000" dirty="0">
                <a:latin typeface="Times New Roman" charset="0"/>
                <a:ea typeface="Times New Roman" charset="0"/>
                <a:cs typeface="Times New Roman" charset="0"/>
              </a:rPr>
              <a:t>1</a:t>
            </a:r>
            <a:r>
              <a:rPr lang="en-US" sz="2000" dirty="0">
                <a:latin typeface="Times New Roman" charset="0"/>
                <a:ea typeface="Times New Roman" charset="0"/>
                <a:cs typeface="Times New Roman" charset="0"/>
              </a:rPr>
              <a:t>, Matthew M. Hedman</a:t>
            </a:r>
            <a:r>
              <a:rPr lang="en-US" sz="2000" baseline="30000" dirty="0">
                <a:latin typeface="Times New Roman" charset="0"/>
                <a:ea typeface="Times New Roman" charset="0"/>
                <a:cs typeface="Times New Roman" charset="0"/>
              </a:rPr>
              <a:t>2</a:t>
            </a:r>
            <a:r>
              <a:rPr lang="en-US" sz="2000" dirty="0">
                <a:latin typeface="Times New Roman" charset="0"/>
                <a:ea typeface="Times New Roman" charset="0"/>
                <a:cs typeface="Times New Roman" charset="0"/>
              </a:rPr>
              <a:t>, Richard G. French</a:t>
            </a:r>
            <a:r>
              <a:rPr lang="en-US" sz="2000" baseline="30000" dirty="0">
                <a:latin typeface="Times New Roman" charset="0"/>
                <a:ea typeface="Times New Roman" charset="0"/>
                <a:cs typeface="Times New Roman" charset="0"/>
              </a:rPr>
              <a:t>3</a:t>
            </a:r>
            <a:r>
              <a:rPr lang="en-US" sz="2000" dirty="0">
                <a:latin typeface="Times New Roman" charset="0"/>
                <a:ea typeface="Times New Roman" charset="0"/>
                <a:cs typeface="Times New Roman" charset="0"/>
              </a:rPr>
              <a:t>, </a:t>
            </a:r>
            <a:r>
              <a:rPr lang="en-US" sz="2000" dirty="0" err="1">
                <a:latin typeface="Times New Roman" charset="0"/>
                <a:ea typeface="Times New Roman" charset="0"/>
                <a:cs typeface="Times New Roman" charset="0"/>
              </a:rPr>
              <a:t>Essam</a:t>
            </a:r>
            <a:r>
              <a:rPr lang="en-US" sz="2000" dirty="0">
                <a:latin typeface="Times New Roman" charset="0"/>
                <a:ea typeface="Times New Roman" charset="0"/>
                <a:cs typeface="Times New Roman" charset="0"/>
              </a:rPr>
              <a:t> A. </a:t>
            </a:r>
            <a:r>
              <a:rPr lang="en-US" sz="2000" dirty="0" err="1">
                <a:latin typeface="Times New Roman" charset="0"/>
                <a:ea typeface="Times New Roman" charset="0"/>
                <a:cs typeface="Times New Roman" charset="0"/>
              </a:rPr>
              <a:t>Marouf</a:t>
            </a:r>
            <a:r>
              <a:rPr lang="en-US" sz="2000" dirty="0">
                <a:latin typeface="Times New Roman" charset="0"/>
                <a:ea typeface="Times New Roman" charset="0"/>
                <a:cs typeface="Times New Roman" charset="0"/>
              </a:rPr>
              <a:t> </a:t>
            </a:r>
            <a:r>
              <a:rPr lang="en-US" sz="2000" baseline="30000" dirty="0">
                <a:latin typeface="Times New Roman" charset="0"/>
                <a:ea typeface="Times New Roman" charset="0"/>
                <a:cs typeface="Times New Roman" charset="0"/>
              </a:rPr>
              <a:t>4</a:t>
            </a:r>
            <a:r>
              <a:rPr lang="en-US" sz="2000" dirty="0">
                <a:latin typeface="Times New Roman" charset="0"/>
                <a:ea typeface="Times New Roman" charset="0"/>
                <a:cs typeface="Times New Roman" charset="0"/>
              </a:rPr>
              <a:t>, Larry W. Esposito</a:t>
            </a:r>
            <a:r>
              <a:rPr lang="en-US" sz="2000" baseline="30000" dirty="0">
                <a:latin typeface="Times New Roman" charset="0"/>
                <a:ea typeface="Times New Roman" charset="0"/>
                <a:cs typeface="Times New Roman" charset="0"/>
              </a:rPr>
              <a:t>5</a:t>
            </a:r>
            <a:r>
              <a:rPr lang="en-US" sz="2000" dirty="0">
                <a:latin typeface="Times New Roman" charset="0"/>
                <a:ea typeface="Times New Roman" charset="0"/>
                <a:cs typeface="Times New Roman" charset="0"/>
              </a:rPr>
              <a:t>, Philip D. Nicholson</a:t>
            </a:r>
            <a:r>
              <a:rPr lang="en-US" sz="2000" baseline="30000" dirty="0">
                <a:latin typeface="Times New Roman" charset="0"/>
                <a:ea typeface="Times New Roman" charset="0"/>
                <a:cs typeface="Times New Roman" charset="0"/>
              </a:rPr>
              <a:t>6</a:t>
            </a:r>
            <a:r>
              <a:rPr lang="en-US" sz="2000" dirty="0">
                <a:latin typeface="Times New Roman" charset="0"/>
                <a:ea typeface="Times New Roman" charset="0"/>
                <a:cs typeface="Times New Roman" charset="0"/>
              </a:rPr>
              <a:t> </a:t>
            </a:r>
            <a:endParaRPr lang="en-US" sz="2000" dirty="0" smtClean="0">
              <a:latin typeface="Times New Roman" charset="0"/>
              <a:ea typeface="Times New Roman" charset="0"/>
              <a:cs typeface="Times New Roman" charset="0"/>
            </a:endParaRPr>
          </a:p>
          <a:p>
            <a:pPr algn="just"/>
            <a:r>
              <a:rPr lang="en-US" sz="1300" dirty="0" smtClean="0"/>
              <a:t>1. Department </a:t>
            </a:r>
            <a:r>
              <a:rPr lang="en-US" sz="1300" dirty="0"/>
              <a:t>of Physics and Florida Space Institute, University of Central Florida, Orlando FL 32816, </a:t>
            </a:r>
            <a:r>
              <a:rPr lang="en-US" sz="1300" b="1" dirty="0" err="1" smtClean="0"/>
              <a:t>physics.cos.ucf.edu</a:t>
            </a:r>
            <a:r>
              <a:rPr lang="en-US" sz="1300" dirty="0"/>
              <a:t> </a:t>
            </a:r>
            <a:r>
              <a:rPr lang="en-US" sz="1300" dirty="0" smtClean="0"/>
              <a:t>2</a:t>
            </a:r>
            <a:r>
              <a:rPr lang="en-US" sz="1300" dirty="0"/>
              <a:t>. Department of Physics, Univ. of Idaho, Moscow ID 83844  3. Department of Astronomy, Wellesley College, Wellesley, MA </a:t>
            </a:r>
            <a:r>
              <a:rPr lang="en-US" sz="1300" dirty="0" smtClean="0"/>
              <a:t>02481 4</a:t>
            </a:r>
            <a:r>
              <a:rPr lang="en-US" sz="1300" dirty="0"/>
              <a:t>. Department of Electrical Engineering, San Jose State University, </a:t>
            </a:r>
            <a:r>
              <a:rPr lang="fr-FR" sz="1300" dirty="0"/>
              <a:t>San José, CA 95192-0080 </a:t>
            </a:r>
            <a:r>
              <a:rPr lang="en-US" sz="1300" dirty="0"/>
              <a:t>5. Laboratory for Atmospheric and Space Physics, Univ. of Colorado, Boulder CO 80309 6. Department of Astronomy, Cornell University, Ithaca NY 14853</a:t>
            </a:r>
          </a:p>
          <a:p>
            <a:endParaRPr lang="en-US" dirty="0"/>
          </a:p>
        </p:txBody>
      </p:sp>
      <p:sp>
        <p:nvSpPr>
          <p:cNvPr id="4" name="Slide Number Placeholder 3"/>
          <p:cNvSpPr>
            <a:spLocks noGrp="1"/>
          </p:cNvSpPr>
          <p:nvPr>
            <p:ph type="sldNum" sz="quarter" idx="12"/>
          </p:nvPr>
        </p:nvSpPr>
        <p:spPr/>
        <p:txBody>
          <a:bodyPr/>
          <a:lstStyle/>
          <a:p>
            <a:fld id="{BE2DC88B-27CE-2B4F-8511-F6D4B8EBC73C}" type="slidenum">
              <a:rPr lang="en-US" smtClean="0"/>
              <a:t>0</a:t>
            </a:fld>
            <a:endParaRPr lang="en-US"/>
          </a:p>
        </p:txBody>
      </p:sp>
      <p:pic>
        <p:nvPicPr>
          <p:cNvPr id="5" name="Picture 4"/>
          <p:cNvPicPr>
            <a:picLocks noChangeAspect="1"/>
          </p:cNvPicPr>
          <p:nvPr/>
        </p:nvPicPr>
        <p:blipFill>
          <a:blip r:embed="rId3">
            <a:duotone>
              <a:prstClr val="black"/>
              <a:schemeClr val="accent4">
                <a:tint val="45000"/>
                <a:satMod val="400000"/>
              </a:schemeClr>
            </a:duotone>
            <a:extLst>
              <a:ext uri="{BEBA8EAE-BF5A-486C-A8C5-ECC9F3942E4B}">
                <a14:imgProps xmlns:a14="http://schemas.microsoft.com/office/drawing/2010/main">
                  <a14:imgLayer r:embed="rId4">
                    <a14:imgEffect>
                      <a14:saturation sat="0"/>
                    </a14:imgEffect>
                    <a14:imgEffect>
                      <a14:brightnessContrast bright="66000"/>
                    </a14:imgEffect>
                  </a14:imgLayer>
                </a14:imgProps>
              </a:ext>
              <a:ext uri="{28A0092B-C50C-407E-A947-70E740481C1C}">
                <a14:useLocalDpi xmlns:a14="http://schemas.microsoft.com/office/drawing/2010/main"/>
              </a:ext>
            </a:extLst>
          </a:blip>
          <a:stretch>
            <a:fillRect/>
          </a:stretch>
        </p:blipFill>
        <p:spPr>
          <a:xfrm>
            <a:off x="3638350" y="5433737"/>
            <a:ext cx="415280" cy="652336"/>
          </a:xfrm>
          <a:prstGeom prst="rect">
            <a:avLst/>
          </a:prstGeom>
        </p:spPr>
      </p:pic>
      <p:pic>
        <p:nvPicPr>
          <p:cNvPr id="6" name="Picture 5" descr="FSILogo.png"/>
          <p:cNvPicPr>
            <a:picLocks noChangeAspect="1"/>
          </p:cNvPicPr>
          <p:nvPr/>
        </p:nvPicPr>
        <p:blipFill>
          <a:blip r:embed="rId5">
            <a:grayscl/>
            <a:extLst>
              <a:ext uri="{BEBA8EAE-BF5A-486C-A8C5-ECC9F3942E4B}">
                <a14:imgProps xmlns:a14="http://schemas.microsoft.com/office/drawing/2010/main">
                  <a14:imgLayer r:embed="rId6">
                    <a14:imgEffect>
                      <a14:brightnessContrast bright="89000"/>
                    </a14:imgEffect>
                  </a14:imgLayer>
                </a14:imgProps>
              </a:ext>
              <a:ext uri="{28A0092B-C50C-407E-A947-70E740481C1C}">
                <a14:useLocalDpi xmlns:a14="http://schemas.microsoft.com/office/drawing/2010/main"/>
              </a:ext>
            </a:extLst>
          </a:blip>
          <a:stretch>
            <a:fillRect/>
          </a:stretch>
        </p:blipFill>
        <p:spPr>
          <a:xfrm>
            <a:off x="4283241" y="5379983"/>
            <a:ext cx="1649663" cy="801828"/>
          </a:xfrm>
          <a:prstGeom prst="rect">
            <a:avLst/>
          </a:prstGeom>
        </p:spPr>
      </p:pic>
    </p:spTree>
    <p:extLst>
      <p:ext uri="{BB962C8B-B14F-4D97-AF65-F5344CB8AC3E}">
        <p14:creationId xmlns:p14="http://schemas.microsoft.com/office/powerpoint/2010/main" val="2008883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673"/>
            <a:ext cx="9144000" cy="1325563"/>
          </a:xfrm>
        </p:spPr>
        <p:txBody>
          <a:bodyPr>
            <a:normAutofit/>
          </a:bodyPr>
          <a:lstStyle/>
          <a:p>
            <a:pPr algn="ctr"/>
            <a:r>
              <a:rPr lang="en-US" sz="3200" dirty="0" smtClean="0"/>
              <a:t>Surface mass densities from size distribution</a:t>
            </a:r>
            <a:endParaRPr lang="en-US" sz="3200" dirty="0"/>
          </a:p>
        </p:txBody>
      </p:sp>
      <p:sp>
        <p:nvSpPr>
          <p:cNvPr id="5" name="Slide Number Placeholder 4"/>
          <p:cNvSpPr>
            <a:spLocks noGrp="1"/>
          </p:cNvSpPr>
          <p:nvPr>
            <p:ph type="sldNum" sz="quarter" idx="12"/>
          </p:nvPr>
        </p:nvSpPr>
        <p:spPr/>
        <p:txBody>
          <a:bodyPr/>
          <a:lstStyle/>
          <a:p>
            <a:fld id="{BE2DC88B-27CE-2B4F-8511-F6D4B8EBC73C}" type="slidenum">
              <a:rPr lang="en-US" smtClean="0"/>
              <a:t>9</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6521" y="2463232"/>
            <a:ext cx="7170953" cy="4258244"/>
          </a:xfrm>
          <a:prstGeom prst="rect">
            <a:avLst/>
          </a:prstGeom>
        </p:spPr>
      </p:pic>
      <p:sp>
        <p:nvSpPr>
          <p:cNvPr id="7" name="TextBox 6"/>
          <p:cNvSpPr txBox="1"/>
          <p:nvPr/>
        </p:nvSpPr>
        <p:spPr>
          <a:xfrm>
            <a:off x="262549" y="1198476"/>
            <a:ext cx="8618899" cy="1384995"/>
          </a:xfrm>
          <a:prstGeom prst="rect">
            <a:avLst/>
          </a:prstGeom>
          <a:noFill/>
        </p:spPr>
        <p:txBody>
          <a:bodyPr wrap="square" rtlCol="0">
            <a:spAutoFit/>
          </a:bodyPr>
          <a:lstStyle/>
          <a:p>
            <a:pPr marL="285750" indent="-285750">
              <a:buFont typeface="Arial" charset="0"/>
              <a:buChar char="•"/>
            </a:pPr>
            <a:r>
              <a:rPr lang="en-US" dirty="0" smtClean="0"/>
              <a:t>Surface mass densities from integrating over the size distribution (with </a:t>
            </a:r>
            <a:r>
              <a:rPr lang="el-GR" dirty="0" smtClean="0"/>
              <a:t>ρ</a:t>
            </a:r>
            <a:r>
              <a:rPr lang="en-US" dirty="0" smtClean="0"/>
              <a:t> = 0.4 g/cm</a:t>
            </a:r>
            <a:r>
              <a:rPr lang="en-US" baseline="30000" dirty="0" smtClean="0"/>
              <a:t>3 </a:t>
            </a:r>
            <a:r>
              <a:rPr lang="en-US" dirty="0" smtClean="0"/>
              <a:t>) agree with estimates from density wave dispersion by </a:t>
            </a:r>
            <a:r>
              <a:rPr lang="en-US" dirty="0" err="1" smtClean="0"/>
              <a:t>Hedman</a:t>
            </a:r>
            <a:r>
              <a:rPr lang="en-US" dirty="0" smtClean="0"/>
              <a:t> et al. (2013, 2014) and Baillie et al. (2011)</a:t>
            </a:r>
          </a:p>
          <a:p>
            <a:pPr marL="285750" indent="-285750">
              <a:buFont typeface="Arial" charset="0"/>
              <a:buChar char="•"/>
            </a:pPr>
            <a:endParaRPr lang="en-US" baseline="30000" dirty="0"/>
          </a:p>
          <a:p>
            <a:pPr marL="285750" indent="-285750">
              <a:buFont typeface="Arial" charset="0"/>
              <a:buChar char="•"/>
            </a:pPr>
            <a:r>
              <a:rPr lang="el-GR" dirty="0" smtClean="0"/>
              <a:t>σ </a:t>
            </a:r>
            <a:r>
              <a:rPr lang="en-US" dirty="0" smtClean="0"/>
              <a:t>is NOT larger in plateaus!</a:t>
            </a:r>
            <a:endParaRPr lang="en-US" dirty="0"/>
          </a:p>
        </p:txBody>
      </p:sp>
    </p:spTree>
    <p:extLst>
      <p:ext uri="{BB962C8B-B14F-4D97-AF65-F5344CB8AC3E}">
        <p14:creationId xmlns:p14="http://schemas.microsoft.com/office/powerpoint/2010/main" val="4312119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pPr algn="ctr"/>
            <a:r>
              <a:rPr lang="en-US" dirty="0" smtClean="0"/>
              <a:t>Conclusions</a:t>
            </a:r>
            <a:endParaRPr lang="en-US" dirty="0"/>
          </a:p>
        </p:txBody>
      </p:sp>
      <p:sp>
        <p:nvSpPr>
          <p:cNvPr id="3" name="Content Placeholder 2"/>
          <p:cNvSpPr>
            <a:spLocks noGrp="1"/>
          </p:cNvSpPr>
          <p:nvPr>
            <p:ph sz="half" idx="1"/>
          </p:nvPr>
        </p:nvSpPr>
        <p:spPr>
          <a:xfrm>
            <a:off x="304800" y="1825625"/>
            <a:ext cx="8377645" cy="4351338"/>
          </a:xfrm>
        </p:spPr>
        <p:txBody>
          <a:bodyPr/>
          <a:lstStyle/>
          <a:p>
            <a:r>
              <a:rPr lang="en-US" dirty="0" smtClean="0"/>
              <a:t>Large boulders or aggregates (</a:t>
            </a:r>
            <a:r>
              <a:rPr lang="en-US" dirty="0" smtClean="0">
                <a:latin typeface="Times New Roman" charset="0"/>
                <a:ea typeface="Times New Roman" charset="0"/>
                <a:cs typeface="Times New Roman" charset="0"/>
              </a:rPr>
              <a:t>~ 20 m</a:t>
            </a:r>
            <a:r>
              <a:rPr lang="en-US" dirty="0" smtClean="0"/>
              <a:t>) are ubiquitous in the background C ring. But objects this size can only sparsely populate the C ring plateaus. </a:t>
            </a:r>
          </a:p>
          <a:p>
            <a:endParaRPr lang="en-US" dirty="0" smtClean="0"/>
          </a:p>
          <a:p>
            <a:r>
              <a:rPr lang="en-US" dirty="0" smtClean="0"/>
              <a:t>These boulders create the ghosts seen in UVIS occultation data and as the streaky texture in </a:t>
            </a:r>
            <a:r>
              <a:rPr lang="en-US" dirty="0"/>
              <a:t>ISS </a:t>
            </a:r>
            <a:r>
              <a:rPr lang="en-US" dirty="0" smtClean="0"/>
              <a:t>images. (Like </a:t>
            </a:r>
            <a:r>
              <a:rPr lang="en-US" dirty="0"/>
              <a:t>propeller moonlets </a:t>
            </a:r>
            <a:r>
              <a:rPr lang="en-US" dirty="0" smtClean="0"/>
              <a:t>which open </a:t>
            </a:r>
            <a:r>
              <a:rPr lang="en-US" dirty="0" smtClean="0"/>
              <a:t>similar, </a:t>
            </a:r>
            <a:r>
              <a:rPr lang="en-US" dirty="0" smtClean="0"/>
              <a:t>but larger features in </a:t>
            </a:r>
            <a:r>
              <a:rPr lang="en-US" dirty="0"/>
              <a:t>the A </a:t>
            </a:r>
            <a:r>
              <a:rPr lang="en-US" dirty="0" smtClean="0"/>
              <a:t>ring.)</a:t>
            </a:r>
            <a:endParaRPr lang="en-US" dirty="0"/>
          </a:p>
          <a:p>
            <a:endParaRPr lang="en-US" dirty="0" smtClean="0"/>
          </a:p>
          <a:p>
            <a:endParaRPr lang="en-US" dirty="0"/>
          </a:p>
          <a:p>
            <a:endParaRPr lang="en-US" dirty="0" smtClean="0"/>
          </a:p>
          <a:p>
            <a:endParaRPr lang="en-US" dirty="0"/>
          </a:p>
        </p:txBody>
      </p:sp>
      <p:sp>
        <p:nvSpPr>
          <p:cNvPr id="5" name="Slide Number Placeholder 4"/>
          <p:cNvSpPr>
            <a:spLocks noGrp="1"/>
          </p:cNvSpPr>
          <p:nvPr>
            <p:ph type="sldNum" sz="quarter" idx="12"/>
          </p:nvPr>
        </p:nvSpPr>
        <p:spPr/>
        <p:txBody>
          <a:bodyPr/>
          <a:lstStyle/>
          <a:p>
            <a:fld id="{BE2DC88B-27CE-2B4F-8511-F6D4B8EBC73C}" type="slidenum">
              <a:rPr lang="en-US" smtClean="0"/>
              <a:t>10</a:t>
            </a:fld>
            <a:endParaRPr lang="en-US"/>
          </a:p>
        </p:txBody>
      </p:sp>
    </p:spTree>
    <p:extLst>
      <p:ext uri="{BB962C8B-B14F-4D97-AF65-F5344CB8AC3E}">
        <p14:creationId xmlns:p14="http://schemas.microsoft.com/office/powerpoint/2010/main" val="2568598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pPr algn="ctr"/>
            <a:r>
              <a:rPr lang="en-US" dirty="0" smtClean="0"/>
              <a:t>Thank you</a:t>
            </a:r>
            <a:endParaRPr lang="en-US" dirty="0"/>
          </a:p>
        </p:txBody>
      </p:sp>
      <p:sp>
        <p:nvSpPr>
          <p:cNvPr id="3" name="Content Placeholder 2"/>
          <p:cNvSpPr>
            <a:spLocks noGrp="1"/>
          </p:cNvSpPr>
          <p:nvPr>
            <p:ph sz="half" idx="1"/>
          </p:nvPr>
        </p:nvSpPr>
        <p:spPr>
          <a:xfrm>
            <a:off x="628649" y="1825625"/>
            <a:ext cx="7777683" cy="4827724"/>
          </a:xfrm>
        </p:spPr>
        <p:txBody>
          <a:bodyPr>
            <a:normAutofit fontScale="25000" lnSpcReduction="20000"/>
          </a:bodyPr>
          <a:lstStyle/>
          <a:p>
            <a:pPr marL="0" indent="0">
              <a:buNone/>
            </a:pPr>
            <a:r>
              <a:rPr lang="en-US" sz="6400" b="1" dirty="0" smtClean="0"/>
              <a:t>Reference</a:t>
            </a:r>
            <a:r>
              <a:rPr lang="en-US" sz="6400" dirty="0" smtClean="0"/>
              <a:t>s</a:t>
            </a:r>
          </a:p>
          <a:p>
            <a:pPr marL="0" indent="0">
              <a:buNone/>
            </a:pPr>
            <a:r>
              <a:rPr lang="en-US" sz="5600" dirty="0">
                <a:latin typeface="Times New Roman" charset="0"/>
                <a:ea typeface="Times New Roman" charset="0"/>
                <a:cs typeface="Times New Roman" charset="0"/>
              </a:rPr>
              <a:t>Baillié</a:t>
            </a:r>
            <a:r>
              <a:rPr lang="en-US" sz="5600" dirty="0" smtClean="0">
                <a:latin typeface="Times New Roman" charset="0"/>
                <a:ea typeface="Times New Roman" charset="0"/>
                <a:cs typeface="Times New Roman" charset="0"/>
              </a:rPr>
              <a:t>, K., Colwell, J.E., Esposito, L.W., Lewis, M.C. 2013. Meter-sized moonlet population in </a:t>
            </a:r>
            <a:r>
              <a:rPr lang="en-US" sz="5600" dirty="0">
                <a:latin typeface="Times New Roman" charset="0"/>
                <a:ea typeface="Times New Roman" charset="0"/>
                <a:cs typeface="Times New Roman" charset="0"/>
              </a:rPr>
              <a:t>S</a:t>
            </a:r>
            <a:r>
              <a:rPr lang="en-US" sz="5600" dirty="0" smtClean="0">
                <a:latin typeface="Times New Roman" charset="0"/>
                <a:ea typeface="Times New Roman" charset="0"/>
                <a:cs typeface="Times New Roman" charset="0"/>
              </a:rPr>
              <a:t>aturn’s </a:t>
            </a:r>
            <a:r>
              <a:rPr lang="en-US" sz="5600" dirty="0">
                <a:latin typeface="Times New Roman" charset="0"/>
                <a:ea typeface="Times New Roman" charset="0"/>
                <a:cs typeface="Times New Roman" charset="0"/>
              </a:rPr>
              <a:t>C</a:t>
            </a:r>
            <a:r>
              <a:rPr lang="en-US" sz="5600" dirty="0" smtClean="0">
                <a:latin typeface="Times New Roman" charset="0"/>
                <a:ea typeface="Times New Roman" charset="0"/>
                <a:cs typeface="Times New Roman" charset="0"/>
              </a:rPr>
              <a:t> ring and </a:t>
            </a:r>
            <a:r>
              <a:rPr lang="en-US" sz="5600" dirty="0">
                <a:latin typeface="Times New Roman" charset="0"/>
                <a:ea typeface="Times New Roman" charset="0"/>
                <a:cs typeface="Times New Roman" charset="0"/>
              </a:rPr>
              <a:t>C</a:t>
            </a:r>
            <a:r>
              <a:rPr lang="en-US" sz="5600" dirty="0" smtClean="0">
                <a:latin typeface="Times New Roman" charset="0"/>
                <a:ea typeface="Times New Roman" charset="0"/>
                <a:cs typeface="Times New Roman" charset="0"/>
              </a:rPr>
              <a:t>assini division. </a:t>
            </a:r>
            <a:r>
              <a:rPr lang="en-US" sz="5600" i="1" dirty="0" smtClean="0">
                <a:latin typeface="Times New Roman" charset="0"/>
                <a:ea typeface="Times New Roman" charset="0"/>
                <a:cs typeface="Times New Roman" charset="0"/>
              </a:rPr>
              <a:t>Astron. J. </a:t>
            </a:r>
            <a:r>
              <a:rPr lang="en-US" sz="5600" dirty="0" smtClean="0">
                <a:latin typeface="Times New Roman" charset="0"/>
                <a:ea typeface="Times New Roman" charset="0"/>
                <a:cs typeface="Times New Roman" charset="0"/>
              </a:rPr>
              <a:t>145:171. </a:t>
            </a:r>
            <a:r>
              <a:rPr lang="mr-IN" sz="5600" dirty="0">
                <a:latin typeface="Times New Roman" charset="0"/>
                <a:ea typeface="Times New Roman" charset="0"/>
                <a:cs typeface="Times New Roman" charset="0"/>
              </a:rPr>
              <a:t>doi:10.1088/0004-6256/145/6/171 </a:t>
            </a:r>
            <a:endParaRPr lang="en-US" sz="5600" dirty="0" smtClean="0">
              <a:latin typeface="Times New Roman" charset="0"/>
              <a:ea typeface="Times New Roman" charset="0"/>
              <a:cs typeface="Times New Roman" charset="0"/>
            </a:endParaRPr>
          </a:p>
          <a:p>
            <a:pPr marL="0" indent="0">
              <a:buNone/>
            </a:pPr>
            <a:endParaRPr lang="en-US" sz="5600" dirty="0" smtClean="0">
              <a:latin typeface="Times New Roman" charset="0"/>
              <a:ea typeface="Times New Roman" charset="0"/>
              <a:cs typeface="Times New Roman" charset="0"/>
            </a:endParaRPr>
          </a:p>
          <a:p>
            <a:pPr marL="0" indent="0">
              <a:buNone/>
            </a:pPr>
            <a:r>
              <a:rPr lang="en-US" sz="5600" dirty="0">
                <a:latin typeface="Times New Roman" charset="0"/>
                <a:ea typeface="Times New Roman" charset="0"/>
                <a:cs typeface="Times New Roman" charset="0"/>
              </a:rPr>
              <a:t>Baillié, K., Colwell, J. E. , Lissauer, J. J., Esposito, L. W., </a:t>
            </a:r>
            <a:r>
              <a:rPr lang="en-US" sz="5600" dirty="0" err="1">
                <a:latin typeface="Times New Roman" charset="0"/>
                <a:ea typeface="Times New Roman" charset="0"/>
                <a:cs typeface="Times New Roman" charset="0"/>
              </a:rPr>
              <a:t>Sremcevic</a:t>
            </a:r>
            <a:r>
              <a:rPr lang="en-US" sz="5600" dirty="0">
                <a:latin typeface="Times New Roman" charset="0"/>
                <a:ea typeface="Times New Roman" charset="0"/>
                <a:cs typeface="Times New Roman" charset="0"/>
              </a:rPr>
              <a:t>, M. (2011) Waves in Cassini UVIS Stellar </a:t>
            </a:r>
            <a:r>
              <a:rPr lang="en-US" sz="5600" dirty="0" err="1">
                <a:latin typeface="Times New Roman" charset="0"/>
                <a:ea typeface="Times New Roman" charset="0"/>
                <a:cs typeface="Times New Roman" charset="0"/>
              </a:rPr>
              <a:t>Occultations</a:t>
            </a:r>
            <a:r>
              <a:rPr lang="en-US" sz="5600" dirty="0">
                <a:latin typeface="Times New Roman" charset="0"/>
                <a:ea typeface="Times New Roman" charset="0"/>
                <a:cs typeface="Times New Roman" charset="0"/>
              </a:rPr>
              <a:t> 2. The C Ring. </a:t>
            </a:r>
            <a:r>
              <a:rPr lang="en-US" sz="5600" i="1" dirty="0">
                <a:latin typeface="Times New Roman" charset="0"/>
                <a:ea typeface="Times New Roman" charset="0"/>
                <a:cs typeface="Times New Roman" charset="0"/>
              </a:rPr>
              <a:t>Icarus, </a:t>
            </a:r>
            <a:r>
              <a:rPr lang="en-US" sz="5600" dirty="0">
                <a:latin typeface="Times New Roman" charset="0"/>
                <a:ea typeface="Times New Roman" charset="0"/>
                <a:cs typeface="Times New Roman" charset="0"/>
              </a:rPr>
              <a:t>216, 292-308. doi:10.1016/j.icarus.2011.05.019. </a:t>
            </a:r>
            <a:endParaRPr lang="en-US" sz="5600" dirty="0" smtClean="0">
              <a:latin typeface="Times New Roman" charset="0"/>
              <a:ea typeface="Times New Roman" charset="0"/>
              <a:cs typeface="Times New Roman" charset="0"/>
            </a:endParaRPr>
          </a:p>
          <a:p>
            <a:pPr marL="0" indent="0">
              <a:buNone/>
            </a:pPr>
            <a:endParaRPr lang="en-US" sz="5600" dirty="0" smtClean="0">
              <a:latin typeface="Times New Roman" charset="0"/>
              <a:ea typeface="Times New Roman" charset="0"/>
              <a:cs typeface="Times New Roman" charset="0"/>
            </a:endParaRPr>
          </a:p>
          <a:p>
            <a:pPr marL="0" indent="0">
              <a:buNone/>
            </a:pPr>
            <a:r>
              <a:rPr lang="en-US" sz="5600" dirty="0">
                <a:latin typeface="Times New Roman" charset="0"/>
                <a:ea typeface="Times New Roman" charset="0"/>
                <a:cs typeface="Times New Roman" charset="0"/>
              </a:rPr>
              <a:t>Colwell, J. E., Esposito, L. W., </a:t>
            </a:r>
            <a:r>
              <a:rPr lang="en-US" sz="5600" dirty="0" err="1">
                <a:latin typeface="Times New Roman" charset="0"/>
                <a:ea typeface="Times New Roman" charset="0"/>
                <a:cs typeface="Times New Roman" charset="0"/>
              </a:rPr>
              <a:t>Sremčevic</a:t>
            </a:r>
            <a:r>
              <a:rPr lang="en-US" sz="5600" dirty="0">
                <a:latin typeface="Times New Roman" charset="0"/>
                <a:ea typeface="Times New Roman" charset="0"/>
                <a:cs typeface="Times New Roman" charset="0"/>
              </a:rPr>
              <a:t>́, M. (2006) Gravitational wakes in Saturn’s A ring measured by stellar </a:t>
            </a:r>
            <a:r>
              <a:rPr lang="en-US" sz="5600" dirty="0" err="1">
                <a:latin typeface="Times New Roman" charset="0"/>
                <a:ea typeface="Times New Roman" charset="0"/>
                <a:cs typeface="Times New Roman" charset="0"/>
              </a:rPr>
              <a:t>occultations</a:t>
            </a:r>
            <a:r>
              <a:rPr lang="en-US" sz="5600" dirty="0">
                <a:latin typeface="Times New Roman" charset="0"/>
                <a:ea typeface="Times New Roman" charset="0"/>
                <a:cs typeface="Times New Roman" charset="0"/>
              </a:rPr>
              <a:t> from Cassini. </a:t>
            </a:r>
            <a:r>
              <a:rPr lang="en-US" sz="5600" i="1" dirty="0" err="1">
                <a:latin typeface="Times New Roman" charset="0"/>
                <a:ea typeface="Times New Roman" charset="0"/>
                <a:cs typeface="Times New Roman" charset="0"/>
              </a:rPr>
              <a:t>Geophys</a:t>
            </a:r>
            <a:r>
              <a:rPr lang="en-US" sz="5600" i="1" dirty="0">
                <a:latin typeface="Times New Roman" charset="0"/>
                <a:ea typeface="Times New Roman" charset="0"/>
                <a:cs typeface="Times New Roman" charset="0"/>
              </a:rPr>
              <a:t>. Res. Lett., </a:t>
            </a:r>
            <a:r>
              <a:rPr lang="en-US" sz="5600" dirty="0">
                <a:latin typeface="Times New Roman" charset="0"/>
                <a:ea typeface="Times New Roman" charset="0"/>
                <a:cs typeface="Times New Roman" charset="0"/>
              </a:rPr>
              <a:t>33, L07201, doi:10.1029/2005GL025163. </a:t>
            </a:r>
            <a:endParaRPr lang="en-US" sz="5600" dirty="0" smtClean="0">
              <a:latin typeface="Times New Roman" charset="0"/>
              <a:ea typeface="Times New Roman" charset="0"/>
              <a:cs typeface="Times New Roman" charset="0"/>
            </a:endParaRPr>
          </a:p>
          <a:p>
            <a:pPr marL="0" indent="0">
              <a:buNone/>
            </a:pPr>
            <a:endParaRPr lang="en-US" sz="5600" dirty="0" smtClean="0">
              <a:latin typeface="Times New Roman" charset="0"/>
              <a:ea typeface="Times New Roman" charset="0"/>
              <a:cs typeface="Times New Roman" charset="0"/>
            </a:endParaRPr>
          </a:p>
          <a:p>
            <a:pPr marL="0" indent="0">
              <a:buNone/>
            </a:pPr>
            <a:r>
              <a:rPr lang="en-US" sz="5600" dirty="0">
                <a:latin typeface="Times New Roman" charset="0"/>
                <a:ea typeface="Times New Roman" charset="0"/>
                <a:cs typeface="Times New Roman" charset="0"/>
              </a:rPr>
              <a:t>Colwell, J. E., Esposito, L. W., </a:t>
            </a:r>
            <a:r>
              <a:rPr lang="en-US" sz="5600" dirty="0" err="1">
                <a:latin typeface="Times New Roman" charset="0"/>
                <a:ea typeface="Times New Roman" charset="0"/>
                <a:cs typeface="Times New Roman" charset="0"/>
              </a:rPr>
              <a:t>Sremčevic</a:t>
            </a:r>
            <a:r>
              <a:rPr lang="en-US" sz="5600" dirty="0">
                <a:latin typeface="Times New Roman" charset="0"/>
                <a:ea typeface="Times New Roman" charset="0"/>
                <a:cs typeface="Times New Roman" charset="0"/>
              </a:rPr>
              <a:t>́, M., Stewart, G. R., McClintock, W. E. (2007) Self- gravity wakes and radial structure of Saturn’s B ring. </a:t>
            </a:r>
            <a:r>
              <a:rPr lang="en-US" sz="5600" i="1" dirty="0">
                <a:latin typeface="Times New Roman" charset="0"/>
                <a:ea typeface="Times New Roman" charset="0"/>
                <a:cs typeface="Times New Roman" charset="0"/>
              </a:rPr>
              <a:t>Icarus</a:t>
            </a:r>
            <a:r>
              <a:rPr lang="en-US" sz="5600" dirty="0">
                <a:latin typeface="Times New Roman" charset="0"/>
                <a:ea typeface="Times New Roman" charset="0"/>
                <a:cs typeface="Times New Roman" charset="0"/>
              </a:rPr>
              <a:t>, 190, 127-144, doi:10.1016/j.icarus.2007.03.018. </a:t>
            </a:r>
            <a:endParaRPr lang="en-US" sz="5600" dirty="0" smtClean="0">
              <a:latin typeface="Times New Roman" charset="0"/>
              <a:ea typeface="Times New Roman" charset="0"/>
              <a:cs typeface="Times New Roman" charset="0"/>
            </a:endParaRPr>
          </a:p>
          <a:p>
            <a:pPr marL="0" indent="0">
              <a:buNone/>
            </a:pPr>
            <a:endParaRPr lang="en-US" sz="5600" dirty="0" smtClean="0">
              <a:latin typeface="Times New Roman" charset="0"/>
              <a:ea typeface="Times New Roman" charset="0"/>
              <a:cs typeface="Times New Roman" charset="0"/>
            </a:endParaRPr>
          </a:p>
          <a:p>
            <a:pPr marL="0" indent="0">
              <a:buNone/>
            </a:pPr>
            <a:r>
              <a:rPr lang="en-US" sz="5600" dirty="0" err="1">
                <a:latin typeface="Times New Roman" charset="0"/>
                <a:ea typeface="Times New Roman" charset="0"/>
                <a:cs typeface="Times New Roman" charset="0"/>
              </a:rPr>
              <a:t>Hedman</a:t>
            </a:r>
            <a:r>
              <a:rPr lang="en-US" sz="5600" dirty="0">
                <a:latin typeface="Times New Roman" charset="0"/>
                <a:ea typeface="Times New Roman" charset="0"/>
                <a:cs typeface="Times New Roman" charset="0"/>
              </a:rPr>
              <a:t>, M. M., Nicholson, P. D. (2014) More </a:t>
            </a:r>
            <a:r>
              <a:rPr lang="en-US" sz="5600" dirty="0" err="1">
                <a:latin typeface="Times New Roman" charset="0"/>
                <a:ea typeface="Times New Roman" charset="0"/>
                <a:cs typeface="Times New Roman" charset="0"/>
              </a:rPr>
              <a:t>Kronoseismology</a:t>
            </a:r>
            <a:r>
              <a:rPr lang="en-US" sz="5600" dirty="0">
                <a:latin typeface="Times New Roman" charset="0"/>
                <a:ea typeface="Times New Roman" charset="0"/>
                <a:cs typeface="Times New Roman" charset="0"/>
              </a:rPr>
              <a:t> with Saturn’s Rings. </a:t>
            </a:r>
            <a:r>
              <a:rPr lang="en-US" sz="5600" i="1" dirty="0">
                <a:latin typeface="Times New Roman" charset="0"/>
                <a:ea typeface="Times New Roman" charset="0"/>
                <a:cs typeface="Times New Roman" charset="0"/>
              </a:rPr>
              <a:t>Mon. Not. Roy. Astron. Soc.</a:t>
            </a:r>
            <a:r>
              <a:rPr lang="en-US" sz="5600" dirty="0">
                <a:latin typeface="Times New Roman" charset="0"/>
                <a:ea typeface="Times New Roman" charset="0"/>
                <a:cs typeface="Times New Roman" charset="0"/>
              </a:rPr>
              <a:t>, 444, 1369-1388</a:t>
            </a:r>
            <a:r>
              <a:rPr lang="en-US" sz="5600" dirty="0" smtClean="0">
                <a:latin typeface="Times New Roman" charset="0"/>
                <a:ea typeface="Times New Roman" charset="0"/>
                <a:cs typeface="Times New Roman" charset="0"/>
              </a:rPr>
              <a:t>.</a:t>
            </a:r>
          </a:p>
          <a:p>
            <a:pPr marL="0" indent="0">
              <a:buNone/>
            </a:pPr>
            <a:endParaRPr lang="en-US" sz="5600" dirty="0" smtClean="0">
              <a:latin typeface="Times New Roman" charset="0"/>
              <a:ea typeface="Times New Roman" charset="0"/>
              <a:cs typeface="Times New Roman" charset="0"/>
            </a:endParaRPr>
          </a:p>
          <a:p>
            <a:pPr marL="0" indent="0">
              <a:buNone/>
            </a:pPr>
            <a:r>
              <a:rPr lang="en-US" sz="5600" dirty="0" smtClean="0">
                <a:latin typeface="Times New Roman" charset="0"/>
                <a:ea typeface="Times New Roman" charset="0"/>
                <a:cs typeface="Times New Roman" charset="0"/>
              </a:rPr>
              <a:t> </a:t>
            </a:r>
            <a:r>
              <a:rPr lang="en-US" sz="5600" dirty="0" err="1" smtClean="0">
                <a:latin typeface="Times New Roman" charset="0"/>
                <a:ea typeface="Times New Roman" charset="0"/>
                <a:cs typeface="Times New Roman" charset="0"/>
              </a:rPr>
              <a:t>Tiscareno</a:t>
            </a:r>
            <a:r>
              <a:rPr lang="en-US" sz="5600" dirty="0" smtClean="0">
                <a:latin typeface="Times New Roman" charset="0"/>
                <a:ea typeface="Times New Roman" charset="0"/>
                <a:cs typeface="Times New Roman" charset="0"/>
              </a:rPr>
              <a:t> et al. </a:t>
            </a:r>
            <a:r>
              <a:rPr lang="en-US" sz="5600" dirty="0">
                <a:latin typeface="Times New Roman" charset="0"/>
                <a:ea typeface="Times New Roman" charset="0"/>
                <a:cs typeface="Times New Roman" charset="0"/>
              </a:rPr>
              <a:t>Close-range remote sensing of Saturn’s rings during Cassini’s ring grazing orbits and grand finale </a:t>
            </a:r>
            <a:r>
              <a:rPr lang="en-US" sz="5600" dirty="0" smtClean="0">
                <a:latin typeface="Times New Roman" charset="0"/>
                <a:ea typeface="Times New Roman" charset="0"/>
                <a:cs typeface="Times New Roman" charset="0"/>
              </a:rPr>
              <a:t>(submitted to </a:t>
            </a:r>
            <a:r>
              <a:rPr lang="en-US" sz="5600" i="1" dirty="0" smtClean="0">
                <a:latin typeface="Times New Roman" charset="0"/>
                <a:ea typeface="Times New Roman" charset="0"/>
                <a:cs typeface="Times New Roman" charset="0"/>
              </a:rPr>
              <a:t>Science,</a:t>
            </a:r>
            <a:r>
              <a:rPr lang="en-US" sz="5600" dirty="0" smtClean="0">
                <a:latin typeface="Times New Roman" charset="0"/>
                <a:ea typeface="Times New Roman" charset="0"/>
                <a:cs typeface="Times New Roman" charset="0"/>
              </a:rPr>
              <a:t> 2018)</a:t>
            </a:r>
          </a:p>
          <a:p>
            <a:pPr marL="0" indent="0">
              <a:buNone/>
            </a:pPr>
            <a:endParaRPr lang="en-US" sz="5600" dirty="0">
              <a:latin typeface="Times New Roman" charset="0"/>
              <a:ea typeface="Times New Roman" charset="0"/>
              <a:cs typeface="Times New Roman" charset="0"/>
            </a:endParaRPr>
          </a:p>
          <a:p>
            <a:pPr marL="0" indent="0">
              <a:buNone/>
            </a:pPr>
            <a:r>
              <a:rPr lang="en-US" sz="5600" dirty="0" err="1">
                <a:latin typeface="Times New Roman" charset="0"/>
                <a:ea typeface="Times New Roman" charset="0"/>
                <a:cs typeface="Times New Roman" charset="0"/>
              </a:rPr>
              <a:t>Zebker</a:t>
            </a:r>
            <a:r>
              <a:rPr lang="en-US" sz="5600" dirty="0">
                <a:latin typeface="Times New Roman" charset="0"/>
                <a:ea typeface="Times New Roman" charset="0"/>
                <a:cs typeface="Times New Roman" charset="0"/>
              </a:rPr>
              <a:t>, H. A., </a:t>
            </a:r>
            <a:r>
              <a:rPr lang="en-US" sz="5600" dirty="0" err="1">
                <a:latin typeface="Times New Roman" charset="0"/>
                <a:ea typeface="Times New Roman" charset="0"/>
                <a:cs typeface="Times New Roman" charset="0"/>
              </a:rPr>
              <a:t>Marouf</a:t>
            </a:r>
            <a:r>
              <a:rPr lang="en-US" sz="5600" dirty="0">
                <a:latin typeface="Times New Roman" charset="0"/>
                <a:ea typeface="Times New Roman" charset="0"/>
                <a:cs typeface="Times New Roman" charset="0"/>
              </a:rPr>
              <a:t> E. A, Tyler, G. L. (1985) Saturn’s rings: Particle size distributions for thin layer model. </a:t>
            </a:r>
            <a:r>
              <a:rPr lang="en-US" sz="5600" i="1" dirty="0">
                <a:latin typeface="Times New Roman" charset="0"/>
                <a:ea typeface="Times New Roman" charset="0"/>
                <a:cs typeface="Times New Roman" charset="0"/>
              </a:rPr>
              <a:t>Icarus</a:t>
            </a:r>
            <a:r>
              <a:rPr lang="en-US" sz="5600" dirty="0">
                <a:latin typeface="Times New Roman" charset="0"/>
                <a:ea typeface="Times New Roman" charset="0"/>
                <a:cs typeface="Times New Roman" charset="0"/>
              </a:rPr>
              <a:t>, 64, 531-548. </a:t>
            </a:r>
          </a:p>
          <a:p>
            <a:pPr marL="0" indent="0">
              <a:buNone/>
            </a:pPr>
            <a:endParaRPr lang="en-US" sz="5600" dirty="0">
              <a:latin typeface="Times New Roman" charset="0"/>
              <a:ea typeface="Times New Roman" charset="0"/>
              <a:cs typeface="Times New Roman" charset="0"/>
            </a:endParaRPr>
          </a:p>
          <a:p>
            <a:pPr marL="0" indent="0">
              <a:buNone/>
            </a:pPr>
            <a:endParaRPr lang="en-US" sz="1200" dirty="0">
              <a:latin typeface="Times New Roman" charset="0"/>
              <a:ea typeface="Times New Roman" charset="0"/>
              <a:cs typeface="Times New Roman" charset="0"/>
            </a:endParaRPr>
          </a:p>
          <a:p>
            <a:pPr marL="0" indent="0">
              <a:buNone/>
            </a:pPr>
            <a:endParaRPr lang="mr-IN" sz="1200" dirty="0">
              <a:latin typeface="Times New Roman" charset="0"/>
              <a:ea typeface="Times New Roman" charset="0"/>
              <a:cs typeface="Times New Roman" charset="0"/>
            </a:endParaRPr>
          </a:p>
          <a:p>
            <a:pPr marL="0" indent="0">
              <a:buNone/>
            </a:pPr>
            <a:endParaRPr lang="en-US" dirty="0"/>
          </a:p>
          <a:p>
            <a:pPr marL="0" indent="0">
              <a:buNone/>
            </a:pPr>
            <a:r>
              <a:rPr lang="en-US" dirty="0" smtClean="0"/>
              <a:t> </a:t>
            </a:r>
            <a:endParaRPr lang="en-US" dirty="0"/>
          </a:p>
          <a:p>
            <a:pPr marL="0" indent="0">
              <a:buNone/>
            </a:pPr>
            <a:endParaRPr lang="en-US" dirty="0" smtClean="0"/>
          </a:p>
          <a:p>
            <a:endParaRPr lang="en-US" dirty="0"/>
          </a:p>
          <a:p>
            <a:endParaRPr lang="en-US" dirty="0" smtClean="0"/>
          </a:p>
          <a:p>
            <a:endParaRPr lang="en-US" dirty="0"/>
          </a:p>
        </p:txBody>
      </p:sp>
      <p:sp>
        <p:nvSpPr>
          <p:cNvPr id="5" name="Slide Number Placeholder 4"/>
          <p:cNvSpPr>
            <a:spLocks noGrp="1"/>
          </p:cNvSpPr>
          <p:nvPr>
            <p:ph type="sldNum" sz="quarter" idx="12"/>
          </p:nvPr>
        </p:nvSpPr>
        <p:spPr/>
        <p:txBody>
          <a:bodyPr/>
          <a:lstStyle/>
          <a:p>
            <a:fld id="{BE2DC88B-27CE-2B4F-8511-F6D4B8EBC73C}" type="slidenum">
              <a:rPr lang="en-US" smtClean="0"/>
              <a:t>11</a:t>
            </a:fld>
            <a:endParaRPr lang="en-US"/>
          </a:p>
        </p:txBody>
      </p:sp>
    </p:spTree>
    <p:extLst>
      <p:ext uri="{BB962C8B-B14F-4D97-AF65-F5344CB8AC3E}">
        <p14:creationId xmlns:p14="http://schemas.microsoft.com/office/powerpoint/2010/main" val="15460629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380"/>
            <a:ext cx="9143999" cy="1325563"/>
          </a:xfrm>
        </p:spPr>
        <p:txBody>
          <a:bodyPr>
            <a:normAutofit/>
          </a:bodyPr>
          <a:lstStyle/>
          <a:p>
            <a:pPr algn="ctr"/>
            <a:r>
              <a:rPr lang="en-US" sz="3200" dirty="0" smtClean="0"/>
              <a:t>C ring plateaus: some optical depth profiles at a glance</a:t>
            </a:r>
            <a:endParaRPr lang="en-US" sz="3200" dirty="0"/>
          </a:p>
        </p:txBody>
      </p:sp>
      <p:sp>
        <p:nvSpPr>
          <p:cNvPr id="4" name="Slide Number Placeholder 3"/>
          <p:cNvSpPr>
            <a:spLocks noGrp="1"/>
          </p:cNvSpPr>
          <p:nvPr>
            <p:ph type="sldNum" sz="quarter" idx="12"/>
          </p:nvPr>
        </p:nvSpPr>
        <p:spPr/>
        <p:txBody>
          <a:bodyPr/>
          <a:lstStyle/>
          <a:p>
            <a:fld id="{BE2DC88B-27CE-2B4F-8511-F6D4B8EBC73C}" type="slidenum">
              <a:rPr lang="en-US" smtClean="0"/>
              <a:t>1</a:t>
            </a:fld>
            <a:endParaRPr lang="en-US"/>
          </a:p>
        </p:txBody>
      </p:sp>
      <p:sp>
        <p:nvSpPr>
          <p:cNvPr id="15" name="TextBox 14"/>
          <p:cNvSpPr txBox="1"/>
          <p:nvPr/>
        </p:nvSpPr>
        <p:spPr>
          <a:xfrm>
            <a:off x="0" y="850074"/>
            <a:ext cx="9144000" cy="1477328"/>
          </a:xfrm>
          <a:prstGeom prst="rect">
            <a:avLst/>
          </a:prstGeom>
          <a:noFill/>
        </p:spPr>
        <p:txBody>
          <a:bodyPr wrap="square" rtlCol="0">
            <a:spAutoFit/>
          </a:bodyPr>
          <a:lstStyle/>
          <a:p>
            <a:pPr marL="285750" indent="-285750">
              <a:buFont typeface="Arial" charset="0"/>
              <a:buChar char="•"/>
            </a:pPr>
            <a:endParaRPr lang="en-US" dirty="0"/>
          </a:p>
          <a:p>
            <a:pPr marL="285750" indent="-285750">
              <a:buFont typeface="Arial" charset="0"/>
              <a:buChar char="•"/>
            </a:pPr>
            <a:r>
              <a:rPr lang="en-US" dirty="0" smtClean="0"/>
              <a:t>Named for their optical depth </a:t>
            </a:r>
            <a:r>
              <a:rPr lang="en-US" dirty="0" smtClean="0"/>
              <a:t>profiles, rising above </a:t>
            </a:r>
            <a:r>
              <a:rPr lang="en-US" dirty="0" smtClean="0"/>
              <a:t>the background C </a:t>
            </a:r>
            <a:r>
              <a:rPr lang="en-US" dirty="0" smtClean="0"/>
              <a:t>ring in </a:t>
            </a:r>
            <a:r>
              <a:rPr lang="el-GR" i="1" dirty="0" smtClean="0"/>
              <a:t>τ</a:t>
            </a:r>
            <a:r>
              <a:rPr lang="en-US" dirty="0" smtClean="0"/>
              <a:t> over edges  spanning several km.</a:t>
            </a:r>
          </a:p>
          <a:p>
            <a:pPr marL="285750" indent="-285750">
              <a:buFont typeface="Arial" charset="0"/>
              <a:buChar char="•"/>
            </a:pPr>
            <a:r>
              <a:rPr lang="en-US" dirty="0" smtClean="0"/>
              <a:t>Characteristic U-shaped profile turns upside down at very low incidence angles.</a:t>
            </a:r>
          </a:p>
          <a:p>
            <a:pPr marL="285750" indent="-285750">
              <a:buFont typeface="Arial" charset="0"/>
              <a:buChar char="•"/>
            </a:pPr>
            <a:r>
              <a:rPr lang="en-US" dirty="0" smtClean="0"/>
              <a:t>Larger vertical extent of ring near plateau edges.</a:t>
            </a:r>
            <a:endParaRPr lang="en-US" dirty="0" smtClean="0"/>
          </a:p>
        </p:txBody>
      </p:sp>
      <p:grpSp>
        <p:nvGrpSpPr>
          <p:cNvPr id="27" name="Group 26"/>
          <p:cNvGrpSpPr>
            <a:grpSpLocks noChangeAspect="1"/>
          </p:cNvGrpSpPr>
          <p:nvPr/>
        </p:nvGrpSpPr>
        <p:grpSpPr>
          <a:xfrm>
            <a:off x="404267" y="2472775"/>
            <a:ext cx="8569815" cy="4038618"/>
            <a:chOff x="207034" y="1383839"/>
            <a:chExt cx="8886293" cy="4187767"/>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876"/>
            <a:stretch/>
          </p:blipFill>
          <p:spPr>
            <a:xfrm>
              <a:off x="5636118" y="1415827"/>
              <a:ext cx="3457209" cy="210312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612" r="1594" b="3031"/>
            <a:stretch/>
          </p:blipFill>
          <p:spPr>
            <a:xfrm>
              <a:off x="5608444" y="3337887"/>
              <a:ext cx="3457724" cy="2051157"/>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r="456"/>
            <a:stretch/>
          </p:blipFill>
          <p:spPr>
            <a:xfrm>
              <a:off x="2144208" y="3428092"/>
              <a:ext cx="3554771" cy="214351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b="1884"/>
            <a:stretch/>
          </p:blipFill>
          <p:spPr>
            <a:xfrm>
              <a:off x="2144208" y="1388993"/>
              <a:ext cx="3554771" cy="2103120"/>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11130" t="9347" r="65430" b="61020"/>
            <a:stretch/>
          </p:blipFill>
          <p:spPr>
            <a:xfrm>
              <a:off x="207034" y="1383839"/>
              <a:ext cx="1651750" cy="1249240"/>
            </a:xfrm>
            <a:prstGeom prst="rect">
              <a:avLst/>
            </a:prstGeom>
          </p:spPr>
        </p:pic>
        <p:sp>
          <p:nvSpPr>
            <p:cNvPr id="12" name="Rectangle 11"/>
            <p:cNvSpPr/>
            <p:nvPr/>
          </p:nvSpPr>
          <p:spPr>
            <a:xfrm>
              <a:off x="2525917" y="1638672"/>
              <a:ext cx="878186" cy="6427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936800" y="1617302"/>
              <a:ext cx="878186" cy="6427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5936800" y="3557463"/>
              <a:ext cx="878186" cy="6427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525917" y="3624102"/>
              <a:ext cx="878186" cy="642796"/>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3125" y="3922640"/>
            <a:ext cx="1821696" cy="2338823"/>
          </a:xfrm>
          <a:prstGeom prst="rect">
            <a:avLst/>
          </a:prstGeom>
        </p:spPr>
      </p:pic>
      <p:sp>
        <p:nvSpPr>
          <p:cNvPr id="17" name="TextBox 16"/>
          <p:cNvSpPr txBox="1"/>
          <p:nvPr/>
        </p:nvSpPr>
        <p:spPr>
          <a:xfrm>
            <a:off x="391388" y="3898577"/>
            <a:ext cx="1778831" cy="307777"/>
          </a:xfrm>
          <a:prstGeom prst="rect">
            <a:avLst/>
          </a:prstGeom>
          <a:noFill/>
        </p:spPr>
        <p:txBody>
          <a:bodyPr wrap="square" rtlCol="0">
            <a:spAutoFit/>
          </a:bodyPr>
          <a:lstStyle/>
          <a:p>
            <a:r>
              <a:rPr lang="en-US" sz="1400" dirty="0" err="1" smtClean="0">
                <a:solidFill>
                  <a:schemeClr val="bg1"/>
                </a:solidFill>
              </a:rPr>
              <a:t>Hedman</a:t>
            </a:r>
            <a:r>
              <a:rPr lang="en-US" sz="1400" dirty="0" smtClean="0">
                <a:solidFill>
                  <a:schemeClr val="bg1"/>
                </a:solidFill>
              </a:rPr>
              <a:t> et al. (2011)</a:t>
            </a:r>
            <a:endParaRPr lang="en-US" sz="1400" dirty="0">
              <a:solidFill>
                <a:schemeClr val="bg1"/>
              </a:solidFill>
            </a:endParaRPr>
          </a:p>
        </p:txBody>
      </p:sp>
      <p:sp>
        <p:nvSpPr>
          <p:cNvPr id="18" name="TextBox 17"/>
          <p:cNvSpPr txBox="1"/>
          <p:nvPr/>
        </p:nvSpPr>
        <p:spPr>
          <a:xfrm>
            <a:off x="658917" y="4105997"/>
            <a:ext cx="1222134" cy="307777"/>
          </a:xfrm>
          <a:prstGeom prst="rect">
            <a:avLst/>
          </a:prstGeom>
          <a:noFill/>
        </p:spPr>
        <p:txBody>
          <a:bodyPr wrap="square" rtlCol="0">
            <a:spAutoFit/>
          </a:bodyPr>
          <a:lstStyle/>
          <a:p>
            <a:r>
              <a:rPr lang="en-US" sz="1400" dirty="0" smtClean="0"/>
              <a:t>P8 shadow?</a:t>
            </a:r>
            <a:endParaRPr lang="en-US" sz="1400" dirty="0"/>
          </a:p>
        </p:txBody>
      </p:sp>
      <p:sp>
        <p:nvSpPr>
          <p:cNvPr id="19" name="TextBox 18"/>
          <p:cNvSpPr txBox="1"/>
          <p:nvPr/>
        </p:nvSpPr>
        <p:spPr>
          <a:xfrm>
            <a:off x="706243" y="4668533"/>
            <a:ext cx="1174808" cy="523220"/>
          </a:xfrm>
          <a:prstGeom prst="rect">
            <a:avLst/>
          </a:prstGeom>
          <a:noFill/>
        </p:spPr>
        <p:txBody>
          <a:bodyPr wrap="square" rtlCol="0">
            <a:spAutoFit/>
          </a:bodyPr>
          <a:lstStyle/>
          <a:p>
            <a:r>
              <a:rPr lang="en-US" sz="1400" smtClean="0"/>
              <a:t>Corrugation shadows</a:t>
            </a:r>
            <a:endParaRPr lang="en-US" sz="1400" dirty="0"/>
          </a:p>
        </p:txBody>
      </p:sp>
      <p:cxnSp>
        <p:nvCxnSpPr>
          <p:cNvPr id="9" name="Straight Arrow Connector 8"/>
          <p:cNvCxnSpPr/>
          <p:nvPr/>
        </p:nvCxnSpPr>
        <p:spPr>
          <a:xfrm flipH="1">
            <a:off x="1027609" y="5157355"/>
            <a:ext cx="217715" cy="2245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06243" y="4344319"/>
            <a:ext cx="217715" cy="2245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0998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pPr algn="ctr"/>
            <a:r>
              <a:rPr lang="en-US" sz="3200" dirty="0" smtClean="0"/>
              <a:t>Texture seen in ring grazing orbits</a:t>
            </a:r>
            <a:endParaRPr lang="en-US" sz="3200" dirty="0"/>
          </a:p>
        </p:txBody>
      </p:sp>
      <p:sp>
        <p:nvSpPr>
          <p:cNvPr id="4" name="Slide Number Placeholder 3"/>
          <p:cNvSpPr>
            <a:spLocks noGrp="1"/>
          </p:cNvSpPr>
          <p:nvPr>
            <p:ph type="sldNum" sz="quarter" idx="12"/>
          </p:nvPr>
        </p:nvSpPr>
        <p:spPr/>
        <p:txBody>
          <a:bodyPr/>
          <a:lstStyle/>
          <a:p>
            <a:fld id="{BE2DC88B-27CE-2B4F-8511-F6D4B8EBC73C}" type="slidenum">
              <a:rPr lang="en-US" smtClean="0"/>
              <a:t>2</a:t>
            </a:fld>
            <a:endParaRPr lang="en-US"/>
          </a:p>
        </p:txBody>
      </p:sp>
      <p:grpSp>
        <p:nvGrpSpPr>
          <p:cNvPr id="10" name="Group 9"/>
          <p:cNvGrpSpPr>
            <a:grpSpLocks noChangeAspect="1"/>
          </p:cNvGrpSpPr>
          <p:nvPr/>
        </p:nvGrpSpPr>
        <p:grpSpPr>
          <a:xfrm>
            <a:off x="453359" y="1505645"/>
            <a:ext cx="5102198" cy="2062314"/>
            <a:chOff x="0" y="1574800"/>
            <a:chExt cx="9151685" cy="3699121"/>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4800"/>
              <a:ext cx="9144000" cy="3699121"/>
            </a:xfrm>
            <a:prstGeom prst="rect">
              <a:avLst/>
            </a:prstGeom>
          </p:spPr>
        </p:pic>
        <p:pic>
          <p:nvPicPr>
            <p:cNvPr id="9" name="Picture 8"/>
            <p:cNvPicPr>
              <a:picLocks noChangeAspect="1"/>
            </p:cNvPicPr>
            <p:nvPr/>
          </p:nvPicPr>
          <p:blipFill rotWithShape="1">
            <a:blip r:embed="rId4">
              <a:alphaModFix/>
              <a:extLst>
                <a:ext uri="{28A0092B-C50C-407E-A947-70E740481C1C}">
                  <a14:useLocalDpi xmlns:a14="http://schemas.microsoft.com/office/drawing/2010/main" val="0"/>
                </a:ext>
              </a:extLst>
            </a:blip>
            <a:srcRect t="15443" b="18696"/>
            <a:stretch/>
          </p:blipFill>
          <p:spPr>
            <a:xfrm>
              <a:off x="7685" y="2159213"/>
              <a:ext cx="9144000" cy="2489627"/>
            </a:xfrm>
            <a:prstGeom prst="rect">
              <a:avLst/>
            </a:prstGeom>
          </p:spPr>
        </p:pic>
      </p:grpSp>
      <p:grpSp>
        <p:nvGrpSpPr>
          <p:cNvPr id="14" name="Group 13"/>
          <p:cNvGrpSpPr>
            <a:grpSpLocks noChangeAspect="1"/>
          </p:cNvGrpSpPr>
          <p:nvPr/>
        </p:nvGrpSpPr>
        <p:grpSpPr>
          <a:xfrm>
            <a:off x="453359" y="4087906"/>
            <a:ext cx="5097914" cy="1959199"/>
            <a:chOff x="1143000" y="2351314"/>
            <a:chExt cx="6858000" cy="2635624"/>
          </a:xfrm>
        </p:grpSpPr>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27283" b="34286"/>
            <a:stretch/>
          </p:blipFill>
          <p:spPr>
            <a:xfrm rot="10800000">
              <a:off x="1143000" y="2351314"/>
              <a:ext cx="6858000" cy="2635624"/>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34677" b="43250"/>
            <a:stretch/>
          </p:blipFill>
          <p:spPr>
            <a:xfrm rot="10800000">
              <a:off x="1143000" y="2966036"/>
              <a:ext cx="6858000" cy="1513756"/>
            </a:xfrm>
            <a:prstGeom prst="rect">
              <a:avLst/>
            </a:prstGeom>
          </p:spPr>
        </p:pic>
      </p:grpSp>
      <p:sp>
        <p:nvSpPr>
          <p:cNvPr id="15" name="TextBox 14"/>
          <p:cNvSpPr txBox="1"/>
          <p:nvPr/>
        </p:nvSpPr>
        <p:spPr>
          <a:xfrm>
            <a:off x="5686185" y="1505645"/>
            <a:ext cx="3288766" cy="4247317"/>
          </a:xfrm>
          <a:prstGeom prst="rect">
            <a:avLst/>
          </a:prstGeom>
          <a:noFill/>
        </p:spPr>
        <p:txBody>
          <a:bodyPr wrap="square" rtlCol="0">
            <a:spAutoFit/>
          </a:bodyPr>
          <a:lstStyle/>
          <a:p>
            <a:pPr marL="285750" indent="-285750">
              <a:buFont typeface="Arial" charset="0"/>
              <a:buChar char="•"/>
            </a:pPr>
            <a:endParaRPr lang="en-US" dirty="0" smtClean="0"/>
          </a:p>
          <a:p>
            <a:pPr marL="285750" indent="-285750">
              <a:buFont typeface="Arial" charset="0"/>
              <a:buChar char="•"/>
            </a:pPr>
            <a:endParaRPr lang="en-US" dirty="0"/>
          </a:p>
          <a:p>
            <a:pPr marL="285750" indent="-285750">
              <a:buFont typeface="Arial" charset="0"/>
              <a:buChar char="•"/>
            </a:pPr>
            <a:r>
              <a:rPr lang="en-US" dirty="0" smtClean="0"/>
              <a:t>Dark “streaks” appear dark when viewed from both lit and unlit faces of the rings</a:t>
            </a:r>
            <a:r>
              <a:rPr lang="en-US" dirty="0" smtClean="0"/>
              <a:t>. </a:t>
            </a:r>
            <a:r>
              <a:rPr lang="en-US" dirty="0" err="1" smtClean="0"/>
              <a:t>Tiscareno</a:t>
            </a:r>
            <a:r>
              <a:rPr lang="en-US" dirty="0" smtClean="0"/>
              <a:t> et al. (submitted 2018) </a:t>
            </a:r>
            <a:endParaRPr lang="en-US" dirty="0"/>
          </a:p>
          <a:p>
            <a:pPr marL="285750" indent="-285750">
              <a:buFont typeface="Arial" charset="0"/>
              <a:buChar char="•"/>
            </a:pPr>
            <a:endParaRPr lang="en-US" dirty="0" smtClean="0"/>
          </a:p>
          <a:p>
            <a:pPr marL="285750" indent="-285750">
              <a:buFont typeface="Arial" charset="0"/>
              <a:buChar char="•"/>
            </a:pPr>
            <a:r>
              <a:rPr lang="en-US" dirty="0" smtClean="0"/>
              <a:t>Streaks appear to be aligned to the direction of orbital motion.</a:t>
            </a:r>
          </a:p>
          <a:p>
            <a:pPr marL="285750" indent="-285750">
              <a:buFont typeface="Arial" charset="0"/>
              <a:buChar char="•"/>
            </a:pPr>
            <a:endParaRPr lang="en-US" dirty="0"/>
          </a:p>
          <a:p>
            <a:pPr marL="285750" indent="-285750">
              <a:buFont typeface="Arial" charset="0"/>
              <a:buChar char="•"/>
            </a:pPr>
            <a:r>
              <a:rPr lang="en-US" dirty="0" smtClean="0"/>
              <a:t>Pixel scale: </a:t>
            </a:r>
            <a:r>
              <a:rPr lang="en-US" dirty="0" smtClean="0">
                <a:latin typeface="Times New Roman" charset="0"/>
                <a:ea typeface="Times New Roman" charset="0"/>
                <a:cs typeface="Times New Roman" charset="0"/>
              </a:rPr>
              <a:t>~ </a:t>
            </a:r>
            <a:r>
              <a:rPr lang="en-US" dirty="0" smtClean="0">
                <a:latin typeface="Times New Roman" charset="0"/>
                <a:ea typeface="Times New Roman" charset="0"/>
                <a:cs typeface="Times New Roman" charset="0"/>
              </a:rPr>
              <a:t>300 - 400</a:t>
            </a:r>
            <a:r>
              <a:rPr lang="en-US" dirty="0" smtClean="0"/>
              <a:t> </a:t>
            </a:r>
            <a:r>
              <a:rPr lang="en-US" dirty="0" smtClean="0"/>
              <a:t>m</a:t>
            </a:r>
          </a:p>
          <a:p>
            <a:pPr marL="285750" indent="-285750">
              <a:buFont typeface="Arial" charset="0"/>
              <a:buChar char="•"/>
            </a:pPr>
            <a:endParaRPr lang="en-US" dirty="0"/>
          </a:p>
          <a:p>
            <a:pPr marL="285750" indent="-285750">
              <a:buFont typeface="Arial" charset="0"/>
              <a:buChar char="•"/>
            </a:pPr>
            <a:endParaRPr lang="en-US" dirty="0"/>
          </a:p>
        </p:txBody>
      </p:sp>
      <p:sp>
        <p:nvSpPr>
          <p:cNvPr id="16" name="TextBox 15"/>
          <p:cNvSpPr txBox="1"/>
          <p:nvPr/>
        </p:nvSpPr>
        <p:spPr>
          <a:xfrm>
            <a:off x="2351313" y="1505645"/>
            <a:ext cx="583987" cy="369332"/>
          </a:xfrm>
          <a:prstGeom prst="rect">
            <a:avLst/>
          </a:prstGeom>
          <a:noFill/>
        </p:spPr>
        <p:txBody>
          <a:bodyPr wrap="square" rtlCol="0">
            <a:spAutoFit/>
          </a:bodyPr>
          <a:lstStyle/>
          <a:p>
            <a:r>
              <a:rPr lang="en-US" dirty="0" smtClean="0">
                <a:solidFill>
                  <a:srgbClr val="FF0000"/>
                </a:solidFill>
              </a:rPr>
              <a:t>P1</a:t>
            </a:r>
            <a:endParaRPr lang="en-US" dirty="0">
              <a:solidFill>
                <a:srgbClr val="FF0000"/>
              </a:solidFill>
            </a:endParaRPr>
          </a:p>
        </p:txBody>
      </p:sp>
      <p:sp>
        <p:nvSpPr>
          <p:cNvPr id="17" name="TextBox 16"/>
          <p:cNvSpPr txBox="1"/>
          <p:nvPr/>
        </p:nvSpPr>
        <p:spPr>
          <a:xfrm>
            <a:off x="4125044" y="4131718"/>
            <a:ext cx="583987" cy="369332"/>
          </a:xfrm>
          <a:prstGeom prst="rect">
            <a:avLst/>
          </a:prstGeom>
          <a:noFill/>
        </p:spPr>
        <p:txBody>
          <a:bodyPr wrap="square" rtlCol="0">
            <a:spAutoFit/>
          </a:bodyPr>
          <a:lstStyle/>
          <a:p>
            <a:r>
              <a:rPr lang="en-US" dirty="0" smtClean="0">
                <a:solidFill>
                  <a:srgbClr val="FF0000"/>
                </a:solidFill>
              </a:rPr>
              <a:t>P5</a:t>
            </a:r>
            <a:endParaRPr lang="en-US" dirty="0">
              <a:solidFill>
                <a:srgbClr val="FF0000"/>
              </a:solidFill>
            </a:endParaRPr>
          </a:p>
        </p:txBody>
      </p:sp>
      <p:sp>
        <p:nvSpPr>
          <p:cNvPr id="18" name="Rectangle 17"/>
          <p:cNvSpPr/>
          <p:nvPr/>
        </p:nvSpPr>
        <p:spPr>
          <a:xfrm>
            <a:off x="4125044" y="3364753"/>
            <a:ext cx="822191" cy="5464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27635" y="5829852"/>
            <a:ext cx="548129" cy="575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31426" y="3232771"/>
            <a:ext cx="734666" cy="307777"/>
          </a:xfrm>
          <a:prstGeom prst="rect">
            <a:avLst/>
          </a:prstGeom>
          <a:noFill/>
        </p:spPr>
        <p:txBody>
          <a:bodyPr wrap="square" rtlCol="0">
            <a:spAutoFit/>
          </a:bodyPr>
          <a:lstStyle/>
          <a:p>
            <a:r>
              <a:rPr lang="en-US" sz="1400" dirty="0" smtClean="0">
                <a:solidFill>
                  <a:srgbClr val="FF0000"/>
                </a:solidFill>
              </a:rPr>
              <a:t>50 km</a:t>
            </a:r>
            <a:endParaRPr lang="en-US" sz="1400" dirty="0">
              <a:solidFill>
                <a:srgbClr val="FF0000"/>
              </a:solidFill>
            </a:endParaRPr>
          </a:p>
        </p:txBody>
      </p:sp>
      <p:sp>
        <p:nvSpPr>
          <p:cNvPr id="21" name="TextBox 20"/>
          <p:cNvSpPr txBox="1"/>
          <p:nvPr/>
        </p:nvSpPr>
        <p:spPr>
          <a:xfrm>
            <a:off x="1094091" y="5705657"/>
            <a:ext cx="734666" cy="307777"/>
          </a:xfrm>
          <a:prstGeom prst="rect">
            <a:avLst/>
          </a:prstGeom>
          <a:noFill/>
        </p:spPr>
        <p:txBody>
          <a:bodyPr wrap="square" rtlCol="0">
            <a:spAutoFit/>
          </a:bodyPr>
          <a:lstStyle/>
          <a:p>
            <a:r>
              <a:rPr lang="en-US" sz="1400" dirty="0" smtClean="0">
                <a:solidFill>
                  <a:srgbClr val="FF0000"/>
                </a:solidFill>
              </a:rPr>
              <a:t>50 km</a:t>
            </a:r>
            <a:endParaRPr lang="en-US" sz="1400" dirty="0">
              <a:solidFill>
                <a:srgbClr val="FF0000"/>
              </a:solidFill>
            </a:endParaRPr>
          </a:p>
        </p:txBody>
      </p:sp>
    </p:spTree>
    <p:extLst>
      <p:ext uri="{BB962C8B-B14F-4D97-AF65-F5344CB8AC3E}">
        <p14:creationId xmlns:p14="http://schemas.microsoft.com/office/powerpoint/2010/main" val="14326535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44"/>
            <a:ext cx="9144000" cy="1325563"/>
          </a:xfrm>
        </p:spPr>
        <p:txBody>
          <a:bodyPr>
            <a:normAutofit/>
          </a:bodyPr>
          <a:lstStyle/>
          <a:p>
            <a:pPr algn="ctr"/>
            <a:r>
              <a:rPr lang="en-US" sz="3200" dirty="0" smtClean="0"/>
              <a:t>UVIS </a:t>
            </a:r>
            <a:r>
              <a:rPr lang="en-US" sz="3200" dirty="0" err="1" smtClean="0"/>
              <a:t>occs</a:t>
            </a:r>
            <a:r>
              <a:rPr lang="en-US" sz="3200" dirty="0" smtClean="0"/>
              <a:t> resolve many streaks (a.k.a. ghosts)</a:t>
            </a:r>
            <a:endParaRPr lang="en-US" sz="3200" dirty="0"/>
          </a:p>
        </p:txBody>
      </p:sp>
      <p:pic>
        <p:nvPicPr>
          <p:cNvPr id="6" name="Content Placeholder 5"/>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4430"/>
          <a:stretch/>
        </p:blipFill>
        <p:spPr>
          <a:xfrm>
            <a:off x="89500" y="1332307"/>
            <a:ext cx="5297993" cy="4435960"/>
          </a:xfrm>
        </p:spPr>
      </p:pic>
      <p:sp>
        <p:nvSpPr>
          <p:cNvPr id="4" name="Content Placeholder 3"/>
          <p:cNvSpPr>
            <a:spLocks noGrp="1"/>
          </p:cNvSpPr>
          <p:nvPr>
            <p:ph sz="half" idx="2"/>
          </p:nvPr>
        </p:nvSpPr>
        <p:spPr>
          <a:xfrm>
            <a:off x="4973182" y="1898918"/>
            <a:ext cx="4170817" cy="4351338"/>
          </a:xfrm>
        </p:spPr>
        <p:txBody>
          <a:bodyPr/>
          <a:lstStyle/>
          <a:p>
            <a:r>
              <a:rPr lang="en-US" sz="1800" dirty="0" smtClean="0"/>
              <a:t>Streaks are </a:t>
            </a:r>
            <a:r>
              <a:rPr lang="en-US" sz="1800" dirty="0" smtClean="0">
                <a:latin typeface="Times New Roman" charset="0"/>
                <a:ea typeface="Times New Roman" charset="0"/>
                <a:cs typeface="Times New Roman" charset="0"/>
              </a:rPr>
              <a:t>&lt; ~ 60 </a:t>
            </a:r>
            <a:r>
              <a:rPr lang="en-US" sz="1800" dirty="0" smtClean="0"/>
              <a:t>m across and spaced by </a:t>
            </a:r>
            <a:r>
              <a:rPr lang="en-US" sz="1800" dirty="0" smtClean="0">
                <a:latin typeface="Times New Roman" charset="0"/>
                <a:ea typeface="Times New Roman" charset="0"/>
                <a:cs typeface="Times New Roman" charset="0"/>
              </a:rPr>
              <a:t>~ 0.5  - 1 </a:t>
            </a:r>
            <a:r>
              <a:rPr lang="en-US" sz="1800" dirty="0" smtClean="0"/>
              <a:t>km.</a:t>
            </a:r>
          </a:p>
          <a:p>
            <a:endParaRPr lang="en-US" sz="1800" dirty="0"/>
          </a:p>
          <a:p>
            <a:r>
              <a:rPr lang="en-US" sz="1800" dirty="0" smtClean="0"/>
              <a:t>Some of these are the “ghosts” reported by Baillie et al. (2013), others where not included in their study since they are not completely transparent.</a:t>
            </a:r>
          </a:p>
          <a:p>
            <a:endParaRPr lang="en-US" sz="1800" dirty="0"/>
          </a:p>
          <a:p>
            <a:r>
              <a:rPr lang="en-US" sz="1800" dirty="0" smtClean="0"/>
              <a:t>Ghosts are not seen at the same radial location in </a:t>
            </a:r>
            <a:r>
              <a:rPr lang="en-US" sz="1800" dirty="0" err="1" smtClean="0"/>
              <a:t>occultations</a:t>
            </a:r>
            <a:r>
              <a:rPr lang="en-US" sz="1800" dirty="0" smtClean="0"/>
              <a:t> at different longitudes.</a:t>
            </a:r>
          </a:p>
          <a:p>
            <a:endParaRPr lang="en-US" dirty="0"/>
          </a:p>
          <a:p>
            <a:endParaRPr lang="en-US" dirty="0"/>
          </a:p>
        </p:txBody>
      </p:sp>
      <p:sp>
        <p:nvSpPr>
          <p:cNvPr id="5" name="Slide Number Placeholder 4"/>
          <p:cNvSpPr>
            <a:spLocks noGrp="1"/>
          </p:cNvSpPr>
          <p:nvPr>
            <p:ph type="sldNum" sz="quarter" idx="12"/>
          </p:nvPr>
        </p:nvSpPr>
        <p:spPr/>
        <p:txBody>
          <a:bodyPr/>
          <a:lstStyle/>
          <a:p>
            <a:fld id="{BE2DC88B-27CE-2B4F-8511-F6D4B8EBC73C}" type="slidenum">
              <a:rPr lang="en-US" smtClean="0"/>
              <a:t>3</a:t>
            </a:fld>
            <a:endParaRPr lang="en-US"/>
          </a:p>
        </p:txBody>
      </p:sp>
      <p:sp>
        <p:nvSpPr>
          <p:cNvPr id="7" name="TextBox 6"/>
          <p:cNvSpPr txBox="1"/>
          <p:nvPr/>
        </p:nvSpPr>
        <p:spPr>
          <a:xfrm>
            <a:off x="793902" y="2014282"/>
            <a:ext cx="3714724" cy="400110"/>
          </a:xfrm>
          <a:prstGeom prst="rect">
            <a:avLst/>
          </a:prstGeom>
          <a:noFill/>
        </p:spPr>
        <p:txBody>
          <a:bodyPr wrap="square" rtlCol="0">
            <a:spAutoFit/>
          </a:bodyPr>
          <a:lstStyle/>
          <a:p>
            <a:r>
              <a:rPr lang="en-US" sz="2000" dirty="0" smtClean="0">
                <a:latin typeface="Calibri" charset="0"/>
                <a:ea typeface="Calibri" charset="0"/>
                <a:cs typeface="Calibri" charset="0"/>
              </a:rPr>
              <a:t>P5</a:t>
            </a:r>
            <a:r>
              <a:rPr lang="en-US" sz="1600" dirty="0" smtClean="0">
                <a:latin typeface="Times New Roman" charset="0"/>
                <a:ea typeface="Times New Roman" charset="0"/>
                <a:cs typeface="Times New Roman" charset="0"/>
              </a:rPr>
              <a:t>         </a:t>
            </a:r>
            <a:r>
              <a:rPr lang="en-US" sz="1600" dirty="0" err="1" smtClean="0">
                <a:latin typeface="Times New Roman" charset="0"/>
                <a:ea typeface="Times New Roman" charset="0"/>
                <a:cs typeface="Times New Roman" charset="0"/>
              </a:rPr>
              <a:t>d</a:t>
            </a:r>
            <a:r>
              <a:rPr lang="en-US" sz="1600" i="1" dirty="0" err="1" smtClean="0">
                <a:latin typeface="Times New Roman" charset="0"/>
                <a:ea typeface="Times New Roman" charset="0"/>
                <a:cs typeface="Times New Roman" charset="0"/>
              </a:rPr>
              <a:t>r</a:t>
            </a:r>
            <a:r>
              <a:rPr lang="en-US" sz="1600" dirty="0" smtClean="0">
                <a:latin typeface="Times New Roman" charset="0"/>
                <a:ea typeface="Times New Roman" charset="0"/>
                <a:cs typeface="Times New Roman" charset="0"/>
              </a:rPr>
              <a:t> = 31 m,  </a:t>
            </a:r>
            <a:r>
              <a:rPr lang="en-US" sz="1600" i="1" dirty="0" err="1" smtClean="0">
                <a:latin typeface="Times New Roman" charset="0"/>
                <a:ea typeface="Times New Roman" charset="0"/>
                <a:cs typeface="Times New Roman" charset="0"/>
              </a:rPr>
              <a:t>r</a:t>
            </a:r>
            <a:r>
              <a:rPr lang="en-US" sz="1600" dirty="0" err="1" smtClean="0">
                <a:latin typeface="Times New Roman" charset="0"/>
                <a:ea typeface="Times New Roman" charset="0"/>
                <a:cs typeface="Times New Roman" charset="0"/>
              </a:rPr>
              <a:t>d</a:t>
            </a:r>
            <a:r>
              <a:rPr lang="el-GR" sz="1600" i="1" dirty="0" smtClean="0">
                <a:latin typeface="Times New Roman" charset="0"/>
                <a:ea typeface="Times New Roman" charset="0"/>
                <a:cs typeface="Times New Roman" charset="0"/>
              </a:rPr>
              <a:t>θ</a:t>
            </a:r>
            <a:r>
              <a:rPr lang="en-US" sz="1600" dirty="0" smtClean="0">
                <a:latin typeface="Times New Roman" charset="0"/>
                <a:ea typeface="Times New Roman" charset="0"/>
                <a:cs typeface="Times New Roman" charset="0"/>
              </a:rPr>
              <a:t> = 16 m,  </a:t>
            </a:r>
            <a:r>
              <a:rPr lang="en-US" sz="1600" i="1" dirty="0" smtClean="0">
                <a:latin typeface="Times New Roman" charset="0"/>
                <a:ea typeface="Times New Roman" charset="0"/>
                <a:cs typeface="Times New Roman" charset="0"/>
              </a:rPr>
              <a:t>B</a:t>
            </a:r>
            <a:r>
              <a:rPr lang="en-US" sz="1600" dirty="0" smtClean="0">
                <a:latin typeface="Times New Roman" charset="0"/>
                <a:ea typeface="Times New Roman" charset="0"/>
                <a:cs typeface="Times New Roman" charset="0"/>
              </a:rPr>
              <a:t> = 17.2º</a:t>
            </a:r>
            <a:endParaRPr lang="en-US"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4513579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7778" y="1341176"/>
            <a:ext cx="2630051" cy="2103120"/>
          </a:xfrm>
          <a:prstGeom prst="rect">
            <a:avLst/>
          </a:prstGeom>
        </p:spPr>
      </p:pic>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3967" y="3364753"/>
            <a:ext cx="2630051" cy="2103120"/>
          </a:xfrm>
          <a:prstGeom prst="rect">
            <a:avLst/>
          </a:prstGeom>
        </p:spPr>
      </p:pic>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846" y="3364753"/>
            <a:ext cx="2664356" cy="2130552"/>
          </a:xfrm>
          <a:prstGeom prst="rect">
            <a:avLst/>
          </a:prstGeom>
        </p:spPr>
      </p:pic>
      <p:sp>
        <p:nvSpPr>
          <p:cNvPr id="5" name="Slide Number Placeholder 4"/>
          <p:cNvSpPr>
            <a:spLocks noGrp="1"/>
          </p:cNvSpPr>
          <p:nvPr>
            <p:ph type="sldNum" sz="quarter" idx="12"/>
          </p:nvPr>
        </p:nvSpPr>
        <p:spPr/>
        <p:txBody>
          <a:bodyPr/>
          <a:lstStyle/>
          <a:p>
            <a:fld id="{BE2DC88B-27CE-2B4F-8511-F6D4B8EBC73C}" type="slidenum">
              <a:rPr lang="en-US" smtClean="0"/>
              <a:t>4</a:t>
            </a:fld>
            <a:endParaRPr lang="en-US"/>
          </a:p>
        </p:txBody>
      </p:sp>
      <p:sp>
        <p:nvSpPr>
          <p:cNvPr id="8" name="Rectangle 7"/>
          <p:cNvSpPr/>
          <p:nvPr/>
        </p:nvSpPr>
        <p:spPr>
          <a:xfrm>
            <a:off x="6129197" y="2009870"/>
            <a:ext cx="389299" cy="253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63094" y="1883122"/>
            <a:ext cx="389299" cy="253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7899" y="1311290"/>
            <a:ext cx="2630051" cy="2103120"/>
          </a:xfrm>
          <a:prstGeom prst="rect">
            <a:avLst/>
          </a:prstGeom>
        </p:spPr>
      </p:pic>
      <p:sp>
        <p:nvSpPr>
          <p:cNvPr id="2" name="Title 1"/>
          <p:cNvSpPr>
            <a:spLocks noGrp="1"/>
          </p:cNvSpPr>
          <p:nvPr>
            <p:ph type="title"/>
          </p:nvPr>
        </p:nvSpPr>
        <p:spPr/>
        <p:txBody>
          <a:bodyPr>
            <a:normAutofit/>
          </a:bodyPr>
          <a:lstStyle/>
          <a:p>
            <a:r>
              <a:rPr lang="en-US" dirty="0" smtClean="0"/>
              <a:t>Distributions of ghost separations</a:t>
            </a:r>
            <a:endParaRPr lang="en-US" dirty="0"/>
          </a:p>
        </p:txBody>
      </p:sp>
      <p:pic>
        <p:nvPicPr>
          <p:cNvPr id="37" name="Picture 3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5464" y="1436510"/>
            <a:ext cx="3545231" cy="1818142"/>
          </a:xfrm>
          <a:prstGeom prst="rect">
            <a:avLst/>
          </a:prstGeom>
        </p:spPr>
      </p:pic>
      <p:cxnSp>
        <p:nvCxnSpPr>
          <p:cNvPr id="39" name="Straight Arrow Connector 38"/>
          <p:cNvCxnSpPr/>
          <p:nvPr/>
        </p:nvCxnSpPr>
        <p:spPr>
          <a:xfrm flipV="1">
            <a:off x="2209170" y="2474454"/>
            <a:ext cx="190551" cy="0"/>
          </a:xfrm>
          <a:prstGeom prst="straightConnector1">
            <a:avLst/>
          </a:prstGeom>
          <a:ln>
            <a:solidFill>
              <a:srgbClr val="00D23D"/>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1141839" y="2580438"/>
            <a:ext cx="269215" cy="305"/>
          </a:xfrm>
          <a:prstGeom prst="straightConnector1">
            <a:avLst/>
          </a:prstGeom>
          <a:ln>
            <a:solidFill>
              <a:srgbClr val="00D23D"/>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2612217" y="2502996"/>
            <a:ext cx="107775" cy="0"/>
          </a:xfrm>
          <a:prstGeom prst="straightConnector1">
            <a:avLst/>
          </a:prstGeom>
          <a:ln>
            <a:solidFill>
              <a:srgbClr val="00D23D"/>
            </a:solidFill>
            <a:headEnd type="stealth" w="sm" len="sm"/>
            <a:tailEnd type="stealth" w="sm" len="sm"/>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p:cNvSpPr txBox="1"/>
              <p:nvPr/>
            </p:nvSpPr>
            <p:spPr>
              <a:xfrm>
                <a:off x="333286" y="3495230"/>
                <a:ext cx="3660388" cy="3139321"/>
              </a:xfrm>
              <a:prstGeom prst="rect">
                <a:avLst/>
              </a:prstGeom>
              <a:noFill/>
            </p:spPr>
            <p:txBody>
              <a:bodyPr wrap="square" rtlCol="0">
                <a:spAutoFit/>
              </a:bodyPr>
              <a:lstStyle/>
              <a:p>
                <a:pPr marL="285750" indent="-285750">
                  <a:buFont typeface="Arial" charset="0"/>
                  <a:buChar char="•"/>
                </a:pPr>
                <a:r>
                  <a:rPr lang="en-US" dirty="0" smtClean="0"/>
                  <a:t>Ghosts from Baillie et al. (2013) all have </a:t>
                </a:r>
                <a:r>
                  <a:rPr lang="el-GR" dirty="0" smtClean="0"/>
                  <a:t>τ</a:t>
                </a:r>
                <a:r>
                  <a:rPr lang="en-US" baseline="-25000" dirty="0" smtClean="0"/>
                  <a:t>N</a:t>
                </a:r>
                <a:r>
                  <a:rPr lang="en-US" dirty="0" smtClean="0"/>
                  <a:t> within 1-</a:t>
                </a:r>
                <a:r>
                  <a:rPr lang="el-GR" dirty="0" err="1" smtClean="0"/>
                  <a:t>σ</a:t>
                </a:r>
                <a:r>
                  <a:rPr lang="el-GR" baseline="-25000" dirty="0" err="1" smtClean="0"/>
                  <a:t>τ</a:t>
                </a:r>
                <a:r>
                  <a:rPr lang="en-US" dirty="0" smtClean="0"/>
                  <a:t> of zero, but all ghosts may not be transparent.</a:t>
                </a:r>
              </a:p>
              <a:p>
                <a:pPr marL="285750" indent="-285750">
                  <a:buFont typeface="Arial" charset="0"/>
                  <a:buChar char="•"/>
                </a:pPr>
                <a:endParaRPr lang="en-US" dirty="0"/>
              </a:p>
              <a:p>
                <a:pPr marL="285750" indent="-285750">
                  <a:buFont typeface="Arial" charset="0"/>
                  <a:buChar char="•"/>
                </a:pPr>
                <a:r>
                  <a:rPr lang="en-US" dirty="0" smtClean="0"/>
                  <a:t>We chose to include any point with </a:t>
                </a:r>
                <a14:m>
                  <m:oMath xmlns:m="http://schemas.openxmlformats.org/officeDocument/2006/math">
                    <m:sSub>
                      <m:sSubPr>
                        <m:ctrlPr>
                          <a:rPr lang="en-US" i="1" smtClean="0">
                            <a:latin typeface="Cambria Math" charset="0"/>
                          </a:rPr>
                        </m:ctrlPr>
                      </m:sSubPr>
                      <m:e>
                        <m:r>
                          <a:rPr lang="en-US" i="1" smtClean="0">
                            <a:latin typeface="Cambria Math" charset="0"/>
                            <a:ea typeface="Cambria Math" charset="0"/>
                            <a:cs typeface="Cambria Math" charset="0"/>
                          </a:rPr>
                          <m:t>𝜏</m:t>
                        </m:r>
                      </m:e>
                      <m:sub>
                        <m:r>
                          <a:rPr lang="en-US" b="0" i="1" smtClean="0">
                            <a:latin typeface="Cambria Math" charset="0"/>
                          </a:rPr>
                          <m:t>𝑁</m:t>
                        </m:r>
                      </m:sub>
                    </m:sSub>
                    <m:r>
                      <a:rPr lang="en-US" b="0" i="1" smtClean="0">
                        <a:latin typeface="Cambria Math" charset="0"/>
                      </a:rPr>
                      <m:t>&lt;</m:t>
                    </m:r>
                    <m:sSub>
                      <m:sSubPr>
                        <m:ctrlPr>
                          <a:rPr lang="en-US" b="0" i="1" smtClean="0">
                            <a:latin typeface="Cambria Math" charset="0"/>
                          </a:rPr>
                        </m:ctrlPr>
                      </m:sSubPr>
                      <m:e>
                        <m:acc>
                          <m:accPr>
                            <m:chr m:val="̅"/>
                            <m:ctrlPr>
                              <a:rPr lang="en-US" b="0" i="1" smtClean="0">
                                <a:latin typeface="Cambria Math" charset="0"/>
                              </a:rPr>
                            </m:ctrlPr>
                          </m:accPr>
                          <m:e>
                            <m:r>
                              <a:rPr lang="en-US" b="0" i="1" smtClean="0">
                                <a:latin typeface="Cambria Math" charset="0"/>
                                <a:ea typeface="Cambria Math" charset="0"/>
                                <a:cs typeface="Cambria Math" charset="0"/>
                              </a:rPr>
                              <m:t>𝜏</m:t>
                            </m:r>
                          </m:e>
                        </m:acc>
                      </m:e>
                      <m:sub>
                        <m:r>
                          <a:rPr lang="en-US" b="0" i="1" smtClean="0">
                            <a:latin typeface="Cambria Math" charset="0"/>
                          </a:rPr>
                          <m:t>𝑁</m:t>
                        </m:r>
                      </m:sub>
                    </m:sSub>
                    <m:r>
                      <a:rPr lang="en-US" b="0" i="1" smtClean="0">
                        <a:latin typeface="Cambria Math" charset="0"/>
                      </a:rPr>
                      <m:t>−4</m:t>
                    </m:r>
                    <m:sSub>
                      <m:sSubPr>
                        <m:ctrlPr>
                          <a:rPr lang="en-US" b="0" i="1" smtClean="0">
                            <a:latin typeface="Cambria Math" charset="0"/>
                          </a:rPr>
                        </m:ctrlPr>
                      </m:sSubPr>
                      <m:e>
                        <m:r>
                          <a:rPr lang="en-US" b="0" i="1" smtClean="0">
                            <a:latin typeface="Cambria Math" charset="0"/>
                            <a:ea typeface="Cambria Math" charset="0"/>
                            <a:cs typeface="Cambria Math" charset="0"/>
                          </a:rPr>
                          <m:t>𝜎</m:t>
                        </m:r>
                      </m:e>
                      <m:sub>
                        <m:r>
                          <a:rPr lang="en-US" b="0" i="1" smtClean="0">
                            <a:latin typeface="Cambria Math" charset="0"/>
                            <a:ea typeface="Cambria Math" charset="0"/>
                            <a:cs typeface="Cambria Math" charset="0"/>
                          </a:rPr>
                          <m:t>𝜏</m:t>
                        </m:r>
                      </m:sub>
                    </m:sSub>
                  </m:oMath>
                </a14:m>
                <a:r>
                  <a:rPr lang="en-US" dirty="0" smtClean="0"/>
                  <a:t>.</a:t>
                </a:r>
              </a:p>
              <a:p>
                <a:pPr marL="285750" indent="-285750">
                  <a:buFont typeface="Arial" charset="0"/>
                  <a:buChar char="•"/>
                </a:pPr>
                <a:endParaRPr lang="en-US" dirty="0" smtClean="0"/>
              </a:p>
              <a:p>
                <a:pPr marL="285750" indent="-285750">
                  <a:buFont typeface="Arial" charset="0"/>
                  <a:buChar char="•"/>
                </a:pPr>
                <a:r>
                  <a:rPr lang="en-US" dirty="0" smtClean="0"/>
                  <a:t>Distributions of ghost spacing in some plateaus are sharply peaked between 0.5 and 1.5 km.</a:t>
                </a:r>
                <a:endParaRPr lang="en-US" dirty="0"/>
              </a:p>
              <a:p>
                <a:pPr marL="285750" indent="-285750">
                  <a:buFont typeface="Arial" charset="0"/>
                  <a:buChar char="•"/>
                </a:pPr>
                <a:endParaRPr lang="en-US" dirty="0"/>
              </a:p>
            </p:txBody>
          </p:sp>
        </mc:Choice>
        <mc:Fallback xmlns="">
          <p:sp>
            <p:nvSpPr>
              <p:cNvPr id="50" name="TextBox 49"/>
              <p:cNvSpPr txBox="1">
                <a:spLocks noRot="1" noChangeAspect="1" noMove="1" noResize="1" noEditPoints="1" noAdjustHandles="1" noChangeArrowheads="1" noChangeShapeType="1" noTextEdit="1"/>
              </p:cNvSpPr>
              <p:nvPr/>
            </p:nvSpPr>
            <p:spPr>
              <a:xfrm>
                <a:off x="333286" y="3495230"/>
                <a:ext cx="3660388" cy="3139321"/>
              </a:xfrm>
              <a:prstGeom prst="rect">
                <a:avLst/>
              </a:prstGeom>
              <a:blipFill rotWithShape="0">
                <a:blip r:embed="rId7"/>
                <a:stretch>
                  <a:fillRect l="-1167" t="-971" r="-2667"/>
                </a:stretch>
              </a:blipFill>
            </p:spPr>
            <p:txBody>
              <a:bodyPr/>
              <a:lstStyle/>
              <a:p>
                <a:r>
                  <a:rPr lang="en-US">
                    <a:noFill/>
                  </a:rPr>
                  <a:t> </a:t>
                </a:r>
              </a:p>
            </p:txBody>
          </p:sp>
        </mc:Fallback>
      </mc:AlternateContent>
      <p:cxnSp>
        <p:nvCxnSpPr>
          <p:cNvPr id="55" name="Straight Arrow Connector 54"/>
          <p:cNvCxnSpPr/>
          <p:nvPr/>
        </p:nvCxnSpPr>
        <p:spPr>
          <a:xfrm flipH="1" flipV="1">
            <a:off x="4577649" y="1712396"/>
            <a:ext cx="383177" cy="341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flipV="1">
            <a:off x="4577649" y="3656297"/>
            <a:ext cx="383177" cy="341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flipV="1">
            <a:off x="7149985" y="1960494"/>
            <a:ext cx="383177" cy="341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flipV="1">
            <a:off x="6953939" y="3697495"/>
            <a:ext cx="383177" cy="341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4909286" y="1939975"/>
            <a:ext cx="860605" cy="307777"/>
          </a:xfrm>
          <a:prstGeom prst="rect">
            <a:avLst/>
          </a:prstGeom>
          <a:noFill/>
        </p:spPr>
        <p:txBody>
          <a:bodyPr wrap="square" rtlCol="0">
            <a:spAutoFit/>
          </a:bodyPr>
          <a:lstStyle/>
          <a:p>
            <a:r>
              <a:rPr lang="en-US" sz="1400" dirty="0" smtClean="0">
                <a:solidFill>
                  <a:srgbClr val="FF0000"/>
                </a:solidFill>
              </a:rPr>
              <a:t>700 m</a:t>
            </a:r>
            <a:endParaRPr lang="en-US" sz="1400" dirty="0">
              <a:solidFill>
                <a:srgbClr val="FF0000"/>
              </a:solidFill>
            </a:endParaRPr>
          </a:p>
        </p:txBody>
      </p:sp>
      <p:sp>
        <p:nvSpPr>
          <p:cNvPr id="61" name="TextBox 60"/>
          <p:cNvSpPr txBox="1"/>
          <p:nvPr/>
        </p:nvSpPr>
        <p:spPr>
          <a:xfrm>
            <a:off x="4911577" y="3857576"/>
            <a:ext cx="860605" cy="307777"/>
          </a:xfrm>
          <a:prstGeom prst="rect">
            <a:avLst/>
          </a:prstGeom>
          <a:noFill/>
        </p:spPr>
        <p:txBody>
          <a:bodyPr wrap="square" rtlCol="0">
            <a:spAutoFit/>
          </a:bodyPr>
          <a:lstStyle/>
          <a:p>
            <a:r>
              <a:rPr lang="en-US" sz="1400" dirty="0" smtClean="0">
                <a:solidFill>
                  <a:srgbClr val="FF0000"/>
                </a:solidFill>
              </a:rPr>
              <a:t>750 m</a:t>
            </a:r>
            <a:endParaRPr lang="en-US" sz="1400" dirty="0">
              <a:solidFill>
                <a:srgbClr val="FF0000"/>
              </a:solidFill>
            </a:endParaRPr>
          </a:p>
        </p:txBody>
      </p:sp>
      <p:sp>
        <p:nvSpPr>
          <p:cNvPr id="66" name="TextBox 65"/>
          <p:cNvSpPr txBox="1"/>
          <p:nvPr/>
        </p:nvSpPr>
        <p:spPr>
          <a:xfrm>
            <a:off x="7486650" y="2254528"/>
            <a:ext cx="860605" cy="307777"/>
          </a:xfrm>
          <a:prstGeom prst="rect">
            <a:avLst/>
          </a:prstGeom>
          <a:noFill/>
        </p:spPr>
        <p:txBody>
          <a:bodyPr wrap="square" rtlCol="0">
            <a:spAutoFit/>
          </a:bodyPr>
          <a:lstStyle/>
          <a:p>
            <a:r>
              <a:rPr lang="en-US" sz="1400" dirty="0" smtClean="0">
                <a:solidFill>
                  <a:srgbClr val="FF0000"/>
                </a:solidFill>
              </a:rPr>
              <a:t>950 m</a:t>
            </a:r>
            <a:endParaRPr lang="en-US" sz="1400" dirty="0">
              <a:solidFill>
                <a:srgbClr val="FF0000"/>
              </a:solidFill>
            </a:endParaRPr>
          </a:p>
        </p:txBody>
      </p:sp>
      <p:sp>
        <p:nvSpPr>
          <p:cNvPr id="67" name="TextBox 66"/>
          <p:cNvSpPr txBox="1"/>
          <p:nvPr/>
        </p:nvSpPr>
        <p:spPr>
          <a:xfrm>
            <a:off x="7275029" y="3910524"/>
            <a:ext cx="860605" cy="307777"/>
          </a:xfrm>
          <a:prstGeom prst="rect">
            <a:avLst/>
          </a:prstGeom>
          <a:noFill/>
        </p:spPr>
        <p:txBody>
          <a:bodyPr wrap="square" rtlCol="0">
            <a:spAutoFit/>
          </a:bodyPr>
          <a:lstStyle/>
          <a:p>
            <a:r>
              <a:rPr lang="en-US" sz="1400" dirty="0" smtClean="0">
                <a:solidFill>
                  <a:srgbClr val="FF0000"/>
                </a:solidFill>
              </a:rPr>
              <a:t>350 m</a:t>
            </a:r>
            <a:endParaRPr lang="en-US" sz="1400" dirty="0">
              <a:solidFill>
                <a:srgbClr val="FF0000"/>
              </a:solidFill>
            </a:endParaRPr>
          </a:p>
        </p:txBody>
      </p:sp>
    </p:spTree>
    <p:extLst>
      <p:ext uri="{BB962C8B-B14F-4D97-AF65-F5344CB8AC3E}">
        <p14:creationId xmlns:p14="http://schemas.microsoft.com/office/powerpoint/2010/main" val="16337924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r>
              <a:rPr lang="en-US" sz="3200" dirty="0" smtClean="0"/>
              <a:t>Modeling ghosts as ”missing” granola bars</a:t>
            </a:r>
            <a:endParaRPr lang="en-US" sz="3200" dirty="0"/>
          </a:p>
        </p:txBody>
      </p:sp>
      <p:sp>
        <p:nvSpPr>
          <p:cNvPr id="3" name="Content Placeholder 2"/>
          <p:cNvSpPr>
            <a:spLocks noGrp="1"/>
          </p:cNvSpPr>
          <p:nvPr>
            <p:ph sz="half" idx="1"/>
          </p:nvPr>
        </p:nvSpPr>
        <p:spPr>
          <a:xfrm>
            <a:off x="0" y="1325563"/>
            <a:ext cx="5236143" cy="4351338"/>
          </a:xfrm>
        </p:spPr>
        <p:txBody>
          <a:bodyPr>
            <a:normAutofit/>
          </a:bodyPr>
          <a:lstStyle/>
          <a:p>
            <a:r>
              <a:rPr lang="en-US" sz="1800" dirty="0"/>
              <a:t>O</a:t>
            </a:r>
            <a:r>
              <a:rPr lang="en-US" sz="1800" dirty="0" smtClean="0"/>
              <a:t>ptical depth profiles of plateaus are viewing-geometry dependent (like the A ring due to self-gravity wakes)</a:t>
            </a:r>
            <a:endParaRPr lang="en-US" sz="1800" dirty="0"/>
          </a:p>
          <a:p>
            <a:r>
              <a:rPr lang="en-US" sz="1800" dirty="0" smtClean="0"/>
              <a:t>We fit 19 UVIS optical depth profiles with </a:t>
            </a:r>
            <a:r>
              <a:rPr lang="en-US" sz="1800" dirty="0" smtClean="0">
                <a:latin typeface="Times New Roman" charset="0"/>
                <a:ea typeface="Times New Roman" charset="0"/>
                <a:cs typeface="Times New Roman" charset="0"/>
              </a:rPr>
              <a:t>2.7º &lt; </a:t>
            </a:r>
            <a:r>
              <a:rPr lang="en-US" sz="1800" i="1" dirty="0" smtClean="0">
                <a:latin typeface="Times New Roman" charset="0"/>
                <a:ea typeface="Times New Roman" charset="0"/>
                <a:cs typeface="Times New Roman" charset="0"/>
              </a:rPr>
              <a:t>B </a:t>
            </a:r>
            <a:r>
              <a:rPr lang="en-US" sz="1800" dirty="0" smtClean="0">
                <a:latin typeface="Times New Roman" charset="0"/>
                <a:ea typeface="Times New Roman" charset="0"/>
                <a:cs typeface="Times New Roman" charset="0"/>
              </a:rPr>
              <a:t>&lt; 35º</a:t>
            </a:r>
            <a:r>
              <a:rPr lang="en-US" sz="1800" dirty="0" smtClean="0"/>
              <a:t> to a bimodal transparency distribution with rectangular cross-sections (similar to the self-gravity wake model of Colwell et al. (2006, 2007)</a:t>
            </a:r>
          </a:p>
          <a:p>
            <a:endParaRPr lang="en-US" sz="1800" dirty="0" smtClean="0"/>
          </a:p>
          <a:p>
            <a:endParaRPr lang="en-US" sz="1800" dirty="0"/>
          </a:p>
          <a:p>
            <a:endParaRPr lang="en-US" sz="1800" dirty="0"/>
          </a:p>
        </p:txBody>
      </p:sp>
      <p:sp>
        <p:nvSpPr>
          <p:cNvPr id="5" name="Slide Number Placeholder 4"/>
          <p:cNvSpPr>
            <a:spLocks noGrp="1"/>
          </p:cNvSpPr>
          <p:nvPr>
            <p:ph type="sldNum" sz="quarter" idx="12"/>
          </p:nvPr>
        </p:nvSpPr>
        <p:spPr>
          <a:xfrm>
            <a:off x="6772310" y="6305134"/>
            <a:ext cx="2057400" cy="365125"/>
          </a:xfrm>
        </p:spPr>
        <p:txBody>
          <a:bodyPr/>
          <a:lstStyle/>
          <a:p>
            <a:fld id="{BE2DC88B-27CE-2B4F-8511-F6D4B8EBC73C}" type="slidenum">
              <a:rPr lang="en-US" smtClean="0"/>
              <a:t>5</a:t>
            </a:fld>
            <a:endParaRPr lang="en-US"/>
          </a:p>
        </p:txBody>
      </p:sp>
      <p:grpSp>
        <p:nvGrpSpPr>
          <p:cNvPr id="10" name="Group 9"/>
          <p:cNvGrpSpPr/>
          <p:nvPr/>
        </p:nvGrpSpPr>
        <p:grpSpPr>
          <a:xfrm>
            <a:off x="5327324" y="1143500"/>
            <a:ext cx="2831240" cy="2238033"/>
            <a:chOff x="4911892" y="1398594"/>
            <a:chExt cx="3797967" cy="3037233"/>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1892" y="1398594"/>
              <a:ext cx="3797967" cy="3037233"/>
            </a:xfrm>
            <a:prstGeom prst="rect">
              <a:avLst/>
            </a:prstGeom>
            <a:effectLst>
              <a:outerShdw blurRad="50800" dist="76200" dir="2700000" algn="tl" rotWithShape="0">
                <a:prstClr val="black">
                  <a:alpha val="40000"/>
                </a:prstClr>
              </a:outerShdw>
            </a:effectLst>
          </p:spPr>
        </p:pic>
        <p:sp>
          <p:nvSpPr>
            <p:cNvPr id="7" name="TextBox 6"/>
            <p:cNvSpPr txBox="1"/>
            <p:nvPr/>
          </p:nvSpPr>
          <p:spPr>
            <a:xfrm>
              <a:off x="6324287" y="1916493"/>
              <a:ext cx="1182930" cy="417684"/>
            </a:xfrm>
            <a:prstGeom prst="rect">
              <a:avLst/>
            </a:prstGeom>
            <a:noFill/>
          </p:spPr>
          <p:txBody>
            <a:bodyPr wrap="square" rtlCol="0">
              <a:spAutoFit/>
            </a:bodyPr>
            <a:lstStyle/>
            <a:p>
              <a:r>
                <a:rPr lang="en-US" sz="1400" dirty="0" smtClean="0">
                  <a:solidFill>
                    <a:schemeClr val="accent6"/>
                  </a:solidFill>
                </a:rPr>
                <a:t>RSS</a:t>
              </a:r>
              <a:endParaRPr lang="en-US" sz="1400" dirty="0">
                <a:solidFill>
                  <a:schemeClr val="accent6"/>
                </a:solidFill>
              </a:endParaRPr>
            </a:p>
          </p:txBody>
        </p:sp>
        <p:sp>
          <p:nvSpPr>
            <p:cNvPr id="8" name="TextBox 7"/>
            <p:cNvSpPr txBox="1"/>
            <p:nvPr/>
          </p:nvSpPr>
          <p:spPr>
            <a:xfrm>
              <a:off x="6096949" y="3176161"/>
              <a:ext cx="2020430" cy="417684"/>
            </a:xfrm>
            <a:prstGeom prst="rect">
              <a:avLst/>
            </a:prstGeom>
            <a:noFill/>
          </p:spPr>
          <p:txBody>
            <a:bodyPr wrap="square" rtlCol="0">
              <a:spAutoFit/>
            </a:bodyPr>
            <a:lstStyle/>
            <a:p>
              <a:r>
                <a:rPr lang="en-US" sz="1400" dirty="0" smtClean="0">
                  <a:solidFill>
                    <a:srgbClr val="1847F1"/>
                  </a:solidFill>
                </a:rPr>
                <a:t>UVIS</a:t>
              </a:r>
              <a:r>
                <a:rPr lang="en-US" sz="1400" dirty="0" smtClean="0">
                  <a:solidFill>
                    <a:schemeClr val="accent6"/>
                  </a:solidFill>
                </a:rPr>
                <a:t>	</a:t>
              </a:r>
              <a:r>
                <a:rPr lang="en-US" sz="1400" dirty="0" smtClean="0">
                  <a:solidFill>
                    <a:srgbClr val="FF0000"/>
                  </a:solidFill>
                </a:rPr>
                <a:t>VIMS</a:t>
              </a:r>
              <a:endParaRPr lang="en-US" sz="1400" dirty="0">
                <a:solidFill>
                  <a:srgbClr val="FF0000"/>
                </a:solidFill>
              </a:endParaRPr>
            </a:p>
          </p:txBody>
        </p:sp>
        <p:sp>
          <p:nvSpPr>
            <p:cNvPr id="9" name="TextBox 8"/>
            <p:cNvSpPr txBox="1"/>
            <p:nvPr/>
          </p:nvSpPr>
          <p:spPr>
            <a:xfrm>
              <a:off x="5486400" y="1427989"/>
              <a:ext cx="2849078" cy="375915"/>
            </a:xfrm>
            <a:prstGeom prst="rect">
              <a:avLst/>
            </a:prstGeom>
            <a:noFill/>
          </p:spPr>
          <p:txBody>
            <a:bodyPr wrap="square" rtlCol="0">
              <a:spAutoFit/>
            </a:bodyPr>
            <a:lstStyle/>
            <a:p>
              <a:pPr algn="ctr"/>
              <a:r>
                <a:rPr lang="en-US" sz="1200" dirty="0" smtClean="0">
                  <a:solidFill>
                    <a:schemeClr val="bg1"/>
                  </a:solidFill>
                </a:rPr>
                <a:t>P5: </a:t>
              </a:r>
              <a:r>
                <a:rPr lang="en-US" sz="1200" i="1" dirty="0" smtClean="0">
                  <a:solidFill>
                    <a:schemeClr val="bg1"/>
                  </a:solidFill>
                </a:rPr>
                <a:t>r</a:t>
              </a:r>
              <a:r>
                <a:rPr lang="en-US" sz="1200" dirty="0" smtClean="0">
                  <a:solidFill>
                    <a:schemeClr val="bg1"/>
                  </a:solidFill>
                </a:rPr>
                <a:t> = 84,850 km</a:t>
              </a:r>
              <a:endParaRPr lang="en-US" sz="1200" dirty="0">
                <a:solidFill>
                  <a:schemeClr val="bg1"/>
                </a:solidFill>
              </a:endParaRPr>
            </a:p>
          </p:txBody>
        </p:sp>
      </p:grpSp>
      <p:grpSp>
        <p:nvGrpSpPr>
          <p:cNvPr id="17" name="Group 16"/>
          <p:cNvGrpSpPr/>
          <p:nvPr/>
        </p:nvGrpSpPr>
        <p:grpSpPr>
          <a:xfrm rot="1215950">
            <a:off x="814424" y="3800092"/>
            <a:ext cx="2016606" cy="2465895"/>
            <a:chOff x="-412628" y="3563596"/>
            <a:chExt cx="4616454" cy="2932588"/>
          </a:xfrm>
        </p:grpSpPr>
        <p:sp>
          <p:nvSpPr>
            <p:cNvPr id="14" name="Cube 13"/>
            <p:cNvSpPr/>
            <p:nvPr/>
          </p:nvSpPr>
          <p:spPr>
            <a:xfrm>
              <a:off x="2751040" y="3571140"/>
              <a:ext cx="1452786" cy="2922663"/>
            </a:xfrm>
            <a:prstGeom prst="cube">
              <a:avLst>
                <a:gd name="adj" fmla="val 5588"/>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1165286" y="3563596"/>
              <a:ext cx="1452785" cy="2922662"/>
            </a:xfrm>
            <a:prstGeom prst="cube">
              <a:avLst>
                <a:gd name="adj" fmla="val 5588"/>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412628" y="3573522"/>
              <a:ext cx="1452785" cy="2922662"/>
            </a:xfrm>
            <a:prstGeom prst="cube">
              <a:avLst>
                <a:gd name="adj" fmla="val 5588"/>
              </a:avLst>
            </a:prstGeom>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9" name="Straight Connector 18"/>
          <p:cNvCxnSpPr/>
          <p:nvPr/>
        </p:nvCxnSpPr>
        <p:spPr>
          <a:xfrm rot="1200000" flipH="1">
            <a:off x="1859159" y="3345283"/>
            <a:ext cx="0" cy="3337342"/>
          </a:xfrm>
          <a:prstGeom prst="line">
            <a:avLst/>
          </a:prstGeom>
          <a:ln>
            <a:solidFill>
              <a:srgbClr val="FF0000"/>
            </a:solidFill>
            <a:prstDash val="dash"/>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96795" y="3381533"/>
            <a:ext cx="2480961" cy="276999"/>
          </a:xfrm>
          <a:prstGeom prst="rect">
            <a:avLst/>
          </a:prstGeom>
          <a:noFill/>
        </p:spPr>
        <p:txBody>
          <a:bodyPr wrap="square" rtlCol="0">
            <a:spAutoFit/>
          </a:bodyPr>
          <a:lstStyle/>
          <a:p>
            <a:r>
              <a:rPr lang="en-US" sz="1200" dirty="0" smtClean="0">
                <a:solidFill>
                  <a:srgbClr val="FF0000"/>
                </a:solidFill>
              </a:rPr>
              <a:t>Direction of orbital motion </a:t>
            </a:r>
            <a:r>
              <a:rPr lang="en-US" sz="1200" dirty="0" smtClean="0">
                <a:solidFill>
                  <a:srgbClr val="FF0000"/>
                </a:solidFill>
                <a:latin typeface="Times New Roman" charset="0"/>
                <a:ea typeface="Times New Roman" charset="0"/>
                <a:cs typeface="Times New Roman" charset="0"/>
              </a:rPr>
              <a:t>(𝜙 = 90º)</a:t>
            </a:r>
            <a:endParaRPr lang="en-US" sz="1200" dirty="0">
              <a:solidFill>
                <a:srgbClr val="FF0000"/>
              </a:solidFill>
              <a:latin typeface="Times New Roman" charset="0"/>
              <a:ea typeface="Times New Roman" charset="0"/>
              <a:cs typeface="Times New Roman" charset="0"/>
            </a:endParaRPr>
          </a:p>
        </p:txBody>
      </p:sp>
      <p:cxnSp>
        <p:nvCxnSpPr>
          <p:cNvPr id="22" name="Straight Arrow Connector 21"/>
          <p:cNvCxnSpPr/>
          <p:nvPr/>
        </p:nvCxnSpPr>
        <p:spPr>
          <a:xfrm>
            <a:off x="2503122" y="3913974"/>
            <a:ext cx="197348" cy="6400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549000" y="3660014"/>
            <a:ext cx="2480961" cy="276999"/>
          </a:xfrm>
          <a:prstGeom prst="rect">
            <a:avLst/>
          </a:prstGeom>
          <a:noFill/>
        </p:spPr>
        <p:txBody>
          <a:bodyPr wrap="square" rtlCol="0">
            <a:spAutoFit/>
          </a:bodyPr>
          <a:lstStyle/>
          <a:p>
            <a:r>
              <a:rPr lang="en-US" sz="1200" dirty="0" err="1" smtClean="0">
                <a:solidFill>
                  <a:srgbClr val="FF0000"/>
                </a:solidFill>
              </a:rPr>
              <a:t>W</a:t>
            </a:r>
            <a:r>
              <a:rPr lang="en-US" sz="1200" baseline="-25000" dirty="0" err="1" smtClean="0">
                <a:solidFill>
                  <a:srgbClr val="FF0000"/>
                </a:solidFill>
              </a:rPr>
              <a:t>Ghost</a:t>
            </a:r>
            <a:r>
              <a:rPr lang="en-US" sz="1200" dirty="0" smtClean="0">
                <a:solidFill>
                  <a:srgbClr val="FF0000"/>
                </a:solidFill>
              </a:rPr>
              <a:t>: </a:t>
            </a:r>
            <a:r>
              <a:rPr lang="el-GR" sz="1200" dirty="0" smtClean="0">
                <a:solidFill>
                  <a:srgbClr val="FF0000"/>
                </a:solidFill>
              </a:rPr>
              <a:t>τ </a:t>
            </a:r>
            <a:r>
              <a:rPr lang="en-US" sz="1200" dirty="0" smtClean="0">
                <a:solidFill>
                  <a:srgbClr val="FF0000"/>
                </a:solidFill>
              </a:rPr>
              <a:t>≤</a:t>
            </a:r>
            <a:r>
              <a:rPr lang="el-GR" sz="1200" dirty="0" smtClean="0">
                <a:solidFill>
                  <a:srgbClr val="FF0000"/>
                </a:solidFill>
              </a:rPr>
              <a:t> 0.</a:t>
            </a:r>
            <a:r>
              <a:rPr lang="en-US" sz="1200" dirty="0" smtClean="0">
                <a:solidFill>
                  <a:srgbClr val="FF0000"/>
                </a:solidFill>
              </a:rPr>
              <a:t>0</a:t>
            </a:r>
            <a:r>
              <a:rPr lang="el-GR" sz="1200" dirty="0" smtClean="0">
                <a:solidFill>
                  <a:srgbClr val="FF0000"/>
                </a:solidFill>
              </a:rPr>
              <a:t>1</a:t>
            </a:r>
            <a:endParaRPr lang="en-US" sz="1200" dirty="0">
              <a:solidFill>
                <a:srgbClr val="FF0000"/>
              </a:solidFill>
              <a:latin typeface="Times New Roman" charset="0"/>
              <a:ea typeface="Times New Roman" charset="0"/>
              <a:cs typeface="Times New Roman" charset="0"/>
            </a:endParaRPr>
          </a:p>
        </p:txBody>
      </p:sp>
      <p:cxnSp>
        <p:nvCxnSpPr>
          <p:cNvPr id="24" name="Straight Arrow Connector 23"/>
          <p:cNvCxnSpPr/>
          <p:nvPr/>
        </p:nvCxnSpPr>
        <p:spPr>
          <a:xfrm>
            <a:off x="1381794" y="3451615"/>
            <a:ext cx="565433" cy="19202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567245" y="3297466"/>
            <a:ext cx="288800" cy="276999"/>
          </a:xfrm>
          <a:prstGeom prst="rect">
            <a:avLst/>
          </a:prstGeom>
          <a:noFill/>
        </p:spPr>
        <p:txBody>
          <a:bodyPr wrap="square" rtlCol="0">
            <a:spAutoFit/>
          </a:bodyPr>
          <a:lstStyle/>
          <a:p>
            <a:r>
              <a:rPr lang="en-US" sz="1200" dirty="0" smtClean="0">
                <a:solidFill>
                  <a:srgbClr val="FF0000"/>
                </a:solidFill>
              </a:rPr>
              <a:t>S</a:t>
            </a:r>
            <a:endParaRPr lang="en-US" sz="1200" dirty="0">
              <a:solidFill>
                <a:srgbClr val="FF0000"/>
              </a:solidFill>
              <a:latin typeface="Times New Roman" charset="0"/>
              <a:ea typeface="Times New Roman" charset="0"/>
              <a:cs typeface="Times New Roman" charset="0"/>
            </a:endParaRPr>
          </a:p>
        </p:txBody>
      </p:sp>
      <p:cxnSp>
        <p:nvCxnSpPr>
          <p:cNvPr id="27" name="Straight Arrow Connector 26"/>
          <p:cNvCxnSpPr/>
          <p:nvPr/>
        </p:nvCxnSpPr>
        <p:spPr>
          <a:xfrm flipV="1">
            <a:off x="3084215" y="4206192"/>
            <a:ext cx="161830" cy="122944"/>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171553" y="4172904"/>
            <a:ext cx="270389" cy="276999"/>
          </a:xfrm>
          <a:prstGeom prst="rect">
            <a:avLst/>
          </a:prstGeom>
          <a:noFill/>
        </p:spPr>
        <p:txBody>
          <a:bodyPr wrap="square" rtlCol="0">
            <a:spAutoFit/>
          </a:bodyPr>
          <a:lstStyle/>
          <a:p>
            <a:r>
              <a:rPr lang="en-US" sz="1200">
                <a:solidFill>
                  <a:srgbClr val="FF0000"/>
                </a:solidFill>
              </a:rPr>
              <a:t>H</a:t>
            </a:r>
            <a:endParaRPr lang="en-US" sz="1200" dirty="0">
              <a:solidFill>
                <a:srgbClr val="FF0000"/>
              </a:solidFill>
              <a:latin typeface="Times New Roman" charset="0"/>
              <a:ea typeface="Times New Roman" charset="0"/>
              <a:cs typeface="Times New Roman" charset="0"/>
            </a:endParaRPr>
          </a:p>
        </p:txBody>
      </p:sp>
      <p:cxnSp>
        <p:nvCxnSpPr>
          <p:cNvPr id="30" name="Straight Connector 29"/>
          <p:cNvCxnSpPr/>
          <p:nvPr/>
        </p:nvCxnSpPr>
        <p:spPr>
          <a:xfrm rot="1200000" flipH="1" flipV="1">
            <a:off x="531763" y="5172470"/>
            <a:ext cx="2650014" cy="0"/>
          </a:xfrm>
          <a:prstGeom prst="line">
            <a:avLst/>
          </a:prstGeom>
          <a:ln>
            <a:solidFill>
              <a:srgbClr val="FF0000"/>
            </a:solidFill>
            <a:prstDash val="dash"/>
            <a:headEnd type="triangle" w="lg" len="lg"/>
            <a:tailEnd type="none"/>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900036" y="4831186"/>
            <a:ext cx="310539" cy="276999"/>
          </a:xfrm>
          <a:prstGeom prst="rect">
            <a:avLst/>
          </a:prstGeom>
          <a:noFill/>
        </p:spPr>
        <p:txBody>
          <a:bodyPr wrap="square" rtlCol="0">
            <a:spAutoFit/>
          </a:bodyPr>
          <a:lstStyle/>
          <a:p>
            <a:r>
              <a:rPr lang="en-US" sz="1200" dirty="0">
                <a:solidFill>
                  <a:srgbClr val="FF0000"/>
                </a:solidFill>
                <a:effectLst>
                  <a:outerShdw blurRad="50800" dist="76200" dir="2700000" algn="tl" rotWithShape="0">
                    <a:prstClr val="black">
                      <a:alpha val="40000"/>
                    </a:prstClr>
                  </a:outerShdw>
                </a:effectLst>
                <a:latin typeface="Times New Roman" charset="0"/>
                <a:ea typeface="Times New Roman" charset="0"/>
                <a:cs typeface="Times New Roman" charset="0"/>
              </a:rPr>
              <a:t>𝜙</a:t>
            </a:r>
            <a:endParaRPr lang="en-US" sz="1200" dirty="0">
              <a:effectLst>
                <a:outerShdw blurRad="50800" dist="76200" dir="2700000" algn="tl" rotWithShape="0">
                  <a:prstClr val="black">
                    <a:alpha val="40000"/>
                  </a:prstClr>
                </a:outerShdw>
              </a:effectLst>
            </a:endParaRPr>
          </a:p>
        </p:txBody>
      </p:sp>
      <p:sp>
        <p:nvSpPr>
          <p:cNvPr id="37" name="Arc 36"/>
          <p:cNvSpPr/>
          <p:nvPr/>
        </p:nvSpPr>
        <p:spPr>
          <a:xfrm rot="1603282">
            <a:off x="1596513" y="4937833"/>
            <a:ext cx="397860" cy="341498"/>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Left Brace 38"/>
          <p:cNvSpPr/>
          <p:nvPr/>
        </p:nvSpPr>
        <p:spPr>
          <a:xfrm rot="17472377">
            <a:off x="563680" y="5775178"/>
            <a:ext cx="308235" cy="717311"/>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p:cNvSpPr txBox="1"/>
          <p:nvPr/>
        </p:nvSpPr>
        <p:spPr>
          <a:xfrm>
            <a:off x="473228" y="6243743"/>
            <a:ext cx="270389" cy="276999"/>
          </a:xfrm>
          <a:prstGeom prst="rect">
            <a:avLst/>
          </a:prstGeom>
          <a:noFill/>
        </p:spPr>
        <p:txBody>
          <a:bodyPr wrap="square" rtlCol="0">
            <a:spAutoFit/>
          </a:bodyPr>
          <a:lstStyle/>
          <a:p>
            <a:r>
              <a:rPr lang="el-GR" sz="1200" dirty="0" smtClean="0">
                <a:solidFill>
                  <a:srgbClr val="FF0000"/>
                </a:solidFill>
              </a:rPr>
              <a:t>λ</a:t>
            </a:r>
            <a:endParaRPr lang="en-US" sz="1200" dirty="0">
              <a:solidFill>
                <a:srgbClr val="FF0000"/>
              </a:solidFill>
              <a:latin typeface="Times New Roman" charset="0"/>
              <a:ea typeface="Times New Roman" charset="0"/>
              <a:cs typeface="Times New Roman" charset="0"/>
            </a:endParaRPr>
          </a:p>
        </p:txBody>
      </p:sp>
      <p:sp>
        <p:nvSpPr>
          <p:cNvPr id="41" name="Content Placeholder 2"/>
          <p:cNvSpPr>
            <a:spLocks noGrp="1"/>
          </p:cNvSpPr>
          <p:nvPr>
            <p:ph sz="half" idx="1"/>
          </p:nvPr>
        </p:nvSpPr>
        <p:spPr>
          <a:xfrm>
            <a:off x="3751372" y="4001962"/>
            <a:ext cx="4896239" cy="2230590"/>
          </a:xfrm>
        </p:spPr>
        <p:txBody>
          <a:bodyPr>
            <a:normAutofit fontScale="85000" lnSpcReduction="10000"/>
          </a:bodyPr>
          <a:lstStyle/>
          <a:p>
            <a:r>
              <a:rPr lang="en-US" sz="1800" dirty="0" smtClean="0"/>
              <a:t>In P5, we find </a:t>
            </a:r>
            <a:r>
              <a:rPr lang="en-US" sz="1800" i="1" dirty="0" err="1" smtClean="0">
                <a:latin typeface="Times New Roman" charset="0"/>
                <a:ea typeface="Times New Roman" charset="0"/>
                <a:cs typeface="Times New Roman" charset="0"/>
              </a:rPr>
              <a:t>W</a:t>
            </a:r>
            <a:r>
              <a:rPr lang="en-US" sz="1800" i="1" baseline="-25000" dirty="0" err="1" smtClean="0">
                <a:latin typeface="Times New Roman" charset="0"/>
                <a:ea typeface="Times New Roman" charset="0"/>
                <a:cs typeface="Times New Roman" charset="0"/>
              </a:rPr>
              <a:t>Ghost</a:t>
            </a:r>
            <a:r>
              <a:rPr lang="en-US" sz="1800" dirty="0" smtClean="0">
                <a:latin typeface="Times New Roman" charset="0"/>
                <a:ea typeface="Times New Roman" charset="0"/>
                <a:cs typeface="Times New Roman" charset="0"/>
              </a:rPr>
              <a:t>/</a:t>
            </a:r>
            <a:r>
              <a:rPr lang="en-US" sz="1800" i="1" dirty="0">
                <a:latin typeface="Times New Roman" charset="0"/>
                <a:ea typeface="Times New Roman" charset="0"/>
                <a:cs typeface="Times New Roman" charset="0"/>
              </a:rPr>
              <a:t>S</a:t>
            </a:r>
            <a:r>
              <a:rPr lang="en-US" sz="1800" dirty="0" smtClean="0">
                <a:latin typeface="Times New Roman" charset="0"/>
                <a:ea typeface="Times New Roman" charset="0"/>
                <a:cs typeface="Times New Roman" charset="0"/>
              </a:rPr>
              <a:t> ~ 0.017, </a:t>
            </a:r>
            <a:r>
              <a:rPr lang="el-GR" sz="1800" i="1" dirty="0" smtClean="0">
                <a:latin typeface="Times New Roman" charset="0"/>
                <a:ea typeface="Times New Roman" charset="0"/>
                <a:cs typeface="Times New Roman" charset="0"/>
              </a:rPr>
              <a:t>τ</a:t>
            </a:r>
            <a:r>
              <a:rPr lang="en-US" sz="1800" i="1" baseline="-25000" dirty="0" smtClean="0">
                <a:latin typeface="Times New Roman" charset="0"/>
                <a:ea typeface="Times New Roman" charset="0"/>
                <a:cs typeface="Times New Roman" charset="0"/>
              </a:rPr>
              <a:t>Ghost</a:t>
            </a:r>
            <a:r>
              <a:rPr lang="en-US" sz="1800" i="1" dirty="0" smtClean="0">
                <a:latin typeface="Times New Roman" charset="0"/>
                <a:ea typeface="Times New Roman" charset="0"/>
                <a:cs typeface="Times New Roman" charset="0"/>
              </a:rPr>
              <a:t> </a:t>
            </a:r>
            <a:r>
              <a:rPr lang="en-US" sz="1800" dirty="0" smtClean="0">
                <a:latin typeface="Times New Roman" charset="0"/>
                <a:ea typeface="Times New Roman" charset="0"/>
                <a:cs typeface="Times New Roman" charset="0"/>
              </a:rPr>
              <a:t>~ 0.010, </a:t>
            </a:r>
            <a:r>
              <a:rPr lang="en-US" sz="1800" dirty="0" smtClean="0">
                <a:ea typeface="Times New Roman" charset="0"/>
                <a:cs typeface="Times New Roman" charset="0"/>
              </a:rPr>
              <a:t>and</a:t>
            </a:r>
            <a:r>
              <a:rPr lang="en-US" sz="1800" dirty="0" smtClean="0">
                <a:latin typeface="Times New Roman" charset="0"/>
                <a:ea typeface="Times New Roman" charset="0"/>
                <a:cs typeface="Times New Roman" charset="0"/>
              </a:rPr>
              <a:t> </a:t>
            </a:r>
            <a:r>
              <a:rPr lang="en-US" sz="1800" i="1" dirty="0" smtClean="0">
                <a:latin typeface="Times New Roman" charset="0"/>
                <a:ea typeface="Times New Roman" charset="0"/>
                <a:cs typeface="Times New Roman" charset="0"/>
              </a:rPr>
              <a:t>H</a:t>
            </a:r>
            <a:r>
              <a:rPr lang="en-US" sz="1800" dirty="0" smtClean="0">
                <a:latin typeface="Times New Roman" charset="0"/>
                <a:ea typeface="Times New Roman" charset="0"/>
                <a:cs typeface="Times New Roman" charset="0"/>
              </a:rPr>
              <a:t>/</a:t>
            </a:r>
            <a:r>
              <a:rPr lang="en-US" sz="1800" i="1" dirty="0" smtClean="0">
                <a:latin typeface="Times New Roman" charset="0"/>
                <a:ea typeface="Times New Roman" charset="0"/>
                <a:cs typeface="Times New Roman" charset="0"/>
              </a:rPr>
              <a:t>S </a:t>
            </a:r>
            <a:r>
              <a:rPr lang="en-US" sz="1800" dirty="0">
                <a:latin typeface="Times New Roman" charset="0"/>
                <a:ea typeface="Times New Roman" charset="0"/>
                <a:cs typeface="Times New Roman" charset="0"/>
              </a:rPr>
              <a:t>~ </a:t>
            </a:r>
            <a:r>
              <a:rPr lang="en-US" sz="1800" dirty="0" smtClean="0">
                <a:latin typeface="Times New Roman" charset="0"/>
                <a:ea typeface="Times New Roman" charset="0"/>
                <a:cs typeface="Times New Roman" charset="0"/>
              </a:rPr>
              <a:t>0.013.</a:t>
            </a:r>
          </a:p>
          <a:p>
            <a:endParaRPr lang="en-US" sz="1800" dirty="0" smtClean="0">
              <a:latin typeface="Times New Roman" charset="0"/>
              <a:ea typeface="Times New Roman" charset="0"/>
              <a:cs typeface="Times New Roman" charset="0"/>
            </a:endParaRPr>
          </a:p>
          <a:p>
            <a:r>
              <a:rPr lang="en-US" sz="1800" dirty="0" smtClean="0"/>
              <a:t>If </a:t>
            </a:r>
            <a:r>
              <a:rPr lang="el-GR" sz="1800" dirty="0" smtClean="0"/>
              <a:t>λ</a:t>
            </a:r>
            <a:r>
              <a:rPr lang="en-US" sz="1800" dirty="0" smtClean="0"/>
              <a:t> </a:t>
            </a:r>
            <a:r>
              <a:rPr lang="en-US" sz="1800" dirty="0" smtClean="0">
                <a:latin typeface="Times New Roman" charset="0"/>
                <a:ea typeface="Times New Roman" charset="0"/>
                <a:cs typeface="Times New Roman" charset="0"/>
              </a:rPr>
              <a:t>~</a:t>
            </a:r>
            <a:r>
              <a:rPr lang="en-US" sz="1800" dirty="0" smtClean="0"/>
              <a:t> 1 km:</a:t>
            </a:r>
          </a:p>
          <a:p>
            <a:endParaRPr lang="en-US" sz="1800" dirty="0"/>
          </a:p>
          <a:p>
            <a:r>
              <a:rPr lang="en-US" sz="1800" dirty="0" smtClean="0"/>
              <a:t>L. W. Esposito finds similar results using excess variance of star signal beyond Poisson counting statistics from Colwell et al. (2018) – See poster session tomorrow (T15)</a:t>
            </a:r>
          </a:p>
          <a:p>
            <a:endParaRPr lang="en-US" sz="1800" dirty="0" smtClean="0"/>
          </a:p>
          <a:p>
            <a:endParaRPr lang="en-US" sz="1800" dirty="0"/>
          </a:p>
        </p:txBody>
      </p:sp>
      <mc:AlternateContent xmlns:mc="http://schemas.openxmlformats.org/markup-compatibility/2006" xmlns:a14="http://schemas.microsoft.com/office/drawing/2010/main">
        <mc:Choice Requires="a14">
          <p:sp>
            <p:nvSpPr>
              <p:cNvPr id="42" name="TextBox 41"/>
              <p:cNvSpPr txBox="1"/>
              <p:nvPr/>
            </p:nvSpPr>
            <p:spPr>
              <a:xfrm>
                <a:off x="4998200" y="4726224"/>
                <a:ext cx="2718693"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acc>
                            <m:accPr>
                              <m:chr m:val="̅"/>
                              <m:ctrlPr>
                                <a:rPr lang="en-US" i="1" smtClean="0">
                                  <a:latin typeface="Cambria Math" charset="0"/>
                                </a:rPr>
                              </m:ctrlPr>
                            </m:accPr>
                            <m:e>
                              <m:r>
                                <a:rPr lang="en-US" b="0" i="1" smtClean="0">
                                  <a:latin typeface="Cambria Math" charset="0"/>
                                </a:rPr>
                                <m:t>𝑊</m:t>
                              </m:r>
                            </m:e>
                          </m:acc>
                        </m:e>
                        <m:sub>
                          <m:r>
                            <a:rPr lang="en-US" b="0" i="1" smtClean="0">
                              <a:latin typeface="Cambria Math" charset="0"/>
                            </a:rPr>
                            <m:t>𝐺h𝑜𝑠𝑡</m:t>
                          </m:r>
                        </m:sub>
                      </m:sSub>
                      <m:r>
                        <a:rPr lang="en-US" b="0" i="1" smtClean="0">
                          <a:latin typeface="Cambria Math" charset="0"/>
                        </a:rPr>
                        <m:t> </m:t>
                      </m:r>
                      <m:r>
                        <a:rPr lang="en-US" b="0" i="1" smtClean="0">
                          <a:latin typeface="Cambria Math" charset="0"/>
                          <a:ea typeface="Cambria Math" charset="0"/>
                          <a:cs typeface="Cambria Math" charset="0"/>
                        </a:rPr>
                        <m:t>~ 17 </m:t>
                      </m:r>
                      <m:r>
                        <a:rPr lang="en-US" b="0" i="1" smtClean="0">
                          <a:latin typeface="Cambria Math" charset="0"/>
                          <a:ea typeface="Cambria Math" charset="0"/>
                          <a:cs typeface="Cambria Math" charset="0"/>
                        </a:rPr>
                        <m:t>𝑚</m:t>
                      </m:r>
                      <m:r>
                        <a:rPr lang="en-US" b="0" i="1" smtClean="0">
                          <a:latin typeface="Cambria Math" charset="0"/>
                          <a:ea typeface="Cambria Math" charset="0"/>
                          <a:cs typeface="Cambria Math" charset="0"/>
                        </a:rPr>
                        <m:t>, </m:t>
                      </m:r>
                      <m:acc>
                        <m:accPr>
                          <m:chr m:val="̅"/>
                          <m:ctrlPr>
                            <a:rPr lang="en-US" b="0" i="1" smtClean="0">
                              <a:latin typeface="Cambria Math" charset="0"/>
                              <a:ea typeface="Cambria Math" charset="0"/>
                              <a:cs typeface="Cambria Math" charset="0"/>
                            </a:rPr>
                          </m:ctrlPr>
                        </m:accPr>
                        <m:e>
                          <m:r>
                            <a:rPr lang="en-US" b="0" i="1" smtClean="0">
                              <a:latin typeface="Cambria Math" charset="0"/>
                              <a:ea typeface="Cambria Math" charset="0"/>
                              <a:cs typeface="Cambria Math" charset="0"/>
                            </a:rPr>
                            <m:t>𝐻</m:t>
                          </m:r>
                        </m:e>
                      </m:acc>
                      <m:r>
                        <a:rPr lang="en-US" b="0" i="1" smtClean="0">
                          <a:latin typeface="Cambria Math" charset="0"/>
                        </a:rPr>
                        <m:t> </m:t>
                      </m:r>
                      <m:r>
                        <a:rPr lang="en-US" b="0" i="1" smtClean="0">
                          <a:latin typeface="Cambria Math" charset="0"/>
                          <a:ea typeface="Cambria Math" charset="0"/>
                          <a:cs typeface="Cambria Math" charset="0"/>
                        </a:rPr>
                        <m:t>~ 13 </m:t>
                      </m:r>
                      <m:r>
                        <a:rPr lang="en-US" b="0" i="1" smtClean="0">
                          <a:latin typeface="Cambria Math" charset="0"/>
                          <a:ea typeface="Cambria Math" charset="0"/>
                          <a:cs typeface="Cambria Math" charset="0"/>
                        </a:rPr>
                        <m:t>𝑚</m:t>
                      </m:r>
                    </m:oMath>
                  </m:oMathPara>
                </a14:m>
                <a:endParaRPr lang="en-US" dirty="0"/>
              </a:p>
            </p:txBody>
          </p:sp>
        </mc:Choice>
        <mc:Fallback xmlns="">
          <p:sp>
            <p:nvSpPr>
              <p:cNvPr id="42" name="TextBox 41"/>
              <p:cNvSpPr txBox="1">
                <a:spLocks noRot="1" noChangeAspect="1" noMove="1" noResize="1" noEditPoints="1" noAdjustHandles="1" noChangeArrowheads="1" noChangeShapeType="1" noTextEdit="1"/>
              </p:cNvSpPr>
              <p:nvPr/>
            </p:nvSpPr>
            <p:spPr>
              <a:xfrm>
                <a:off x="4998200" y="4726224"/>
                <a:ext cx="2718693" cy="369332"/>
              </a:xfrm>
              <a:prstGeom prst="rect">
                <a:avLst/>
              </a:prstGeom>
              <a:blipFill rotWithShape="0">
                <a:blip r:embed="rId3"/>
                <a:stretch>
                  <a:fillRect t="-95082" b="-119672"/>
                </a:stretch>
              </a:blipFill>
            </p:spPr>
            <p:txBody>
              <a:bodyPr/>
              <a:lstStyle/>
              <a:p>
                <a:r>
                  <a:rPr lang="en-US">
                    <a:noFill/>
                  </a:rPr>
                  <a:t> </a:t>
                </a:r>
              </a:p>
            </p:txBody>
          </p:sp>
        </mc:Fallback>
      </mc:AlternateContent>
      <p:sp>
        <p:nvSpPr>
          <p:cNvPr id="43" name="TextBox 42"/>
          <p:cNvSpPr txBox="1"/>
          <p:nvPr/>
        </p:nvSpPr>
        <p:spPr>
          <a:xfrm>
            <a:off x="1176902" y="3913817"/>
            <a:ext cx="479468" cy="338554"/>
          </a:xfrm>
          <a:prstGeom prst="rect">
            <a:avLst/>
          </a:prstGeom>
          <a:noFill/>
        </p:spPr>
        <p:txBody>
          <a:bodyPr wrap="square" rtlCol="0">
            <a:spAutoFit/>
          </a:bodyPr>
          <a:lstStyle/>
          <a:p>
            <a:r>
              <a:rPr lang="en-US" sz="1200" dirty="0" smtClean="0">
                <a:solidFill>
                  <a:srgbClr val="FF0000"/>
                </a:solidFill>
                <a:effectLst>
                  <a:outerShdw blurRad="50800" dist="76200" dir="2700000" algn="tl" rotWithShape="0">
                    <a:prstClr val="black">
                      <a:alpha val="40000"/>
                    </a:prstClr>
                  </a:outerShdw>
                </a:effectLst>
              </a:rPr>
              <a:t> </a:t>
            </a:r>
            <a:r>
              <a:rPr lang="el-GR" sz="1600" dirty="0" smtClean="0">
                <a:solidFill>
                  <a:srgbClr val="FF0000"/>
                </a:solidFill>
                <a:effectLst>
                  <a:outerShdw blurRad="50800" dist="76200" dir="2700000" algn="tl" rotWithShape="0">
                    <a:prstClr val="black">
                      <a:alpha val="40000"/>
                    </a:prstClr>
                  </a:outerShdw>
                </a:effectLst>
              </a:rPr>
              <a:t>τ</a:t>
            </a:r>
            <a:r>
              <a:rPr lang="en-US" sz="1600" baseline="-25000" dirty="0" smtClean="0">
                <a:solidFill>
                  <a:srgbClr val="FF0000"/>
                </a:solidFill>
                <a:effectLst>
                  <a:outerShdw blurRad="50800" dist="76200" dir="2700000" algn="tl" rotWithShape="0">
                    <a:prstClr val="black">
                      <a:alpha val="40000"/>
                    </a:prstClr>
                  </a:outerShdw>
                </a:effectLst>
              </a:rPr>
              <a:t>P</a:t>
            </a:r>
            <a:r>
              <a:rPr lang="el-GR" sz="1500" dirty="0" smtClean="0">
                <a:solidFill>
                  <a:srgbClr val="FF0000"/>
                </a:solidFill>
                <a:effectLst>
                  <a:outerShdw blurRad="50800" dist="76200" dir="2700000" algn="tl" rotWithShape="0">
                    <a:prstClr val="black">
                      <a:alpha val="40000"/>
                    </a:prstClr>
                  </a:outerShdw>
                </a:effectLst>
              </a:rPr>
              <a:t> </a:t>
            </a:r>
            <a:endParaRPr lang="en-US" sz="1500" dirty="0">
              <a:solidFill>
                <a:srgbClr val="FF0000"/>
              </a:solidFill>
              <a:effectLst>
                <a:outerShdw blurRad="50800" dist="76200" dir="2700000" algn="tl" rotWithShape="0">
                  <a:prstClr val="black">
                    <a:alpha val="40000"/>
                  </a:prstClr>
                </a:outerShdw>
              </a:effectLst>
              <a:latin typeface="Times New Roman" charset="0"/>
              <a:ea typeface="Times New Roman" charset="0"/>
              <a:cs typeface="Times New Roman" charset="0"/>
            </a:endParaRPr>
          </a:p>
        </p:txBody>
      </p:sp>
    </p:spTree>
    <p:extLst>
      <p:ext uri="{BB962C8B-B14F-4D97-AF65-F5344CB8AC3E}">
        <p14:creationId xmlns:p14="http://schemas.microsoft.com/office/powerpoint/2010/main" val="17694354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Connector 72"/>
          <p:cNvCxnSpPr>
            <a:endCxn id="79" idx="0"/>
          </p:cNvCxnSpPr>
          <p:nvPr/>
        </p:nvCxnSpPr>
        <p:spPr>
          <a:xfrm>
            <a:off x="4363409" y="4025900"/>
            <a:ext cx="0" cy="2590713"/>
          </a:xfrm>
          <a:prstGeom prst="line">
            <a:avLst/>
          </a:prstGeom>
          <a:ln>
            <a:solidFill>
              <a:schemeClr val="tx1"/>
            </a:solidFill>
            <a:prstDash val="dash"/>
            <a:headEnd type="triangle"/>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3644468" y="4367257"/>
            <a:ext cx="1470704" cy="2234263"/>
            <a:chOff x="3644468" y="4542183"/>
            <a:chExt cx="1470704" cy="2234263"/>
          </a:xfrm>
        </p:grpSpPr>
        <p:sp>
          <p:nvSpPr>
            <p:cNvPr id="14" name="Rounded Rectangle 13"/>
            <p:cNvSpPr/>
            <p:nvPr/>
          </p:nvSpPr>
          <p:spPr>
            <a:xfrm>
              <a:off x="3644468" y="4542184"/>
              <a:ext cx="228600" cy="2222947"/>
            </a:xfrm>
            <a:prstGeom prst="roundRect">
              <a:avLst>
                <a:gd name="adj" fmla="val 38542"/>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a:off x="3954787" y="4542184"/>
              <a:ext cx="228600" cy="2222947"/>
            </a:xfrm>
            <a:prstGeom prst="roundRect">
              <a:avLst>
                <a:gd name="adj" fmla="val 38542"/>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4255202" y="4553499"/>
              <a:ext cx="228600" cy="2222947"/>
            </a:xfrm>
            <a:prstGeom prst="roundRect">
              <a:avLst>
                <a:gd name="adj" fmla="val 38542"/>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4571708" y="4542183"/>
              <a:ext cx="228600" cy="2222947"/>
            </a:xfrm>
            <a:prstGeom prst="roundRect">
              <a:avLst>
                <a:gd name="adj" fmla="val 38542"/>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4886572" y="4553499"/>
              <a:ext cx="228600" cy="2222947"/>
            </a:xfrm>
            <a:prstGeom prst="roundRect">
              <a:avLst>
                <a:gd name="adj" fmla="val 38542"/>
              </a:avLst>
            </a:prstGeom>
            <a:no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4380" y="13919"/>
            <a:ext cx="9170070" cy="1325563"/>
          </a:xfrm>
        </p:spPr>
        <p:txBody>
          <a:bodyPr>
            <a:normAutofit/>
          </a:bodyPr>
          <a:lstStyle/>
          <a:p>
            <a:r>
              <a:rPr lang="en-US" sz="3200" dirty="0" smtClean="0"/>
              <a:t>Particle Size Distribution Parameters</a:t>
            </a:r>
            <a:endParaRPr lang="en-US" sz="3200" dirty="0"/>
          </a:p>
        </p:txBody>
      </p:sp>
      <p:cxnSp>
        <p:nvCxnSpPr>
          <p:cNvPr id="7" name="Straight Arrow Connector 6"/>
          <p:cNvCxnSpPr/>
          <p:nvPr/>
        </p:nvCxnSpPr>
        <p:spPr>
          <a:xfrm>
            <a:off x="1833597" y="4606600"/>
            <a:ext cx="1777597" cy="49387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865464" y="5419477"/>
            <a:ext cx="1746509" cy="44874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48677" y="4191833"/>
            <a:ext cx="2845038" cy="80965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4769908" y="4488131"/>
            <a:ext cx="1352483" cy="5195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2945259" y="5430463"/>
            <a:ext cx="672863" cy="5222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630079" y="5851663"/>
            <a:ext cx="246340" cy="277906"/>
          </a:xfrm>
          <a:prstGeom prst="ellipse">
            <a:avLst/>
          </a:prstGeom>
          <a:solidFill>
            <a:srgbClr val="55E0EB">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942621" y="6095512"/>
            <a:ext cx="246340" cy="277906"/>
          </a:xfrm>
          <a:prstGeom prst="ellipse">
            <a:avLst/>
          </a:prstGeom>
          <a:solidFill>
            <a:srgbClr val="55E0EB">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170968" y="5519666"/>
            <a:ext cx="378675" cy="373067"/>
          </a:xfrm>
          <a:prstGeom prst="ellipse">
            <a:avLst/>
          </a:prstGeom>
          <a:solidFill>
            <a:srgbClr val="55E0EB">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p:cNvGrpSpPr/>
          <p:nvPr/>
        </p:nvGrpSpPr>
        <p:grpSpPr>
          <a:xfrm>
            <a:off x="3668874" y="4509915"/>
            <a:ext cx="1408200" cy="2020421"/>
            <a:chOff x="3668509" y="4620493"/>
            <a:chExt cx="1408200" cy="2020421"/>
          </a:xfrm>
          <a:effectLst/>
        </p:grpSpPr>
        <p:sp>
          <p:nvSpPr>
            <p:cNvPr id="44" name="Cloud 43"/>
            <p:cNvSpPr/>
            <p:nvPr/>
          </p:nvSpPr>
          <p:spPr>
            <a:xfrm>
              <a:off x="3743234" y="5808637"/>
              <a:ext cx="120408" cy="117008"/>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loud 44"/>
            <p:cNvSpPr/>
            <p:nvPr/>
          </p:nvSpPr>
          <p:spPr>
            <a:xfrm>
              <a:off x="4936200" y="5583379"/>
              <a:ext cx="98105" cy="84223"/>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loud 45"/>
            <p:cNvSpPr/>
            <p:nvPr/>
          </p:nvSpPr>
          <p:spPr>
            <a:xfrm rot="17419931">
              <a:off x="4633244" y="4716614"/>
              <a:ext cx="191826" cy="206422"/>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p:cNvSpPr/>
            <p:nvPr/>
          </p:nvSpPr>
          <p:spPr>
            <a:xfrm rot="19386983">
              <a:off x="4270534" y="6090535"/>
              <a:ext cx="170747" cy="160266"/>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p:cNvSpPr/>
            <p:nvPr/>
          </p:nvSpPr>
          <p:spPr>
            <a:xfrm rot="3244660">
              <a:off x="4605839" y="6475408"/>
              <a:ext cx="170747" cy="160266"/>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oud 48"/>
            <p:cNvSpPr/>
            <p:nvPr/>
          </p:nvSpPr>
          <p:spPr>
            <a:xfrm rot="3244660">
              <a:off x="4605511" y="5595587"/>
              <a:ext cx="170747" cy="160266"/>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oud 49"/>
            <p:cNvSpPr/>
            <p:nvPr/>
          </p:nvSpPr>
          <p:spPr>
            <a:xfrm rot="20578586">
              <a:off x="4611207" y="6141681"/>
              <a:ext cx="170747" cy="160266"/>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p:cNvSpPr/>
            <p:nvPr/>
          </p:nvSpPr>
          <p:spPr>
            <a:xfrm rot="20578586">
              <a:off x="4951664" y="6204089"/>
              <a:ext cx="117942" cy="155568"/>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rot="682598">
              <a:off x="3687608" y="6031280"/>
              <a:ext cx="117942" cy="155568"/>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p:cNvSpPr/>
            <p:nvPr/>
          </p:nvSpPr>
          <p:spPr>
            <a:xfrm rot="682598">
              <a:off x="4033325" y="6298550"/>
              <a:ext cx="48091" cy="92986"/>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53"/>
            <p:cNvSpPr/>
            <p:nvPr/>
          </p:nvSpPr>
          <p:spPr>
            <a:xfrm rot="682598">
              <a:off x="4295281" y="5736628"/>
              <a:ext cx="120942" cy="131119"/>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loud 54"/>
            <p:cNvSpPr/>
            <p:nvPr/>
          </p:nvSpPr>
          <p:spPr>
            <a:xfrm rot="16408218">
              <a:off x="4263474" y="5294313"/>
              <a:ext cx="238665" cy="210878"/>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loud 55"/>
            <p:cNvSpPr/>
            <p:nvPr/>
          </p:nvSpPr>
          <p:spPr>
            <a:xfrm rot="6520589">
              <a:off x="4008256" y="5414297"/>
              <a:ext cx="144565" cy="120823"/>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loud 56"/>
            <p:cNvSpPr/>
            <p:nvPr/>
          </p:nvSpPr>
          <p:spPr>
            <a:xfrm rot="6520589">
              <a:off x="3666175" y="5486088"/>
              <a:ext cx="81860" cy="74930"/>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loud 57"/>
            <p:cNvSpPr/>
            <p:nvPr/>
          </p:nvSpPr>
          <p:spPr>
            <a:xfrm rot="5202698">
              <a:off x="3683575" y="4691083"/>
              <a:ext cx="116984" cy="147115"/>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rot="2813056">
              <a:off x="4012507" y="4939345"/>
              <a:ext cx="116898" cy="127989"/>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p:cNvSpPr/>
            <p:nvPr/>
          </p:nvSpPr>
          <p:spPr>
            <a:xfrm rot="2813056">
              <a:off x="4674096" y="5152587"/>
              <a:ext cx="93661" cy="107735"/>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loud 60"/>
            <p:cNvSpPr/>
            <p:nvPr/>
          </p:nvSpPr>
          <p:spPr>
            <a:xfrm rot="2813056">
              <a:off x="3983007" y="4624977"/>
              <a:ext cx="137572" cy="128604"/>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loud 61"/>
            <p:cNvSpPr/>
            <p:nvPr/>
          </p:nvSpPr>
          <p:spPr>
            <a:xfrm rot="2813056">
              <a:off x="4318425" y="4653240"/>
              <a:ext cx="113882" cy="122311"/>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loud 62"/>
            <p:cNvSpPr/>
            <p:nvPr/>
          </p:nvSpPr>
          <p:spPr>
            <a:xfrm rot="2813056">
              <a:off x="4967768" y="4886066"/>
              <a:ext cx="93971" cy="101416"/>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3725446" y="5223917"/>
              <a:ext cx="27432" cy="27432"/>
            </a:xfrm>
            <a:prstGeom prst="ellipse">
              <a:avLst/>
            </a:prstGeom>
            <a:blipFill dpi="0" rotWithShape="1">
              <a:blip r:embed="rId3">
                <a:alphaModFix amt="99000"/>
              </a:blip>
              <a:srcRect/>
              <a:tile tx="0" ty="0" sx="100000" sy="100000" flip="none" algn="tl"/>
            </a:blipFill>
            <a:ln w="3175">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3948353" y="4857835"/>
              <a:ext cx="27432" cy="27432"/>
            </a:xfrm>
            <a:prstGeom prst="ellipse">
              <a:avLst/>
            </a:prstGeom>
            <a:blipFill dpi="0" rotWithShape="1">
              <a:blip r:embed="rId3">
                <a:alphaModFix amt="99000"/>
              </a:blip>
              <a:srcRect/>
              <a:tile tx="0" ty="0" sx="100000" sy="100000" flip="none" algn="tl"/>
            </a:blipFill>
            <a:ln w="3175">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4802299" y="4638496"/>
              <a:ext cx="27432" cy="27432"/>
            </a:xfrm>
            <a:prstGeom prst="ellipse">
              <a:avLst/>
            </a:prstGeom>
            <a:blipFill dpi="0" rotWithShape="1">
              <a:blip r:embed="rId3">
                <a:alphaModFix amt="99000"/>
              </a:blip>
              <a:srcRect/>
              <a:tile tx="0" ty="0" sx="100000" sy="100000" flip="none" algn="tl"/>
            </a:blipFill>
            <a:ln w="3175">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4288873" y="5176923"/>
              <a:ext cx="27432" cy="27432"/>
            </a:xfrm>
            <a:prstGeom prst="ellipse">
              <a:avLst/>
            </a:prstGeom>
            <a:blipFill dpi="0" rotWithShape="1">
              <a:blip r:embed="rId3">
                <a:alphaModFix amt="99000"/>
              </a:blip>
              <a:srcRect/>
              <a:tile tx="0" ty="0" sx="100000" sy="100000" flip="none" algn="tl"/>
            </a:blipFill>
            <a:ln w="3175">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049277" y="5367397"/>
              <a:ext cx="27432" cy="27432"/>
            </a:xfrm>
            <a:prstGeom prst="ellipse">
              <a:avLst/>
            </a:prstGeom>
            <a:blipFill dpi="0" rotWithShape="1">
              <a:blip r:embed="rId3">
                <a:alphaModFix amt="99000"/>
              </a:blip>
              <a:srcRect/>
              <a:tile tx="0" ty="0" sx="100000" sy="100000" flip="none" algn="tl"/>
            </a:blipFill>
            <a:ln w="3175">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286783" y="5916786"/>
              <a:ext cx="27432" cy="27432"/>
            </a:xfrm>
            <a:prstGeom prst="ellipse">
              <a:avLst/>
            </a:prstGeom>
            <a:blipFill dpi="0" rotWithShape="1">
              <a:blip r:embed="rId3">
                <a:alphaModFix amt="99000"/>
              </a:blip>
              <a:srcRect/>
              <a:tile tx="0" ty="0" sx="100000" sy="100000" flip="none" algn="tl"/>
            </a:blipFill>
            <a:ln w="3175">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647833" y="5962241"/>
              <a:ext cx="27432" cy="27432"/>
            </a:xfrm>
            <a:prstGeom prst="ellipse">
              <a:avLst/>
            </a:prstGeom>
            <a:blipFill dpi="0" rotWithShape="1">
              <a:blip r:embed="rId3">
                <a:alphaModFix amt="99000"/>
              </a:blip>
              <a:srcRect/>
              <a:tile tx="0" ty="0" sx="100000" sy="100000" flip="none" algn="tl"/>
            </a:blipFill>
            <a:ln w="3175">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4930885" y="6016111"/>
              <a:ext cx="27432" cy="27432"/>
            </a:xfrm>
            <a:prstGeom prst="ellipse">
              <a:avLst/>
            </a:prstGeom>
            <a:blipFill dpi="0" rotWithShape="1">
              <a:blip r:embed="rId3">
                <a:alphaModFix amt="99000"/>
              </a:blip>
              <a:srcRect/>
              <a:tile tx="0" ty="0" sx="100000" sy="100000" flip="none" algn="tl"/>
            </a:blipFill>
            <a:ln w="3175">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1" name="Straight Arrow Connector 130"/>
          <p:cNvCxnSpPr/>
          <p:nvPr/>
        </p:nvCxnSpPr>
        <p:spPr>
          <a:xfrm>
            <a:off x="1840545" y="4911778"/>
            <a:ext cx="1786646" cy="48803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endCxn id="44" idx="3"/>
          </p:cNvCxnSpPr>
          <p:nvPr/>
        </p:nvCxnSpPr>
        <p:spPr>
          <a:xfrm>
            <a:off x="3757472" y="5267486"/>
            <a:ext cx="46331" cy="4372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1855449" y="4335999"/>
            <a:ext cx="3884808" cy="109767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6363414" y="4142204"/>
            <a:ext cx="2739943" cy="2554545"/>
          </a:xfrm>
          <a:prstGeom prst="rect">
            <a:avLst/>
          </a:prstGeom>
          <a:noFill/>
        </p:spPr>
        <p:txBody>
          <a:bodyPr wrap="square" rtlCol="0">
            <a:spAutoFit/>
          </a:bodyPr>
          <a:lstStyle/>
          <a:p>
            <a:pPr marL="285750" indent="-285750">
              <a:buFont typeface="Arial" charset="0"/>
              <a:buChar char="•"/>
            </a:pPr>
            <a:r>
              <a:rPr lang="en-US" sz="1600" dirty="0" smtClean="0">
                <a:latin typeface="+mj-lt"/>
              </a:rPr>
              <a:t>Multiple particle scattering between adjacent layers but not between particles in the </a:t>
            </a:r>
            <a:r>
              <a:rPr lang="en-US" sz="1600" i="1" dirty="0" smtClean="0">
                <a:latin typeface="+mj-lt"/>
              </a:rPr>
              <a:t>same</a:t>
            </a:r>
            <a:r>
              <a:rPr lang="en-US" sz="1600" dirty="0" smtClean="0">
                <a:latin typeface="+mj-lt"/>
              </a:rPr>
              <a:t> layer.</a:t>
            </a:r>
          </a:p>
          <a:p>
            <a:pPr marL="285750" indent="-285750">
              <a:buFont typeface="Arial" charset="0"/>
              <a:buChar char="•"/>
            </a:pPr>
            <a:endParaRPr lang="en-US" sz="1600" dirty="0">
              <a:latin typeface="+mj-lt"/>
            </a:endParaRPr>
          </a:p>
          <a:p>
            <a:pPr marL="285750" indent="-285750">
              <a:buFont typeface="Arial" charset="0"/>
              <a:buChar char="•"/>
            </a:pPr>
            <a:r>
              <a:rPr lang="en-US" sz="1600" dirty="0" smtClean="0">
                <a:latin typeface="+mj-lt"/>
              </a:rPr>
              <a:t>As </a:t>
            </a:r>
            <a:r>
              <a:rPr lang="en-US" sz="1600" i="1" dirty="0" smtClean="0">
                <a:latin typeface="+mj-lt"/>
              </a:rPr>
              <a:t>N </a:t>
            </a:r>
            <a:r>
              <a:rPr lang="en-US" sz="1000" dirty="0" smtClean="0">
                <a:latin typeface="Times New Roman" charset="0"/>
                <a:ea typeface="Times New Roman" charset="0"/>
                <a:cs typeface="Times New Roman" charset="0"/>
                <a:sym typeface="Wingdings"/>
              </a:rPr>
              <a:t> </a:t>
            </a:r>
            <a:r>
              <a:rPr lang="en-US" sz="1600" dirty="0" smtClean="0">
                <a:latin typeface="Times New Roman" charset="0"/>
                <a:ea typeface="Times New Roman" charset="0"/>
                <a:cs typeface="Times New Roman" charset="0"/>
                <a:sym typeface="Wingdings"/>
              </a:rPr>
              <a:t>∞</a:t>
            </a:r>
            <a:r>
              <a:rPr lang="en-US" sz="1600" dirty="0" smtClean="0">
                <a:latin typeface="+mj-lt"/>
                <a:sym typeface="Wingdings"/>
              </a:rPr>
              <a:t>, the classical optical depth formula (single-scattering, many-particle-thick ring) is recovered.</a:t>
            </a:r>
            <a:endParaRPr lang="en-US" sz="1600" dirty="0">
              <a:latin typeface="+mj-lt"/>
            </a:endParaRPr>
          </a:p>
        </p:txBody>
      </p:sp>
      <p:sp>
        <p:nvSpPr>
          <p:cNvPr id="158" name="TextBox 157"/>
          <p:cNvSpPr txBox="1"/>
          <p:nvPr/>
        </p:nvSpPr>
        <p:spPr>
          <a:xfrm>
            <a:off x="112472" y="4142204"/>
            <a:ext cx="1914639" cy="1569660"/>
          </a:xfrm>
          <a:prstGeom prst="rect">
            <a:avLst/>
          </a:prstGeom>
          <a:solidFill>
            <a:schemeClr val="bg1"/>
          </a:solidFill>
        </p:spPr>
        <p:txBody>
          <a:bodyPr wrap="square" rtlCol="0">
            <a:spAutoFit/>
          </a:bodyPr>
          <a:lstStyle/>
          <a:p>
            <a:r>
              <a:rPr lang="en-US" sz="1600" dirty="0" smtClean="0">
                <a:latin typeface="+mj-lt"/>
              </a:rPr>
              <a:t>a thin ring composed of </a:t>
            </a:r>
            <a:r>
              <a:rPr lang="en-US" sz="1600" i="1" dirty="0" smtClean="0">
                <a:latin typeface="+mj-lt"/>
              </a:rPr>
              <a:t>N = 5 </a:t>
            </a:r>
            <a:r>
              <a:rPr lang="en-US" sz="1600" dirty="0" smtClean="0">
                <a:latin typeface="+mj-lt"/>
              </a:rPr>
              <a:t>monolayers with multiple particle scattering between the layers:</a:t>
            </a:r>
          </a:p>
          <a:p>
            <a:endParaRPr lang="en-US" sz="1600" dirty="0">
              <a:latin typeface="+mj-lt"/>
            </a:endParaRPr>
          </a:p>
        </p:txBody>
      </p:sp>
      <mc:AlternateContent xmlns:mc="http://schemas.openxmlformats.org/markup-compatibility/2006" xmlns:a14="http://schemas.microsoft.com/office/drawing/2010/main">
        <mc:Choice Requires="a14">
          <p:sp>
            <p:nvSpPr>
              <p:cNvPr id="72" name="Rectangle 71"/>
              <p:cNvSpPr/>
              <p:nvPr/>
            </p:nvSpPr>
            <p:spPr>
              <a:xfrm>
                <a:off x="1954175" y="2895107"/>
                <a:ext cx="5550694" cy="90364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charset="0"/>
                            </a:rPr>
                            <m:t>𝜏</m:t>
                          </m:r>
                        </m:e>
                        <m:sub>
                          <m:r>
                            <a:rPr lang="en-US" b="0" i="1" smtClean="0">
                              <a:latin typeface="Cambria Math" charset="0"/>
                            </a:rPr>
                            <m:t>𝑁</m:t>
                          </m:r>
                        </m:sub>
                      </m:sSub>
                      <m:d>
                        <m:dPr>
                          <m:ctrlPr>
                            <a:rPr lang="en-US" i="1">
                              <a:latin typeface="Cambria Math" charset="0"/>
                            </a:rPr>
                          </m:ctrlPr>
                        </m:dPr>
                        <m:e>
                          <m:r>
                            <a:rPr lang="en-US" i="1">
                              <a:latin typeface="Cambria Math" charset="0"/>
                            </a:rPr>
                            <m:t>𝜆</m:t>
                          </m:r>
                        </m:e>
                      </m:d>
                      <m:r>
                        <a:rPr lang="en-US" i="0">
                          <a:latin typeface="Cambria Math" charset="0"/>
                        </a:rPr>
                        <m:t>=−2</m:t>
                      </m:r>
                      <m:sSub>
                        <m:sSubPr>
                          <m:ctrlPr>
                            <a:rPr lang="en-US" i="1">
                              <a:latin typeface="Cambria Math" charset="0"/>
                            </a:rPr>
                          </m:ctrlPr>
                        </m:sSubPr>
                        <m:e>
                          <m:r>
                            <a:rPr lang="en-US" i="1">
                              <a:latin typeface="Cambria Math" charset="0"/>
                            </a:rPr>
                            <m:t>𝜇</m:t>
                          </m:r>
                        </m:e>
                        <m:sub>
                          <m:r>
                            <a:rPr lang="en-US" i="0">
                              <a:latin typeface="Cambria Math" charset="0"/>
                            </a:rPr>
                            <m:t>0</m:t>
                          </m:r>
                        </m:sub>
                      </m:sSub>
                      <m:r>
                        <a:rPr lang="en-US" i="1">
                          <a:latin typeface="Cambria Math" charset="0"/>
                        </a:rPr>
                        <m:t>𝑁</m:t>
                      </m:r>
                      <m:r>
                        <a:rPr lang="en-US" i="0">
                          <a:latin typeface="Cambria Math" charset="0"/>
                        </a:rPr>
                        <m:t> </m:t>
                      </m:r>
                      <m:r>
                        <m:rPr>
                          <m:sty m:val="p"/>
                        </m:rPr>
                        <a:rPr lang="en-US" i="0">
                          <a:latin typeface="Cambria Math" charset="0"/>
                        </a:rPr>
                        <m:t>l</m:t>
                      </m:r>
                      <m:func>
                        <m:funcPr>
                          <m:ctrlPr>
                            <a:rPr lang="en-US" i="1">
                              <a:latin typeface="Cambria Math" charset="0"/>
                            </a:rPr>
                          </m:ctrlPr>
                        </m:funcPr>
                        <m:fName>
                          <m:r>
                            <m:rPr>
                              <m:sty m:val="p"/>
                            </m:rPr>
                            <a:rPr lang="en-US" i="0">
                              <a:latin typeface="Cambria Math" charset="0"/>
                            </a:rPr>
                            <m:t>n</m:t>
                          </m:r>
                        </m:fName>
                        <m:e>
                          <m:d>
                            <m:dPr>
                              <m:begChr m:val="["/>
                              <m:endChr m:val="]"/>
                              <m:ctrlPr>
                                <a:rPr lang="en-US" i="1">
                                  <a:latin typeface="Cambria Math" charset="0"/>
                                </a:rPr>
                              </m:ctrlPr>
                            </m:dPr>
                            <m:e>
                              <m:r>
                                <a:rPr lang="en-US" i="0">
                                  <a:latin typeface="Cambria Math" charset="0"/>
                                </a:rPr>
                                <m:t>1−</m:t>
                              </m:r>
                              <m:f>
                                <m:fPr>
                                  <m:ctrlPr>
                                    <a:rPr lang="en-US" i="1">
                                      <a:latin typeface="Cambria Math" charset="0"/>
                                    </a:rPr>
                                  </m:ctrlPr>
                                </m:fPr>
                                <m:num>
                                  <m:r>
                                    <a:rPr lang="en-US" i="0">
                                      <a:latin typeface="Cambria Math" charset="0"/>
                                    </a:rPr>
                                    <m:t>1</m:t>
                                  </m:r>
                                </m:num>
                                <m:den>
                                  <m:r>
                                    <a:rPr lang="en-US" i="0">
                                      <a:latin typeface="Cambria Math" charset="0"/>
                                    </a:rPr>
                                    <m:t>2</m:t>
                                  </m:r>
                                  <m:sSub>
                                    <m:sSubPr>
                                      <m:ctrlPr>
                                        <a:rPr lang="en-US" i="1">
                                          <a:latin typeface="Cambria Math" charset="0"/>
                                        </a:rPr>
                                      </m:ctrlPr>
                                    </m:sSubPr>
                                    <m:e>
                                      <m:r>
                                        <a:rPr lang="en-US" i="1">
                                          <a:latin typeface="Cambria Math" charset="0"/>
                                        </a:rPr>
                                        <m:t>𝜇</m:t>
                                      </m:r>
                                    </m:e>
                                    <m:sub>
                                      <m:r>
                                        <a:rPr lang="en-US" i="0">
                                          <a:latin typeface="Cambria Math" charset="0"/>
                                        </a:rPr>
                                        <m:t>0</m:t>
                                      </m:r>
                                    </m:sub>
                                  </m:sSub>
                                  <m:r>
                                    <a:rPr lang="en-US" i="1">
                                      <a:latin typeface="Cambria Math" charset="0"/>
                                    </a:rPr>
                                    <m:t>𝑁</m:t>
                                  </m:r>
                                </m:den>
                              </m:f>
                              <m:nary>
                                <m:naryPr>
                                  <m:limLoc m:val="undOvr"/>
                                  <m:ctrlPr>
                                    <a:rPr lang="en-US" i="1">
                                      <a:latin typeface="Cambria Math" charset="0"/>
                                    </a:rPr>
                                  </m:ctrlPr>
                                </m:naryPr>
                                <m:sub>
                                  <m:r>
                                    <a:rPr lang="en-US" i="0">
                                      <a:latin typeface="Cambria Math" charset="0"/>
                                    </a:rPr>
                                    <m:t>0</m:t>
                                  </m:r>
                                </m:sub>
                                <m:sup>
                                  <m:r>
                                    <a:rPr lang="en-US" i="0">
                                      <a:latin typeface="Cambria Math" charset="0"/>
                                    </a:rPr>
                                    <m:t>∞</m:t>
                                  </m:r>
                                </m:sup>
                                <m:e>
                                  <m:sSub>
                                    <m:sSubPr>
                                      <m:ctrlPr>
                                        <a:rPr lang="en-US" i="1">
                                          <a:latin typeface="Cambria Math" charset="0"/>
                                        </a:rPr>
                                      </m:ctrlPr>
                                    </m:sSubPr>
                                    <m:e>
                                      <m:r>
                                        <a:rPr lang="en-US" i="1">
                                          <a:latin typeface="Cambria Math" charset="0"/>
                                        </a:rPr>
                                        <m:t>𝑄</m:t>
                                      </m:r>
                                    </m:e>
                                    <m:sub>
                                      <m:r>
                                        <a:rPr lang="en-US" i="1">
                                          <a:latin typeface="Cambria Math" charset="0"/>
                                        </a:rPr>
                                        <m:t>𝑒𝑥𝑡</m:t>
                                      </m:r>
                                    </m:sub>
                                  </m:sSub>
                                  <m:d>
                                    <m:dPr>
                                      <m:ctrlPr>
                                        <a:rPr lang="en-US" i="1">
                                          <a:latin typeface="Cambria Math" charset="0"/>
                                        </a:rPr>
                                      </m:ctrlPr>
                                    </m:dPr>
                                    <m:e>
                                      <m:r>
                                        <a:rPr lang="en-US" i="1">
                                          <a:latin typeface="Cambria Math" charset="0"/>
                                        </a:rPr>
                                        <m:t>𝑎</m:t>
                                      </m:r>
                                      <m:r>
                                        <a:rPr lang="en-US" i="0">
                                          <a:latin typeface="Cambria Math" charset="0"/>
                                        </a:rPr>
                                        <m:t>,</m:t>
                                      </m:r>
                                      <m:r>
                                        <a:rPr lang="en-US" i="1">
                                          <a:latin typeface="Cambria Math" charset="0"/>
                                        </a:rPr>
                                        <m:t>𝜆</m:t>
                                      </m:r>
                                    </m:e>
                                  </m:d>
                                </m:e>
                              </m:nary>
                              <m:r>
                                <a:rPr lang="en-US" i="1">
                                  <a:latin typeface="Cambria Math" charset="0"/>
                                </a:rPr>
                                <m:t>𝜋</m:t>
                              </m:r>
                              <m:sSup>
                                <m:sSupPr>
                                  <m:ctrlPr>
                                    <a:rPr lang="en-US" i="1">
                                      <a:latin typeface="Cambria Math" charset="0"/>
                                    </a:rPr>
                                  </m:ctrlPr>
                                </m:sSupPr>
                                <m:e>
                                  <m:r>
                                    <a:rPr lang="en-US" i="1">
                                      <a:latin typeface="Cambria Math" charset="0"/>
                                    </a:rPr>
                                    <m:t>𝑎</m:t>
                                  </m:r>
                                </m:e>
                                <m:sup>
                                  <m:r>
                                    <a:rPr lang="en-US" i="0">
                                      <a:latin typeface="Cambria Math" charset="0"/>
                                    </a:rPr>
                                    <m:t>2</m:t>
                                  </m:r>
                                </m:sup>
                              </m:sSup>
                              <m:r>
                                <a:rPr lang="en-US" i="1">
                                  <a:latin typeface="Cambria Math" charset="0"/>
                                </a:rPr>
                                <m:t>𝑛</m:t>
                              </m:r>
                              <m:d>
                                <m:dPr>
                                  <m:ctrlPr>
                                    <a:rPr lang="en-US" i="1">
                                      <a:latin typeface="Cambria Math" charset="0"/>
                                    </a:rPr>
                                  </m:ctrlPr>
                                </m:dPr>
                                <m:e>
                                  <m:r>
                                    <a:rPr lang="en-US" i="1">
                                      <a:latin typeface="Cambria Math" charset="0"/>
                                    </a:rPr>
                                    <m:t>𝑎</m:t>
                                  </m:r>
                                </m:e>
                              </m:d>
                              <m:r>
                                <a:rPr lang="en-US" i="1">
                                  <a:latin typeface="Cambria Math" charset="0"/>
                                </a:rPr>
                                <m:t>𝑑𝑎</m:t>
                              </m:r>
                            </m:e>
                          </m:d>
                        </m:e>
                      </m:func>
                    </m:oMath>
                  </m:oMathPara>
                </a14:m>
                <a:endParaRPr lang="en-US" dirty="0"/>
              </a:p>
            </p:txBody>
          </p:sp>
        </mc:Choice>
        <mc:Fallback xmlns="">
          <p:sp>
            <p:nvSpPr>
              <p:cNvPr id="72" name="Rectangle 71"/>
              <p:cNvSpPr>
                <a:spLocks noRot="1" noChangeAspect="1" noMove="1" noResize="1" noEditPoints="1" noAdjustHandles="1" noChangeArrowheads="1" noChangeShapeType="1" noTextEdit="1"/>
              </p:cNvSpPr>
              <p:nvPr/>
            </p:nvSpPr>
            <p:spPr>
              <a:xfrm>
                <a:off x="1954175" y="2895107"/>
                <a:ext cx="5550694" cy="903645"/>
              </a:xfrm>
              <a:prstGeom prst="rect">
                <a:avLst/>
              </a:prstGeom>
              <a:blipFill rotWithShape="0">
                <a:blip r:embed="rId4"/>
                <a:stretch>
                  <a:fillRect/>
                </a:stretch>
              </a:blipFill>
            </p:spPr>
            <p:txBody>
              <a:bodyPr/>
              <a:lstStyle/>
              <a:p>
                <a:r>
                  <a:rPr lang="en-US">
                    <a:noFill/>
                  </a:rPr>
                  <a:t> </a:t>
                </a:r>
              </a:p>
            </p:txBody>
          </p:sp>
        </mc:Fallback>
      </mc:AlternateContent>
      <p:cxnSp>
        <p:nvCxnSpPr>
          <p:cNvPr id="83" name="Straight Arrow Connector 82"/>
          <p:cNvCxnSpPr>
            <a:endCxn id="35" idx="3"/>
          </p:cNvCxnSpPr>
          <p:nvPr/>
        </p:nvCxnSpPr>
        <p:spPr>
          <a:xfrm flipV="1">
            <a:off x="3873068" y="5838099"/>
            <a:ext cx="353356" cy="4099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3635526" y="4981098"/>
            <a:ext cx="246340" cy="277906"/>
          </a:xfrm>
          <a:prstGeom prst="ellipse">
            <a:avLst/>
          </a:prstGeom>
          <a:solidFill>
            <a:srgbClr val="55E0EB">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Arc 102"/>
          <p:cNvSpPr/>
          <p:nvPr/>
        </p:nvSpPr>
        <p:spPr>
          <a:xfrm rot="17344082">
            <a:off x="3512844" y="4471477"/>
            <a:ext cx="409948" cy="575423"/>
          </a:xfrm>
          <a:prstGeom prst="arc">
            <a:avLst>
              <a:gd name="adj1" fmla="val 16490145"/>
              <a:gd name="adj2" fmla="val 1918945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Arc 108"/>
          <p:cNvSpPr/>
          <p:nvPr/>
        </p:nvSpPr>
        <p:spPr>
          <a:xfrm rot="6631185">
            <a:off x="4839728" y="4911062"/>
            <a:ext cx="409948" cy="575423"/>
          </a:xfrm>
          <a:prstGeom prst="arc">
            <a:avLst>
              <a:gd name="adj1" fmla="val 16490145"/>
              <a:gd name="adj2" fmla="val 1918945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 name="TextBox 103"/>
          <p:cNvSpPr txBox="1"/>
          <p:nvPr/>
        </p:nvSpPr>
        <p:spPr>
          <a:xfrm>
            <a:off x="3392913" y="4314195"/>
            <a:ext cx="342900" cy="276999"/>
          </a:xfrm>
          <a:prstGeom prst="rect">
            <a:avLst/>
          </a:prstGeom>
          <a:noFill/>
        </p:spPr>
        <p:txBody>
          <a:bodyPr wrap="square" rtlCol="0">
            <a:spAutoFit/>
          </a:bodyPr>
          <a:lstStyle/>
          <a:p>
            <a:r>
              <a:rPr lang="en-US" sz="1200" i="1" smtClean="0">
                <a:latin typeface="Times New Roman" charset="0"/>
                <a:ea typeface="Times New Roman" charset="0"/>
                <a:cs typeface="Times New Roman" charset="0"/>
              </a:rPr>
              <a:t>B</a:t>
            </a:r>
            <a:endParaRPr lang="en-US" sz="1200" i="1">
              <a:latin typeface="Times New Roman" charset="0"/>
              <a:ea typeface="Times New Roman" charset="0"/>
              <a:cs typeface="Times New Roman" charset="0"/>
            </a:endParaRPr>
          </a:p>
        </p:txBody>
      </p:sp>
      <p:sp>
        <p:nvSpPr>
          <p:cNvPr id="111" name="TextBox 110"/>
          <p:cNvSpPr txBox="1"/>
          <p:nvPr/>
        </p:nvSpPr>
        <p:spPr>
          <a:xfrm>
            <a:off x="5122836" y="5342942"/>
            <a:ext cx="342900" cy="276999"/>
          </a:xfrm>
          <a:prstGeom prst="rect">
            <a:avLst/>
          </a:prstGeom>
          <a:noFill/>
        </p:spPr>
        <p:txBody>
          <a:bodyPr wrap="square" rtlCol="0">
            <a:spAutoFit/>
          </a:bodyPr>
          <a:lstStyle/>
          <a:p>
            <a:r>
              <a:rPr lang="en-US" sz="1200" i="1" smtClean="0">
                <a:latin typeface="Times New Roman" charset="0"/>
                <a:ea typeface="Times New Roman" charset="0"/>
                <a:cs typeface="Times New Roman" charset="0"/>
              </a:rPr>
              <a:t>B</a:t>
            </a:r>
            <a:endParaRPr lang="en-US" sz="1200" i="1">
              <a:latin typeface="Times New Roman" charset="0"/>
              <a:ea typeface="Times New Roman" charset="0"/>
              <a:cs typeface="Times New Roman" charset="0"/>
            </a:endParaRPr>
          </a:p>
        </p:txBody>
      </p:sp>
      <p:sp>
        <p:nvSpPr>
          <p:cNvPr id="79" name="TextBox 78"/>
          <p:cNvSpPr txBox="1"/>
          <p:nvPr/>
        </p:nvSpPr>
        <p:spPr>
          <a:xfrm>
            <a:off x="3413394" y="6616613"/>
            <a:ext cx="1900030" cy="246221"/>
          </a:xfrm>
          <a:prstGeom prst="rect">
            <a:avLst/>
          </a:prstGeom>
          <a:noFill/>
        </p:spPr>
        <p:txBody>
          <a:bodyPr wrap="square" rtlCol="0">
            <a:spAutoFit/>
          </a:bodyPr>
          <a:lstStyle/>
          <a:p>
            <a:pPr algn="ctr"/>
            <a:r>
              <a:rPr lang="en-US" sz="1000" smtClean="0"/>
              <a:t>ring plane</a:t>
            </a:r>
            <a:endParaRPr lang="en-US" sz="1000"/>
          </a:p>
        </p:txBody>
      </p:sp>
      <p:sp>
        <p:nvSpPr>
          <p:cNvPr id="80" name="TextBox 79"/>
          <p:cNvSpPr txBox="1"/>
          <p:nvPr/>
        </p:nvSpPr>
        <p:spPr>
          <a:xfrm>
            <a:off x="3489180" y="3843023"/>
            <a:ext cx="2012921" cy="246221"/>
          </a:xfrm>
          <a:prstGeom prst="rect">
            <a:avLst/>
          </a:prstGeom>
          <a:noFill/>
        </p:spPr>
        <p:txBody>
          <a:bodyPr wrap="square" rtlCol="0">
            <a:spAutoFit/>
          </a:bodyPr>
          <a:lstStyle/>
          <a:p>
            <a:pPr algn="ctr"/>
            <a:r>
              <a:rPr lang="en-US" sz="1000" smtClean="0"/>
              <a:t>toward Saturn’s equator</a:t>
            </a:r>
            <a:endParaRPr lang="en-US" sz="1000"/>
          </a:p>
        </p:txBody>
      </p:sp>
      <p:sp>
        <p:nvSpPr>
          <p:cNvPr id="4" name="Slide Number Placeholder 3"/>
          <p:cNvSpPr>
            <a:spLocks noGrp="1"/>
          </p:cNvSpPr>
          <p:nvPr>
            <p:ph type="sldNum" sz="quarter" idx="12"/>
          </p:nvPr>
        </p:nvSpPr>
        <p:spPr/>
        <p:txBody>
          <a:bodyPr/>
          <a:lstStyle/>
          <a:p>
            <a:fld id="{00531563-12FA-0045-A1D3-A2F9E0496947}" type="slidenum">
              <a:rPr lang="en-US" smtClean="0"/>
              <a:t>6</a:t>
            </a:fld>
            <a:endParaRPr lang="en-US"/>
          </a:p>
        </p:txBody>
      </p:sp>
      <p:cxnSp>
        <p:nvCxnSpPr>
          <p:cNvPr id="85" name="Straight Arrow Connector 84"/>
          <p:cNvCxnSpPr/>
          <p:nvPr/>
        </p:nvCxnSpPr>
        <p:spPr>
          <a:xfrm>
            <a:off x="4483802" y="5878992"/>
            <a:ext cx="1746509" cy="44874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86" name="Cloud 85"/>
          <p:cNvSpPr/>
          <p:nvPr/>
        </p:nvSpPr>
        <p:spPr>
          <a:xfrm rot="3244660">
            <a:off x="4269471" y="6390477"/>
            <a:ext cx="170747" cy="160266"/>
          </a:xfrm>
          <a:prstGeom prst="cloud">
            <a:avLst/>
          </a:prstGeom>
          <a:blipFill dpi="0" rotWithShape="1">
            <a:blip r:embed="rId3">
              <a:alphaModFix amt="99000"/>
            </a:blip>
            <a:srcRect/>
            <a:tile tx="0" ty="0" sx="100000" sy="100000" flip="none" algn="tl"/>
          </a:blipFill>
          <a:ln w="6350">
            <a:noFill/>
          </a:ln>
          <a:effectLst>
            <a:glow rad="38100">
              <a:schemeClr val="tx1">
                <a:alpha val="2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p:cNvSpPr txBox="1"/>
              <p:nvPr/>
            </p:nvSpPr>
            <p:spPr>
              <a:xfrm>
                <a:off x="123567" y="1047469"/>
                <a:ext cx="8852152" cy="2131866"/>
              </a:xfrm>
              <a:prstGeom prst="rect">
                <a:avLst/>
              </a:prstGeom>
              <a:noFill/>
            </p:spPr>
            <p:txBody>
              <a:bodyPr wrap="square" rtlCol="0">
                <a:spAutoFit/>
              </a:bodyPr>
              <a:lstStyle/>
              <a:p>
                <a:pPr marL="285750" indent="-285750">
                  <a:buFont typeface="Arial" charset="0"/>
                  <a:buChar char="•"/>
                </a:pPr>
                <a:r>
                  <a:rPr lang="en-US" dirty="0">
                    <a:latin typeface="Calibri" charset="0"/>
                    <a:ea typeface="Calibri" charset="0"/>
                    <a:cs typeface="Calibri" charset="0"/>
                  </a:rPr>
                  <a:t>We fit UVIS, VIMS, and RSS (X-band, </a:t>
                </a:r>
                <a:r>
                  <a:rPr lang="en-US" dirty="0" err="1">
                    <a:latin typeface="Calibri" charset="0"/>
                    <a:ea typeface="Calibri" charset="0"/>
                    <a:cs typeface="Calibri" charset="0"/>
                  </a:rPr>
                  <a:t>Ka</a:t>
                </a:r>
                <a:r>
                  <a:rPr lang="en-US" dirty="0">
                    <a:latin typeface="Calibri" charset="0"/>
                    <a:ea typeface="Calibri" charset="0"/>
                    <a:cs typeface="Calibri" charset="0"/>
                  </a:rPr>
                  <a:t>-band, S-band) normal optical depths to </a:t>
                </a:r>
                <a:r>
                  <a:rPr lang="en-US" dirty="0" smtClean="0">
                    <a:latin typeface="Calibri" charset="0"/>
                    <a:ea typeface="Calibri" charset="0"/>
                    <a:cs typeface="Calibri" charset="0"/>
                  </a:rPr>
                  <a:t>determine the number of monolayers (N) and the power-law </a:t>
                </a:r>
                <a:r>
                  <a:rPr lang="en-US" dirty="0">
                    <a:latin typeface="Calibri" charset="0"/>
                    <a:ea typeface="Calibri" charset="0"/>
                    <a:cs typeface="Calibri" charset="0"/>
                  </a:rPr>
                  <a:t>size distribution parameters: </a:t>
                </a:r>
                <a:endParaRPr lang="en-US" dirty="0" smtClean="0">
                  <a:latin typeface="Calibri" charset="0"/>
                  <a:ea typeface="Calibri" charset="0"/>
                  <a:cs typeface="Calibri" charset="0"/>
                </a:endParaRPr>
              </a:p>
              <a:p>
                <a:endParaRPr lang="en-US" sz="1400" dirty="0">
                  <a:latin typeface="Calibri" charset="0"/>
                  <a:ea typeface="Calibri" charset="0"/>
                  <a:cs typeface="Calibri" charset="0"/>
                </a:endParaRPr>
              </a:p>
              <a:p>
                <a:pPr/>
                <a14:m>
                  <m:oMathPara xmlns:m="http://schemas.openxmlformats.org/officeDocument/2006/math">
                    <m:oMathParaPr>
                      <m:jc m:val="center"/>
                    </m:oMathParaPr>
                    <m:oMath xmlns:m="http://schemas.openxmlformats.org/officeDocument/2006/math">
                      <m:r>
                        <a:rPr lang="en-US" sz="1600" i="1">
                          <a:latin typeface="Cambria Math" charset="0"/>
                          <a:ea typeface="Calibri" charset="0"/>
                          <a:cs typeface="Calibri" charset="0"/>
                        </a:rPr>
                        <m:t>𝑛</m:t>
                      </m:r>
                      <m:d>
                        <m:dPr>
                          <m:ctrlPr>
                            <a:rPr lang="en-US" sz="1600" i="1">
                              <a:latin typeface="Cambria Math" charset="0"/>
                              <a:ea typeface="Calibri" charset="0"/>
                              <a:cs typeface="Calibri" charset="0"/>
                            </a:rPr>
                          </m:ctrlPr>
                        </m:dPr>
                        <m:e>
                          <m:r>
                            <a:rPr lang="en-US" sz="1600" i="1">
                              <a:latin typeface="Cambria Math" charset="0"/>
                              <a:ea typeface="Calibri" charset="0"/>
                              <a:cs typeface="Calibri" charset="0"/>
                            </a:rPr>
                            <m:t>𝑎</m:t>
                          </m:r>
                        </m:e>
                      </m:d>
                      <m:r>
                        <a:rPr lang="en-US" sz="1600" i="1">
                          <a:latin typeface="Cambria Math" charset="0"/>
                          <a:ea typeface="Calibri" charset="0"/>
                          <a:cs typeface="Calibri" charset="0"/>
                        </a:rPr>
                        <m:t>𝑑𝑎</m:t>
                      </m:r>
                      <m:r>
                        <a:rPr lang="en-US" sz="1600" i="1">
                          <a:latin typeface="Cambria Math" charset="0"/>
                          <a:ea typeface="Calibri" charset="0"/>
                          <a:cs typeface="Calibri" charset="0"/>
                        </a:rPr>
                        <m:t>= </m:t>
                      </m:r>
                      <m:sSub>
                        <m:sSubPr>
                          <m:ctrlPr>
                            <a:rPr lang="en-US" sz="1600" i="1">
                              <a:latin typeface="Cambria Math" charset="0"/>
                              <a:ea typeface="Calibri" charset="0"/>
                              <a:cs typeface="Calibri" charset="0"/>
                            </a:rPr>
                          </m:ctrlPr>
                        </m:sSubPr>
                        <m:e>
                          <m:r>
                            <a:rPr lang="en-US" sz="1600" i="1">
                              <a:latin typeface="Cambria Math" charset="0"/>
                              <a:ea typeface="Calibri" charset="0"/>
                              <a:cs typeface="Calibri" charset="0"/>
                            </a:rPr>
                            <m:t>𝑛</m:t>
                          </m:r>
                        </m:e>
                        <m:sub>
                          <m:r>
                            <a:rPr lang="en-US" sz="1600" i="1">
                              <a:latin typeface="Cambria Math" charset="0"/>
                              <a:ea typeface="Calibri" charset="0"/>
                              <a:cs typeface="Calibri" charset="0"/>
                            </a:rPr>
                            <m:t>0</m:t>
                          </m:r>
                        </m:sub>
                      </m:sSub>
                      <m:sSup>
                        <m:sSupPr>
                          <m:ctrlPr>
                            <a:rPr lang="en-US" sz="1600" i="1">
                              <a:latin typeface="Cambria Math" charset="0"/>
                              <a:ea typeface="Calibri" charset="0"/>
                              <a:cs typeface="Calibri" charset="0"/>
                            </a:rPr>
                          </m:ctrlPr>
                        </m:sSupPr>
                        <m:e>
                          <m:d>
                            <m:dPr>
                              <m:ctrlPr>
                                <a:rPr lang="mr-IN" sz="1600" i="1">
                                  <a:latin typeface="Cambria Math" charset="0"/>
                                  <a:ea typeface="Calibri" charset="0"/>
                                  <a:cs typeface="Calibri" charset="0"/>
                                </a:rPr>
                              </m:ctrlPr>
                            </m:dPr>
                            <m:e>
                              <m:f>
                                <m:fPr>
                                  <m:ctrlPr>
                                    <a:rPr lang="mr-IN" sz="1600" i="1">
                                      <a:latin typeface="Cambria Math" charset="0"/>
                                      <a:ea typeface="Calibri" charset="0"/>
                                      <a:cs typeface="Calibri" charset="0"/>
                                    </a:rPr>
                                  </m:ctrlPr>
                                </m:fPr>
                                <m:num>
                                  <m:r>
                                    <a:rPr lang="en-US" sz="1600" i="1">
                                      <a:latin typeface="Cambria Math" charset="0"/>
                                      <a:ea typeface="Calibri" charset="0"/>
                                      <a:cs typeface="Calibri" charset="0"/>
                                    </a:rPr>
                                    <m:t>𝑎</m:t>
                                  </m:r>
                                </m:num>
                                <m:den>
                                  <m:sSub>
                                    <m:sSubPr>
                                      <m:ctrlPr>
                                        <a:rPr lang="en-US" sz="1600" i="1">
                                          <a:latin typeface="Cambria Math" charset="0"/>
                                          <a:ea typeface="Calibri" charset="0"/>
                                          <a:cs typeface="Calibri" charset="0"/>
                                        </a:rPr>
                                      </m:ctrlPr>
                                    </m:sSubPr>
                                    <m:e>
                                      <m:r>
                                        <a:rPr lang="en-US" sz="1600" i="1">
                                          <a:latin typeface="Cambria Math" charset="0"/>
                                          <a:ea typeface="Calibri" charset="0"/>
                                          <a:cs typeface="Calibri" charset="0"/>
                                        </a:rPr>
                                        <m:t>𝑎</m:t>
                                      </m:r>
                                    </m:e>
                                    <m:sub>
                                      <m:r>
                                        <a:rPr lang="en-US" sz="1600" i="1">
                                          <a:latin typeface="Cambria Math" charset="0"/>
                                          <a:ea typeface="Calibri" charset="0"/>
                                          <a:cs typeface="Calibri" charset="0"/>
                                        </a:rPr>
                                        <m:t>0</m:t>
                                      </m:r>
                                    </m:sub>
                                  </m:sSub>
                                </m:den>
                              </m:f>
                            </m:e>
                          </m:d>
                        </m:e>
                        <m:sup>
                          <m:r>
                            <a:rPr lang="en-US" sz="1600" i="1">
                              <a:latin typeface="Cambria Math" charset="0"/>
                              <a:ea typeface="Calibri" charset="0"/>
                              <a:cs typeface="Calibri" charset="0"/>
                            </a:rPr>
                            <m:t>−</m:t>
                          </m:r>
                          <m:r>
                            <a:rPr lang="en-US" sz="1600" i="1">
                              <a:latin typeface="Cambria Math" charset="0"/>
                              <a:ea typeface="Calibri" charset="0"/>
                              <a:cs typeface="Calibri" charset="0"/>
                            </a:rPr>
                            <m:t>𝑞</m:t>
                          </m:r>
                        </m:sup>
                      </m:sSup>
                      <m:r>
                        <a:rPr lang="en-US" sz="1600" i="1">
                          <a:latin typeface="Cambria Math" charset="0"/>
                          <a:ea typeface="Calibri" charset="0"/>
                          <a:cs typeface="Calibri" charset="0"/>
                        </a:rPr>
                        <m:t>,</m:t>
                      </m:r>
                      <m:sSub>
                        <m:sSubPr>
                          <m:ctrlPr>
                            <a:rPr lang="en-US" sz="1600" i="1">
                              <a:latin typeface="Cambria Math" charset="0"/>
                              <a:ea typeface="Calibri" charset="0"/>
                              <a:cs typeface="Calibri" charset="0"/>
                            </a:rPr>
                          </m:ctrlPr>
                        </m:sSubPr>
                        <m:e>
                          <m:r>
                            <a:rPr lang="en-US" sz="1600" i="1">
                              <a:latin typeface="Cambria Math" charset="0"/>
                              <a:ea typeface="Calibri" charset="0"/>
                              <a:cs typeface="Calibri" charset="0"/>
                            </a:rPr>
                            <m:t>𝑎</m:t>
                          </m:r>
                        </m:e>
                        <m:sub>
                          <m:r>
                            <a:rPr lang="en-US" sz="1600" i="1">
                              <a:latin typeface="Cambria Math" charset="0"/>
                              <a:ea typeface="Calibri" charset="0"/>
                              <a:cs typeface="Calibri" charset="0"/>
                            </a:rPr>
                            <m:t>𝑚𝑖𝑛</m:t>
                          </m:r>
                        </m:sub>
                      </m:sSub>
                      <m:r>
                        <a:rPr lang="en-US" sz="1600" i="1">
                          <a:latin typeface="Cambria Math" charset="0"/>
                          <a:ea typeface="Cambria Math" charset="0"/>
                          <a:cs typeface="Cambria Math" charset="0"/>
                        </a:rPr>
                        <m:t>≤</m:t>
                      </m:r>
                      <m:r>
                        <a:rPr lang="en-US" sz="1600" i="1">
                          <a:latin typeface="Cambria Math" charset="0"/>
                          <a:ea typeface="Cambria Math" charset="0"/>
                          <a:cs typeface="Cambria Math" charset="0"/>
                        </a:rPr>
                        <m:t>𝑎</m:t>
                      </m:r>
                      <m:r>
                        <a:rPr lang="en-US" sz="1600" i="1">
                          <a:latin typeface="Cambria Math" charset="0"/>
                          <a:ea typeface="Cambria Math" charset="0"/>
                          <a:cs typeface="Cambria Math" charset="0"/>
                        </a:rPr>
                        <m:t>≤</m:t>
                      </m:r>
                      <m:sSub>
                        <m:sSubPr>
                          <m:ctrlPr>
                            <a:rPr lang="en-US" sz="1600" i="1">
                              <a:latin typeface="Cambria Math" charset="0"/>
                              <a:ea typeface="Cambria Math" charset="0"/>
                              <a:cs typeface="Cambria Math" charset="0"/>
                            </a:rPr>
                          </m:ctrlPr>
                        </m:sSubPr>
                        <m:e>
                          <m:r>
                            <a:rPr lang="en-US" sz="1600" i="1">
                              <a:latin typeface="Cambria Math" charset="0"/>
                              <a:ea typeface="Cambria Math" charset="0"/>
                              <a:cs typeface="Cambria Math" charset="0"/>
                            </a:rPr>
                            <m:t>𝑎</m:t>
                          </m:r>
                        </m:e>
                        <m:sub>
                          <m:r>
                            <a:rPr lang="en-US" sz="1600" i="1">
                              <a:latin typeface="Cambria Math" charset="0"/>
                              <a:ea typeface="Cambria Math" charset="0"/>
                              <a:cs typeface="Cambria Math" charset="0"/>
                            </a:rPr>
                            <m:t>𝑚𝑎𝑥</m:t>
                          </m:r>
                        </m:sub>
                      </m:sSub>
                    </m:oMath>
                  </m:oMathPara>
                </a14:m>
                <a:endParaRPr lang="en-US" dirty="0" smtClean="0"/>
              </a:p>
              <a:p>
                <a:pPr marL="285750" indent="-285750">
                  <a:buFont typeface="Arial" charset="0"/>
                  <a:buChar char="•"/>
                </a:pPr>
                <a:endParaRPr lang="en-US" sz="1400" dirty="0"/>
              </a:p>
              <a:p>
                <a:pPr marL="285750" indent="-285750">
                  <a:buFont typeface="Arial" charset="0"/>
                  <a:buChar char="•"/>
                </a:pPr>
                <a:r>
                  <a:rPr lang="en-US" dirty="0" smtClean="0"/>
                  <a:t>Fitting measured optical depths to the thin-layers ring model of </a:t>
                </a:r>
                <a:r>
                  <a:rPr lang="en-US" dirty="0" err="1" smtClean="0"/>
                  <a:t>Zebker</a:t>
                </a:r>
                <a:r>
                  <a:rPr lang="en-US" dirty="0" smtClean="0"/>
                  <a:t> et al. (1985):</a:t>
                </a:r>
                <a:endParaRPr lang="en-US" dirty="0"/>
              </a:p>
              <a:p>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23567" y="1047469"/>
                <a:ext cx="8852152" cy="2131866"/>
              </a:xfrm>
              <a:prstGeom prst="rect">
                <a:avLst/>
              </a:prstGeom>
              <a:blipFill rotWithShape="0">
                <a:blip r:embed="rId5"/>
                <a:stretch>
                  <a:fillRect l="-413" t="-1714" r="-551"/>
                </a:stretch>
              </a:blipFill>
            </p:spPr>
            <p:txBody>
              <a:bodyPr/>
              <a:lstStyle/>
              <a:p>
                <a:r>
                  <a:rPr lang="en-US">
                    <a:noFill/>
                  </a:rPr>
                  <a:t> </a:t>
                </a:r>
              </a:p>
            </p:txBody>
          </p:sp>
        </mc:Fallback>
      </mc:AlternateContent>
    </p:spTree>
    <p:extLst>
      <p:ext uri="{BB962C8B-B14F-4D97-AF65-F5344CB8AC3E}">
        <p14:creationId xmlns:p14="http://schemas.microsoft.com/office/powerpoint/2010/main" val="1780704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350" y="3671713"/>
            <a:ext cx="3169576" cy="255510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p:cNvSpPr>
            <a:spLocks noGrp="1"/>
          </p:cNvSpPr>
          <p:nvPr>
            <p:ph idx="1"/>
          </p:nvPr>
        </p:nvSpPr>
        <p:spPr>
          <a:xfrm>
            <a:off x="4950462" y="1027907"/>
            <a:ext cx="4250181" cy="5092828"/>
          </a:xfrm>
        </p:spPr>
        <p:txBody>
          <a:bodyPr>
            <a:normAutofit/>
          </a:bodyPr>
          <a:lstStyle/>
          <a:p>
            <a:endParaRPr lang="en-US" sz="1600" dirty="0" smtClean="0">
              <a:latin typeface="Times New Roman" charset="0"/>
              <a:ea typeface="Times New Roman" charset="0"/>
              <a:cs typeface="Times New Roman" charset="0"/>
            </a:endParaRPr>
          </a:p>
          <a:p>
            <a:endParaRPr lang="en-US" sz="1600" dirty="0" smtClean="0">
              <a:latin typeface="Times New Roman" charset="0"/>
              <a:ea typeface="Times New Roman" charset="0"/>
              <a:cs typeface="Times New Roman" charset="0"/>
            </a:endParaRPr>
          </a:p>
          <a:p>
            <a:endParaRPr lang="en-US" sz="1600" dirty="0" smtClean="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p>
            <a:pPr marL="0" indent="0">
              <a:buNone/>
            </a:pPr>
            <a:endParaRPr lang="en-US" sz="1800" dirty="0" smtClean="0">
              <a:latin typeface="Times New Roman" charset="0"/>
              <a:ea typeface="Times New Roman" charset="0"/>
              <a:cs typeface="Times New Roman" charset="0"/>
            </a:endParaRPr>
          </a:p>
        </p:txBody>
      </p:sp>
      <p:sp>
        <p:nvSpPr>
          <p:cNvPr id="2" name="Title 1"/>
          <p:cNvSpPr>
            <a:spLocks noGrp="1"/>
          </p:cNvSpPr>
          <p:nvPr>
            <p:ph type="title"/>
          </p:nvPr>
        </p:nvSpPr>
        <p:spPr>
          <a:xfrm>
            <a:off x="67125" y="-29214"/>
            <a:ext cx="7886700" cy="1325563"/>
          </a:xfrm>
        </p:spPr>
        <p:txBody>
          <a:bodyPr>
            <a:normAutofit/>
          </a:bodyPr>
          <a:lstStyle/>
          <a:p>
            <a:r>
              <a:rPr lang="en-US" sz="2800" dirty="0"/>
              <a:t>Extinction Efficiency Considering the FOV filling factor</a:t>
            </a:r>
          </a:p>
        </p:txBody>
      </p:sp>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92" t="38625" r="63815" b="22475"/>
          <a:stretch/>
        </p:blipFill>
        <p:spPr>
          <a:xfrm>
            <a:off x="3644098" y="1296349"/>
            <a:ext cx="5316373" cy="4910982"/>
          </a:xfrm>
          <a:prstGeom prst="rect">
            <a:avLst/>
          </a:prstGeom>
          <a:ln w="44450">
            <a:noFill/>
          </a:ln>
        </p:spPr>
      </p:pic>
      <p:sp>
        <p:nvSpPr>
          <p:cNvPr id="19" name="5-Point Star 18"/>
          <p:cNvSpPr/>
          <p:nvPr/>
        </p:nvSpPr>
        <p:spPr>
          <a:xfrm>
            <a:off x="5991818" y="2938679"/>
            <a:ext cx="160638" cy="16063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177818" y="1949705"/>
            <a:ext cx="1878227" cy="1855208"/>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5906866" y="3828278"/>
            <a:ext cx="1359245" cy="430887"/>
          </a:xfrm>
          <a:prstGeom prst="rect">
            <a:avLst/>
          </a:prstGeom>
          <a:noFill/>
        </p:spPr>
        <p:txBody>
          <a:bodyPr wrap="square" rtlCol="0">
            <a:spAutoFit/>
          </a:bodyPr>
          <a:lstStyle/>
          <a:p>
            <a:r>
              <a:rPr lang="en-US" sz="2200" i="1" dirty="0" err="1" smtClean="0">
                <a:solidFill>
                  <a:srgbClr val="00B0F0"/>
                </a:solidFill>
                <a:latin typeface="Times New Roman" charset="0"/>
                <a:ea typeface="Times New Roman" charset="0"/>
                <a:cs typeface="Times New Roman" charset="0"/>
              </a:rPr>
              <a:t>f</a:t>
            </a:r>
            <a:r>
              <a:rPr lang="en-US" sz="2200" baseline="-25000" dirty="0" err="1" smtClean="0">
                <a:solidFill>
                  <a:srgbClr val="00B0F0"/>
                </a:solidFill>
                <a:latin typeface="Times New Roman" charset="0"/>
                <a:ea typeface="Times New Roman" charset="0"/>
                <a:cs typeface="Times New Roman" charset="0"/>
              </a:rPr>
              <a:t>UVIS</a:t>
            </a:r>
            <a:r>
              <a:rPr lang="en-US" sz="2200" dirty="0" smtClean="0">
                <a:solidFill>
                  <a:srgbClr val="00B0F0"/>
                </a:solidFill>
                <a:latin typeface="Times New Roman" charset="0"/>
                <a:ea typeface="Times New Roman" charset="0"/>
                <a:cs typeface="Times New Roman" charset="0"/>
              </a:rPr>
              <a:t> ~ 0.5</a:t>
            </a:r>
            <a:endParaRPr lang="en-US" sz="2200" i="1" dirty="0">
              <a:solidFill>
                <a:srgbClr val="00B0F0"/>
              </a:solidFill>
              <a:latin typeface="Times New Roman" charset="0"/>
              <a:ea typeface="Times New Roman" charset="0"/>
              <a:cs typeface="Times New Roman" charset="0"/>
            </a:endParaRPr>
          </a:p>
        </p:txBody>
      </p:sp>
      <p:sp>
        <p:nvSpPr>
          <p:cNvPr id="29" name="TextBox 28"/>
          <p:cNvSpPr txBox="1"/>
          <p:nvPr/>
        </p:nvSpPr>
        <p:spPr>
          <a:xfrm>
            <a:off x="5344634" y="2073225"/>
            <a:ext cx="1711411" cy="430887"/>
          </a:xfrm>
          <a:prstGeom prst="rect">
            <a:avLst/>
          </a:prstGeom>
          <a:noFill/>
        </p:spPr>
        <p:txBody>
          <a:bodyPr wrap="square" rtlCol="0">
            <a:spAutoFit/>
          </a:bodyPr>
          <a:lstStyle/>
          <a:p>
            <a:r>
              <a:rPr lang="en-US" sz="2200" i="1" dirty="0" err="1" smtClean="0">
                <a:solidFill>
                  <a:srgbClr val="FF0000"/>
                </a:solidFill>
                <a:latin typeface="Times New Roman" charset="0"/>
                <a:ea typeface="Times New Roman" charset="0"/>
                <a:cs typeface="Times New Roman" charset="0"/>
              </a:rPr>
              <a:t>f</a:t>
            </a:r>
            <a:r>
              <a:rPr lang="en-US" sz="2200" baseline="-25000" dirty="0" err="1" smtClean="0">
                <a:solidFill>
                  <a:srgbClr val="FF0000"/>
                </a:solidFill>
                <a:latin typeface="Times New Roman" charset="0"/>
                <a:ea typeface="Times New Roman" charset="0"/>
                <a:cs typeface="Times New Roman" charset="0"/>
              </a:rPr>
              <a:t>VIMS</a:t>
            </a:r>
            <a:r>
              <a:rPr lang="en-US" sz="2200" dirty="0" smtClean="0">
                <a:solidFill>
                  <a:srgbClr val="FF0000"/>
                </a:solidFill>
                <a:latin typeface="Times New Roman" charset="0"/>
                <a:ea typeface="Times New Roman" charset="0"/>
                <a:cs typeface="Times New Roman" charset="0"/>
              </a:rPr>
              <a:t> ~ 0.75</a:t>
            </a:r>
            <a:endParaRPr lang="en-US" sz="2200" i="1" dirty="0">
              <a:solidFill>
                <a:srgbClr val="FF0000"/>
              </a:solidFill>
              <a:latin typeface="Times New Roman" charset="0"/>
              <a:ea typeface="Times New Roman" charset="0"/>
              <a:cs typeface="Times New Roman" charset="0"/>
            </a:endParaRPr>
          </a:p>
        </p:txBody>
      </p:sp>
      <p:sp>
        <p:nvSpPr>
          <p:cNvPr id="31" name="Content Placeholder 2"/>
          <p:cNvSpPr txBox="1">
            <a:spLocks/>
          </p:cNvSpPr>
          <p:nvPr/>
        </p:nvSpPr>
        <p:spPr>
          <a:xfrm>
            <a:off x="67125" y="1296349"/>
            <a:ext cx="4721645" cy="43852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700" i="1" dirty="0" smtClean="0">
                <a:latin typeface="Times New Roman" charset="0"/>
                <a:ea typeface="Times New Roman" charset="0"/>
                <a:cs typeface="Times New Roman" charset="0"/>
              </a:rPr>
              <a:t>Q</a:t>
            </a:r>
            <a:r>
              <a:rPr lang="en-US" sz="1700" baseline="-25000" dirty="0" smtClean="0">
                <a:latin typeface="Times New Roman" charset="0"/>
                <a:ea typeface="Times New Roman" charset="0"/>
                <a:cs typeface="Times New Roman" charset="0"/>
              </a:rPr>
              <a:t>UVIS</a:t>
            </a:r>
            <a:r>
              <a:rPr lang="en-US" sz="1700" dirty="0" smtClean="0">
                <a:latin typeface="Times New Roman" charset="0"/>
                <a:ea typeface="Times New Roman" charset="0"/>
                <a:cs typeface="Times New Roman" charset="0"/>
              </a:rPr>
              <a:t> = 2 – </a:t>
            </a:r>
            <a:r>
              <a:rPr lang="en-US" sz="1700" i="1" dirty="0" smtClean="0">
                <a:latin typeface="Times New Roman" charset="0"/>
                <a:ea typeface="Times New Roman" charset="0"/>
                <a:cs typeface="Times New Roman" charset="0"/>
              </a:rPr>
              <a:t>f</a:t>
            </a:r>
            <a:r>
              <a:rPr lang="en-US" sz="1700" dirty="0" smtClean="0">
                <a:latin typeface="Times New Roman" charset="0"/>
                <a:ea typeface="Times New Roman" charset="0"/>
                <a:cs typeface="Times New Roman" charset="0"/>
              </a:rPr>
              <a:t> 	   </a:t>
            </a:r>
          </a:p>
          <a:p>
            <a:pPr marL="457200" lvl="1" indent="0">
              <a:lnSpc>
                <a:spcPct val="150000"/>
              </a:lnSpc>
              <a:buNone/>
            </a:pPr>
            <a:r>
              <a:rPr lang="en-US" sz="1300" dirty="0" smtClean="0"/>
              <a:t>(</a:t>
            </a:r>
            <a:r>
              <a:rPr lang="en-US" sz="1300" i="1" dirty="0" smtClean="0">
                <a:latin typeface="Times New Roman" charset="0"/>
                <a:ea typeface="Times New Roman" charset="0"/>
                <a:cs typeface="Times New Roman" charset="0"/>
              </a:rPr>
              <a:t>f</a:t>
            </a:r>
            <a:r>
              <a:rPr lang="en-US" sz="1300" dirty="0" smtClean="0"/>
              <a:t> = fraction of FOV filled with particles)</a:t>
            </a:r>
          </a:p>
          <a:p>
            <a:pPr>
              <a:lnSpc>
                <a:spcPct val="150000"/>
              </a:lnSpc>
            </a:pPr>
            <a:r>
              <a:rPr lang="en-US" sz="1700" i="1" dirty="0" smtClean="0">
                <a:latin typeface="Times New Roman" charset="0"/>
                <a:ea typeface="Times New Roman" charset="0"/>
                <a:cs typeface="Times New Roman" charset="0"/>
              </a:rPr>
              <a:t>Q</a:t>
            </a:r>
            <a:r>
              <a:rPr lang="en-US" sz="1700" baseline="-25000" dirty="0" smtClean="0">
                <a:latin typeface="Times New Roman" charset="0"/>
                <a:ea typeface="Times New Roman" charset="0"/>
                <a:cs typeface="Times New Roman" charset="0"/>
              </a:rPr>
              <a:t>VIMS</a:t>
            </a:r>
            <a:r>
              <a:rPr lang="en-US" sz="1700" dirty="0" smtClean="0">
                <a:latin typeface="Times New Roman" charset="0"/>
                <a:ea typeface="Times New Roman" charset="0"/>
                <a:cs typeface="Times New Roman" charset="0"/>
              </a:rPr>
              <a:t> = 2× [1 – </a:t>
            </a:r>
            <a:r>
              <a:rPr lang="el-GR" sz="1700" dirty="0" smtClean="0">
                <a:latin typeface="Times New Roman" charset="0"/>
                <a:ea typeface="Times New Roman" charset="0"/>
                <a:cs typeface="Times New Roman" charset="0"/>
              </a:rPr>
              <a:t>θ</a:t>
            </a:r>
            <a:r>
              <a:rPr lang="en-US" sz="1700" dirty="0" smtClean="0">
                <a:latin typeface="Times New Roman" charset="0"/>
                <a:ea typeface="Times New Roman" charset="0"/>
                <a:cs typeface="Times New Roman" charset="0"/>
              </a:rPr>
              <a:t>(</a:t>
            </a:r>
            <a:r>
              <a:rPr lang="en-US" sz="1700" i="1" dirty="0" smtClean="0">
                <a:latin typeface="Times New Roman" charset="0"/>
                <a:ea typeface="Times New Roman" charset="0"/>
                <a:cs typeface="Times New Roman" charset="0"/>
              </a:rPr>
              <a:t>a</a:t>
            </a:r>
            <a:r>
              <a:rPr lang="en-US" sz="1700" dirty="0" smtClean="0">
                <a:latin typeface="Times New Roman" charset="0"/>
                <a:ea typeface="Times New Roman" charset="0"/>
                <a:cs typeface="Times New Roman" charset="0"/>
              </a:rPr>
              <a:t> – </a:t>
            </a:r>
            <a:r>
              <a:rPr lang="en-US" sz="1700" i="1" dirty="0" err="1" smtClean="0">
                <a:latin typeface="Times New Roman" charset="0"/>
                <a:ea typeface="Times New Roman" charset="0"/>
                <a:cs typeface="Times New Roman" charset="0"/>
              </a:rPr>
              <a:t>a</a:t>
            </a:r>
            <a:r>
              <a:rPr lang="en-US" sz="1700" baseline="-25000" dirty="0" err="1" smtClean="0">
                <a:latin typeface="Times New Roman" charset="0"/>
                <a:ea typeface="Times New Roman" charset="0"/>
                <a:cs typeface="Times New Roman" charset="0"/>
              </a:rPr>
              <a:t>crit</a:t>
            </a:r>
            <a:r>
              <a:rPr lang="en-US" sz="1700" dirty="0" smtClean="0">
                <a:latin typeface="Times New Roman" charset="0"/>
                <a:ea typeface="Times New Roman" charset="0"/>
                <a:cs typeface="Times New Roman" charset="0"/>
              </a:rPr>
              <a:t>) × </a:t>
            </a:r>
            <a:r>
              <a:rPr lang="en-US" sz="1700" i="1" dirty="0" smtClean="0">
                <a:latin typeface="Times New Roman" charset="0"/>
                <a:ea typeface="Times New Roman" charset="0"/>
                <a:cs typeface="Times New Roman" charset="0"/>
              </a:rPr>
              <a:t>f </a:t>
            </a:r>
            <a:r>
              <a:rPr lang="en-US" sz="1700" dirty="0" smtClean="0">
                <a:latin typeface="Times New Roman" charset="0"/>
                <a:ea typeface="Times New Roman" charset="0"/>
                <a:cs typeface="Times New Roman" charset="0"/>
              </a:rPr>
              <a:t>]  ; </a:t>
            </a:r>
            <a:r>
              <a:rPr lang="en-US" sz="1700" i="1" dirty="0" err="1" smtClean="0">
                <a:latin typeface="Times New Roman" charset="0"/>
                <a:ea typeface="Times New Roman" charset="0"/>
                <a:cs typeface="Times New Roman" charset="0"/>
              </a:rPr>
              <a:t>a</a:t>
            </a:r>
            <a:r>
              <a:rPr lang="en-US" sz="1700" baseline="-25000" dirty="0" err="1" smtClean="0">
                <a:latin typeface="Times New Roman" charset="0"/>
                <a:ea typeface="Times New Roman" charset="0"/>
                <a:cs typeface="Times New Roman" charset="0"/>
              </a:rPr>
              <a:t>crit</a:t>
            </a:r>
            <a:r>
              <a:rPr lang="en-US" sz="1700" dirty="0" smtClean="0">
                <a:latin typeface="Times New Roman" charset="0"/>
                <a:ea typeface="Times New Roman" charset="0"/>
                <a:cs typeface="Times New Roman" charset="0"/>
              </a:rPr>
              <a:t> ~ 8.9 mm</a:t>
            </a:r>
            <a:endParaRPr lang="en-US" sz="1700" dirty="0" smtClean="0"/>
          </a:p>
          <a:p>
            <a:pPr>
              <a:lnSpc>
                <a:spcPct val="150000"/>
              </a:lnSpc>
            </a:pPr>
            <a:r>
              <a:rPr lang="en-US" sz="1700" i="1" dirty="0" smtClean="0">
                <a:latin typeface="Times New Roman" charset="0"/>
                <a:ea typeface="Times New Roman" charset="0"/>
                <a:cs typeface="Times New Roman" charset="0"/>
              </a:rPr>
              <a:t>Q</a:t>
            </a:r>
            <a:r>
              <a:rPr lang="en-US" sz="1700" baseline="-25000" dirty="0" smtClean="0">
                <a:latin typeface="Times New Roman" charset="0"/>
                <a:ea typeface="Times New Roman" charset="0"/>
                <a:cs typeface="Times New Roman" charset="0"/>
              </a:rPr>
              <a:t>RSS</a:t>
            </a:r>
            <a:r>
              <a:rPr lang="en-US" sz="1700" dirty="0" smtClean="0">
                <a:latin typeface="Times New Roman" charset="0"/>
                <a:ea typeface="Times New Roman" charset="0"/>
                <a:cs typeface="Times New Roman" charset="0"/>
              </a:rPr>
              <a:t> = </a:t>
            </a:r>
            <a:r>
              <a:rPr lang="en-US" sz="1700" i="1" dirty="0" smtClean="0">
                <a:latin typeface="Times New Roman" charset="0"/>
                <a:ea typeface="Times New Roman" charset="0"/>
                <a:cs typeface="Times New Roman" charset="0"/>
              </a:rPr>
              <a:t>Q</a:t>
            </a:r>
            <a:r>
              <a:rPr lang="en-US" sz="1700" dirty="0" smtClean="0">
                <a:latin typeface="Times New Roman" charset="0"/>
                <a:ea typeface="Times New Roman" charset="0"/>
                <a:cs typeface="Times New Roman" charset="0"/>
              </a:rPr>
              <a:t>(</a:t>
            </a:r>
            <a:r>
              <a:rPr lang="en-US" sz="1700" i="1" dirty="0" smtClean="0">
                <a:latin typeface="Times New Roman" charset="0"/>
                <a:ea typeface="Times New Roman" charset="0"/>
                <a:cs typeface="Times New Roman" charset="0"/>
              </a:rPr>
              <a:t>a</a:t>
            </a:r>
            <a:r>
              <a:rPr lang="en-US" sz="1700" dirty="0" smtClean="0">
                <a:latin typeface="Times New Roman" charset="0"/>
                <a:ea typeface="Times New Roman" charset="0"/>
                <a:cs typeface="Times New Roman" charset="0"/>
              </a:rPr>
              <a:t>,</a:t>
            </a:r>
            <a:r>
              <a:rPr lang="el-GR" sz="1700" i="1" dirty="0" smtClean="0">
                <a:latin typeface="Times New Roman" charset="0"/>
                <a:ea typeface="Times New Roman" charset="0"/>
                <a:cs typeface="Times New Roman" charset="0"/>
              </a:rPr>
              <a:t>λ</a:t>
            </a:r>
            <a:r>
              <a:rPr lang="en-US" sz="1700" dirty="0" smtClean="0">
                <a:latin typeface="Times New Roman" charset="0"/>
                <a:ea typeface="Times New Roman" charset="0"/>
                <a:cs typeface="Times New Roman" charset="0"/>
              </a:rPr>
              <a:t>) </a:t>
            </a:r>
            <a:r>
              <a:rPr lang="en-US" sz="1700" dirty="0" smtClean="0"/>
              <a:t>Determined from Mie model</a:t>
            </a:r>
            <a:endParaRPr lang="en-US" sz="1700" dirty="0"/>
          </a:p>
        </p:txBody>
      </p:sp>
      <p:pic>
        <p:nvPicPr>
          <p:cNvPr id="32" name="Picture 3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a:ext>
            </a:extLst>
          </a:blip>
          <a:srcRect t="5140"/>
          <a:stretch/>
        </p:blipFill>
        <p:spPr>
          <a:xfrm>
            <a:off x="348010" y="3853038"/>
            <a:ext cx="2762179" cy="2258988"/>
          </a:xfrm>
          <a:prstGeom prst="rect">
            <a:avLst/>
          </a:prstGeom>
          <a:effectLst/>
        </p:spPr>
      </p:pic>
      <p:sp>
        <p:nvSpPr>
          <p:cNvPr id="3" name="Oval 2"/>
          <p:cNvSpPr/>
          <p:nvPr/>
        </p:nvSpPr>
        <p:spPr>
          <a:xfrm>
            <a:off x="5829689" y="2803408"/>
            <a:ext cx="482392" cy="478134"/>
          </a:xfrm>
          <a:prstGeom prst="ellipse">
            <a:avLst/>
          </a:prstGeom>
          <a:solidFill>
            <a:srgbClr val="FFFF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rot="2816662">
            <a:off x="5683824" y="2459598"/>
            <a:ext cx="285318" cy="756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794110" y="2870306"/>
            <a:ext cx="556054" cy="2842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84004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E2DC88B-27CE-2B4F-8511-F6D4B8EBC73C}" type="slidenum">
              <a:rPr lang="en-US" smtClean="0"/>
              <a:t>8</a:t>
            </a:fld>
            <a:endParaRPr lang="en-US"/>
          </a:p>
        </p:txBody>
      </p:sp>
      <p:sp>
        <p:nvSpPr>
          <p:cNvPr id="11" name="TextBox 10"/>
          <p:cNvSpPr txBox="1"/>
          <p:nvPr/>
        </p:nvSpPr>
        <p:spPr>
          <a:xfrm>
            <a:off x="1672" y="1751022"/>
            <a:ext cx="3490375" cy="3693319"/>
          </a:xfrm>
          <a:prstGeom prst="rect">
            <a:avLst/>
          </a:prstGeom>
          <a:noFill/>
        </p:spPr>
        <p:txBody>
          <a:bodyPr wrap="square" rtlCol="0">
            <a:spAutoFit/>
          </a:bodyPr>
          <a:lstStyle/>
          <a:p>
            <a:pPr marL="285750" indent="-285750">
              <a:buFont typeface="Arial" charset="0"/>
              <a:buChar char="•"/>
            </a:pPr>
            <a:r>
              <a:rPr lang="en-US" dirty="0" smtClean="0"/>
              <a:t>Larger </a:t>
            </a:r>
            <a:r>
              <a:rPr lang="en-US" i="1" dirty="0" smtClean="0"/>
              <a:t>smallest</a:t>
            </a:r>
            <a:r>
              <a:rPr lang="en-US" dirty="0" smtClean="0"/>
              <a:t> particles and smaller </a:t>
            </a:r>
            <a:r>
              <a:rPr lang="en-US" i="1" dirty="0" smtClean="0"/>
              <a:t>largest</a:t>
            </a:r>
            <a:r>
              <a:rPr lang="en-US" dirty="0" smtClean="0"/>
              <a:t> particles in the C ring plateaus:</a:t>
            </a:r>
          </a:p>
          <a:p>
            <a:pPr marL="285750" indent="-285750">
              <a:buFont typeface="Arial" charset="0"/>
              <a:buChar char="•"/>
            </a:pPr>
            <a:endParaRPr lang="en-US" dirty="0" smtClean="0"/>
          </a:p>
          <a:p>
            <a:r>
              <a:rPr lang="en-US" dirty="0" smtClean="0">
                <a:latin typeface="Times New Roman" charset="0"/>
                <a:ea typeface="Times New Roman" charset="0"/>
                <a:cs typeface="Times New Roman" charset="0"/>
              </a:rPr>
              <a:t>(</a:t>
            </a:r>
            <a:r>
              <a:rPr lang="en-US" i="1" dirty="0" err="1" smtClean="0">
                <a:latin typeface="Times New Roman" charset="0"/>
                <a:ea typeface="Times New Roman" charset="0"/>
                <a:cs typeface="Times New Roman" charset="0"/>
              </a:rPr>
              <a:t>a</a:t>
            </a:r>
            <a:r>
              <a:rPr lang="en-US" baseline="-25000" dirty="0" err="1" smtClean="0">
                <a:latin typeface="Times New Roman" charset="0"/>
                <a:ea typeface="Times New Roman" charset="0"/>
                <a:cs typeface="Times New Roman" charset="0"/>
              </a:rPr>
              <a:t>min</a:t>
            </a:r>
            <a:r>
              <a:rPr lang="en-US" dirty="0" smtClean="0">
                <a:latin typeface="Times New Roman" charset="0"/>
                <a:ea typeface="Times New Roman" charset="0"/>
                <a:cs typeface="Times New Roman" charset="0"/>
              </a:rPr>
              <a:t> ~ </a:t>
            </a:r>
            <a:r>
              <a:rPr lang="en-US" dirty="0">
                <a:latin typeface="Times New Roman" charset="0"/>
                <a:ea typeface="Times New Roman" charset="0"/>
                <a:cs typeface="Times New Roman" charset="0"/>
              </a:rPr>
              <a:t>4</a:t>
            </a:r>
            <a:r>
              <a:rPr lang="en-US" dirty="0" smtClean="0">
                <a:latin typeface="Times New Roman" charset="0"/>
                <a:ea typeface="Times New Roman" charset="0"/>
                <a:cs typeface="Times New Roman" charset="0"/>
              </a:rPr>
              <a:t>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5 mm,  </a:t>
            </a:r>
            <a:r>
              <a:rPr lang="en-US" i="1" dirty="0" err="1" smtClean="0">
                <a:latin typeface="Times New Roman" charset="0"/>
                <a:ea typeface="Times New Roman" charset="0"/>
                <a:cs typeface="Times New Roman" charset="0"/>
              </a:rPr>
              <a:t>a</a:t>
            </a:r>
            <a:r>
              <a:rPr lang="en-US" baseline="-25000" dirty="0" err="1" smtClean="0">
                <a:latin typeface="Times New Roman" charset="0"/>
                <a:ea typeface="Times New Roman" charset="0"/>
                <a:cs typeface="Times New Roman" charset="0"/>
              </a:rPr>
              <a:t>max</a:t>
            </a:r>
            <a:r>
              <a:rPr lang="en-US" dirty="0" smtClean="0">
                <a:latin typeface="Times New Roman" charset="0"/>
                <a:ea typeface="Times New Roman" charset="0"/>
                <a:cs typeface="Times New Roman" charset="0"/>
              </a:rPr>
              <a:t> ~ 0.5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3 m)</a:t>
            </a:r>
          </a:p>
          <a:p>
            <a:endParaRPr lang="en-US"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pPr marL="285750" indent="-285750">
              <a:buFont typeface="Arial" charset="0"/>
              <a:buChar char="•"/>
            </a:pPr>
            <a:r>
              <a:rPr lang="en-US" i="1" dirty="0" smtClean="0">
                <a:latin typeface="Times New Roman" charset="0"/>
                <a:ea typeface="Times New Roman" charset="0"/>
                <a:cs typeface="Times New Roman" charset="0"/>
              </a:rPr>
              <a:t>q</a:t>
            </a:r>
            <a:r>
              <a:rPr lang="en-US" dirty="0" smtClean="0">
                <a:latin typeface="Calibri" charset="0"/>
                <a:ea typeface="Calibri" charset="0"/>
                <a:cs typeface="Calibri" charset="0"/>
              </a:rPr>
              <a:t> smaller in plateaus than in the background C ring by </a:t>
            </a:r>
            <a:r>
              <a:rPr lang="en-US" dirty="0" smtClean="0">
                <a:latin typeface="Times New Roman" charset="0"/>
                <a:ea typeface="Times New Roman" charset="0"/>
                <a:cs typeface="Times New Roman" charset="0"/>
              </a:rPr>
              <a:t>~ 5%</a:t>
            </a:r>
            <a:r>
              <a:rPr lang="en-US" dirty="0" smtClean="0">
                <a:latin typeface="Calibri" charset="0"/>
                <a:ea typeface="Calibri" charset="0"/>
                <a:cs typeface="Calibri" charset="0"/>
              </a:rPr>
              <a:t>.</a:t>
            </a:r>
          </a:p>
          <a:p>
            <a:pPr marL="285750" indent="-285750">
              <a:buFont typeface="Arial" charset="0"/>
              <a:buChar char="•"/>
            </a:pPr>
            <a:endParaRPr lang="en-US" dirty="0" smtClean="0">
              <a:latin typeface="Calibri" charset="0"/>
              <a:ea typeface="Calibri" charset="0"/>
              <a:cs typeface="Calibri" charset="0"/>
            </a:endParaRPr>
          </a:p>
          <a:p>
            <a:pPr marL="285750" indent="-285750">
              <a:buFont typeface="Arial" charset="0"/>
              <a:buChar char="•"/>
            </a:pPr>
            <a:endParaRPr lang="en-US" dirty="0">
              <a:latin typeface="Calibri" charset="0"/>
              <a:ea typeface="Calibri" charset="0"/>
              <a:cs typeface="Calibri" charset="0"/>
            </a:endParaRPr>
          </a:p>
          <a:p>
            <a:pPr marL="285750" indent="-285750">
              <a:buFont typeface="Arial" charset="0"/>
              <a:buChar char="•"/>
            </a:pPr>
            <a:r>
              <a:rPr lang="en-US" dirty="0" smtClean="0">
                <a:latin typeface="Calibri" charset="0"/>
                <a:ea typeface="Calibri" charset="0"/>
                <a:cs typeface="Calibri" charset="0"/>
              </a:rPr>
              <a:t>Best-fits a single monolayer with </a:t>
            </a:r>
            <a:r>
              <a:rPr lang="el-GR" dirty="0" smtClean="0">
                <a:latin typeface="Times New Roman" charset="0"/>
                <a:ea typeface="Times New Roman" charset="0"/>
                <a:cs typeface="Times New Roman" charset="0"/>
              </a:rPr>
              <a:t>χ</a:t>
            </a:r>
            <a:r>
              <a:rPr lang="en-US" baseline="30000" dirty="0" smtClean="0">
                <a:latin typeface="Times New Roman" charset="0"/>
                <a:ea typeface="Times New Roman" charset="0"/>
                <a:cs typeface="Times New Roman" charset="0"/>
              </a:rPr>
              <a:t>2</a:t>
            </a:r>
            <a:r>
              <a:rPr lang="en-US" dirty="0" smtClean="0">
                <a:latin typeface="Times New Roman" charset="0"/>
                <a:ea typeface="Times New Roman" charset="0"/>
                <a:cs typeface="Times New Roman" charset="0"/>
              </a:rPr>
              <a:t> ~ 1–3.</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0375" y="1262656"/>
            <a:ext cx="5501768" cy="2598475"/>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719" y="3861131"/>
            <a:ext cx="5498424" cy="2596896"/>
          </a:xfrm>
          <a:prstGeom prst="rect">
            <a:avLst/>
          </a:prstGeom>
        </p:spPr>
      </p:pic>
      <p:sp>
        <p:nvSpPr>
          <p:cNvPr id="10" name="TextBox 9"/>
          <p:cNvSpPr txBox="1"/>
          <p:nvPr/>
        </p:nvSpPr>
        <p:spPr>
          <a:xfrm>
            <a:off x="5325574" y="2826208"/>
            <a:ext cx="3207882" cy="246221"/>
          </a:xfrm>
          <a:prstGeom prst="rect">
            <a:avLst/>
          </a:prstGeom>
          <a:noFill/>
        </p:spPr>
        <p:txBody>
          <a:bodyPr wrap="square" rtlCol="0">
            <a:spAutoFit/>
          </a:bodyPr>
          <a:lstStyle/>
          <a:p>
            <a:r>
              <a:rPr lang="en-US" sz="1000" smtClean="0">
                <a:solidFill>
                  <a:srgbClr val="FFFF00"/>
                </a:solidFill>
              </a:rPr>
              <a:t>P5           P6           P7                                  P8          </a:t>
            </a:r>
            <a:r>
              <a:rPr lang="en-US" sz="1000" dirty="0" smtClean="0">
                <a:solidFill>
                  <a:srgbClr val="FFFF00"/>
                </a:solidFill>
              </a:rPr>
              <a:t>P9     P10</a:t>
            </a:r>
            <a:endParaRPr lang="en-US" sz="1000" dirty="0">
              <a:solidFill>
                <a:srgbClr val="FFFF00"/>
              </a:solidFill>
            </a:endParaRPr>
          </a:p>
        </p:txBody>
      </p:sp>
      <p:sp>
        <p:nvSpPr>
          <p:cNvPr id="14" name="TextBox 13"/>
          <p:cNvSpPr txBox="1"/>
          <p:nvPr/>
        </p:nvSpPr>
        <p:spPr>
          <a:xfrm>
            <a:off x="5307468" y="5100718"/>
            <a:ext cx="3207882" cy="246221"/>
          </a:xfrm>
          <a:prstGeom prst="rect">
            <a:avLst/>
          </a:prstGeom>
          <a:noFill/>
        </p:spPr>
        <p:txBody>
          <a:bodyPr wrap="square" rtlCol="0">
            <a:spAutoFit/>
          </a:bodyPr>
          <a:lstStyle/>
          <a:p>
            <a:r>
              <a:rPr lang="en-US" sz="1000" dirty="0" smtClean="0">
                <a:solidFill>
                  <a:srgbClr val="FF0000"/>
                </a:solidFill>
              </a:rPr>
              <a:t>P5           P6            P7                                 P8          P9     P10</a:t>
            </a:r>
            <a:endParaRPr lang="en-US" sz="1000" dirty="0">
              <a:solidFill>
                <a:srgbClr val="FF0000"/>
              </a:solidFill>
            </a:endParaRPr>
          </a:p>
        </p:txBody>
      </p:sp>
      <p:sp>
        <p:nvSpPr>
          <p:cNvPr id="15" name="Title 14"/>
          <p:cNvSpPr>
            <a:spLocks noGrp="1"/>
          </p:cNvSpPr>
          <p:nvPr>
            <p:ph type="title"/>
          </p:nvPr>
        </p:nvSpPr>
        <p:spPr>
          <a:xfrm>
            <a:off x="0" y="0"/>
            <a:ext cx="9144000" cy="1325563"/>
          </a:xfrm>
        </p:spPr>
        <p:txBody>
          <a:bodyPr>
            <a:normAutofit/>
          </a:bodyPr>
          <a:lstStyle/>
          <a:p>
            <a:pPr algn="ctr"/>
            <a:r>
              <a:rPr lang="en-US" sz="3200" dirty="0" smtClean="0"/>
              <a:t>Particle Size Distribution Parameters</a:t>
            </a:r>
            <a:endParaRPr lang="en-US" sz="3200" dirty="0"/>
          </a:p>
        </p:txBody>
      </p:sp>
    </p:spTree>
    <p:extLst>
      <p:ext uri="{BB962C8B-B14F-4D97-AF65-F5344CB8AC3E}">
        <p14:creationId xmlns:p14="http://schemas.microsoft.com/office/powerpoint/2010/main" val="983938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6">
      <a:dk1>
        <a:srgbClr val="FEFFFF"/>
      </a:dk1>
      <a:lt1>
        <a:srgbClr val="000000"/>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26318</TotalTime>
  <Words>1593</Words>
  <Application>Microsoft Macintosh PowerPoint</Application>
  <PresentationFormat>On-screen Show (4:3)</PresentationFormat>
  <Paragraphs>149</Paragraphs>
  <Slides>12</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Calibri</vt:lpstr>
      <vt:lpstr>Calibri Light</vt:lpstr>
      <vt:lpstr>Cambria Math</vt:lpstr>
      <vt:lpstr>Times New Roman</vt:lpstr>
      <vt:lpstr>Wingdings</vt:lpstr>
      <vt:lpstr>Arial</vt:lpstr>
      <vt:lpstr>Office Theme</vt:lpstr>
      <vt:lpstr>Properties of aggregates and particle sizes in the C ring plateaus </vt:lpstr>
      <vt:lpstr>C ring plateaus: some optical depth profiles at a glance</vt:lpstr>
      <vt:lpstr>Texture seen in ring grazing orbits</vt:lpstr>
      <vt:lpstr>UVIS occs resolve many streaks (a.k.a. ghosts)</vt:lpstr>
      <vt:lpstr>Distributions of ghost separations</vt:lpstr>
      <vt:lpstr>Modeling ghosts as ”missing” granola bars</vt:lpstr>
      <vt:lpstr>Particle Size Distribution Parameters</vt:lpstr>
      <vt:lpstr>Extinction Efficiency Considering the FOV filling factor</vt:lpstr>
      <vt:lpstr>Particle Size Distribution Parameters</vt:lpstr>
      <vt:lpstr>Surface mass densities from size distribution</vt:lpstr>
      <vt:lpstr>Conclusions</vt:lpstr>
      <vt:lpstr>Thank you</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Jerousek</dc:creator>
  <cp:lastModifiedBy>Richard Jerousek</cp:lastModifiedBy>
  <cp:revision>85</cp:revision>
  <dcterms:created xsi:type="dcterms:W3CDTF">2018-07-02T23:58:18Z</dcterms:created>
  <dcterms:modified xsi:type="dcterms:W3CDTF">2018-08-13T15:41:52Z</dcterms:modified>
</cp:coreProperties>
</file>