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0"/>
  </p:notesMasterIdLst>
  <p:sldIdLst>
    <p:sldId id="256" r:id="rId2"/>
    <p:sldId id="283" r:id="rId3"/>
    <p:sldId id="257" r:id="rId4"/>
    <p:sldId id="284" r:id="rId5"/>
    <p:sldId id="285" r:id="rId6"/>
    <p:sldId id="289" r:id="rId7"/>
    <p:sldId id="287" r:id="rId8"/>
    <p:sldId id="286" r:id="rId9"/>
    <p:sldId id="295" r:id="rId10"/>
    <p:sldId id="288" r:id="rId11"/>
    <p:sldId id="291" r:id="rId12"/>
    <p:sldId id="290" r:id="rId13"/>
    <p:sldId id="292" r:id="rId14"/>
    <p:sldId id="294" r:id="rId15"/>
    <p:sldId id="293" r:id="rId16"/>
    <p:sldId id="265" r:id="rId17"/>
    <p:sldId id="296" r:id="rId18"/>
    <p:sldId id="297" r:id="rId19"/>
  </p:sldIdLst>
  <p:sldSz cx="10080625" cy="7559675"/>
  <p:notesSz cx="7772400" cy="10058400"/>
  <p:defaultTextStyle>
    <a:defPPr>
      <a:defRPr lang="en-GB"/>
    </a:defPPr>
    <a:lvl1pPr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1pPr>
    <a:lvl2pPr marL="4572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2pPr>
    <a:lvl3pPr marL="9144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3pPr>
    <a:lvl4pPr marL="13716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4pPr>
    <a:lvl5pPr marL="18288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5pPr>
    <a:lvl6pPr marL="2286000" algn="l" defTabSz="914400" rtl="0" eaLnBrk="1" latinLnBrk="0" hangingPunct="1">
      <a:defRPr sz="2400" kern="1200">
        <a:solidFill>
          <a:schemeClr val="bg1"/>
        </a:solidFill>
        <a:latin typeface="Times New Roman" pitchFamily="16" charset="0"/>
        <a:ea typeface="+mn-ea"/>
        <a:cs typeface="+mn-cs"/>
      </a:defRPr>
    </a:lvl6pPr>
    <a:lvl7pPr marL="2743200" algn="l" defTabSz="914400" rtl="0" eaLnBrk="1" latinLnBrk="0" hangingPunct="1">
      <a:defRPr sz="2400" kern="1200">
        <a:solidFill>
          <a:schemeClr val="bg1"/>
        </a:solidFill>
        <a:latin typeface="Times New Roman" pitchFamily="16" charset="0"/>
        <a:ea typeface="+mn-ea"/>
        <a:cs typeface="+mn-cs"/>
      </a:defRPr>
    </a:lvl7pPr>
    <a:lvl8pPr marL="3200400" algn="l" defTabSz="914400" rtl="0" eaLnBrk="1" latinLnBrk="0" hangingPunct="1">
      <a:defRPr sz="2400" kern="1200">
        <a:solidFill>
          <a:schemeClr val="bg1"/>
        </a:solidFill>
        <a:latin typeface="Times New Roman" pitchFamily="16" charset="0"/>
        <a:ea typeface="+mn-ea"/>
        <a:cs typeface="+mn-cs"/>
      </a:defRPr>
    </a:lvl8pPr>
    <a:lvl9pPr marL="3657600" algn="l" defTabSz="914400" rtl="0" eaLnBrk="1" latinLnBrk="0" hangingPunct="1">
      <a:defRPr sz="2400" kern="1200">
        <a:solidFill>
          <a:schemeClr val="bg1"/>
        </a:solidFill>
        <a:latin typeface="Times New Roman" pitchFamily="1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1" autoAdjust="0"/>
    <p:restoredTop sz="94660"/>
  </p:normalViewPr>
  <p:slideViewPr>
    <p:cSldViewPr>
      <p:cViewPr varScale="1">
        <p:scale>
          <a:sx n="66" d="100"/>
          <a:sy n="66" d="100"/>
        </p:scale>
        <p:origin x="1470" y="6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w="9360">
            <a:noFill/>
            <a:miter lim="800000"/>
            <a:headEnd/>
            <a:tailEnd/>
          </a:ln>
          <a:effectLst/>
        </p:spPr>
        <p:txBody>
          <a:bodyPr wrap="none" anchor="ctr"/>
          <a:lstStyle/>
          <a:p>
            <a:endParaRPr lang="en-US" dirty="0"/>
          </a:p>
        </p:txBody>
      </p:sp>
      <p:sp>
        <p:nvSpPr>
          <p:cNvPr id="2050" name="AutoShape 2"/>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endParaRPr lang="en-US" dirty="0"/>
          </a:p>
        </p:txBody>
      </p:sp>
      <p:sp>
        <p:nvSpPr>
          <p:cNvPr id="2051" name="AutoShape 3"/>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endParaRPr lang="en-US" dirty="0"/>
          </a:p>
        </p:txBody>
      </p:sp>
      <p:sp>
        <p:nvSpPr>
          <p:cNvPr id="2052" name="Rectangle 4"/>
          <p:cNvSpPr>
            <a:spLocks noGrp="1" noRot="1" noChangeAspect="1" noChangeArrowheads="1"/>
          </p:cNvSpPr>
          <p:nvPr>
            <p:ph type="sldImg"/>
          </p:nvPr>
        </p:nvSpPr>
        <p:spPr bwMode="auto">
          <a:xfrm>
            <a:off x="1587500" y="1006475"/>
            <a:ext cx="4591050" cy="3443288"/>
          </a:xfrm>
          <a:prstGeom prst="rect">
            <a:avLst/>
          </a:prstGeom>
          <a:solidFill>
            <a:srgbClr val="FFFFFF"/>
          </a:solidFill>
          <a:ln w="9360">
            <a:solidFill>
              <a:srgbClr val="000000"/>
            </a:solidFill>
            <a:miter lim="800000"/>
            <a:headEnd/>
            <a:tailEnd/>
          </a:ln>
          <a:effectLst/>
        </p:spPr>
      </p:sp>
      <p:sp>
        <p:nvSpPr>
          <p:cNvPr id="2053" name="Rectangle 5"/>
          <p:cNvSpPr>
            <a:spLocks noGrp="1" noChangeArrowheads="1"/>
          </p:cNvSpPr>
          <p:nvPr>
            <p:ph type="body"/>
          </p:nvPr>
        </p:nvSpPr>
        <p:spPr bwMode="auto">
          <a:xfrm>
            <a:off x="1185863" y="4787900"/>
            <a:ext cx="5402262" cy="3821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587500" y="1006475"/>
            <a:ext cx="4595813" cy="3448050"/>
          </a:xfrm>
          <a:prstGeom prst="rect">
            <a:avLst/>
          </a:prstGeom>
          <a:solidFill>
            <a:srgbClr val="FFFFFF"/>
          </a:solidFill>
          <a:ln w="9360">
            <a:solidFill>
              <a:srgbClr val="000000"/>
            </a:solidFill>
            <a:miter lim="800000"/>
            <a:headEnd/>
            <a:tailEnd/>
          </a:ln>
          <a:effectLst/>
        </p:spPr>
        <p:txBody>
          <a:bodyPr wrap="none" anchor="ctr"/>
          <a:lstStyle/>
          <a:p>
            <a:endParaRPr lang="en-US" dirty="0"/>
          </a:p>
        </p:txBody>
      </p:sp>
      <p:sp>
        <p:nvSpPr>
          <p:cNvPr id="22530" name="Rectangle 2"/>
          <p:cNvSpPr txBox="1">
            <a:spLocks noGrp="1" noChangeArrowheads="1"/>
          </p:cNvSpPr>
          <p:nvPr>
            <p:ph type="body"/>
          </p:nvPr>
        </p:nvSpPr>
        <p:spPr bwMode="auto">
          <a:xfrm>
            <a:off x="1185863" y="4787900"/>
            <a:ext cx="5403850" cy="3822700"/>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1587500" y="1006475"/>
            <a:ext cx="4595813" cy="3448050"/>
          </a:xfrm>
          <a:prstGeom prst="rect">
            <a:avLst/>
          </a:prstGeom>
          <a:solidFill>
            <a:srgbClr val="FFFFFF"/>
          </a:solidFill>
          <a:ln w="9360">
            <a:solidFill>
              <a:srgbClr val="000000"/>
            </a:solidFill>
            <a:miter lim="800000"/>
            <a:headEnd/>
            <a:tailEnd/>
          </a:ln>
          <a:effectLst/>
        </p:spPr>
        <p:txBody>
          <a:bodyPr wrap="none" anchor="ctr"/>
          <a:lstStyle/>
          <a:p>
            <a:endParaRPr lang="en-US" dirty="0"/>
          </a:p>
        </p:txBody>
      </p:sp>
      <p:sp>
        <p:nvSpPr>
          <p:cNvPr id="23554" name="Rectangle 2"/>
          <p:cNvSpPr txBox="1">
            <a:spLocks noGrp="1" noChangeArrowheads="1"/>
          </p:cNvSpPr>
          <p:nvPr>
            <p:ph type="body"/>
          </p:nvPr>
        </p:nvSpPr>
        <p:spPr bwMode="auto">
          <a:xfrm>
            <a:off x="1185863" y="4787900"/>
            <a:ext cx="5403850" cy="3822700"/>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1587500" y="1006475"/>
            <a:ext cx="4595813" cy="3448050"/>
          </a:xfrm>
          <a:prstGeom prst="rect">
            <a:avLst/>
          </a:prstGeom>
          <a:solidFill>
            <a:srgbClr val="FFFFFF"/>
          </a:solidFill>
          <a:ln w="9360">
            <a:solidFill>
              <a:srgbClr val="000000"/>
            </a:solidFill>
            <a:miter lim="800000"/>
            <a:headEnd/>
            <a:tailEnd/>
          </a:ln>
          <a:effectLst/>
        </p:spPr>
        <p:txBody>
          <a:bodyPr wrap="none" anchor="ctr"/>
          <a:lstStyle/>
          <a:p>
            <a:endParaRPr lang="en-US" dirty="0"/>
          </a:p>
        </p:txBody>
      </p:sp>
      <p:sp>
        <p:nvSpPr>
          <p:cNvPr id="31746" name="Rectangle 2"/>
          <p:cNvSpPr txBox="1">
            <a:spLocks noGrp="1" noChangeArrowheads="1"/>
          </p:cNvSpPr>
          <p:nvPr>
            <p:ph type="body"/>
          </p:nvPr>
        </p:nvSpPr>
        <p:spPr bwMode="auto">
          <a:xfrm>
            <a:off x="1185863" y="4787900"/>
            <a:ext cx="5403850" cy="3822700"/>
          </a:xfrm>
          <a:prstGeom prst="rect">
            <a:avLst/>
          </a:prstGeom>
          <a:noFill/>
          <a:ln>
            <a:round/>
            <a:headEnd/>
            <a:tailEnd/>
          </a:ln>
        </p:spPr>
        <p:txBody>
          <a:bodyPr wrap="none" anchor="ct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a:t>Click to edit Master title style</a:t>
            </a:r>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1375" y="627063"/>
            <a:ext cx="2149475" cy="6230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9775" y="627063"/>
            <a:ext cx="6299200" cy="6230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9775" y="2101850"/>
            <a:ext cx="4224338"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6513" y="2101850"/>
            <a:ext cx="4224337"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0"/>
            </a:gs>
            <a:gs pos="50000">
              <a:srgbClr val="800000"/>
            </a:gs>
            <a:gs pos="100000">
              <a:srgbClr val="000080"/>
            </a:gs>
          </a:gsLst>
          <a:lin ang="14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739775" y="627063"/>
            <a:ext cx="8601075" cy="1255712"/>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739775" y="2101850"/>
            <a:ext cx="8601075" cy="47561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buClr>
          <a:srgbClr val="000000"/>
        </a:buClr>
        <a:buSzPct val="45000"/>
        <a:buFont typeface="Symbol" charset="2"/>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45000"/>
        <a:buFont typeface="Symbol" charset="2"/>
        <a:defRPr sz="4400">
          <a:solidFill>
            <a:srgbClr val="000000"/>
          </a:solidFill>
          <a:latin typeface="Times New Roman" pitchFamily="16" charset="0"/>
          <a:ea typeface="msmincho" charset="0"/>
          <a:cs typeface="msmincho" charset="0"/>
        </a:defRPr>
      </a:lvl2pPr>
      <a:lvl3pPr algn="ctr" defTabSz="457200" rtl="0" eaLnBrk="0" fontAlgn="base" hangingPunct="0">
        <a:spcBef>
          <a:spcPct val="0"/>
        </a:spcBef>
        <a:spcAft>
          <a:spcPct val="0"/>
        </a:spcAft>
        <a:buClr>
          <a:srgbClr val="000000"/>
        </a:buClr>
        <a:buSzPct val="45000"/>
        <a:buFont typeface="Symbol" charset="2"/>
        <a:defRPr sz="4400">
          <a:solidFill>
            <a:srgbClr val="000000"/>
          </a:solidFill>
          <a:latin typeface="Times New Roman" pitchFamily="16" charset="0"/>
          <a:ea typeface="msmincho" charset="0"/>
          <a:cs typeface="msmincho" charset="0"/>
        </a:defRPr>
      </a:lvl3pPr>
      <a:lvl4pPr algn="ctr" defTabSz="457200" rtl="0" eaLnBrk="0" fontAlgn="base" hangingPunct="0">
        <a:spcBef>
          <a:spcPct val="0"/>
        </a:spcBef>
        <a:spcAft>
          <a:spcPct val="0"/>
        </a:spcAft>
        <a:buClr>
          <a:srgbClr val="000000"/>
        </a:buClr>
        <a:buSzPct val="45000"/>
        <a:buFont typeface="Symbol" charset="2"/>
        <a:defRPr sz="4400">
          <a:solidFill>
            <a:srgbClr val="000000"/>
          </a:solidFill>
          <a:latin typeface="Times New Roman" pitchFamily="16" charset="0"/>
          <a:ea typeface="msmincho" charset="0"/>
          <a:cs typeface="msmincho" charset="0"/>
        </a:defRPr>
      </a:lvl4pPr>
      <a:lvl5pPr algn="ctr" defTabSz="457200" rtl="0" eaLnBrk="0" fontAlgn="base" hangingPunct="0">
        <a:spcBef>
          <a:spcPct val="0"/>
        </a:spcBef>
        <a:spcAft>
          <a:spcPct val="0"/>
        </a:spcAft>
        <a:buClr>
          <a:srgbClr val="000000"/>
        </a:buClr>
        <a:buSzPct val="45000"/>
        <a:buFont typeface="Symbol" charset="2"/>
        <a:defRPr sz="4400">
          <a:solidFill>
            <a:srgbClr val="000000"/>
          </a:solidFill>
          <a:latin typeface="Times New Roman" pitchFamily="16" charset="0"/>
          <a:ea typeface="msmincho" charset="0"/>
          <a:cs typeface="msmincho" charset="0"/>
        </a:defRPr>
      </a:lvl5pPr>
      <a:lvl6pPr marL="457200" algn="ctr" defTabSz="457200" rtl="0" eaLnBrk="0" fontAlgn="base" hangingPunct="0">
        <a:spcBef>
          <a:spcPct val="0"/>
        </a:spcBef>
        <a:spcAft>
          <a:spcPct val="0"/>
        </a:spcAft>
        <a:buClr>
          <a:srgbClr val="000000"/>
        </a:buClr>
        <a:buSzPct val="45000"/>
        <a:buFont typeface="Symbol" charset="2"/>
        <a:defRPr sz="4400">
          <a:solidFill>
            <a:srgbClr val="000000"/>
          </a:solidFill>
          <a:latin typeface="Times New Roman" pitchFamily="16" charset="0"/>
          <a:ea typeface="msmincho" charset="0"/>
          <a:cs typeface="msmincho" charset="0"/>
        </a:defRPr>
      </a:lvl6pPr>
      <a:lvl7pPr marL="914400" algn="ctr" defTabSz="457200" rtl="0" eaLnBrk="0" fontAlgn="base" hangingPunct="0">
        <a:spcBef>
          <a:spcPct val="0"/>
        </a:spcBef>
        <a:spcAft>
          <a:spcPct val="0"/>
        </a:spcAft>
        <a:buClr>
          <a:srgbClr val="000000"/>
        </a:buClr>
        <a:buSzPct val="45000"/>
        <a:buFont typeface="Symbol" charset="2"/>
        <a:defRPr sz="4400">
          <a:solidFill>
            <a:srgbClr val="000000"/>
          </a:solidFill>
          <a:latin typeface="Times New Roman" pitchFamily="16" charset="0"/>
          <a:ea typeface="msmincho" charset="0"/>
          <a:cs typeface="msmincho" charset="0"/>
        </a:defRPr>
      </a:lvl7pPr>
      <a:lvl8pPr marL="1371600" algn="ctr" defTabSz="457200" rtl="0" eaLnBrk="0" fontAlgn="base" hangingPunct="0">
        <a:spcBef>
          <a:spcPct val="0"/>
        </a:spcBef>
        <a:spcAft>
          <a:spcPct val="0"/>
        </a:spcAft>
        <a:buClr>
          <a:srgbClr val="000000"/>
        </a:buClr>
        <a:buSzPct val="45000"/>
        <a:buFont typeface="Symbol" charset="2"/>
        <a:defRPr sz="4400">
          <a:solidFill>
            <a:srgbClr val="000000"/>
          </a:solidFill>
          <a:latin typeface="Times New Roman" pitchFamily="16" charset="0"/>
          <a:ea typeface="msmincho" charset="0"/>
          <a:cs typeface="msmincho" charset="0"/>
        </a:defRPr>
      </a:lvl8pPr>
      <a:lvl9pPr marL="1828800" algn="ctr" defTabSz="457200" rtl="0" eaLnBrk="0" fontAlgn="base" hangingPunct="0">
        <a:spcBef>
          <a:spcPct val="0"/>
        </a:spcBef>
        <a:spcAft>
          <a:spcPct val="0"/>
        </a:spcAft>
        <a:buClr>
          <a:srgbClr val="000000"/>
        </a:buClr>
        <a:buSzPct val="45000"/>
        <a:buFont typeface="Symbol" charset="2"/>
        <a:defRPr sz="4400">
          <a:solidFill>
            <a:srgbClr val="000000"/>
          </a:solidFill>
          <a:latin typeface="Times New Roman" pitchFamily="16" charset="0"/>
          <a:ea typeface="msmincho" charset="0"/>
          <a:cs typeface="msmincho" charset="0"/>
        </a:defRPr>
      </a:lvl9pPr>
    </p:titleStyle>
    <p:bodyStyle>
      <a:lvl1pPr marL="427038" indent="-322263" algn="l" defTabSz="457200" rtl="0" eaLnBrk="0" fontAlgn="base" hangingPunct="0">
        <a:spcBef>
          <a:spcPct val="0"/>
        </a:spcBef>
        <a:spcAft>
          <a:spcPts val="1413"/>
        </a:spcAft>
        <a:buClr>
          <a:srgbClr val="000000"/>
        </a:buClr>
        <a:buSzPct val="45000"/>
        <a:buFont typeface="Wingdings" charset="2"/>
        <a:buChar char=""/>
        <a:defRPr sz="3200">
          <a:solidFill>
            <a:srgbClr val="000000"/>
          </a:solidFill>
          <a:latin typeface="+mn-lt"/>
          <a:ea typeface="+mn-ea"/>
          <a:cs typeface="+mn-cs"/>
        </a:defRPr>
      </a:lvl1pPr>
      <a:lvl2pPr marL="858838" indent="-285750" algn="l" defTabSz="457200" rtl="0" eaLnBrk="0" fontAlgn="base" hangingPunct="0">
        <a:spcBef>
          <a:spcPct val="0"/>
        </a:spcBef>
        <a:spcAft>
          <a:spcPts val="1125"/>
        </a:spcAft>
        <a:buClr>
          <a:srgbClr val="000000"/>
        </a:buClr>
        <a:buSzPct val="75000"/>
        <a:buFont typeface="Symbol" charset="2"/>
        <a:buChar char=""/>
        <a:defRPr sz="2800">
          <a:solidFill>
            <a:srgbClr val="000000"/>
          </a:solidFill>
          <a:latin typeface="+mn-lt"/>
          <a:ea typeface="+mn-ea"/>
          <a:cs typeface="+mn-cs"/>
        </a:defRPr>
      </a:lvl2pPr>
      <a:lvl3pPr marL="1290638" indent="-212725" algn="l" defTabSz="457200" rtl="0" eaLnBrk="0" fontAlgn="base" hangingPunct="0">
        <a:spcBef>
          <a:spcPct val="0"/>
        </a:spcBef>
        <a:spcAft>
          <a:spcPts val="850"/>
        </a:spcAft>
        <a:buClr>
          <a:srgbClr val="000000"/>
        </a:buClr>
        <a:buSzPct val="45000"/>
        <a:buFont typeface="Wingdings" charset="2"/>
        <a:buChar char=""/>
        <a:defRPr sz="2400">
          <a:solidFill>
            <a:srgbClr val="000000"/>
          </a:solidFill>
          <a:latin typeface="+mn-lt"/>
          <a:ea typeface="+mn-ea"/>
          <a:cs typeface="+mn-cs"/>
        </a:defRPr>
      </a:lvl3pPr>
      <a:lvl4pPr marL="1722438" indent="-211138" algn="l" defTabSz="457200" rtl="0" eaLnBrk="0" fontAlgn="base" hangingPunct="0">
        <a:spcBef>
          <a:spcPct val="0"/>
        </a:spcBef>
        <a:spcAft>
          <a:spcPts val="563"/>
        </a:spcAft>
        <a:buClr>
          <a:srgbClr val="000000"/>
        </a:buClr>
        <a:buSzPct val="75000"/>
        <a:buFont typeface="Symbol" charset="2"/>
        <a:buChar char=""/>
        <a:defRPr sz="2000">
          <a:solidFill>
            <a:srgbClr val="000000"/>
          </a:solidFill>
          <a:latin typeface="+mn-lt"/>
          <a:ea typeface="+mn-ea"/>
          <a:cs typeface="+mn-cs"/>
        </a:defRPr>
      </a:lvl4pPr>
      <a:lvl5pPr marL="2154238" indent="-212725" algn="l" defTabSz="457200" rtl="0" eaLnBrk="0" fontAlgn="base" hangingPunct="0">
        <a:spcBef>
          <a:spcPct val="0"/>
        </a:spcBef>
        <a:spcAft>
          <a:spcPts val="275"/>
        </a:spcAft>
        <a:buClr>
          <a:srgbClr val="000000"/>
        </a:buClr>
        <a:buSzPct val="45000"/>
        <a:buFont typeface="Wingdings" charset="2"/>
        <a:buChar char=""/>
        <a:defRPr sz="2000">
          <a:solidFill>
            <a:srgbClr val="000000"/>
          </a:solidFill>
          <a:latin typeface="+mn-lt"/>
          <a:ea typeface="+mn-ea"/>
          <a:cs typeface="+mn-cs"/>
        </a:defRPr>
      </a:lvl5pPr>
      <a:lvl6pPr marL="2611438" indent="-212725" algn="l" defTabSz="457200" rtl="0" eaLnBrk="0" fontAlgn="base" hangingPunct="0">
        <a:spcBef>
          <a:spcPct val="0"/>
        </a:spcBef>
        <a:spcAft>
          <a:spcPts val="275"/>
        </a:spcAft>
        <a:buClr>
          <a:srgbClr val="000000"/>
        </a:buClr>
        <a:buSzPct val="45000"/>
        <a:buFont typeface="Wingdings" charset="2"/>
        <a:buChar char=""/>
        <a:defRPr sz="2000">
          <a:solidFill>
            <a:srgbClr val="000000"/>
          </a:solidFill>
          <a:latin typeface="+mn-lt"/>
          <a:ea typeface="+mn-ea"/>
          <a:cs typeface="+mn-cs"/>
        </a:defRPr>
      </a:lvl6pPr>
      <a:lvl7pPr marL="3068638" indent="-212725" algn="l" defTabSz="457200" rtl="0" eaLnBrk="0" fontAlgn="base" hangingPunct="0">
        <a:spcBef>
          <a:spcPct val="0"/>
        </a:spcBef>
        <a:spcAft>
          <a:spcPts val="275"/>
        </a:spcAft>
        <a:buClr>
          <a:srgbClr val="000000"/>
        </a:buClr>
        <a:buSzPct val="45000"/>
        <a:buFont typeface="Wingdings" charset="2"/>
        <a:buChar char=""/>
        <a:defRPr sz="2000">
          <a:solidFill>
            <a:srgbClr val="000000"/>
          </a:solidFill>
          <a:latin typeface="+mn-lt"/>
          <a:ea typeface="+mn-ea"/>
          <a:cs typeface="+mn-cs"/>
        </a:defRPr>
      </a:lvl7pPr>
      <a:lvl8pPr marL="3525838" indent="-212725" algn="l" defTabSz="457200" rtl="0" eaLnBrk="0" fontAlgn="base" hangingPunct="0">
        <a:spcBef>
          <a:spcPct val="0"/>
        </a:spcBef>
        <a:spcAft>
          <a:spcPts val="275"/>
        </a:spcAft>
        <a:buClr>
          <a:srgbClr val="000000"/>
        </a:buClr>
        <a:buSzPct val="45000"/>
        <a:buFont typeface="Wingdings" charset="2"/>
        <a:buChar char=""/>
        <a:defRPr sz="2000">
          <a:solidFill>
            <a:srgbClr val="000000"/>
          </a:solidFill>
          <a:latin typeface="+mn-lt"/>
          <a:ea typeface="+mn-ea"/>
          <a:cs typeface="+mn-cs"/>
        </a:defRPr>
      </a:lvl8pPr>
      <a:lvl9pPr marL="3983038" indent="-212725" algn="l" defTabSz="457200" rtl="0" eaLnBrk="0" fontAlgn="base" hangingPunct="0">
        <a:spcBef>
          <a:spcPct val="0"/>
        </a:spcBef>
        <a:spcAft>
          <a:spcPts val="275"/>
        </a:spcAft>
        <a:buClr>
          <a:srgbClr val="000000"/>
        </a:buClr>
        <a:buSzPct val="45000"/>
        <a:buFont typeface="Wingdings" charset="2"/>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73112" y="731837"/>
            <a:ext cx="8607425" cy="1981200"/>
          </a:xfrm>
          <a:prstGeom prst="rect">
            <a:avLst/>
          </a:prstGeom>
          <a:noFill/>
          <a:ln w="9525">
            <a:noFill/>
            <a:round/>
            <a:headEnd/>
            <a:tailEnd/>
          </a:ln>
          <a:effectLst/>
        </p:spPr>
        <p:txBody>
          <a:bodyPr lIns="0" tIns="0" rIns="0" bIns="0" anchor="ctr"/>
          <a:lstStyle/>
          <a:p>
            <a:pPr algn="ctr">
              <a:buSzPct val="45000"/>
              <a:buFont typeface="Symbol"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a:solidFill>
                  <a:srgbClr val="FFFF00"/>
                </a:solidFill>
              </a:rPr>
              <a:t>PALEO NON-SYNCHRONOUS ROTATION (NSR) </a:t>
            </a:r>
          </a:p>
          <a:p>
            <a:pPr algn="ctr">
              <a:buSzPct val="45000"/>
              <a:buFont typeface="Symbol"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800" b="1" dirty="0">
              <a:solidFill>
                <a:srgbClr val="FFFF00"/>
              </a:solidFill>
            </a:endParaRPr>
          </a:p>
          <a:p>
            <a:pPr algn="ctr">
              <a:buSzPct val="45000"/>
              <a:buFont typeface="Symbol"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a:solidFill>
                  <a:srgbClr val="FFFF00"/>
                </a:solidFill>
              </a:rPr>
              <a:t>AND TRUE POLAR WANDER (TPW) </a:t>
            </a:r>
          </a:p>
          <a:p>
            <a:pPr algn="ctr">
              <a:buSzPct val="45000"/>
              <a:buFont typeface="Symbol"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a:solidFill>
                  <a:srgbClr val="FFFF00"/>
                </a:solidFill>
              </a:rPr>
              <a:t>ON ENCELADUS</a:t>
            </a:r>
            <a:r>
              <a:rPr lang="en-US" dirty="0">
                <a:solidFill>
                  <a:srgbClr val="FFFF00"/>
                </a:solidFill>
              </a:rPr>
              <a:t> </a:t>
            </a:r>
            <a:r>
              <a:rPr lang="en-US" sz="4400" b="1" dirty="0">
                <a:solidFill>
                  <a:srgbClr val="FFFF00"/>
                </a:solidFill>
                <a:ea typeface="msmincho" charset="0"/>
                <a:cs typeface="msmincho" charset="0"/>
              </a:rPr>
              <a:t> </a:t>
            </a:r>
          </a:p>
        </p:txBody>
      </p:sp>
      <p:sp>
        <p:nvSpPr>
          <p:cNvPr id="3074" name="Rectangle 2"/>
          <p:cNvSpPr>
            <a:spLocks noChangeArrowheads="1"/>
          </p:cNvSpPr>
          <p:nvPr/>
        </p:nvSpPr>
        <p:spPr bwMode="auto">
          <a:xfrm>
            <a:off x="773112" y="3017837"/>
            <a:ext cx="7772400" cy="1202510"/>
          </a:xfrm>
          <a:prstGeom prst="rect">
            <a:avLst/>
          </a:prstGeom>
          <a:noFill/>
          <a:ln w="9525">
            <a:noFill/>
            <a:round/>
            <a:headEnd/>
            <a:tailEnd/>
          </a:ln>
          <a:effectLst/>
        </p:spPr>
        <p:txBody>
          <a:bodyPr wrap="square" lIns="90000" tIns="46800" rIns="90000" bIns="46800">
            <a:spAutoFit/>
          </a:bodyPr>
          <a:lstStyle/>
          <a:p>
            <a:pPr algn="ct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t>Paul Helfenstein</a:t>
            </a:r>
            <a:r>
              <a:rPr lang="en-US" b="1" baseline="30000" dirty="0"/>
              <a:t>1</a:t>
            </a:r>
            <a:r>
              <a:rPr lang="en-US" b="1" dirty="0"/>
              <a:t>, Radwan Tajeddine</a:t>
            </a:r>
            <a:r>
              <a:rPr lang="en-US" b="1" baseline="30000" dirty="0"/>
              <a:t>1</a:t>
            </a:r>
            <a:r>
              <a:rPr lang="en-US" b="1" dirty="0"/>
              <a:t>, Peter C. Thomas</a:t>
            </a:r>
            <a:r>
              <a:rPr lang="en-US" b="1" baseline="30000" dirty="0"/>
              <a:t>1</a:t>
            </a:r>
            <a:r>
              <a:rPr lang="en-US" b="1" dirty="0"/>
              <a:t> </a:t>
            </a:r>
          </a:p>
          <a:p>
            <a:pPr algn="ct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t>Bernd Giese</a:t>
            </a:r>
            <a:r>
              <a:rPr lang="en-US" b="1" baseline="30000" dirty="0"/>
              <a:t>2</a:t>
            </a:r>
            <a:r>
              <a:rPr lang="en-US" b="1" dirty="0"/>
              <a:t>, Thomas Roatsch</a:t>
            </a:r>
            <a:r>
              <a:rPr lang="en-US" b="1" baseline="30000" dirty="0"/>
              <a:t>2</a:t>
            </a:r>
            <a:endParaRPr lang="en-US" b="1" dirty="0"/>
          </a:p>
          <a:p>
            <a:pPr algn="ct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t>Tilmann Denk</a:t>
            </a:r>
            <a:r>
              <a:rPr lang="en-US" b="1" baseline="30000" dirty="0"/>
              <a:t>3 </a:t>
            </a:r>
            <a:r>
              <a:rPr lang="en-US" b="1" dirty="0"/>
              <a:t> </a:t>
            </a:r>
          </a:p>
        </p:txBody>
      </p:sp>
      <p:sp>
        <p:nvSpPr>
          <p:cNvPr id="3075" name="Text Box 3"/>
          <p:cNvSpPr txBox="1">
            <a:spLocks noChangeArrowheads="1"/>
          </p:cNvSpPr>
          <p:nvPr/>
        </p:nvSpPr>
        <p:spPr bwMode="auto">
          <a:xfrm>
            <a:off x="3441007" y="5913437"/>
            <a:ext cx="3198609" cy="1325620"/>
          </a:xfrm>
          <a:prstGeom prst="rect">
            <a:avLst/>
          </a:prstGeom>
          <a:noFill/>
          <a:ln w="9525">
            <a:noFill/>
            <a:round/>
            <a:headEnd/>
            <a:tailEnd/>
          </a:ln>
          <a:effectLst/>
        </p:spPr>
        <p:txBody>
          <a:bodyPr wrap="none" lIns="90000" tIns="46800" rIns="90000" bIns="46800">
            <a:spAutoFit/>
          </a:bodyPr>
          <a:lstStyle/>
          <a:p>
            <a:pPr algn="ctr">
              <a:buClr>
                <a:srgbClr val="00B0F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00B0F0"/>
                </a:solidFill>
                <a:ea typeface="msmincho" charset="0"/>
                <a:cs typeface="msmincho" charset="0"/>
              </a:rPr>
              <a:t>Presentation IS11</a:t>
            </a:r>
          </a:p>
          <a:p>
            <a:pPr algn="ctr">
              <a:buClr>
                <a:srgbClr val="00B0F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00B0F0"/>
                </a:solidFill>
                <a:ea typeface="msmincho" charset="0"/>
                <a:cs typeface="msmincho" charset="0"/>
              </a:rPr>
              <a:t>Cassini Science Symposium</a:t>
            </a:r>
          </a:p>
          <a:p>
            <a:pPr algn="ctr">
              <a:buClr>
                <a:srgbClr val="00B0F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00B0F0"/>
                </a:solidFill>
                <a:cs typeface="Times New Roman" pitchFamily="16" charset="0"/>
              </a:rPr>
              <a:t>Boulder, Colorado</a:t>
            </a:r>
          </a:p>
          <a:p>
            <a:pPr algn="ctr">
              <a:buClr>
                <a:srgbClr val="00B0F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00B0F0"/>
                </a:solidFill>
                <a:cs typeface="Times New Roman" pitchFamily="16" charset="0"/>
              </a:rPr>
              <a:t>August 13, 2018</a:t>
            </a:r>
          </a:p>
        </p:txBody>
      </p:sp>
      <p:graphicFrame>
        <p:nvGraphicFramePr>
          <p:cNvPr id="6" name="Table 5"/>
          <p:cNvGraphicFramePr>
            <a:graphicFrameLocks noGrp="1"/>
          </p:cNvGraphicFramePr>
          <p:nvPr>
            <p:extLst>
              <p:ext uri="{D42A27DB-BD31-4B8C-83A1-F6EECF244321}">
                <p14:modId xmlns:p14="http://schemas.microsoft.com/office/powerpoint/2010/main" val="3908858549"/>
              </p:ext>
            </p:extLst>
          </p:nvPr>
        </p:nvGraphicFramePr>
        <p:xfrm>
          <a:off x="1306512" y="4525147"/>
          <a:ext cx="7010400" cy="1005840"/>
        </p:xfrm>
        <a:graphic>
          <a:graphicData uri="http://schemas.openxmlformats.org/drawingml/2006/table">
            <a:tbl>
              <a:tblPr>
                <a:tableStyleId>{5C22544A-7EE6-4342-B048-85BDC9FD1C3A}</a:tableStyleId>
              </a:tblPr>
              <a:tblGrid>
                <a:gridCol w="7010400">
                  <a:extLst>
                    <a:ext uri="{9D8B030D-6E8A-4147-A177-3AD203B41FA5}">
                      <a16:colId xmlns:a16="http://schemas.microsoft.com/office/drawing/2014/main" val="20000"/>
                    </a:ext>
                  </a:extLst>
                </a:gridCol>
              </a:tblGrid>
              <a:tr h="416701">
                <a:tc>
                  <a:txBody>
                    <a:bodyPr/>
                    <a:lstStyle/>
                    <a:p>
                      <a:pPr algn="ct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i="0" baseline="30000" dirty="0">
                          <a:solidFill>
                            <a:srgbClr val="FFFF00"/>
                          </a:solidFill>
                          <a:effectLst>
                            <a:innerShdw blurRad="63500" dist="50800" dir="2700000">
                              <a:prstClr val="black">
                                <a:alpha val="50000"/>
                              </a:prstClr>
                            </a:innerShdw>
                          </a:effectLst>
                        </a:rPr>
                        <a:t>1</a:t>
                      </a:r>
                      <a:r>
                        <a:rPr lang="en-US" sz="2000" b="1" i="0" dirty="0">
                          <a:solidFill>
                            <a:srgbClr val="FFFF00"/>
                          </a:solidFill>
                          <a:effectLst>
                            <a:innerShdw blurRad="63500" dist="50800" dir="2700000">
                              <a:prstClr val="black">
                                <a:alpha val="50000"/>
                              </a:prstClr>
                            </a:innerShdw>
                          </a:effectLst>
                        </a:rPr>
                        <a:t>Cornell University (CCAPS)</a:t>
                      </a:r>
                    </a:p>
                    <a:p>
                      <a:pPr algn="ct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i="0" baseline="30000" dirty="0">
                          <a:solidFill>
                            <a:srgbClr val="FFFF00"/>
                          </a:solidFill>
                          <a:effectLst>
                            <a:innerShdw blurRad="63500" dist="50800" dir="2700000">
                              <a:prstClr val="black">
                                <a:alpha val="50000"/>
                              </a:prstClr>
                            </a:innerShdw>
                          </a:effectLst>
                        </a:rPr>
                        <a:t>2</a:t>
                      </a:r>
                      <a:r>
                        <a:rPr lang="en-US" sz="2000" b="1" i="0" dirty="0">
                          <a:solidFill>
                            <a:srgbClr val="FFFF00"/>
                          </a:solidFill>
                          <a:effectLst>
                            <a:innerShdw blurRad="63500" dist="50800" dir="2700000">
                              <a:prstClr val="black">
                                <a:alpha val="50000"/>
                              </a:prstClr>
                            </a:innerShdw>
                          </a:effectLst>
                        </a:rPr>
                        <a:t>German Aerospace Center (DLR)</a:t>
                      </a:r>
                    </a:p>
                    <a:p>
                      <a:pPr algn="ct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i="0" baseline="30000" dirty="0">
                          <a:solidFill>
                            <a:srgbClr val="FFFF00"/>
                          </a:solidFill>
                          <a:effectLst>
                            <a:innerShdw blurRad="63500" dist="50800" dir="2700000">
                              <a:prstClr val="black">
                                <a:alpha val="50000"/>
                              </a:prstClr>
                            </a:innerShdw>
                          </a:effectLst>
                        </a:rPr>
                        <a:t>3</a:t>
                      </a:r>
                      <a:r>
                        <a:rPr lang="en-US" sz="2000" b="1" i="0" dirty="0">
                          <a:solidFill>
                            <a:srgbClr val="FFFF00"/>
                          </a:solidFill>
                          <a:effectLst>
                            <a:innerShdw blurRad="63500" dist="50800" dir="2700000">
                              <a:prstClr val="black">
                                <a:alpha val="50000"/>
                              </a:prstClr>
                            </a:innerShdw>
                          </a:effectLst>
                        </a:rPr>
                        <a:t>Freie Universität Berlin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25FF1-95D7-4BC2-8ADF-AC4895317AD3}"/>
              </a:ext>
            </a:extLst>
          </p:cNvPr>
          <p:cNvPicPr>
            <a:picLocks noChangeAspect="1"/>
          </p:cNvPicPr>
          <p:nvPr/>
        </p:nvPicPr>
        <p:blipFill>
          <a:blip r:embed="rId2"/>
          <a:stretch>
            <a:fillRect/>
          </a:stretch>
        </p:blipFill>
        <p:spPr>
          <a:xfrm>
            <a:off x="-1" y="944661"/>
            <a:ext cx="10080625" cy="5670352"/>
          </a:xfrm>
          <a:prstGeom prst="rect">
            <a:avLst/>
          </a:prstGeom>
        </p:spPr>
      </p:pic>
    </p:spTree>
    <p:extLst>
      <p:ext uri="{BB962C8B-B14F-4D97-AF65-F5344CB8AC3E}">
        <p14:creationId xmlns:p14="http://schemas.microsoft.com/office/powerpoint/2010/main" val="4147690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D06E7-3962-4BA3-B3A3-855928702883}"/>
              </a:ext>
            </a:extLst>
          </p:cNvPr>
          <p:cNvPicPr>
            <a:picLocks noChangeAspect="1"/>
          </p:cNvPicPr>
          <p:nvPr/>
        </p:nvPicPr>
        <p:blipFill>
          <a:blip r:embed="rId2"/>
          <a:stretch>
            <a:fillRect/>
          </a:stretch>
        </p:blipFill>
        <p:spPr>
          <a:xfrm>
            <a:off x="-1" y="944661"/>
            <a:ext cx="10080625" cy="5670352"/>
          </a:xfrm>
          <a:prstGeom prst="rect">
            <a:avLst/>
          </a:prstGeom>
        </p:spPr>
      </p:pic>
    </p:spTree>
    <p:extLst>
      <p:ext uri="{BB962C8B-B14F-4D97-AF65-F5344CB8AC3E}">
        <p14:creationId xmlns:p14="http://schemas.microsoft.com/office/powerpoint/2010/main" val="3012655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F897B-DE02-4FA0-A6B5-79FD2CCC9F66}"/>
              </a:ext>
            </a:extLst>
          </p:cNvPr>
          <p:cNvPicPr>
            <a:picLocks noChangeAspect="1"/>
          </p:cNvPicPr>
          <p:nvPr/>
        </p:nvPicPr>
        <p:blipFill>
          <a:blip r:embed="rId2"/>
          <a:stretch>
            <a:fillRect/>
          </a:stretch>
        </p:blipFill>
        <p:spPr>
          <a:xfrm>
            <a:off x="-1" y="944661"/>
            <a:ext cx="10080625" cy="5670352"/>
          </a:xfrm>
          <a:prstGeom prst="rect">
            <a:avLst/>
          </a:prstGeom>
        </p:spPr>
      </p:pic>
    </p:spTree>
    <p:extLst>
      <p:ext uri="{BB962C8B-B14F-4D97-AF65-F5344CB8AC3E}">
        <p14:creationId xmlns:p14="http://schemas.microsoft.com/office/powerpoint/2010/main" val="2339664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5635D-C4AD-4B3E-9DDF-F382041E1D1D}"/>
              </a:ext>
            </a:extLst>
          </p:cNvPr>
          <p:cNvPicPr>
            <a:picLocks noChangeAspect="1"/>
          </p:cNvPicPr>
          <p:nvPr/>
        </p:nvPicPr>
        <p:blipFill>
          <a:blip r:embed="rId2"/>
          <a:stretch>
            <a:fillRect/>
          </a:stretch>
        </p:blipFill>
        <p:spPr>
          <a:xfrm>
            <a:off x="1260474" y="-1"/>
            <a:ext cx="7559675" cy="7559675"/>
          </a:xfrm>
          <a:prstGeom prst="rect">
            <a:avLst/>
          </a:prstGeom>
        </p:spPr>
      </p:pic>
    </p:spTree>
    <p:extLst>
      <p:ext uri="{BB962C8B-B14F-4D97-AF65-F5344CB8AC3E}">
        <p14:creationId xmlns:p14="http://schemas.microsoft.com/office/powerpoint/2010/main" val="1855173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7E7D7-84FA-4EC1-AE8D-C5BC2D7FA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4258"/>
            <a:ext cx="10080625" cy="5771158"/>
          </a:xfrm>
          <a:prstGeom prst="rect">
            <a:avLst/>
          </a:prstGeom>
        </p:spPr>
      </p:pic>
    </p:spTree>
    <p:extLst>
      <p:ext uri="{BB962C8B-B14F-4D97-AF65-F5344CB8AC3E}">
        <p14:creationId xmlns:p14="http://schemas.microsoft.com/office/powerpoint/2010/main" val="3231950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C1DAD-C345-4771-A299-7DFA139D92C6}"/>
              </a:ext>
            </a:extLst>
          </p:cNvPr>
          <p:cNvPicPr>
            <a:picLocks noChangeAspect="1"/>
          </p:cNvPicPr>
          <p:nvPr/>
        </p:nvPicPr>
        <p:blipFill>
          <a:blip r:embed="rId2"/>
          <a:stretch>
            <a:fillRect/>
          </a:stretch>
        </p:blipFill>
        <p:spPr>
          <a:xfrm>
            <a:off x="157385" y="2255837"/>
            <a:ext cx="9765853" cy="4876800"/>
          </a:xfrm>
          <a:prstGeom prst="rect">
            <a:avLst/>
          </a:prstGeom>
        </p:spPr>
      </p:pic>
      <p:sp>
        <p:nvSpPr>
          <p:cNvPr id="3" name="TextBox 2">
            <a:extLst>
              <a:ext uri="{FF2B5EF4-FFF2-40B4-BE49-F238E27FC236}">
                <a16:creationId xmlns:a16="http://schemas.microsoft.com/office/drawing/2014/main" id="{C89CC043-CA3A-44E4-A4DF-AE1179AD0E7D}"/>
              </a:ext>
            </a:extLst>
          </p:cNvPr>
          <p:cNvSpPr txBox="1"/>
          <p:nvPr/>
        </p:nvSpPr>
        <p:spPr>
          <a:xfrm>
            <a:off x="315911" y="1417637"/>
            <a:ext cx="4648201" cy="830997"/>
          </a:xfrm>
          <a:prstGeom prst="rect">
            <a:avLst/>
          </a:prstGeom>
          <a:noFill/>
        </p:spPr>
        <p:txBody>
          <a:bodyPr wrap="square" rtlCol="0">
            <a:spAutoFit/>
          </a:bodyPr>
          <a:lstStyle/>
          <a:p>
            <a:pPr algn="ctr"/>
            <a:r>
              <a:rPr lang="en-US" dirty="0">
                <a:solidFill>
                  <a:schemeClr val="tx1"/>
                </a:solidFill>
              </a:rPr>
              <a:t>Eastern Hemisphere </a:t>
            </a:r>
          </a:p>
          <a:p>
            <a:pPr algn="ctr"/>
            <a:r>
              <a:rPr lang="en-US" dirty="0">
                <a:solidFill>
                  <a:schemeClr val="tx1"/>
                </a:solidFill>
              </a:rPr>
              <a:t>Reticulated Terrain</a:t>
            </a:r>
            <a:endParaRPr lang="en-US" dirty="0"/>
          </a:p>
        </p:txBody>
      </p:sp>
      <p:sp>
        <p:nvSpPr>
          <p:cNvPr id="4" name="TextBox 3">
            <a:extLst>
              <a:ext uri="{FF2B5EF4-FFF2-40B4-BE49-F238E27FC236}">
                <a16:creationId xmlns:a16="http://schemas.microsoft.com/office/drawing/2014/main" id="{7CDDA6AF-DE24-48DF-B0F5-F2EDED332A6D}"/>
              </a:ext>
            </a:extLst>
          </p:cNvPr>
          <p:cNvSpPr txBox="1"/>
          <p:nvPr/>
        </p:nvSpPr>
        <p:spPr>
          <a:xfrm>
            <a:off x="6488112" y="1398360"/>
            <a:ext cx="2536464" cy="830997"/>
          </a:xfrm>
          <a:prstGeom prst="rect">
            <a:avLst/>
          </a:prstGeom>
          <a:noFill/>
        </p:spPr>
        <p:txBody>
          <a:bodyPr wrap="none" rtlCol="0">
            <a:spAutoFit/>
          </a:bodyPr>
          <a:lstStyle/>
          <a:p>
            <a:pPr algn="ctr"/>
            <a:r>
              <a:rPr lang="en-US" dirty="0">
                <a:solidFill>
                  <a:schemeClr val="tx1"/>
                </a:solidFill>
              </a:rPr>
              <a:t>South Polar</a:t>
            </a:r>
          </a:p>
          <a:p>
            <a:pPr algn="ctr"/>
            <a:r>
              <a:rPr lang="en-US" dirty="0">
                <a:solidFill>
                  <a:schemeClr val="tx1"/>
                </a:solidFill>
              </a:rPr>
              <a:t>Reticulated Terrain</a:t>
            </a:r>
          </a:p>
        </p:txBody>
      </p:sp>
    </p:spTree>
    <p:extLst>
      <p:ext uri="{BB962C8B-B14F-4D97-AF65-F5344CB8AC3E}">
        <p14:creationId xmlns:p14="http://schemas.microsoft.com/office/powerpoint/2010/main" val="1992343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239713" y="427038"/>
            <a:ext cx="9683750" cy="6400800"/>
          </a:xfrm>
          <a:prstGeom prst="rect">
            <a:avLst/>
          </a:prstGeom>
          <a:noFill/>
          <a:ln w="9525">
            <a:noFill/>
            <a:round/>
            <a:headEnd/>
            <a:tailEnd/>
          </a:ln>
          <a:effectLst/>
        </p:spPr>
      </p:pic>
      <p:sp>
        <p:nvSpPr>
          <p:cNvPr id="3" name="TextBox 2">
            <a:extLst>
              <a:ext uri="{FF2B5EF4-FFF2-40B4-BE49-F238E27FC236}">
                <a16:creationId xmlns:a16="http://schemas.microsoft.com/office/drawing/2014/main" id="{8BB98E6F-B750-4DE7-8492-99C42B3D95D8}"/>
              </a:ext>
            </a:extLst>
          </p:cNvPr>
          <p:cNvSpPr txBox="1"/>
          <p:nvPr/>
        </p:nvSpPr>
        <p:spPr>
          <a:xfrm>
            <a:off x="6640512" y="6921046"/>
            <a:ext cx="2956066" cy="461665"/>
          </a:xfrm>
          <a:prstGeom prst="rect">
            <a:avLst/>
          </a:prstGeom>
          <a:noFill/>
        </p:spPr>
        <p:txBody>
          <a:bodyPr wrap="none" rtlCol="0">
            <a:spAutoFit/>
          </a:bodyPr>
          <a:lstStyle/>
          <a:p>
            <a:r>
              <a:rPr lang="en-US" dirty="0">
                <a:solidFill>
                  <a:schemeClr val="tx1"/>
                </a:solidFill>
              </a:rPr>
              <a:t>Helfenstein </a:t>
            </a:r>
            <a:r>
              <a:rPr lang="en-US" i="1" dirty="0">
                <a:solidFill>
                  <a:schemeClr val="tx1"/>
                </a:solidFill>
              </a:rPr>
              <a:t>et al</a:t>
            </a:r>
            <a:r>
              <a:rPr lang="en-US" dirty="0">
                <a:solidFill>
                  <a:schemeClr val="tx1"/>
                </a:solidFill>
              </a:rPr>
              <a:t>. 2011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099B0F-98CB-4551-AFD8-370E339BE07B}"/>
              </a:ext>
            </a:extLst>
          </p:cNvPr>
          <p:cNvSpPr txBox="1"/>
          <p:nvPr/>
        </p:nvSpPr>
        <p:spPr>
          <a:xfrm>
            <a:off x="1891724" y="274637"/>
            <a:ext cx="6297173" cy="461665"/>
          </a:xfrm>
          <a:prstGeom prst="rect">
            <a:avLst/>
          </a:prstGeom>
          <a:noFill/>
        </p:spPr>
        <p:txBody>
          <a:bodyPr wrap="none" rtlCol="0">
            <a:spAutoFit/>
          </a:bodyPr>
          <a:lstStyle/>
          <a:p>
            <a:r>
              <a:rPr lang="en-US" b="1" dirty="0">
                <a:solidFill>
                  <a:srgbClr val="FFFF00"/>
                </a:solidFill>
              </a:rPr>
              <a:t>OBSERVATIONS </a:t>
            </a:r>
            <a:r>
              <a:rPr lang="en-US" b="1" dirty="0"/>
              <a:t>AND</a:t>
            </a:r>
            <a:r>
              <a:rPr lang="en-US" b="1" dirty="0">
                <a:solidFill>
                  <a:srgbClr val="FFFF00"/>
                </a:solidFill>
              </a:rPr>
              <a:t> </a:t>
            </a:r>
            <a:r>
              <a:rPr lang="en-US" b="1" dirty="0">
                <a:solidFill>
                  <a:srgbClr val="00B0F0"/>
                </a:solidFill>
              </a:rPr>
              <a:t>INTERPRETATIONS</a:t>
            </a:r>
          </a:p>
        </p:txBody>
      </p:sp>
      <p:sp>
        <p:nvSpPr>
          <p:cNvPr id="3" name="TextBox 2">
            <a:extLst>
              <a:ext uri="{FF2B5EF4-FFF2-40B4-BE49-F238E27FC236}">
                <a16:creationId xmlns:a16="http://schemas.microsoft.com/office/drawing/2014/main" id="{7A59A3F1-044C-4804-A9AF-A6FD2738E2A6}"/>
              </a:ext>
            </a:extLst>
          </p:cNvPr>
          <p:cNvSpPr txBox="1"/>
          <p:nvPr/>
        </p:nvSpPr>
        <p:spPr>
          <a:xfrm>
            <a:off x="735010" y="764196"/>
            <a:ext cx="8610600" cy="6370975"/>
          </a:xfrm>
          <a:prstGeom prst="rect">
            <a:avLst/>
          </a:prstGeom>
          <a:noFill/>
        </p:spPr>
        <p:txBody>
          <a:bodyPr wrap="square" rtlCol="0">
            <a:spAutoFit/>
          </a:bodyPr>
          <a:lstStyle/>
          <a:p>
            <a:r>
              <a:rPr lang="en-US" dirty="0">
                <a:solidFill>
                  <a:srgbClr val="FFFF00"/>
                </a:solidFill>
              </a:rPr>
              <a:t>The proposed paleo tiger stripe rifts are geometrically similar to </a:t>
            </a:r>
            <a:r>
              <a:rPr lang="en-US" i="1" dirty="0">
                <a:solidFill>
                  <a:srgbClr val="FFFF00"/>
                </a:solidFill>
              </a:rPr>
              <a:t>Baghdad Sulcus</a:t>
            </a:r>
            <a:r>
              <a:rPr lang="en-US" dirty="0">
                <a:solidFill>
                  <a:srgbClr val="FFFF00"/>
                </a:solidFill>
              </a:rPr>
              <a:t>, including their bifurcations </a:t>
            </a:r>
          </a:p>
          <a:p>
            <a:pPr marL="342900" indent="-342900">
              <a:buFont typeface="Arial" panose="020B0604020202020204" pitchFamily="34" charset="0"/>
              <a:buChar char="•"/>
            </a:pPr>
            <a:r>
              <a:rPr lang="en-US" dirty="0">
                <a:solidFill>
                  <a:srgbClr val="00B0F0"/>
                </a:solidFill>
              </a:rPr>
              <a:t>The proposed rifts and modern tiger stripes formed in response to a similar system of global or regional stresses </a:t>
            </a:r>
          </a:p>
          <a:p>
            <a:endParaRPr lang="en-US" dirty="0">
              <a:solidFill>
                <a:srgbClr val="00B0F0"/>
              </a:solidFill>
            </a:endParaRPr>
          </a:p>
          <a:p>
            <a:r>
              <a:rPr lang="en-US" dirty="0">
                <a:solidFill>
                  <a:srgbClr val="FFFF00"/>
                </a:solidFill>
              </a:rPr>
              <a:t>Funiscular plains terrain is absent between the paleo rifts, but separates tiger stripes in the active SPT</a:t>
            </a:r>
          </a:p>
          <a:p>
            <a:pPr marL="342900" indent="-342900">
              <a:buFont typeface="Arial" panose="020B0604020202020204" pitchFamily="34" charset="0"/>
              <a:buChar char="•"/>
            </a:pPr>
            <a:r>
              <a:rPr lang="en-US" dirty="0">
                <a:solidFill>
                  <a:srgbClr val="00B0F0"/>
                </a:solidFill>
              </a:rPr>
              <a:t>The mechanism that produces funiscular plains was not operative in the paleo rift region at the time they were near the South Pole or</a:t>
            </a:r>
          </a:p>
          <a:p>
            <a:pPr marL="342900" indent="-342900">
              <a:buFont typeface="Arial" panose="020B0604020202020204" pitchFamily="34" charset="0"/>
              <a:buChar char="•"/>
            </a:pPr>
            <a:r>
              <a:rPr lang="en-US" dirty="0">
                <a:solidFill>
                  <a:srgbClr val="00B0F0"/>
                </a:solidFill>
              </a:rPr>
              <a:t>Funiscular plains material existed there at one time but have been tectonically overprinted and erased since then.</a:t>
            </a:r>
          </a:p>
          <a:p>
            <a:endParaRPr lang="en-US" dirty="0">
              <a:solidFill>
                <a:srgbClr val="00B0F0"/>
              </a:solidFill>
            </a:endParaRPr>
          </a:p>
          <a:p>
            <a:r>
              <a:rPr lang="en-US" dirty="0">
                <a:solidFill>
                  <a:srgbClr val="FFFF00"/>
                </a:solidFill>
              </a:rPr>
              <a:t>The NSR and TPW reorientations were treated sequentially rather than as a simultaneous process.</a:t>
            </a:r>
          </a:p>
          <a:p>
            <a:pPr marL="342900" indent="-342900">
              <a:buFont typeface="Arial" panose="020B0604020202020204" pitchFamily="34" charset="0"/>
              <a:buChar char="•"/>
            </a:pPr>
            <a:r>
              <a:rPr lang="en-US" dirty="0">
                <a:solidFill>
                  <a:srgbClr val="00B0F0"/>
                </a:solidFill>
              </a:rPr>
              <a:t>The time scale over which TPW occurred may have been very short compared to the time scale of NSR.</a:t>
            </a:r>
          </a:p>
        </p:txBody>
      </p:sp>
    </p:spTree>
    <p:extLst>
      <p:ext uri="{BB962C8B-B14F-4D97-AF65-F5344CB8AC3E}">
        <p14:creationId xmlns:p14="http://schemas.microsoft.com/office/powerpoint/2010/main" val="309900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D89316-0200-4F07-BD33-518697542D8D}"/>
              </a:ext>
            </a:extLst>
          </p:cNvPr>
          <p:cNvSpPr txBox="1"/>
          <p:nvPr/>
        </p:nvSpPr>
        <p:spPr>
          <a:xfrm>
            <a:off x="1192212" y="731837"/>
            <a:ext cx="7696200" cy="646331"/>
          </a:xfrm>
          <a:prstGeom prst="rect">
            <a:avLst/>
          </a:prstGeom>
          <a:noFill/>
        </p:spPr>
        <p:txBody>
          <a:bodyPr wrap="square" rtlCol="0">
            <a:spAutoFit/>
          </a:bodyPr>
          <a:lstStyle/>
          <a:p>
            <a:pPr algn="ctr"/>
            <a:r>
              <a:rPr lang="en-US" sz="3600" dirty="0">
                <a:solidFill>
                  <a:srgbClr val="FFFF00"/>
                </a:solidFill>
              </a:rPr>
              <a:t>CONCLUSIONS</a:t>
            </a:r>
          </a:p>
        </p:txBody>
      </p:sp>
      <p:sp>
        <p:nvSpPr>
          <p:cNvPr id="3" name="TextBox 2">
            <a:extLst>
              <a:ext uri="{FF2B5EF4-FFF2-40B4-BE49-F238E27FC236}">
                <a16:creationId xmlns:a16="http://schemas.microsoft.com/office/drawing/2014/main" id="{F38187E8-1EAB-4657-85D4-E44F35C44E79}"/>
              </a:ext>
            </a:extLst>
          </p:cNvPr>
          <p:cNvSpPr txBox="1"/>
          <p:nvPr/>
        </p:nvSpPr>
        <p:spPr>
          <a:xfrm>
            <a:off x="773112" y="2027237"/>
            <a:ext cx="8534400" cy="4154984"/>
          </a:xfrm>
          <a:prstGeom prst="rect">
            <a:avLst/>
          </a:prstGeom>
          <a:noFill/>
        </p:spPr>
        <p:txBody>
          <a:bodyPr wrap="square" rtlCol="0">
            <a:spAutoFit/>
          </a:bodyPr>
          <a:lstStyle/>
          <a:p>
            <a:r>
              <a:rPr lang="en-US" dirty="0">
                <a:solidFill>
                  <a:srgbClr val="FFFF00"/>
                </a:solidFill>
                <a:latin typeface="Times New Roman" panose="02020603050405020304" pitchFamily="18" charset="0"/>
                <a:ea typeface="Times New Roman" panose="02020603050405020304" pitchFamily="18" charset="0"/>
              </a:rPr>
              <a:t>Our results:</a:t>
            </a:r>
          </a:p>
          <a:p>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Support the TPW hypothesis</a:t>
            </a:r>
          </a:p>
          <a:p>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Imply that NSR has persisted much longer though Enceladus’s history than revealed from present stratigraphic patterns</a:t>
            </a:r>
          </a:p>
          <a:p>
            <a:r>
              <a:rPr lang="en-US" dirty="0">
                <a:latin typeface="Times New Roman" panose="02020603050405020304" pitchFamily="18" charset="0"/>
                <a:ea typeface="Times New Roman" panose="02020603050405020304" pitchFamily="18" charset="0"/>
              </a:rPr>
              <a:t>of SPT fractures</a:t>
            </a:r>
          </a:p>
          <a:p>
            <a:endParaRPr lang="en-US" dirty="0">
              <a:latin typeface="Times New Roman" panose="02020603050405020304" pitchFamily="18" charset="0"/>
            </a:endParaRPr>
          </a:p>
          <a:p>
            <a:r>
              <a:rPr lang="en-US" dirty="0">
                <a:latin typeface="Times New Roman" panose="02020603050405020304" pitchFamily="18" charset="0"/>
              </a:rPr>
              <a:t>Suggest that the mechanism that produced funiscular plains in the SPT region may not have been operating near the south pole at the time that the paleo rifts formed there</a:t>
            </a:r>
            <a:endParaRPr lang="en-US" dirty="0"/>
          </a:p>
        </p:txBody>
      </p:sp>
    </p:spTree>
    <p:extLst>
      <p:ext uri="{BB962C8B-B14F-4D97-AF65-F5344CB8AC3E}">
        <p14:creationId xmlns:p14="http://schemas.microsoft.com/office/powerpoint/2010/main" val="14728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4512" y="935612"/>
            <a:ext cx="9220199" cy="6124754"/>
          </a:xfrm>
          <a:prstGeom prst="rect">
            <a:avLst/>
          </a:prstGeom>
          <a:noFill/>
        </p:spPr>
        <p:txBody>
          <a:bodyPr wrap="square" rtlCol="0">
            <a:spAutoFit/>
          </a:bodyPr>
          <a:lstStyle/>
          <a:p>
            <a:r>
              <a:rPr lang="en-US" sz="2800" b="1" u="sng" dirty="0">
                <a:solidFill>
                  <a:srgbClr val="FFFF00"/>
                </a:solidFill>
              </a:rPr>
              <a:t>Follow-up Study of Tajeddine </a:t>
            </a:r>
            <a:r>
              <a:rPr lang="en-US" sz="2800" b="1" i="1" u="sng" dirty="0">
                <a:solidFill>
                  <a:srgbClr val="FFFF00"/>
                </a:solidFill>
              </a:rPr>
              <a:t>et al</a:t>
            </a:r>
            <a:r>
              <a:rPr lang="en-US" sz="2800" b="1" u="sng" dirty="0">
                <a:solidFill>
                  <a:srgbClr val="FFFF00"/>
                </a:solidFill>
              </a:rPr>
              <a:t>.’s (2017) TPW Work:</a:t>
            </a:r>
          </a:p>
          <a:p>
            <a:endParaRPr lang="en-US" sz="2800" b="1" u="sng" dirty="0">
              <a:solidFill>
                <a:srgbClr val="FFFF00"/>
              </a:solidFill>
            </a:endParaRPr>
          </a:p>
          <a:p>
            <a:pPr>
              <a:buClr>
                <a:srgbClr val="FFFF00"/>
              </a:buClr>
              <a:buSzPct val="125000"/>
              <a:buFont typeface="Arial" pitchFamily="34" charset="0"/>
              <a:buChar char="•"/>
            </a:pPr>
            <a:r>
              <a:rPr lang="en-US" sz="2800" dirty="0">
                <a:solidFill>
                  <a:schemeClr val="accent1">
                    <a:lumMod val="40000"/>
                    <a:lumOff val="60000"/>
                  </a:schemeClr>
                </a:solidFill>
              </a:rPr>
              <a:t> </a:t>
            </a:r>
            <a:r>
              <a:rPr lang="en-US" sz="2800" dirty="0">
                <a:latin typeface="Times New Roman" panose="02020603050405020304" pitchFamily="18" charset="0"/>
              </a:rPr>
              <a:t>E</a:t>
            </a:r>
            <a:r>
              <a:rPr lang="en-US" sz="2800" dirty="0">
                <a:latin typeface="Times New Roman" panose="02020603050405020304" pitchFamily="18" charset="0"/>
                <a:ea typeface="Times New Roman" panose="02020603050405020304" pitchFamily="18" charset="0"/>
              </a:rPr>
              <a:t>xamine how the placement and orientations of tectonic features and classified terrain units on Enceladus may have changed over time due to True Polar Wander as predicted by Tajeddine et al. (2017) </a:t>
            </a:r>
          </a:p>
          <a:p>
            <a:pPr>
              <a:buClr>
                <a:srgbClr val="FFFF00"/>
              </a:buClr>
              <a:buSzPct val="125000"/>
              <a:buFont typeface="Arial" pitchFamily="34" charset="0"/>
              <a:buChar char="•"/>
            </a:pPr>
            <a:endParaRPr lang="en-US" sz="2800" b="1" i="1" dirty="0">
              <a:latin typeface="Times New Roman" panose="02020603050405020304" pitchFamily="18" charset="0"/>
              <a:ea typeface="msmincho" charset="0"/>
              <a:cs typeface="msmincho" charset="0"/>
            </a:endParaRPr>
          </a:p>
          <a:p>
            <a:pPr>
              <a:buClr>
                <a:srgbClr val="FFFF00"/>
              </a:buClr>
              <a:buSzPct val="125000"/>
              <a:buFont typeface="Arial" pitchFamily="34" charset="0"/>
              <a:buChar char="•"/>
            </a:pPr>
            <a:r>
              <a:rPr lang="en-US" sz="2800" b="1" i="1" dirty="0">
                <a:ea typeface="msmincho" charset="0"/>
                <a:cs typeface="msmincho" charset="0"/>
              </a:rPr>
              <a:t> </a:t>
            </a:r>
            <a:r>
              <a:rPr lang="en-US" sz="2800" dirty="0">
                <a:ea typeface="msmincho" charset="0"/>
                <a:cs typeface="msmincho" charset="0"/>
              </a:rPr>
              <a:t>Especially interested in features that may have passed over the south pole of Enceladus in the past and which may bear some resemblance to modern South Polar Terrain (SPT) features.</a:t>
            </a:r>
          </a:p>
          <a:p>
            <a:pPr>
              <a:buClr>
                <a:srgbClr val="FFFF00"/>
              </a:buClr>
              <a:buSzPct val="125000"/>
              <a:buFont typeface="Arial" pitchFamily="34" charset="0"/>
              <a:buChar char="•"/>
            </a:pPr>
            <a:endParaRPr lang="en-US" sz="2800" b="1" i="1" dirty="0">
              <a:ea typeface="msmincho" charset="0"/>
              <a:cs typeface="msmincho" charset="0"/>
            </a:endParaRPr>
          </a:p>
          <a:p>
            <a:pPr>
              <a:buClr>
                <a:srgbClr val="FFFF00"/>
              </a:buClr>
              <a:buSzPct val="125000"/>
              <a:buFont typeface="Arial" pitchFamily="34" charset="0"/>
              <a:buChar char="•"/>
            </a:pPr>
            <a:r>
              <a:rPr lang="en-US" sz="2800" i="1" dirty="0">
                <a:ea typeface="msmincho" charset="0"/>
                <a:cs typeface="msmincho" charset="0"/>
              </a:rPr>
              <a:t> </a:t>
            </a:r>
            <a:r>
              <a:rPr lang="en-US" sz="2800" dirty="0">
                <a:ea typeface="msmincho" charset="0"/>
                <a:cs typeface="msmincho" charset="0"/>
              </a:rPr>
              <a:t>Especially interested in the nature of terrain materials on which these plausible “fossil” SPT features are emplaced</a:t>
            </a:r>
            <a:r>
              <a:rPr lang="en-US" sz="2800" dirty="0">
                <a:solidFill>
                  <a:schemeClr val="accent1">
                    <a:lumMod val="40000"/>
                    <a:lumOff val="60000"/>
                  </a:schemeClr>
                </a:solidFill>
                <a:ea typeface="msmincho" charset="0"/>
                <a:cs typeface="msmincho" charset="0"/>
              </a:rPr>
              <a:t>.</a:t>
            </a:r>
            <a:endParaRPr lang="en-US" sz="2800" i="1" dirty="0">
              <a:solidFill>
                <a:schemeClr val="accent1">
                  <a:lumMod val="40000"/>
                  <a:lumOff val="60000"/>
                </a:schemeClr>
              </a:solidFill>
              <a:ea typeface="msmincho" charset="0"/>
              <a:cs typeface="msmincho" charset="0"/>
            </a:endParaRPr>
          </a:p>
        </p:txBody>
      </p:sp>
      <p:sp>
        <p:nvSpPr>
          <p:cNvPr id="4" name="TextBox 3"/>
          <p:cNvSpPr txBox="1"/>
          <p:nvPr/>
        </p:nvSpPr>
        <p:spPr>
          <a:xfrm>
            <a:off x="3663039" y="350837"/>
            <a:ext cx="2558714" cy="584775"/>
          </a:xfrm>
          <a:prstGeom prst="rect">
            <a:avLst/>
          </a:prstGeom>
          <a:noFill/>
        </p:spPr>
        <p:txBody>
          <a:bodyPr wrap="none" rtlCol="0">
            <a:spAutoFit/>
          </a:bodyPr>
          <a:lstStyle/>
          <a:p>
            <a:pPr algn="ctr"/>
            <a:r>
              <a:rPr lang="en-US" sz="3200" b="1" dirty="0">
                <a:solidFill>
                  <a:srgbClr val="FFFF00"/>
                </a:solidFill>
              </a:rPr>
              <a:t>OBJECTIVE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696913" y="457200"/>
            <a:ext cx="8839200" cy="648512"/>
          </a:xfrm>
          <a:prstGeom prst="rect">
            <a:avLst/>
          </a:prstGeom>
          <a:noFill/>
          <a:ln w="9525">
            <a:noFill/>
            <a:round/>
            <a:headEnd/>
            <a:tailEnd/>
          </a:ln>
          <a:effectLst/>
        </p:spPr>
        <p:txBody>
          <a:bodyPr wrap="square" lIns="90000" tIns="46800" rIns="90000" bIns="46800">
            <a:spAutoFit/>
          </a:bodyPr>
          <a:lstStyle/>
          <a:p>
            <a:pPr algn="ctr">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u="sng" dirty="0">
                <a:solidFill>
                  <a:srgbClr val="FF0000"/>
                </a:solidFill>
                <a:cs typeface="Times New Roman" pitchFamily="16" charset="0"/>
              </a:rPr>
              <a:t>SPOILER ALERT</a:t>
            </a:r>
          </a:p>
        </p:txBody>
      </p:sp>
      <p:sp>
        <p:nvSpPr>
          <p:cNvPr id="4098" name="Text Box 2"/>
          <p:cNvSpPr txBox="1">
            <a:spLocks noChangeArrowheads="1"/>
          </p:cNvSpPr>
          <p:nvPr/>
        </p:nvSpPr>
        <p:spPr bwMode="auto">
          <a:xfrm>
            <a:off x="606424" y="4436507"/>
            <a:ext cx="8839200" cy="1828800"/>
          </a:xfrm>
          <a:prstGeom prst="rect">
            <a:avLst/>
          </a:prstGeom>
          <a:noFill/>
          <a:ln w="9525">
            <a:noFill/>
            <a:round/>
            <a:headEnd/>
            <a:tailEnd/>
          </a:ln>
          <a:effectLst/>
        </p:spPr>
        <p:txBody>
          <a:bodyPr wrap="square"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u="sng" dirty="0">
                <a:solidFill>
                  <a:srgbClr val="FFFF00"/>
                </a:solidFill>
                <a:ea typeface="msmincho" charset="0"/>
                <a:cs typeface="msmincho" charset="0"/>
              </a:rPr>
              <a:t>CONCLUSIONS:</a:t>
            </a:r>
            <a:r>
              <a:rPr lang="en-US" dirty="0"/>
              <a: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t> [1]  TPW hypothesis is supported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t> [2]   NSR has played a role</a:t>
            </a:r>
            <a:endParaRPr lang="en-US" sz="3200" dirty="0">
              <a:ea typeface="msmincho" charset="0"/>
              <a:cs typeface="msmincho" charset="0"/>
            </a:endParaRPr>
          </a:p>
          <a:p>
            <a:pPr>
              <a:buClr>
                <a:srgbClr val="FFFF00"/>
              </a:buClr>
              <a:buSzPct val="12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800" dirty="0">
              <a:solidFill>
                <a:srgbClr val="FFFF00"/>
              </a:solidFill>
              <a:ea typeface="msmincho" charset="0"/>
              <a:cs typeface="msmincho" charset="0"/>
            </a:endParaRPr>
          </a:p>
        </p:txBody>
      </p:sp>
      <p:sp>
        <p:nvSpPr>
          <p:cNvPr id="6" name="TextBox 5"/>
          <p:cNvSpPr txBox="1"/>
          <p:nvPr/>
        </p:nvSpPr>
        <p:spPr>
          <a:xfrm>
            <a:off x="620712" y="1493837"/>
            <a:ext cx="8686800" cy="2554545"/>
          </a:xfrm>
          <a:prstGeom prst="rect">
            <a:avLst/>
          </a:prstGeom>
          <a:noFill/>
        </p:spPr>
        <p:txBody>
          <a:bodyPr wrap="square" rtlCol="0">
            <a:spAutoFit/>
          </a:bodyPr>
          <a:lstStyle/>
          <a:p>
            <a:pPr>
              <a:buClr>
                <a:srgbClr val="FFFF00"/>
              </a:buClr>
              <a:buSzPct val="125000"/>
            </a:pPr>
            <a:r>
              <a:rPr lang="en-US" sz="2800" b="1" u="sng" dirty="0">
                <a:solidFill>
                  <a:srgbClr val="FFFF00"/>
                </a:solidFill>
              </a:rPr>
              <a:t>PRELIMINARY RESULT: </a:t>
            </a:r>
            <a:r>
              <a:rPr lang="en-US" sz="3200" dirty="0"/>
              <a:t>We identify an ancient system of quasi-parallel fractures that appear to be relic Tiger Stripe rifts which likely originated near the geographic location now occupied by the active </a:t>
            </a:r>
            <a:r>
              <a:rPr lang="en-US" sz="3200" i="1" dirty="0"/>
              <a:t>Baghdad Sulcus</a:t>
            </a:r>
            <a:r>
              <a:rPr lang="en-US" sz="3200" dirty="0"/>
              <a:t> tiger stipe. </a:t>
            </a:r>
            <a:endParaRPr lang="en-US" sz="2800" b="1" u="sng" dirty="0">
              <a:solidFill>
                <a:srgbClr val="FFFF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B41AB-71C7-4E6D-84DC-73BD41B5E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12" y="1341437"/>
            <a:ext cx="8253968" cy="6057143"/>
          </a:xfrm>
          <a:prstGeom prst="rect">
            <a:avLst/>
          </a:prstGeom>
        </p:spPr>
      </p:pic>
      <p:sp>
        <p:nvSpPr>
          <p:cNvPr id="4" name="TextBox 3">
            <a:extLst>
              <a:ext uri="{FF2B5EF4-FFF2-40B4-BE49-F238E27FC236}">
                <a16:creationId xmlns:a16="http://schemas.microsoft.com/office/drawing/2014/main" id="{79C6E543-D028-402F-9F25-C99CFFD977B6}"/>
              </a:ext>
            </a:extLst>
          </p:cNvPr>
          <p:cNvSpPr txBox="1"/>
          <p:nvPr/>
        </p:nvSpPr>
        <p:spPr>
          <a:xfrm>
            <a:off x="5497512" y="503237"/>
            <a:ext cx="4434868" cy="461665"/>
          </a:xfrm>
          <a:prstGeom prst="rect">
            <a:avLst/>
          </a:prstGeom>
          <a:noFill/>
        </p:spPr>
        <p:txBody>
          <a:bodyPr wrap="none" rtlCol="0">
            <a:spAutoFit/>
          </a:bodyPr>
          <a:lstStyle/>
          <a:p>
            <a:r>
              <a:rPr lang="en-US" b="1" dirty="0" err="1">
                <a:solidFill>
                  <a:schemeClr val="tx1"/>
                </a:solidFill>
              </a:rPr>
              <a:t>Patthoff</a:t>
            </a:r>
            <a:r>
              <a:rPr lang="en-US" b="1" dirty="0">
                <a:solidFill>
                  <a:schemeClr val="tx1"/>
                </a:solidFill>
              </a:rPr>
              <a:t> and </a:t>
            </a:r>
            <a:r>
              <a:rPr lang="en-US" b="1" dirty="0" err="1">
                <a:solidFill>
                  <a:schemeClr val="tx1"/>
                </a:solidFill>
              </a:rPr>
              <a:t>Kattenhorn</a:t>
            </a:r>
            <a:r>
              <a:rPr lang="en-US" b="1" dirty="0">
                <a:solidFill>
                  <a:schemeClr val="tx1"/>
                </a:solidFill>
              </a:rPr>
              <a:t> (2011):</a:t>
            </a:r>
          </a:p>
        </p:txBody>
      </p:sp>
      <p:sp>
        <p:nvSpPr>
          <p:cNvPr id="5" name="TextBox 4">
            <a:extLst>
              <a:ext uri="{FF2B5EF4-FFF2-40B4-BE49-F238E27FC236}">
                <a16:creationId xmlns:a16="http://schemas.microsoft.com/office/drawing/2014/main" id="{4185C413-E921-45D4-8E00-D24BB88B4619}"/>
              </a:ext>
            </a:extLst>
          </p:cNvPr>
          <p:cNvSpPr txBox="1"/>
          <p:nvPr/>
        </p:nvSpPr>
        <p:spPr>
          <a:xfrm>
            <a:off x="5784288" y="1112837"/>
            <a:ext cx="4148092" cy="1569660"/>
          </a:xfrm>
          <a:prstGeom prst="rect">
            <a:avLst/>
          </a:prstGeom>
          <a:noFill/>
        </p:spPr>
        <p:txBody>
          <a:bodyPr wrap="square" rtlCol="0">
            <a:spAutoFit/>
          </a:bodyPr>
          <a:lstStyle/>
          <a:p>
            <a:pPr marL="457200" indent="-457200">
              <a:buAutoNum type="arabicParenR"/>
            </a:pPr>
            <a:r>
              <a:rPr lang="en-US" b="1" dirty="0">
                <a:solidFill>
                  <a:schemeClr val="tx1"/>
                </a:solidFill>
              </a:rPr>
              <a:t>Fracture history consistent </a:t>
            </a:r>
          </a:p>
          <a:p>
            <a:r>
              <a:rPr lang="en-US" b="1" dirty="0">
                <a:solidFill>
                  <a:schemeClr val="tx1"/>
                </a:solidFill>
              </a:rPr>
              <a:t>      with NSR.</a:t>
            </a:r>
          </a:p>
          <a:p>
            <a:r>
              <a:rPr lang="en-US" b="1" dirty="0">
                <a:solidFill>
                  <a:schemeClr val="tx1"/>
                </a:solidFill>
              </a:rPr>
              <a:t>2)  NSR requires a global subsurface ocean.</a:t>
            </a:r>
          </a:p>
        </p:txBody>
      </p:sp>
    </p:spTree>
    <p:extLst>
      <p:ext uri="{BB962C8B-B14F-4D97-AF65-F5344CB8AC3E}">
        <p14:creationId xmlns:p14="http://schemas.microsoft.com/office/powerpoint/2010/main" val="348636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59EC7C-84E0-4C14-B57C-3964B500D3FD}"/>
              </a:ext>
            </a:extLst>
          </p:cNvPr>
          <p:cNvSpPr txBox="1"/>
          <p:nvPr/>
        </p:nvSpPr>
        <p:spPr>
          <a:xfrm flipH="1">
            <a:off x="354012" y="353331"/>
            <a:ext cx="9372600" cy="2462213"/>
          </a:xfrm>
          <a:prstGeom prst="rect">
            <a:avLst/>
          </a:prstGeom>
          <a:noFill/>
        </p:spPr>
        <p:txBody>
          <a:bodyPr wrap="square" rtlCol="0">
            <a:spAutoFit/>
          </a:bodyPr>
          <a:lstStyle/>
          <a:p>
            <a:r>
              <a:rPr lang="en-US" sz="2200" b="1" dirty="0">
                <a:solidFill>
                  <a:schemeClr val="tx1"/>
                </a:solidFill>
              </a:rPr>
              <a:t>Thomas et al. (2016):</a:t>
            </a:r>
          </a:p>
          <a:p>
            <a:pPr marL="342900" indent="-342900">
              <a:buFont typeface="Arial" panose="020B0604020202020204" pitchFamily="34" charset="0"/>
              <a:buChar char="•"/>
            </a:pPr>
            <a:r>
              <a:rPr lang="en-US" sz="2200" dirty="0">
                <a:solidFill>
                  <a:schemeClr val="tx1"/>
                </a:solidFill>
              </a:rPr>
              <a:t>determine the satellite’s precise rotation state</a:t>
            </a:r>
          </a:p>
          <a:p>
            <a:pPr marL="342900" indent="-342900">
              <a:buFont typeface="Arial" panose="020B0604020202020204" pitchFamily="34" charset="0"/>
              <a:buChar char="•"/>
            </a:pPr>
            <a:r>
              <a:rPr lang="en-US" sz="2200" dirty="0">
                <a:solidFill>
                  <a:schemeClr val="tx1"/>
                </a:solidFill>
              </a:rPr>
              <a:t> Found forced physical libration </a:t>
            </a:r>
            <a:endParaRPr lang="en-US" sz="2200" b="1" dirty="0">
              <a:solidFill>
                <a:schemeClr val="tx1"/>
              </a:solidFill>
            </a:endParaRPr>
          </a:p>
          <a:p>
            <a:pPr marL="342900" indent="-342900">
              <a:buFont typeface="Arial" panose="020B0604020202020204" pitchFamily="34" charset="0"/>
              <a:buChar char="•"/>
            </a:pPr>
            <a:r>
              <a:rPr lang="en-US" sz="2200" dirty="0">
                <a:solidFill>
                  <a:schemeClr val="tx1"/>
                </a:solidFill>
              </a:rPr>
              <a:t>Used control points accumulated over seven years of spacecraft observations to of 0.120 ± 0.014</a:t>
            </a:r>
          </a:p>
          <a:p>
            <a:pPr marL="342900" indent="-342900">
              <a:buFont typeface="Arial" panose="020B0604020202020204" pitchFamily="34" charset="0"/>
              <a:buChar char="•"/>
            </a:pPr>
            <a:r>
              <a:rPr lang="en-US" sz="2200" dirty="0">
                <a:solidFill>
                  <a:schemeClr val="tx1"/>
                </a:solidFill>
              </a:rPr>
              <a:t> Value is too large to be consistent with core rigidly connected to the surface</a:t>
            </a:r>
          </a:p>
          <a:p>
            <a:pPr marL="342900" indent="-342900">
              <a:buFont typeface="Arial" panose="020B0604020202020204" pitchFamily="34" charset="0"/>
              <a:buChar char="•"/>
            </a:pPr>
            <a:r>
              <a:rPr lang="en-US" sz="2200" dirty="0">
                <a:solidFill>
                  <a:schemeClr val="tx1"/>
                </a:solidFill>
              </a:rPr>
              <a:t> </a:t>
            </a:r>
            <a:r>
              <a:rPr lang="en-US" sz="2200" b="1" dirty="0">
                <a:solidFill>
                  <a:schemeClr val="tx1"/>
                </a:solidFill>
              </a:rPr>
              <a:t>Implies a global ocean rather than a localized polar sea.</a:t>
            </a:r>
          </a:p>
        </p:txBody>
      </p:sp>
      <p:pic>
        <p:nvPicPr>
          <p:cNvPr id="4" name="Picture 3">
            <a:extLst>
              <a:ext uri="{FF2B5EF4-FFF2-40B4-BE49-F238E27FC236}">
                <a16:creationId xmlns:a16="http://schemas.microsoft.com/office/drawing/2014/main" id="{64EB0844-BB77-4B7A-8D85-6BC506400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53" y="2720485"/>
            <a:ext cx="8727632" cy="4724401"/>
          </a:xfrm>
          <a:prstGeom prst="rect">
            <a:avLst/>
          </a:prstGeom>
        </p:spPr>
      </p:pic>
    </p:spTree>
    <p:extLst>
      <p:ext uri="{BB962C8B-B14F-4D97-AF65-F5344CB8AC3E}">
        <p14:creationId xmlns:p14="http://schemas.microsoft.com/office/powerpoint/2010/main" val="1232155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39DA88-AE94-418C-8B15-79FDDCD24882}"/>
              </a:ext>
            </a:extLst>
          </p:cNvPr>
          <p:cNvPicPr>
            <a:picLocks noChangeAspect="1"/>
          </p:cNvPicPr>
          <p:nvPr/>
        </p:nvPicPr>
        <p:blipFill>
          <a:blip r:embed="rId2"/>
          <a:stretch>
            <a:fillRect/>
          </a:stretch>
        </p:blipFill>
        <p:spPr>
          <a:xfrm>
            <a:off x="53124" y="1493837"/>
            <a:ext cx="10027501" cy="4916334"/>
          </a:xfrm>
          <a:prstGeom prst="rect">
            <a:avLst/>
          </a:prstGeom>
        </p:spPr>
      </p:pic>
      <p:sp>
        <p:nvSpPr>
          <p:cNvPr id="3" name="TextBox 2">
            <a:extLst>
              <a:ext uri="{FF2B5EF4-FFF2-40B4-BE49-F238E27FC236}">
                <a16:creationId xmlns:a16="http://schemas.microsoft.com/office/drawing/2014/main" id="{E422332C-013F-4E5A-849E-4A729B05880D}"/>
              </a:ext>
            </a:extLst>
          </p:cNvPr>
          <p:cNvSpPr txBox="1"/>
          <p:nvPr/>
        </p:nvSpPr>
        <p:spPr>
          <a:xfrm>
            <a:off x="6869112" y="6904037"/>
            <a:ext cx="2756845" cy="461665"/>
          </a:xfrm>
          <a:prstGeom prst="rect">
            <a:avLst/>
          </a:prstGeom>
          <a:noFill/>
        </p:spPr>
        <p:txBody>
          <a:bodyPr wrap="none" rtlCol="0">
            <a:spAutoFit/>
          </a:bodyPr>
          <a:lstStyle/>
          <a:p>
            <a:r>
              <a:rPr lang="en-US" dirty="0">
                <a:solidFill>
                  <a:schemeClr val="tx1"/>
                </a:solidFill>
              </a:rPr>
              <a:t>Tajeddine </a:t>
            </a:r>
            <a:r>
              <a:rPr lang="en-US" i="1" dirty="0">
                <a:solidFill>
                  <a:schemeClr val="tx1"/>
                </a:solidFill>
              </a:rPr>
              <a:t>et al.</a:t>
            </a:r>
            <a:r>
              <a:rPr lang="en-US" dirty="0">
                <a:solidFill>
                  <a:schemeClr val="tx1"/>
                </a:solidFill>
              </a:rPr>
              <a:t> 2017</a:t>
            </a:r>
          </a:p>
        </p:txBody>
      </p:sp>
    </p:spTree>
    <p:extLst>
      <p:ext uri="{BB962C8B-B14F-4D97-AF65-F5344CB8AC3E}">
        <p14:creationId xmlns:p14="http://schemas.microsoft.com/office/powerpoint/2010/main" val="81685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CC527-F2A3-4F9C-B6EE-EC96E621BADA}"/>
              </a:ext>
            </a:extLst>
          </p:cNvPr>
          <p:cNvPicPr>
            <a:picLocks noChangeAspect="1"/>
          </p:cNvPicPr>
          <p:nvPr/>
        </p:nvPicPr>
        <p:blipFill>
          <a:blip r:embed="rId2"/>
          <a:stretch>
            <a:fillRect/>
          </a:stretch>
        </p:blipFill>
        <p:spPr>
          <a:xfrm>
            <a:off x="56979" y="1417637"/>
            <a:ext cx="10027501" cy="5267501"/>
          </a:xfrm>
          <a:prstGeom prst="rect">
            <a:avLst/>
          </a:prstGeom>
        </p:spPr>
      </p:pic>
    </p:spTree>
    <p:extLst>
      <p:ext uri="{BB962C8B-B14F-4D97-AF65-F5344CB8AC3E}">
        <p14:creationId xmlns:p14="http://schemas.microsoft.com/office/powerpoint/2010/main" val="3639887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5DCEB8-A85B-4277-8FDF-D0A77B4D1C66}"/>
              </a:ext>
            </a:extLst>
          </p:cNvPr>
          <p:cNvPicPr>
            <a:picLocks noChangeAspect="1"/>
          </p:cNvPicPr>
          <p:nvPr/>
        </p:nvPicPr>
        <p:blipFill>
          <a:blip r:embed="rId2"/>
          <a:stretch>
            <a:fillRect/>
          </a:stretch>
        </p:blipFill>
        <p:spPr>
          <a:xfrm>
            <a:off x="7483" y="1417637"/>
            <a:ext cx="10080625" cy="5312678"/>
          </a:xfrm>
          <a:prstGeom prst="rect">
            <a:avLst/>
          </a:prstGeom>
        </p:spPr>
      </p:pic>
      <p:sp>
        <p:nvSpPr>
          <p:cNvPr id="3" name="TextBox 2">
            <a:extLst>
              <a:ext uri="{FF2B5EF4-FFF2-40B4-BE49-F238E27FC236}">
                <a16:creationId xmlns:a16="http://schemas.microsoft.com/office/drawing/2014/main" id="{325520EC-71DC-483F-9742-DF6437617BB4}"/>
              </a:ext>
            </a:extLst>
          </p:cNvPr>
          <p:cNvSpPr txBox="1"/>
          <p:nvPr/>
        </p:nvSpPr>
        <p:spPr>
          <a:xfrm>
            <a:off x="2939512" y="829360"/>
            <a:ext cx="4201599" cy="830997"/>
          </a:xfrm>
          <a:prstGeom prst="rect">
            <a:avLst/>
          </a:prstGeom>
          <a:noFill/>
        </p:spPr>
        <p:txBody>
          <a:bodyPr wrap="none" rtlCol="0">
            <a:spAutoFit/>
          </a:bodyPr>
          <a:lstStyle/>
          <a:p>
            <a:r>
              <a:rPr lang="en-US" dirty="0">
                <a:solidFill>
                  <a:schemeClr val="tx1"/>
                </a:solidFill>
              </a:rPr>
              <a:t>55° Rotation about (0°N, -11°W)</a:t>
            </a:r>
          </a:p>
          <a:p>
            <a:endParaRPr lang="en-US" dirty="0"/>
          </a:p>
        </p:txBody>
      </p:sp>
    </p:spTree>
    <p:extLst>
      <p:ext uri="{BB962C8B-B14F-4D97-AF65-F5344CB8AC3E}">
        <p14:creationId xmlns:p14="http://schemas.microsoft.com/office/powerpoint/2010/main" val="4242289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3320A-2684-4361-BD53-5D9F4347F06E}"/>
              </a:ext>
            </a:extLst>
          </p:cNvPr>
          <p:cNvPicPr>
            <a:picLocks noChangeAspect="1"/>
          </p:cNvPicPr>
          <p:nvPr/>
        </p:nvPicPr>
        <p:blipFill>
          <a:blip r:embed="rId2"/>
          <a:stretch>
            <a:fillRect/>
          </a:stretch>
        </p:blipFill>
        <p:spPr>
          <a:xfrm>
            <a:off x="239712" y="390039"/>
            <a:ext cx="6199762" cy="6779596"/>
          </a:xfrm>
          <a:prstGeom prst="rect">
            <a:avLst/>
          </a:prstGeom>
        </p:spPr>
      </p:pic>
      <p:sp>
        <p:nvSpPr>
          <p:cNvPr id="3" name="TextBox 2">
            <a:extLst>
              <a:ext uri="{FF2B5EF4-FFF2-40B4-BE49-F238E27FC236}">
                <a16:creationId xmlns:a16="http://schemas.microsoft.com/office/drawing/2014/main" id="{A78CF9D8-8AED-47CD-9BE3-5150DEB1DABC}"/>
              </a:ext>
            </a:extLst>
          </p:cNvPr>
          <p:cNvSpPr txBox="1"/>
          <p:nvPr/>
        </p:nvSpPr>
        <p:spPr>
          <a:xfrm>
            <a:off x="6700080" y="779015"/>
            <a:ext cx="3140833" cy="600164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kumimoji="0" lang="en-US" sz="2400" b="0" i="0" u="none" strike="noStrike" kern="1200" cap="none" spc="0" normalizeH="0" baseline="0" noProof="0" dirty="0">
                <a:ln>
                  <a:noFill/>
                </a:ln>
                <a:solidFill>
                  <a:srgbClr val="000000"/>
                </a:solidFill>
                <a:effectLst/>
                <a:uLnTx/>
                <a:uFillTx/>
                <a:latin typeface="Times New Roman" pitchFamily="16" charset="0"/>
              </a:rPr>
              <a:t>Global Terrain Map:</a:t>
            </a:r>
          </a:p>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6" charset="0"/>
            </a:endParaRPr>
          </a:p>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kumimoji="0" lang="en-US" sz="2400" b="0" i="0" u="none" strike="noStrike" kern="1200" cap="none" spc="0" normalizeH="0" baseline="0" noProof="0" dirty="0">
                <a:ln>
                  <a:noFill/>
                </a:ln>
                <a:solidFill>
                  <a:srgbClr val="000000"/>
                </a:solidFill>
                <a:effectLst/>
                <a:uLnTx/>
                <a:uFillTx/>
                <a:latin typeface="Times New Roman" pitchFamily="16" charset="0"/>
              </a:rPr>
              <a:t>Original: </a:t>
            </a:r>
          </a:p>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kumimoji="0" lang="en-US" sz="2400" b="0" i="0" u="none" strike="noStrike" kern="1200" cap="none" spc="0" normalizeH="0" baseline="0" noProof="0" dirty="0">
                <a:ln>
                  <a:noFill/>
                </a:ln>
                <a:solidFill>
                  <a:srgbClr val="000000"/>
                </a:solidFill>
                <a:effectLst/>
                <a:uLnTx/>
                <a:uFillTx/>
                <a:latin typeface="Times New Roman" pitchFamily="16" charset="0"/>
              </a:rPr>
              <a:t>Spencer </a:t>
            </a:r>
            <a:r>
              <a:rPr kumimoji="0" lang="en-US" sz="2400" b="0" i="1" u="none" strike="noStrike" kern="1200" cap="none" spc="0" normalizeH="0" baseline="0" noProof="0" dirty="0">
                <a:ln>
                  <a:noFill/>
                </a:ln>
                <a:solidFill>
                  <a:srgbClr val="000000"/>
                </a:solidFill>
                <a:effectLst/>
                <a:uLnTx/>
                <a:uFillTx/>
                <a:latin typeface="Times New Roman" pitchFamily="16" charset="0"/>
              </a:rPr>
              <a:t>et al. </a:t>
            </a:r>
            <a:r>
              <a:rPr kumimoji="0" lang="en-US" sz="2400" b="0" i="0" u="none" strike="noStrike" kern="1200" cap="none" spc="0" normalizeH="0" baseline="0" noProof="0" dirty="0">
                <a:ln>
                  <a:noFill/>
                </a:ln>
                <a:solidFill>
                  <a:srgbClr val="000000"/>
                </a:solidFill>
                <a:effectLst/>
                <a:uLnTx/>
                <a:uFillTx/>
                <a:latin typeface="Times New Roman" pitchFamily="16" charset="0"/>
              </a:rPr>
              <a:t>2009</a:t>
            </a:r>
          </a:p>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6" charset="0"/>
            </a:endParaRPr>
          </a:p>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kumimoji="0" lang="en-US" sz="2400" b="0" i="0" u="none" strike="noStrike" kern="1200" cap="none" spc="0" normalizeH="0" baseline="0" noProof="0" dirty="0">
                <a:ln>
                  <a:noFill/>
                </a:ln>
                <a:solidFill>
                  <a:srgbClr val="000000"/>
                </a:solidFill>
                <a:effectLst/>
                <a:uLnTx/>
                <a:uFillTx/>
                <a:latin typeface="Times New Roman" pitchFamily="16" charset="0"/>
              </a:rPr>
              <a:t>Revised: </a:t>
            </a:r>
          </a:p>
          <a:p>
            <a:pPr marL="342900" marR="0" lvl="0" indent="-342900" algn="l" defTabSz="457200" rtl="0" eaLnBrk="1" fontAlgn="base" latinLnBrk="0" hangingPunct="1">
              <a:lnSpc>
                <a:spcPct val="100000"/>
              </a:lnSpc>
              <a:spcBef>
                <a:spcPct val="0"/>
              </a:spcBef>
              <a:spcAft>
                <a:spcPct val="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6" charset="0"/>
              </a:rPr>
              <a:t>Remapped on new USGS Basemap</a:t>
            </a:r>
          </a:p>
          <a:p>
            <a:pPr marL="342900" marR="0" lvl="0" indent="-342900" algn="l" defTabSz="457200" rtl="0" eaLnBrk="1" fontAlgn="base" latinLnBrk="0" hangingPunct="1">
              <a:lnSpc>
                <a:spcPct val="100000"/>
              </a:lnSpc>
              <a:spcBef>
                <a:spcPct val="0"/>
              </a:spcBef>
              <a:spcAft>
                <a:spcPct val="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6" charset="0"/>
              </a:rPr>
              <a:t>Western Hemisphere terrains from Helfenstein </a:t>
            </a:r>
            <a:r>
              <a:rPr kumimoji="0" lang="en-US" sz="2400" b="0" i="1" u="none" strike="noStrike" kern="1200" cap="none" spc="0" normalizeH="0" baseline="0" noProof="0" dirty="0">
                <a:ln>
                  <a:noFill/>
                </a:ln>
                <a:solidFill>
                  <a:srgbClr val="000000"/>
                </a:solidFill>
                <a:effectLst/>
                <a:uLnTx/>
                <a:uFillTx/>
                <a:latin typeface="Times New Roman" pitchFamily="16" charset="0"/>
              </a:rPr>
              <a:t>et al. </a:t>
            </a:r>
            <a:r>
              <a:rPr kumimoji="0" lang="en-US" sz="2400" b="0" i="0" u="none" strike="noStrike" kern="1200" cap="none" spc="0" normalizeH="0" baseline="0" noProof="0" dirty="0">
                <a:ln>
                  <a:noFill/>
                </a:ln>
                <a:solidFill>
                  <a:srgbClr val="000000"/>
                </a:solidFill>
                <a:effectLst/>
                <a:uLnTx/>
                <a:uFillTx/>
                <a:latin typeface="Times New Roman" pitchFamily="16" charset="0"/>
              </a:rPr>
              <a:t>(2010,2013)</a:t>
            </a:r>
          </a:p>
          <a:p>
            <a:pPr marL="342900" marR="0" lvl="0" indent="-342900" algn="l" defTabSz="457200" rtl="0" eaLnBrk="1" fontAlgn="base" latinLnBrk="0" hangingPunct="1">
              <a:lnSpc>
                <a:spcPct val="100000"/>
              </a:lnSpc>
              <a:spcBef>
                <a:spcPct val="0"/>
              </a:spcBef>
              <a:spcAft>
                <a:spcPct val="0"/>
              </a:spcAft>
              <a:buClr>
                <a:srgbClr val="00000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6" charset="0"/>
              </a:rPr>
              <a:t>Presented in Patterson </a:t>
            </a:r>
            <a:r>
              <a:rPr kumimoji="0" lang="en-US" sz="2400" b="0" i="1" u="none" strike="noStrike" kern="1200" cap="none" spc="0" normalizeH="0" baseline="0" noProof="0" dirty="0">
                <a:ln>
                  <a:noFill/>
                </a:ln>
                <a:solidFill>
                  <a:srgbClr val="000000"/>
                </a:solidFill>
                <a:effectLst/>
                <a:uLnTx/>
                <a:uFillTx/>
                <a:latin typeface="Times New Roman" pitchFamily="16" charset="0"/>
              </a:rPr>
              <a:t>et al. </a:t>
            </a:r>
            <a:r>
              <a:rPr kumimoji="0" lang="en-US" sz="2400" b="0" i="0" u="none" strike="noStrike" kern="1200" cap="none" spc="0" normalizeH="0" baseline="0" noProof="0" dirty="0">
                <a:ln>
                  <a:noFill/>
                </a:ln>
                <a:solidFill>
                  <a:srgbClr val="000000"/>
                </a:solidFill>
                <a:effectLst/>
                <a:uLnTx/>
                <a:uFillTx/>
                <a:latin typeface="Times New Roman" pitchFamily="16" charset="0"/>
              </a:rPr>
              <a:t>(2018) chapter in new Enceladus book.</a:t>
            </a:r>
            <a:endParaRPr kumimoji="0" lang="en-US" sz="2400" b="0" i="1" u="none" strike="noStrike" kern="1200" cap="none" spc="0" normalizeH="0" baseline="0" noProof="0" dirty="0">
              <a:ln>
                <a:noFill/>
              </a:ln>
              <a:solidFill>
                <a:srgbClr val="000000"/>
              </a:solidFill>
              <a:effectLst/>
              <a:uLnTx/>
              <a:uFillTx/>
              <a:latin typeface="Times New Roman" pitchFamily="16" charset="0"/>
            </a:endParaRPr>
          </a:p>
        </p:txBody>
      </p:sp>
    </p:spTree>
    <p:extLst>
      <p:ext uri="{BB962C8B-B14F-4D97-AF65-F5344CB8AC3E}">
        <p14:creationId xmlns:p14="http://schemas.microsoft.com/office/powerpoint/2010/main" val="675842992"/>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mincho"/>
        <a:cs typeface="msmincho"/>
      </a:majorFont>
      <a:minorFont>
        <a:latin typeface="Times New Roman"/>
        <a:ea typeface="msmincho"/>
        <a:cs typeface="msminch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958</TotalTime>
  <Words>569</Words>
  <Application>Microsoft Office PowerPoint</Application>
  <PresentationFormat>Custom</PresentationFormat>
  <Paragraphs>72</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msmincho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Enceladus EN003:  A Gazetteer of Interesting  Geological Features</dc:title>
  <dc:creator>helfenst</dc:creator>
  <cp:lastModifiedBy>Paul Helfenstein</cp:lastModifiedBy>
  <cp:revision>96</cp:revision>
  <dcterms:modified xsi:type="dcterms:W3CDTF">2018-08-13T12:26:54Z</dcterms:modified>
</cp:coreProperties>
</file>