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</p:sldMasterIdLst>
  <p:notesMasterIdLst>
    <p:notesMasterId r:id="rId23"/>
  </p:notesMasterIdLst>
  <p:sldIdLst>
    <p:sldId id="258" r:id="rId5"/>
    <p:sldId id="264" r:id="rId6"/>
    <p:sldId id="269" r:id="rId7"/>
    <p:sldId id="263" r:id="rId8"/>
    <p:sldId id="265" r:id="rId9"/>
    <p:sldId id="277" r:id="rId10"/>
    <p:sldId id="271" r:id="rId11"/>
    <p:sldId id="274" r:id="rId12"/>
    <p:sldId id="267" r:id="rId13"/>
    <p:sldId id="268" r:id="rId14"/>
    <p:sldId id="275" r:id="rId15"/>
    <p:sldId id="270" r:id="rId16"/>
    <p:sldId id="278" r:id="rId17"/>
    <p:sldId id="276" r:id="rId18"/>
    <p:sldId id="266" r:id="rId19"/>
    <p:sldId id="272" r:id="rId20"/>
    <p:sldId id="273" r:id="rId21"/>
    <p:sldId id="2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D2F2"/>
    <a:srgbClr val="73A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56" autoAdjust="0"/>
    <p:restoredTop sz="94061"/>
  </p:normalViewPr>
  <p:slideViewPr>
    <p:cSldViewPr snapToGrid="0" snapToObjects="1" showGuides="1">
      <p:cViewPr>
        <p:scale>
          <a:sx n="100" d="100"/>
          <a:sy n="100" d="100"/>
        </p:scale>
        <p:origin x="26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8/10/18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1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Plumes of ice and vapor emanating from tidally-controlled fractures in the south polar region</a:t>
            </a:r>
          </a:p>
          <a:p>
            <a:r>
              <a:rPr lang="en-US" b="0" dirty="0"/>
              <a:t>5-16 GW heat flow in south polar region (Howett et al. 2011; 2013)</a:t>
            </a:r>
          </a:p>
          <a:p>
            <a:pPr lvl="1"/>
            <a:r>
              <a:rPr lang="en-US" b="0" dirty="0"/>
              <a:t>Much of it focused in the Tiger Stripes</a:t>
            </a:r>
          </a:p>
          <a:p>
            <a:pPr lvl="1"/>
            <a:r>
              <a:rPr lang="en-US" b="0" dirty="0"/>
              <a:t>Roughly 10X long-term sustainable level (Meyer and Wisdom, 2007)</a:t>
            </a:r>
          </a:p>
          <a:p>
            <a:r>
              <a:rPr lang="en-US" b="0" dirty="0"/>
              <a:t>There is no corresponding thermal anomaly in the north polar region</a:t>
            </a:r>
          </a:p>
          <a:p>
            <a:pPr lvl="1"/>
            <a:r>
              <a:rPr lang="en-US" b="0" dirty="0"/>
              <a:t>Asymmetry implies a non-tidal mechanism</a:t>
            </a:r>
            <a:r>
              <a:rPr lang="en-US" sz="1200" b="0" dirty="0"/>
              <a:t>(70 - 200 mW m</a:t>
            </a:r>
            <a:r>
              <a:rPr lang="en-US" sz="1200" b="0" baseline="30000" dirty="0"/>
              <a:t>-2</a:t>
            </a:r>
            <a:r>
              <a:rPr lang="en-US" sz="1200" b="0" dirty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65E816-799E-422F-A263-89163324D5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20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why is there nothing in the north?</a:t>
            </a:r>
          </a:p>
          <a:p>
            <a:endParaRPr lang="en-US" dirty="0"/>
          </a:p>
          <a:p>
            <a:r>
              <a:rPr lang="en-US" dirty="0"/>
              <a:t>We’ll come back to that.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80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Significant dissipation in core if porosity &gt; 20 %</a:t>
            </a:r>
          </a:p>
          <a:p>
            <a:endParaRPr lang="en-US" dirty="0"/>
          </a:p>
          <a:p>
            <a:r>
              <a:rPr lang="en-US" dirty="0"/>
              <a:t>At 30% porosity, dissipate 1.7 GW</a:t>
            </a:r>
          </a:p>
          <a:p>
            <a:pPr lvl="1"/>
            <a:r>
              <a:rPr lang="en-US" dirty="0"/>
              <a:t>Mostly in core!</a:t>
            </a:r>
          </a:p>
          <a:p>
            <a:pPr lvl="1"/>
            <a:endParaRPr lang="en-US" dirty="0"/>
          </a:p>
          <a:p>
            <a:r>
              <a:rPr lang="en-US"/>
              <a:t>Factor of 20 change in heating between end-member models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177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0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AE6764-091D-4B77-8756-B5D91EEABF5A}" type="datetime3">
              <a:rPr lang="en-US" smtClean="0"/>
              <a:t>10 August 2018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999DA4-C7B3-416B-B64C-11D36F7936CF}" type="datetime3">
              <a:rPr lang="en-US" smtClean="0"/>
              <a:t>10 August 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2BCFE-D255-4C4B-BA1D-51B94D9D938B}" type="datetime3">
              <a:rPr lang="en-US" smtClean="0"/>
              <a:t>10 August 2018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F200-3133-408E-AEAA-04B3ACA33176}" type="datetime3">
              <a:rPr lang="en-US" smtClean="0"/>
              <a:t>10 August 2018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lum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5733" y="1126063"/>
            <a:ext cx="5630400" cy="5257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2751" y="1126063"/>
            <a:ext cx="5632704" cy="5257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4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5" pos="4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D2E7C0A-B003-47BB-897B-0979338FF81B}" type="datetime3">
              <a:rPr lang="en-US" smtClean="0"/>
              <a:t>10 August 2018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361627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2245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289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0102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6124C0E-DA41-468A-ABB3-2DB9ABAF6F00}" type="datetime3">
              <a:rPr lang="en-US" smtClean="0"/>
              <a:t>10 August 2018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lang="en-US" sz="1000" smtClean="0"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1"/>
            <a:ext cx="6819900" cy="35495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9555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25" pos="69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10 August 2018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2735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72440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5015"/>
            <a:ext cx="11277600" cy="38608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EA4699-75BE-494C-BD9A-E994FCCCDC34}" type="datetime3">
              <a:rPr lang="en-US" smtClean="0"/>
              <a:t>10 August 2018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1100"/>
            <a:ext cx="4953000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181100"/>
            <a:ext cx="4952998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80F1980-BB30-462A-8444-E0A13D5FE3AD}" type="datetime3">
              <a:rPr lang="en-US" smtClean="0"/>
              <a:t>10 August 2018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485900"/>
            <a:ext cx="4952998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AF91DCA-BF81-465E-9F1A-7A79772C474D}" type="datetime3">
              <a:rPr lang="en-US" smtClean="0"/>
              <a:t>10 August 2018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10 August 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499798"/>
            <a:ext cx="12192000" cy="35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500474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BD90533-0019-439F-9033-E5FD503D101E}" type="datetime3">
              <a:rPr lang="en-US" smtClean="0"/>
              <a:t>10 August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424239" y="6604000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66791"/>
            <a:ext cx="210893" cy="2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92" r:id="rId2"/>
    <p:sldLayoutId id="2147483724" r:id="rId3"/>
    <p:sldLayoutId id="2147483717" r:id="rId4"/>
    <p:sldLayoutId id="2147483697" r:id="rId5"/>
    <p:sldLayoutId id="2147483731" r:id="rId6"/>
    <p:sldLayoutId id="2147483701" r:id="rId7"/>
    <p:sldLayoutId id="2147483732" r:id="rId8"/>
    <p:sldLayoutId id="2147483711" r:id="rId9"/>
    <p:sldLayoutId id="2147483737" r:id="rId10"/>
    <p:sldLayoutId id="2147483720" r:id="rId11"/>
    <p:sldLayoutId id="2147483715" r:id="rId12"/>
    <p:sldLayoutId id="214748373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93738" indent="-246063" algn="l" defTabSz="914400" rtl="0" eaLnBrk="1" latinLnBrk="0" hangingPunct="1">
        <a:lnSpc>
          <a:spcPct val="100000"/>
        </a:lnSpc>
        <a:spcBef>
          <a:spcPts val="400"/>
        </a:spcBef>
        <a:buFont typeface=".AppleSystemUIFont" charset="-120"/>
        <a:buChar char="-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50938" indent="-228600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Wingdings" charset="2"/>
        <a:buChar char="§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6550" indent="-227013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Courier New" charset="0"/>
        <a:buChar char="o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•"/>
        <a:tabLst/>
        <a:defRPr sz="16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0" orient="horz" pos="264" userDrawn="1">
          <p15:clr>
            <a:srgbClr val="F26B43"/>
          </p15:clr>
        </p15:guide>
        <p15:guide id="11" pos="288" userDrawn="1">
          <p15:clr>
            <a:srgbClr val="F26B43"/>
          </p15:clr>
        </p15:guide>
        <p15:guide id="12" pos="7392" userDrawn="1">
          <p15:clr>
            <a:srgbClr val="F26B43"/>
          </p15:clr>
        </p15:guide>
        <p15:guide id="13" orient="horz" pos="3912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6" orient="horz" pos="936" userDrawn="1">
          <p15:clr>
            <a:srgbClr val="F26B43"/>
          </p15:clr>
        </p15:guide>
        <p15:guide id="17" pos="600" userDrawn="1">
          <p15:clr>
            <a:srgbClr val="F26B43"/>
          </p15:clr>
        </p15:guide>
        <p15:guide id="18" pos="7080" userDrawn="1">
          <p15:clr>
            <a:srgbClr val="F26B43"/>
          </p15:clr>
        </p15:guide>
        <p15:guide id="19" pos="4056" userDrawn="1">
          <p15:clr>
            <a:srgbClr val="F26B43"/>
          </p15:clr>
        </p15:guide>
        <p15:guide id="20" pos="3624" userDrawn="1">
          <p15:clr>
            <a:srgbClr val="F26B43"/>
          </p15:clr>
        </p15:guide>
        <p15:guide id="22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0D5750-7560-A442-9450-16F148BEB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842"/>
          <a:stretch/>
        </p:blipFill>
        <p:spPr>
          <a:xfrm>
            <a:off x="0" y="0"/>
            <a:ext cx="12192000" cy="686263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Evolving Enceladus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Cassini Taught Me about </a:t>
            </a:r>
            <a:b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Saturn’s Surprising Satellite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James Roberts</a:t>
            </a: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Cassini Science Symposium</a:t>
            </a: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13 August 2018</a:t>
            </a:r>
          </a:p>
        </p:txBody>
      </p:sp>
    </p:spTree>
    <p:extLst>
      <p:ext uri="{BB962C8B-B14F-4D97-AF65-F5344CB8AC3E}">
        <p14:creationId xmlns:p14="http://schemas.microsoft.com/office/powerpoint/2010/main" val="1507358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45C81-733F-F84C-88FD-CBBA9653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We’re doomed!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0CC96B-5BCD-5F40-935C-8771754F4F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No combination of d and </a:t>
            </a:r>
            <a:r>
              <a:rPr lang="en-US" altLang="en-US" sz="2400" dirty="0">
                <a:solidFill>
                  <a:schemeClr val="tx1"/>
                </a:solidFill>
                <a:latin typeface="Symbol" pitchFamily="2" charset="2"/>
              </a:rPr>
              <a:t>h</a:t>
            </a:r>
            <a:r>
              <a:rPr lang="en-US" altLang="en-US" sz="2400" dirty="0">
                <a:solidFill>
                  <a:schemeClr val="tx1"/>
                </a:solidFill>
              </a:rPr>
              <a:t> is consistent with an ocean in thermal equilibrium with either a convective or a conductive ice shell given present-day eccentricity</a:t>
            </a:r>
            <a:br>
              <a:rPr lang="en-US" altLang="en-US" sz="2000" dirty="0">
                <a:solidFill>
                  <a:schemeClr val="tx1"/>
                </a:solidFill>
              </a:rPr>
            </a:br>
            <a:endParaRPr lang="en-US" altLang="en-US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/>
              <a:t>If the ocean freezes, tidal heating drops dramatically.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Can never get out of frozen state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Hard to explain observations without ocean</a:t>
            </a:r>
            <a:br>
              <a:rPr lang="en-US" altLang="en-US" sz="2000" dirty="0"/>
            </a:b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A transient ocean today as the remnant of an earlier time?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Freezes in 10s of Ma.</a:t>
            </a:r>
            <a:endParaRPr lang="en-US" dirty="0"/>
          </a:p>
        </p:txBody>
      </p:sp>
      <p:pic>
        <p:nvPicPr>
          <p:cNvPr id="8" name="Picture 4" descr="fig-HF_conv_botm">
            <a:extLst>
              <a:ext uri="{FF2B5EF4-FFF2-40B4-BE49-F238E27FC236}">
                <a16:creationId xmlns:a16="http://schemas.microsoft.com/office/drawing/2014/main" id="{9FDF93C0-6F9C-1244-9A1F-40C4A00A533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0" y="1312426"/>
            <a:ext cx="5059927" cy="507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CF9F3C39-72F4-CA4E-89F9-5917A8B2C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454" y="5298510"/>
            <a:ext cx="297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Radiogenic Core Heat Flow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A410D37B-74C6-794F-A372-936A6786CD46}"/>
              </a:ext>
            </a:extLst>
          </p:cNvPr>
          <p:cNvSpPr txBox="1">
            <a:spLocks noChangeArrowheads="1"/>
          </p:cNvSpPr>
          <p:nvPr/>
        </p:nvSpPr>
        <p:spPr bwMode="auto">
          <a:xfrm rot="1216746">
            <a:off x="4278028" y="3957971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Conductive</a:t>
            </a:r>
          </a:p>
        </p:txBody>
      </p:sp>
    </p:spTree>
    <p:extLst>
      <p:ext uri="{BB962C8B-B14F-4D97-AF65-F5344CB8AC3E}">
        <p14:creationId xmlns:p14="http://schemas.microsoft.com/office/powerpoint/2010/main" val="116708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D1D69-A5BB-3441-8AC0-540F1CD54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way out!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029B8-0E62-A143-8773-C87A1CBA71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5733" y="1435099"/>
            <a:ext cx="5630400" cy="4948763"/>
          </a:xfrm>
        </p:spPr>
        <p:txBody>
          <a:bodyPr>
            <a:normAutofit/>
          </a:bodyPr>
          <a:lstStyle/>
          <a:p>
            <a:r>
              <a:rPr lang="en-US" sz="2400" dirty="0"/>
              <a:t>Thin oceans may be resonantly forced</a:t>
            </a:r>
          </a:p>
          <a:p>
            <a:endParaRPr lang="en-US" sz="2400" dirty="0"/>
          </a:p>
          <a:p>
            <a:r>
              <a:rPr lang="en-US" sz="2400" dirty="0"/>
              <a:t>Dramatic increase in tidal dissipation in ocean at certain thicknesses</a:t>
            </a:r>
          </a:p>
          <a:p>
            <a:endParaRPr lang="en-US" sz="2400" dirty="0"/>
          </a:p>
          <a:p>
            <a:r>
              <a:rPr lang="en-US" sz="2400" dirty="0"/>
              <a:t>Prevents </a:t>
            </a:r>
            <a:r>
              <a:rPr lang="en-US" sz="2400" i="1" dirty="0"/>
              <a:t>total</a:t>
            </a:r>
            <a:r>
              <a:rPr lang="en-US" sz="2400" dirty="0"/>
              <a:t> freezing of ocean</a:t>
            </a:r>
          </a:p>
          <a:p>
            <a:endParaRPr lang="en-US" sz="2400" dirty="0"/>
          </a:p>
          <a:p>
            <a:r>
              <a:rPr lang="en-US" sz="2400" dirty="0"/>
              <a:t>Makes it easier to recover.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AD2037-6D8B-014B-A24A-B66A47E3FF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31654" y="273233"/>
            <a:ext cx="3782445" cy="6110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8133CE-79FC-6C4C-84A8-DECAE5D72618}"/>
              </a:ext>
            </a:extLst>
          </p:cNvPr>
          <p:cNvSpPr txBox="1"/>
          <p:nvPr/>
        </p:nvSpPr>
        <p:spPr>
          <a:xfrm>
            <a:off x="6712290" y="5983228"/>
            <a:ext cx="1438727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Tyler, 2014</a:t>
            </a:r>
          </a:p>
        </p:txBody>
      </p:sp>
    </p:spTree>
    <p:extLst>
      <p:ext uri="{BB962C8B-B14F-4D97-AF65-F5344CB8AC3E}">
        <p14:creationId xmlns:p14="http://schemas.microsoft.com/office/powerpoint/2010/main" val="269501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4D61-BA0C-5E4E-8C10-8E7D0DAE7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you may not need…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448C7-2BC5-D44B-85D8-87A8F33650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11D58A-F6CC-5F49-BA79-46608E13E766}"/>
              </a:ext>
            </a:extLst>
          </p:cNvPr>
          <p:cNvGrpSpPr>
            <a:grpSpLocks noChangeAspect="1"/>
          </p:cNvGrpSpPr>
          <p:nvPr/>
        </p:nvGrpSpPr>
        <p:grpSpPr>
          <a:xfrm>
            <a:off x="500240" y="1826019"/>
            <a:ext cx="3931920" cy="3931920"/>
            <a:chOff x="5257800" y="2286000"/>
            <a:chExt cx="2286000" cy="2286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E1E569B-C2D5-754A-B36A-CA15C6576056}"/>
                </a:ext>
              </a:extLst>
            </p:cNvPr>
            <p:cNvSpPr/>
            <p:nvPr/>
          </p:nvSpPr>
          <p:spPr>
            <a:xfrm>
              <a:off x="5257800" y="2286000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4944587-0A97-E24A-92C3-EFE3AEB1FDF1}"/>
                </a:ext>
              </a:extLst>
            </p:cNvPr>
            <p:cNvGrpSpPr/>
            <p:nvPr/>
          </p:nvGrpSpPr>
          <p:grpSpPr>
            <a:xfrm>
              <a:off x="5666419" y="2694619"/>
              <a:ext cx="1463040" cy="1463040"/>
              <a:chOff x="4709160" y="533400"/>
              <a:chExt cx="1463040" cy="146304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6C9FF11-144C-EA46-86E6-40D9D6416C01}"/>
                  </a:ext>
                </a:extLst>
              </p:cNvPr>
              <p:cNvSpPr/>
              <p:nvPr/>
            </p:nvSpPr>
            <p:spPr>
              <a:xfrm>
                <a:off x="4709160" y="533400"/>
                <a:ext cx="1463040" cy="146304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Dodecagon 8">
                <a:extLst>
                  <a:ext uri="{FF2B5EF4-FFF2-40B4-BE49-F238E27FC236}">
                    <a16:creationId xmlns:a16="http://schemas.microsoft.com/office/drawing/2014/main" id="{8B2775BC-80CC-AA49-8278-BC7A1344A37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381000" cy="3810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Dodecagon 9">
                <a:extLst>
                  <a:ext uri="{FF2B5EF4-FFF2-40B4-BE49-F238E27FC236}">
                    <a16:creationId xmlns:a16="http://schemas.microsoft.com/office/drawing/2014/main" id="{BA4B7E4E-9C6D-FA40-9EA7-94D8F1B3CDCC}"/>
                  </a:ext>
                </a:extLst>
              </p:cNvPr>
              <p:cNvSpPr/>
              <p:nvPr/>
            </p:nvSpPr>
            <p:spPr>
              <a:xfrm>
                <a:off x="4953000" y="762000"/>
                <a:ext cx="381000" cy="3810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Dodecagon 10">
                <a:extLst>
                  <a:ext uri="{FF2B5EF4-FFF2-40B4-BE49-F238E27FC236}">
                    <a16:creationId xmlns:a16="http://schemas.microsoft.com/office/drawing/2014/main" id="{7C24AE1C-4A0B-2247-8BA7-9DF52E5D5127}"/>
                  </a:ext>
                </a:extLst>
              </p:cNvPr>
              <p:cNvSpPr/>
              <p:nvPr/>
            </p:nvSpPr>
            <p:spPr>
              <a:xfrm>
                <a:off x="5257800" y="1524000"/>
                <a:ext cx="381000" cy="3810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Dodecagon 11">
                <a:extLst>
                  <a:ext uri="{FF2B5EF4-FFF2-40B4-BE49-F238E27FC236}">
                    <a16:creationId xmlns:a16="http://schemas.microsoft.com/office/drawing/2014/main" id="{68214B11-DC99-944E-8C9F-935DEB82ACDA}"/>
                  </a:ext>
                </a:extLst>
              </p:cNvPr>
              <p:cNvSpPr/>
              <p:nvPr/>
            </p:nvSpPr>
            <p:spPr>
              <a:xfrm>
                <a:off x="5791200" y="990600"/>
                <a:ext cx="381000" cy="3810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Dodecagon 12">
                <a:extLst>
                  <a:ext uri="{FF2B5EF4-FFF2-40B4-BE49-F238E27FC236}">
                    <a16:creationId xmlns:a16="http://schemas.microsoft.com/office/drawing/2014/main" id="{0CA3EC8C-CE7C-884F-936B-9AF9E44EC427}"/>
                  </a:ext>
                </a:extLst>
              </p:cNvPr>
              <p:cNvSpPr/>
              <p:nvPr/>
            </p:nvSpPr>
            <p:spPr>
              <a:xfrm>
                <a:off x="5410200" y="914400"/>
                <a:ext cx="152400" cy="1524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Dodecagon 13">
                <a:extLst>
                  <a:ext uri="{FF2B5EF4-FFF2-40B4-BE49-F238E27FC236}">
                    <a16:creationId xmlns:a16="http://schemas.microsoft.com/office/drawing/2014/main" id="{4CE6285A-B504-5642-8588-1EEC89C3B513}"/>
                  </a:ext>
                </a:extLst>
              </p:cNvPr>
              <p:cNvSpPr/>
              <p:nvPr/>
            </p:nvSpPr>
            <p:spPr>
              <a:xfrm>
                <a:off x="5562600" y="914400"/>
                <a:ext cx="152400" cy="1524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Dodecagon 14">
                <a:extLst>
                  <a:ext uri="{FF2B5EF4-FFF2-40B4-BE49-F238E27FC236}">
                    <a16:creationId xmlns:a16="http://schemas.microsoft.com/office/drawing/2014/main" id="{CAFB3591-38E7-0842-93BE-554AA462982B}"/>
                  </a:ext>
                </a:extLst>
              </p:cNvPr>
              <p:cNvSpPr/>
              <p:nvPr/>
            </p:nvSpPr>
            <p:spPr>
              <a:xfrm>
                <a:off x="5334000" y="1143000"/>
                <a:ext cx="152400" cy="1524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Dodecagon 15">
                <a:extLst>
                  <a:ext uri="{FF2B5EF4-FFF2-40B4-BE49-F238E27FC236}">
                    <a16:creationId xmlns:a16="http://schemas.microsoft.com/office/drawing/2014/main" id="{A80F1319-8BFA-324E-B1C3-CED6C00A9B4A}"/>
                  </a:ext>
                </a:extLst>
              </p:cNvPr>
              <p:cNvSpPr/>
              <p:nvPr/>
            </p:nvSpPr>
            <p:spPr>
              <a:xfrm>
                <a:off x="5715000" y="1295400"/>
                <a:ext cx="152400" cy="1524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Dodecagon 16">
                <a:extLst>
                  <a:ext uri="{FF2B5EF4-FFF2-40B4-BE49-F238E27FC236}">
                    <a16:creationId xmlns:a16="http://schemas.microsoft.com/office/drawing/2014/main" id="{C8BBEA4E-B21B-2343-A9C6-37DC64BAC598}"/>
                  </a:ext>
                </a:extLst>
              </p:cNvPr>
              <p:cNvSpPr/>
              <p:nvPr/>
            </p:nvSpPr>
            <p:spPr>
              <a:xfrm>
                <a:off x="5334000" y="1371600"/>
                <a:ext cx="152400" cy="1524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Dodecagon 17">
                <a:extLst>
                  <a:ext uri="{FF2B5EF4-FFF2-40B4-BE49-F238E27FC236}">
                    <a16:creationId xmlns:a16="http://schemas.microsoft.com/office/drawing/2014/main" id="{75C96389-EB44-BD4F-931F-777C1D312F56}"/>
                  </a:ext>
                </a:extLst>
              </p:cNvPr>
              <p:cNvSpPr/>
              <p:nvPr/>
            </p:nvSpPr>
            <p:spPr>
              <a:xfrm>
                <a:off x="4953000" y="1676400"/>
                <a:ext cx="152400" cy="1524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Dodecagon 18">
                <a:extLst>
                  <a:ext uri="{FF2B5EF4-FFF2-40B4-BE49-F238E27FC236}">
                    <a16:creationId xmlns:a16="http://schemas.microsoft.com/office/drawing/2014/main" id="{8A31E2FA-940F-484E-946E-199D2357443D}"/>
                  </a:ext>
                </a:extLst>
              </p:cNvPr>
              <p:cNvSpPr/>
              <p:nvPr/>
            </p:nvSpPr>
            <p:spPr>
              <a:xfrm>
                <a:off x="5715000" y="685800"/>
                <a:ext cx="152400" cy="1524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Dodecagon 19">
                <a:extLst>
                  <a:ext uri="{FF2B5EF4-FFF2-40B4-BE49-F238E27FC236}">
                    <a16:creationId xmlns:a16="http://schemas.microsoft.com/office/drawing/2014/main" id="{1E101A0B-9C38-6446-B441-53006DFCB81D}"/>
                  </a:ext>
                </a:extLst>
              </p:cNvPr>
              <p:cNvSpPr/>
              <p:nvPr/>
            </p:nvSpPr>
            <p:spPr>
              <a:xfrm>
                <a:off x="4800600" y="914400"/>
                <a:ext cx="152400" cy="1524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Dodecagon 20">
                <a:extLst>
                  <a:ext uri="{FF2B5EF4-FFF2-40B4-BE49-F238E27FC236}">
                    <a16:creationId xmlns:a16="http://schemas.microsoft.com/office/drawing/2014/main" id="{F3629C6F-EA80-E249-AAC8-DCCA5F5C3161}"/>
                  </a:ext>
                </a:extLst>
              </p:cNvPr>
              <p:cNvSpPr/>
              <p:nvPr/>
            </p:nvSpPr>
            <p:spPr>
              <a:xfrm>
                <a:off x="5105400" y="1143000"/>
                <a:ext cx="152400" cy="1524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Dodecagon 21">
                <a:extLst>
                  <a:ext uri="{FF2B5EF4-FFF2-40B4-BE49-F238E27FC236}">
                    <a16:creationId xmlns:a16="http://schemas.microsoft.com/office/drawing/2014/main" id="{239EF0B6-C2C8-294B-8822-9E94DC34E5F1}"/>
                  </a:ext>
                </a:extLst>
              </p:cNvPr>
              <p:cNvSpPr/>
              <p:nvPr/>
            </p:nvSpPr>
            <p:spPr>
              <a:xfrm>
                <a:off x="5334000" y="762000"/>
                <a:ext cx="152400" cy="1524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Dodecagon 22">
                <a:extLst>
                  <a:ext uri="{FF2B5EF4-FFF2-40B4-BE49-F238E27FC236}">
                    <a16:creationId xmlns:a16="http://schemas.microsoft.com/office/drawing/2014/main" id="{63BEE376-32AD-4149-B36A-9BB62CF28CCD}"/>
                  </a:ext>
                </a:extLst>
              </p:cNvPr>
              <p:cNvSpPr/>
              <p:nvPr/>
            </p:nvSpPr>
            <p:spPr>
              <a:xfrm>
                <a:off x="5715000" y="1524000"/>
                <a:ext cx="152400" cy="1524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Dodecagon 23">
                <a:extLst>
                  <a:ext uri="{FF2B5EF4-FFF2-40B4-BE49-F238E27FC236}">
                    <a16:creationId xmlns:a16="http://schemas.microsoft.com/office/drawing/2014/main" id="{845F06C9-9C07-C841-A522-7602BD25C5C5}"/>
                  </a:ext>
                </a:extLst>
              </p:cNvPr>
              <p:cNvSpPr/>
              <p:nvPr/>
            </p:nvSpPr>
            <p:spPr>
              <a:xfrm>
                <a:off x="5638800" y="1752600"/>
                <a:ext cx="152400" cy="1524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Dodecagon 24">
                <a:extLst>
                  <a:ext uri="{FF2B5EF4-FFF2-40B4-BE49-F238E27FC236}">
                    <a16:creationId xmlns:a16="http://schemas.microsoft.com/office/drawing/2014/main" id="{4F7215C8-0DD3-AC4B-90CA-117A66EFC960}"/>
                  </a:ext>
                </a:extLst>
              </p:cNvPr>
              <p:cNvSpPr/>
              <p:nvPr/>
            </p:nvSpPr>
            <p:spPr>
              <a:xfrm>
                <a:off x="5105400" y="1752600"/>
                <a:ext cx="152400" cy="1524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Dodecagon 25">
                <a:extLst>
                  <a:ext uri="{FF2B5EF4-FFF2-40B4-BE49-F238E27FC236}">
                    <a16:creationId xmlns:a16="http://schemas.microsoft.com/office/drawing/2014/main" id="{A5AD1208-C02C-B240-B8E5-663BF1129686}"/>
                  </a:ext>
                </a:extLst>
              </p:cNvPr>
              <p:cNvSpPr/>
              <p:nvPr/>
            </p:nvSpPr>
            <p:spPr>
              <a:xfrm>
                <a:off x="4800600" y="1524000"/>
                <a:ext cx="152400" cy="1524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Dodecagon 26">
                <a:extLst>
                  <a:ext uri="{FF2B5EF4-FFF2-40B4-BE49-F238E27FC236}">
                    <a16:creationId xmlns:a16="http://schemas.microsoft.com/office/drawing/2014/main" id="{BCC9C4BE-F569-5E42-9310-6D350CA3F9EE}"/>
                  </a:ext>
                </a:extLst>
              </p:cNvPr>
              <p:cNvSpPr/>
              <p:nvPr/>
            </p:nvSpPr>
            <p:spPr>
              <a:xfrm>
                <a:off x="5105400" y="1447800"/>
                <a:ext cx="152400" cy="1524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Dodecagon 27">
                <a:extLst>
                  <a:ext uri="{FF2B5EF4-FFF2-40B4-BE49-F238E27FC236}">
                    <a16:creationId xmlns:a16="http://schemas.microsoft.com/office/drawing/2014/main" id="{616BD6BB-D651-DD48-88FE-27ABAA7164C1}"/>
                  </a:ext>
                </a:extLst>
              </p:cNvPr>
              <p:cNvSpPr/>
              <p:nvPr/>
            </p:nvSpPr>
            <p:spPr>
              <a:xfrm>
                <a:off x="5486400" y="533400"/>
                <a:ext cx="152400" cy="1524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Dodecagon 28">
                <a:extLst>
                  <a:ext uri="{FF2B5EF4-FFF2-40B4-BE49-F238E27FC236}">
                    <a16:creationId xmlns:a16="http://schemas.microsoft.com/office/drawing/2014/main" id="{8D4D8F8E-B4AE-0742-A46E-06215B0C8575}"/>
                  </a:ext>
                </a:extLst>
              </p:cNvPr>
              <p:cNvSpPr/>
              <p:nvPr/>
            </p:nvSpPr>
            <p:spPr>
              <a:xfrm>
                <a:off x="5562600" y="11430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Dodecagon 29">
                <a:extLst>
                  <a:ext uri="{FF2B5EF4-FFF2-40B4-BE49-F238E27FC236}">
                    <a16:creationId xmlns:a16="http://schemas.microsoft.com/office/drawing/2014/main" id="{F6EC6A7C-5FA7-2441-8E60-0C1E220E4568}"/>
                  </a:ext>
                </a:extLst>
              </p:cNvPr>
              <p:cNvSpPr/>
              <p:nvPr/>
            </p:nvSpPr>
            <p:spPr>
              <a:xfrm>
                <a:off x="5715000" y="12192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Dodecagon 30">
                <a:extLst>
                  <a:ext uri="{FF2B5EF4-FFF2-40B4-BE49-F238E27FC236}">
                    <a16:creationId xmlns:a16="http://schemas.microsoft.com/office/drawing/2014/main" id="{9A39ABD2-472D-CC4A-BD0F-C88766640F8D}"/>
                  </a:ext>
                </a:extLst>
              </p:cNvPr>
              <p:cNvSpPr/>
              <p:nvPr/>
            </p:nvSpPr>
            <p:spPr>
              <a:xfrm>
                <a:off x="5562600" y="12954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Dodecagon 31">
                <a:extLst>
                  <a:ext uri="{FF2B5EF4-FFF2-40B4-BE49-F238E27FC236}">
                    <a16:creationId xmlns:a16="http://schemas.microsoft.com/office/drawing/2014/main" id="{BC8A10C8-320B-2140-958D-D4EC23B8BCA5}"/>
                  </a:ext>
                </a:extLst>
              </p:cNvPr>
              <p:cNvSpPr/>
              <p:nvPr/>
            </p:nvSpPr>
            <p:spPr>
              <a:xfrm>
                <a:off x="5638800" y="12192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Dodecagon 32">
                <a:extLst>
                  <a:ext uri="{FF2B5EF4-FFF2-40B4-BE49-F238E27FC236}">
                    <a16:creationId xmlns:a16="http://schemas.microsoft.com/office/drawing/2014/main" id="{98CC344C-998C-8145-A74D-F8FCDA955A22}"/>
                  </a:ext>
                </a:extLst>
              </p:cNvPr>
              <p:cNvSpPr/>
              <p:nvPr/>
            </p:nvSpPr>
            <p:spPr>
              <a:xfrm>
                <a:off x="5486400" y="12192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Dodecagon 33">
                <a:extLst>
                  <a:ext uri="{FF2B5EF4-FFF2-40B4-BE49-F238E27FC236}">
                    <a16:creationId xmlns:a16="http://schemas.microsoft.com/office/drawing/2014/main" id="{75C336DC-13E5-2C4C-870F-41ACEE7A7D02}"/>
                  </a:ext>
                </a:extLst>
              </p:cNvPr>
              <p:cNvSpPr/>
              <p:nvPr/>
            </p:nvSpPr>
            <p:spPr>
              <a:xfrm>
                <a:off x="5638800" y="13716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Dodecagon 34">
                <a:extLst>
                  <a:ext uri="{FF2B5EF4-FFF2-40B4-BE49-F238E27FC236}">
                    <a16:creationId xmlns:a16="http://schemas.microsoft.com/office/drawing/2014/main" id="{B6873340-4646-BA4F-87C1-6FCC57CE7B65}"/>
                  </a:ext>
                </a:extLst>
              </p:cNvPr>
              <p:cNvSpPr/>
              <p:nvPr/>
            </p:nvSpPr>
            <p:spPr>
              <a:xfrm>
                <a:off x="5638800" y="12954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Dodecagon 35">
                <a:extLst>
                  <a:ext uri="{FF2B5EF4-FFF2-40B4-BE49-F238E27FC236}">
                    <a16:creationId xmlns:a16="http://schemas.microsoft.com/office/drawing/2014/main" id="{039EA51B-5A3D-A64B-BADD-EFF047AD1C92}"/>
                  </a:ext>
                </a:extLst>
              </p:cNvPr>
              <p:cNvSpPr/>
              <p:nvPr/>
            </p:nvSpPr>
            <p:spPr>
              <a:xfrm>
                <a:off x="5715000" y="16764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Dodecagon 36">
                <a:extLst>
                  <a:ext uri="{FF2B5EF4-FFF2-40B4-BE49-F238E27FC236}">
                    <a16:creationId xmlns:a16="http://schemas.microsoft.com/office/drawing/2014/main" id="{43158098-6655-834E-8DD4-E899C5B14CEF}"/>
                  </a:ext>
                </a:extLst>
              </p:cNvPr>
              <p:cNvSpPr/>
              <p:nvPr/>
            </p:nvSpPr>
            <p:spPr>
              <a:xfrm>
                <a:off x="5486400" y="13716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Dodecagon 37">
                <a:extLst>
                  <a:ext uri="{FF2B5EF4-FFF2-40B4-BE49-F238E27FC236}">
                    <a16:creationId xmlns:a16="http://schemas.microsoft.com/office/drawing/2014/main" id="{C6B20F3D-4CFC-A549-BC16-74C041AB8084}"/>
                  </a:ext>
                </a:extLst>
              </p:cNvPr>
              <p:cNvSpPr/>
              <p:nvPr/>
            </p:nvSpPr>
            <p:spPr>
              <a:xfrm>
                <a:off x="5562600" y="1447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Dodecagon 38">
                <a:extLst>
                  <a:ext uri="{FF2B5EF4-FFF2-40B4-BE49-F238E27FC236}">
                    <a16:creationId xmlns:a16="http://schemas.microsoft.com/office/drawing/2014/main" id="{9611DD0F-593F-F042-8B97-60EE8FB5442B}"/>
                  </a:ext>
                </a:extLst>
              </p:cNvPr>
              <p:cNvSpPr/>
              <p:nvPr/>
            </p:nvSpPr>
            <p:spPr>
              <a:xfrm>
                <a:off x="5638800" y="1447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Dodecagon 39">
                <a:extLst>
                  <a:ext uri="{FF2B5EF4-FFF2-40B4-BE49-F238E27FC236}">
                    <a16:creationId xmlns:a16="http://schemas.microsoft.com/office/drawing/2014/main" id="{E30761A2-111D-A74E-AC43-C219262AF3F4}"/>
                  </a:ext>
                </a:extLst>
              </p:cNvPr>
              <p:cNvSpPr/>
              <p:nvPr/>
            </p:nvSpPr>
            <p:spPr>
              <a:xfrm>
                <a:off x="5867400" y="13716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Dodecagon 40">
                <a:extLst>
                  <a:ext uri="{FF2B5EF4-FFF2-40B4-BE49-F238E27FC236}">
                    <a16:creationId xmlns:a16="http://schemas.microsoft.com/office/drawing/2014/main" id="{843E6D76-B774-EE40-A725-F53767D1534E}"/>
                  </a:ext>
                </a:extLst>
              </p:cNvPr>
              <p:cNvSpPr/>
              <p:nvPr/>
            </p:nvSpPr>
            <p:spPr>
              <a:xfrm>
                <a:off x="5562600" y="15240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Dodecagon 41">
                <a:extLst>
                  <a:ext uri="{FF2B5EF4-FFF2-40B4-BE49-F238E27FC236}">
                    <a16:creationId xmlns:a16="http://schemas.microsoft.com/office/drawing/2014/main" id="{EA9040F8-AB9D-6341-9447-28D5C6D2ACE7}"/>
                  </a:ext>
                </a:extLst>
              </p:cNvPr>
              <p:cNvSpPr/>
              <p:nvPr/>
            </p:nvSpPr>
            <p:spPr>
              <a:xfrm>
                <a:off x="5638800" y="15240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Dodecagon 42">
                <a:extLst>
                  <a:ext uri="{FF2B5EF4-FFF2-40B4-BE49-F238E27FC236}">
                    <a16:creationId xmlns:a16="http://schemas.microsoft.com/office/drawing/2014/main" id="{550718FA-AFB3-6549-8BF5-F285F61FE1CE}"/>
                  </a:ext>
                </a:extLst>
              </p:cNvPr>
              <p:cNvSpPr/>
              <p:nvPr/>
            </p:nvSpPr>
            <p:spPr>
              <a:xfrm>
                <a:off x="5715000" y="1447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Dodecagon 43">
                <a:extLst>
                  <a:ext uri="{FF2B5EF4-FFF2-40B4-BE49-F238E27FC236}">
                    <a16:creationId xmlns:a16="http://schemas.microsoft.com/office/drawing/2014/main" id="{091F6DFD-E8F2-FE41-ACA4-5732C4D50B1F}"/>
                  </a:ext>
                </a:extLst>
              </p:cNvPr>
              <p:cNvSpPr/>
              <p:nvPr/>
            </p:nvSpPr>
            <p:spPr>
              <a:xfrm>
                <a:off x="5791200" y="1447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Dodecagon 44">
                <a:extLst>
                  <a:ext uri="{FF2B5EF4-FFF2-40B4-BE49-F238E27FC236}">
                    <a16:creationId xmlns:a16="http://schemas.microsoft.com/office/drawing/2014/main" id="{AC05BC53-9C2A-CD4E-A746-74095E0D1310}"/>
                  </a:ext>
                </a:extLst>
              </p:cNvPr>
              <p:cNvSpPr/>
              <p:nvPr/>
            </p:nvSpPr>
            <p:spPr>
              <a:xfrm>
                <a:off x="5867400" y="1447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Dodecagon 45">
                <a:extLst>
                  <a:ext uri="{FF2B5EF4-FFF2-40B4-BE49-F238E27FC236}">
                    <a16:creationId xmlns:a16="http://schemas.microsoft.com/office/drawing/2014/main" id="{2CF88DB0-A73F-4D46-83F0-43D945FDA2FC}"/>
                  </a:ext>
                </a:extLst>
              </p:cNvPr>
              <p:cNvSpPr/>
              <p:nvPr/>
            </p:nvSpPr>
            <p:spPr>
              <a:xfrm>
                <a:off x="5943600" y="13716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Dodecagon 46">
                <a:extLst>
                  <a:ext uri="{FF2B5EF4-FFF2-40B4-BE49-F238E27FC236}">
                    <a16:creationId xmlns:a16="http://schemas.microsoft.com/office/drawing/2014/main" id="{C2E30946-DE91-9147-9B57-DC183D930ECD}"/>
                  </a:ext>
                </a:extLst>
              </p:cNvPr>
              <p:cNvSpPr/>
              <p:nvPr/>
            </p:nvSpPr>
            <p:spPr>
              <a:xfrm>
                <a:off x="5943600" y="1447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Dodecagon 47">
                <a:extLst>
                  <a:ext uri="{FF2B5EF4-FFF2-40B4-BE49-F238E27FC236}">
                    <a16:creationId xmlns:a16="http://schemas.microsoft.com/office/drawing/2014/main" id="{CF2E4493-37F7-C143-8FC1-07BD3A8184C4}"/>
                  </a:ext>
                </a:extLst>
              </p:cNvPr>
              <p:cNvSpPr/>
              <p:nvPr/>
            </p:nvSpPr>
            <p:spPr>
              <a:xfrm>
                <a:off x="5562600" y="13716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Dodecagon 48">
                <a:extLst>
                  <a:ext uri="{FF2B5EF4-FFF2-40B4-BE49-F238E27FC236}">
                    <a16:creationId xmlns:a16="http://schemas.microsoft.com/office/drawing/2014/main" id="{6AEBB3B1-64B7-E84F-AB95-AB6AA207FE6D}"/>
                  </a:ext>
                </a:extLst>
              </p:cNvPr>
              <p:cNvSpPr/>
              <p:nvPr/>
            </p:nvSpPr>
            <p:spPr>
              <a:xfrm>
                <a:off x="5486400" y="1447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Dodecagon 49">
                <a:extLst>
                  <a:ext uri="{FF2B5EF4-FFF2-40B4-BE49-F238E27FC236}">
                    <a16:creationId xmlns:a16="http://schemas.microsoft.com/office/drawing/2014/main" id="{0218E513-710D-9C43-9FB0-F1E2764D12A0}"/>
                  </a:ext>
                </a:extLst>
              </p:cNvPr>
              <p:cNvSpPr/>
              <p:nvPr/>
            </p:nvSpPr>
            <p:spPr>
              <a:xfrm>
                <a:off x="5486400" y="12954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Dodecagon 50">
                <a:extLst>
                  <a:ext uri="{FF2B5EF4-FFF2-40B4-BE49-F238E27FC236}">
                    <a16:creationId xmlns:a16="http://schemas.microsoft.com/office/drawing/2014/main" id="{AB557149-C2C6-FB4A-B812-82D45EB23E2E}"/>
                  </a:ext>
                </a:extLst>
              </p:cNvPr>
              <p:cNvSpPr/>
              <p:nvPr/>
            </p:nvSpPr>
            <p:spPr>
              <a:xfrm>
                <a:off x="5410200" y="5334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Dodecagon 51">
                <a:extLst>
                  <a:ext uri="{FF2B5EF4-FFF2-40B4-BE49-F238E27FC236}">
                    <a16:creationId xmlns:a16="http://schemas.microsoft.com/office/drawing/2014/main" id="{12F1401A-1982-0B4E-8449-CEE62C5E1A7C}"/>
                  </a:ext>
                </a:extLst>
              </p:cNvPr>
              <p:cNvSpPr/>
              <p:nvPr/>
            </p:nvSpPr>
            <p:spPr>
              <a:xfrm>
                <a:off x="5105400" y="6096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Dodecagon 52">
                <a:extLst>
                  <a:ext uri="{FF2B5EF4-FFF2-40B4-BE49-F238E27FC236}">
                    <a16:creationId xmlns:a16="http://schemas.microsoft.com/office/drawing/2014/main" id="{FBC91AF5-A174-344E-AD0B-B61DF62A5A99}"/>
                  </a:ext>
                </a:extLst>
              </p:cNvPr>
              <p:cNvSpPr/>
              <p:nvPr/>
            </p:nvSpPr>
            <p:spPr>
              <a:xfrm>
                <a:off x="5638800" y="685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Dodecagon 53">
                <a:extLst>
                  <a:ext uri="{FF2B5EF4-FFF2-40B4-BE49-F238E27FC236}">
                    <a16:creationId xmlns:a16="http://schemas.microsoft.com/office/drawing/2014/main" id="{976B634B-3C43-0440-837C-C83BE3994604}"/>
                  </a:ext>
                </a:extLst>
              </p:cNvPr>
              <p:cNvSpPr/>
              <p:nvPr/>
            </p:nvSpPr>
            <p:spPr>
              <a:xfrm>
                <a:off x="5486400" y="7620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Dodecagon 54">
                <a:extLst>
                  <a:ext uri="{FF2B5EF4-FFF2-40B4-BE49-F238E27FC236}">
                    <a16:creationId xmlns:a16="http://schemas.microsoft.com/office/drawing/2014/main" id="{9FCC59E4-2824-AC45-95AC-C982D92F13AC}"/>
                  </a:ext>
                </a:extLst>
              </p:cNvPr>
              <p:cNvSpPr/>
              <p:nvPr/>
            </p:nvSpPr>
            <p:spPr>
              <a:xfrm>
                <a:off x="5715000" y="6096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Dodecagon 55">
                <a:extLst>
                  <a:ext uri="{FF2B5EF4-FFF2-40B4-BE49-F238E27FC236}">
                    <a16:creationId xmlns:a16="http://schemas.microsoft.com/office/drawing/2014/main" id="{636C519D-B20A-8348-A96D-B13EDF9679EA}"/>
                  </a:ext>
                </a:extLst>
              </p:cNvPr>
              <p:cNvSpPr/>
              <p:nvPr/>
            </p:nvSpPr>
            <p:spPr>
              <a:xfrm>
                <a:off x="5334000" y="12954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Dodecagon 56">
                <a:extLst>
                  <a:ext uri="{FF2B5EF4-FFF2-40B4-BE49-F238E27FC236}">
                    <a16:creationId xmlns:a16="http://schemas.microsoft.com/office/drawing/2014/main" id="{C2F0594C-B4EB-934E-8FA4-306E221AF272}"/>
                  </a:ext>
                </a:extLst>
              </p:cNvPr>
              <p:cNvSpPr/>
              <p:nvPr/>
            </p:nvSpPr>
            <p:spPr>
              <a:xfrm>
                <a:off x="5181600" y="12954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Dodecagon 57">
                <a:extLst>
                  <a:ext uri="{FF2B5EF4-FFF2-40B4-BE49-F238E27FC236}">
                    <a16:creationId xmlns:a16="http://schemas.microsoft.com/office/drawing/2014/main" id="{D4FE3709-B5D1-914E-BCB3-E9B0FFD55F44}"/>
                  </a:ext>
                </a:extLst>
              </p:cNvPr>
              <p:cNvSpPr/>
              <p:nvPr/>
            </p:nvSpPr>
            <p:spPr>
              <a:xfrm>
                <a:off x="5105400" y="12954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Dodecagon 58">
                <a:extLst>
                  <a:ext uri="{FF2B5EF4-FFF2-40B4-BE49-F238E27FC236}">
                    <a16:creationId xmlns:a16="http://schemas.microsoft.com/office/drawing/2014/main" id="{81643F46-577F-6043-A3E0-07AC22EAD51B}"/>
                  </a:ext>
                </a:extLst>
              </p:cNvPr>
              <p:cNvSpPr/>
              <p:nvPr/>
            </p:nvSpPr>
            <p:spPr>
              <a:xfrm>
                <a:off x="5105400" y="685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Dodecagon 59">
                <a:extLst>
                  <a:ext uri="{FF2B5EF4-FFF2-40B4-BE49-F238E27FC236}">
                    <a16:creationId xmlns:a16="http://schemas.microsoft.com/office/drawing/2014/main" id="{4FCC3FA2-EC00-E94E-93E1-7A7D9E453503}"/>
                  </a:ext>
                </a:extLst>
              </p:cNvPr>
              <p:cNvSpPr/>
              <p:nvPr/>
            </p:nvSpPr>
            <p:spPr>
              <a:xfrm>
                <a:off x="5029200" y="685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Dodecagon 60">
                <a:extLst>
                  <a:ext uri="{FF2B5EF4-FFF2-40B4-BE49-F238E27FC236}">
                    <a16:creationId xmlns:a16="http://schemas.microsoft.com/office/drawing/2014/main" id="{7956E321-352A-6749-9359-3A09D5EA5A67}"/>
                  </a:ext>
                </a:extLst>
              </p:cNvPr>
              <p:cNvSpPr/>
              <p:nvPr/>
            </p:nvSpPr>
            <p:spPr>
              <a:xfrm>
                <a:off x="4876800" y="7620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Dodecagon 61">
                <a:extLst>
                  <a:ext uri="{FF2B5EF4-FFF2-40B4-BE49-F238E27FC236}">
                    <a16:creationId xmlns:a16="http://schemas.microsoft.com/office/drawing/2014/main" id="{76FC3743-A4EE-A844-87F8-436FCA53A4D5}"/>
                  </a:ext>
                </a:extLst>
              </p:cNvPr>
              <p:cNvSpPr/>
              <p:nvPr/>
            </p:nvSpPr>
            <p:spPr>
              <a:xfrm>
                <a:off x="4876800" y="8382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Dodecagon 62">
                <a:extLst>
                  <a:ext uri="{FF2B5EF4-FFF2-40B4-BE49-F238E27FC236}">
                    <a16:creationId xmlns:a16="http://schemas.microsoft.com/office/drawing/2014/main" id="{97ACF459-B141-6143-BB3E-E626C893EC5B}"/>
                  </a:ext>
                </a:extLst>
              </p:cNvPr>
              <p:cNvSpPr/>
              <p:nvPr/>
            </p:nvSpPr>
            <p:spPr>
              <a:xfrm>
                <a:off x="5410200" y="685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Dodecagon 63">
                <a:extLst>
                  <a:ext uri="{FF2B5EF4-FFF2-40B4-BE49-F238E27FC236}">
                    <a16:creationId xmlns:a16="http://schemas.microsoft.com/office/drawing/2014/main" id="{2669EACD-C5F9-694C-B5AB-9A789B67E9E2}"/>
                  </a:ext>
                </a:extLst>
              </p:cNvPr>
              <p:cNvSpPr/>
              <p:nvPr/>
            </p:nvSpPr>
            <p:spPr>
              <a:xfrm>
                <a:off x="5334000" y="9906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Dodecagon 64">
                <a:extLst>
                  <a:ext uri="{FF2B5EF4-FFF2-40B4-BE49-F238E27FC236}">
                    <a16:creationId xmlns:a16="http://schemas.microsoft.com/office/drawing/2014/main" id="{CBA3995A-3DE5-154F-91F9-5508ACF1BC89}"/>
                  </a:ext>
                </a:extLst>
              </p:cNvPr>
              <p:cNvSpPr/>
              <p:nvPr/>
            </p:nvSpPr>
            <p:spPr>
              <a:xfrm>
                <a:off x="5257800" y="1066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Dodecagon 65">
                <a:extLst>
                  <a:ext uri="{FF2B5EF4-FFF2-40B4-BE49-F238E27FC236}">
                    <a16:creationId xmlns:a16="http://schemas.microsoft.com/office/drawing/2014/main" id="{D9648D0F-B626-2B4F-8398-32F6056B2994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Dodecagon 66">
                <a:extLst>
                  <a:ext uri="{FF2B5EF4-FFF2-40B4-BE49-F238E27FC236}">
                    <a16:creationId xmlns:a16="http://schemas.microsoft.com/office/drawing/2014/main" id="{4D0908A4-24CE-754B-8880-087776AF2F02}"/>
                  </a:ext>
                </a:extLst>
              </p:cNvPr>
              <p:cNvSpPr/>
              <p:nvPr/>
            </p:nvSpPr>
            <p:spPr>
              <a:xfrm>
                <a:off x="5562600" y="12192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Dodecagon 67">
                <a:extLst>
                  <a:ext uri="{FF2B5EF4-FFF2-40B4-BE49-F238E27FC236}">
                    <a16:creationId xmlns:a16="http://schemas.microsoft.com/office/drawing/2014/main" id="{4855C35F-0C84-5349-AA06-7A241ADD6579}"/>
                  </a:ext>
                </a:extLst>
              </p:cNvPr>
              <p:cNvSpPr/>
              <p:nvPr/>
            </p:nvSpPr>
            <p:spPr>
              <a:xfrm>
                <a:off x="6019800" y="13716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Dodecagon 68">
                <a:extLst>
                  <a:ext uri="{FF2B5EF4-FFF2-40B4-BE49-F238E27FC236}">
                    <a16:creationId xmlns:a16="http://schemas.microsoft.com/office/drawing/2014/main" id="{B440D4A9-1AC8-6041-92DD-9C6ACC48064E}"/>
                  </a:ext>
                </a:extLst>
              </p:cNvPr>
              <p:cNvSpPr/>
              <p:nvPr/>
            </p:nvSpPr>
            <p:spPr>
              <a:xfrm>
                <a:off x="5867400" y="15240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Dodecagon 69">
                <a:extLst>
                  <a:ext uri="{FF2B5EF4-FFF2-40B4-BE49-F238E27FC236}">
                    <a16:creationId xmlns:a16="http://schemas.microsoft.com/office/drawing/2014/main" id="{808D9748-FEEB-F448-95D9-0739FF235394}"/>
                  </a:ext>
                </a:extLst>
              </p:cNvPr>
              <p:cNvSpPr/>
              <p:nvPr/>
            </p:nvSpPr>
            <p:spPr>
              <a:xfrm>
                <a:off x="5638800" y="16002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Dodecagon 70">
                <a:extLst>
                  <a:ext uri="{FF2B5EF4-FFF2-40B4-BE49-F238E27FC236}">
                    <a16:creationId xmlns:a16="http://schemas.microsoft.com/office/drawing/2014/main" id="{0A134057-6C89-5E42-9FC0-454DBD5D582E}"/>
                  </a:ext>
                </a:extLst>
              </p:cNvPr>
              <p:cNvSpPr/>
              <p:nvPr/>
            </p:nvSpPr>
            <p:spPr>
              <a:xfrm>
                <a:off x="5791200" y="16764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Dodecagon 71">
                <a:extLst>
                  <a:ext uri="{FF2B5EF4-FFF2-40B4-BE49-F238E27FC236}">
                    <a16:creationId xmlns:a16="http://schemas.microsoft.com/office/drawing/2014/main" id="{83E4A205-BF50-DA46-966F-DFE69B429A99}"/>
                  </a:ext>
                </a:extLst>
              </p:cNvPr>
              <p:cNvSpPr/>
              <p:nvPr/>
            </p:nvSpPr>
            <p:spPr>
              <a:xfrm>
                <a:off x="5562600" y="1828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Dodecagon 72">
                <a:extLst>
                  <a:ext uri="{FF2B5EF4-FFF2-40B4-BE49-F238E27FC236}">
                    <a16:creationId xmlns:a16="http://schemas.microsoft.com/office/drawing/2014/main" id="{BC5F1BC2-5D41-A444-93D2-C4FD14F711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81600" y="6492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Dodecagon 73">
                <a:extLst>
                  <a:ext uri="{FF2B5EF4-FFF2-40B4-BE49-F238E27FC236}">
                    <a16:creationId xmlns:a16="http://schemas.microsoft.com/office/drawing/2014/main" id="{330F41F2-09C9-5940-8D35-D0BE0A8EE8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21224" y="6492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Dodecagon 74">
                <a:extLst>
                  <a:ext uri="{FF2B5EF4-FFF2-40B4-BE49-F238E27FC236}">
                    <a16:creationId xmlns:a16="http://schemas.microsoft.com/office/drawing/2014/main" id="{CC5100FC-4A2E-BB43-B417-93391C87B7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81600" y="6096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Dodecagon 75">
                <a:extLst>
                  <a:ext uri="{FF2B5EF4-FFF2-40B4-BE49-F238E27FC236}">
                    <a16:creationId xmlns:a16="http://schemas.microsoft.com/office/drawing/2014/main" id="{30A139F6-4AD2-5449-A269-6E251678CD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21224" y="6096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Dodecagon 76">
                <a:extLst>
                  <a:ext uri="{FF2B5EF4-FFF2-40B4-BE49-F238E27FC236}">
                    <a16:creationId xmlns:a16="http://schemas.microsoft.com/office/drawing/2014/main" id="{53006C3F-A564-3B44-A1B8-64395D39C3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7800" y="6096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Dodecagon 77">
                <a:extLst>
                  <a:ext uri="{FF2B5EF4-FFF2-40B4-BE49-F238E27FC236}">
                    <a16:creationId xmlns:a16="http://schemas.microsoft.com/office/drawing/2014/main" id="{66279EA3-8B25-8B48-92D9-7454AD5CE4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424" y="6096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Dodecagon 78">
                <a:extLst>
                  <a:ext uri="{FF2B5EF4-FFF2-40B4-BE49-F238E27FC236}">
                    <a16:creationId xmlns:a16="http://schemas.microsoft.com/office/drawing/2014/main" id="{186BD1B9-95CA-A049-A60F-83A2C7B933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4000" y="6096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Dodecagon 79">
                <a:extLst>
                  <a:ext uri="{FF2B5EF4-FFF2-40B4-BE49-F238E27FC236}">
                    <a16:creationId xmlns:a16="http://schemas.microsoft.com/office/drawing/2014/main" id="{6385B7CB-8FC8-FC4E-BFAA-399E12FDEE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73624" y="6096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Dodecagon 80">
                <a:extLst>
                  <a:ext uri="{FF2B5EF4-FFF2-40B4-BE49-F238E27FC236}">
                    <a16:creationId xmlns:a16="http://schemas.microsoft.com/office/drawing/2014/main" id="{E84D5C2B-0A8F-1749-A7D0-AC6A9818A6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9824" y="6096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Dodecagon 81">
                <a:extLst>
                  <a:ext uri="{FF2B5EF4-FFF2-40B4-BE49-F238E27FC236}">
                    <a16:creationId xmlns:a16="http://schemas.microsoft.com/office/drawing/2014/main" id="{E88DA68D-0E46-6249-8F38-6375897542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10200" y="6096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Dodecagon 82">
                <a:extLst>
                  <a:ext uri="{FF2B5EF4-FFF2-40B4-BE49-F238E27FC236}">
                    <a16:creationId xmlns:a16="http://schemas.microsoft.com/office/drawing/2014/main" id="{DAFD83AB-70AC-8A46-AA00-0D76C0B3AA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4000" y="5730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Dodecagon 83">
                <a:extLst>
                  <a:ext uri="{FF2B5EF4-FFF2-40B4-BE49-F238E27FC236}">
                    <a16:creationId xmlns:a16="http://schemas.microsoft.com/office/drawing/2014/main" id="{67CFFC50-A7FF-C04F-AFAB-1D5BB40671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73624" y="5730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Dodecagon 84">
                <a:extLst>
                  <a:ext uri="{FF2B5EF4-FFF2-40B4-BE49-F238E27FC236}">
                    <a16:creationId xmlns:a16="http://schemas.microsoft.com/office/drawing/2014/main" id="{263A9B63-74B2-194C-AA34-3DEBE665A5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7800" y="5730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Dodecagon 85">
                <a:extLst>
                  <a:ext uri="{FF2B5EF4-FFF2-40B4-BE49-F238E27FC236}">
                    <a16:creationId xmlns:a16="http://schemas.microsoft.com/office/drawing/2014/main" id="{674EFAF5-BCED-C247-9DAC-4792021D6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424" y="5730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Dodecagon 86">
                <a:extLst>
                  <a:ext uri="{FF2B5EF4-FFF2-40B4-BE49-F238E27FC236}">
                    <a16:creationId xmlns:a16="http://schemas.microsoft.com/office/drawing/2014/main" id="{397743F0-87DA-5E44-88F7-9F19AC0DC3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21224" y="5730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Dodecagon 87">
                <a:extLst>
                  <a:ext uri="{FF2B5EF4-FFF2-40B4-BE49-F238E27FC236}">
                    <a16:creationId xmlns:a16="http://schemas.microsoft.com/office/drawing/2014/main" id="{8D61B962-2685-6A43-8A16-13E9FF15B1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8424" y="6096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Dodecagon 88">
                <a:extLst>
                  <a:ext uri="{FF2B5EF4-FFF2-40B4-BE49-F238E27FC236}">
                    <a16:creationId xmlns:a16="http://schemas.microsoft.com/office/drawing/2014/main" id="{E24884D3-78D6-3F48-980B-26654C91D1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38800" y="6096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Dodecagon 89">
                <a:extLst>
                  <a:ext uri="{FF2B5EF4-FFF2-40B4-BE49-F238E27FC236}">
                    <a16:creationId xmlns:a16="http://schemas.microsoft.com/office/drawing/2014/main" id="{F29A3D99-414F-124D-B4F4-2E19E83BB0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38800" y="5730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Dodecagon 90">
                <a:extLst>
                  <a:ext uri="{FF2B5EF4-FFF2-40B4-BE49-F238E27FC236}">
                    <a16:creationId xmlns:a16="http://schemas.microsoft.com/office/drawing/2014/main" id="{C1D1F16F-01AD-1546-8590-694EE6ACA8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4000" y="6492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Dodecagon 91">
                <a:extLst>
                  <a:ext uri="{FF2B5EF4-FFF2-40B4-BE49-F238E27FC236}">
                    <a16:creationId xmlns:a16="http://schemas.microsoft.com/office/drawing/2014/main" id="{DA014B35-C04A-FF42-A1D9-B6F20B577F63}"/>
                  </a:ext>
                </a:extLst>
              </p:cNvPr>
              <p:cNvSpPr/>
              <p:nvPr/>
            </p:nvSpPr>
            <p:spPr>
              <a:xfrm>
                <a:off x="5562600" y="762000"/>
                <a:ext cx="146304" cy="14630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Dodecagon 92">
                <a:extLst>
                  <a:ext uri="{FF2B5EF4-FFF2-40B4-BE49-F238E27FC236}">
                    <a16:creationId xmlns:a16="http://schemas.microsoft.com/office/drawing/2014/main" id="{9F198720-5000-AC40-B341-5465072BB462}"/>
                  </a:ext>
                </a:extLst>
              </p:cNvPr>
              <p:cNvSpPr/>
              <p:nvPr/>
            </p:nvSpPr>
            <p:spPr>
              <a:xfrm>
                <a:off x="5715000" y="914400"/>
                <a:ext cx="146304" cy="14630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Dodecagon 93">
                <a:extLst>
                  <a:ext uri="{FF2B5EF4-FFF2-40B4-BE49-F238E27FC236}">
                    <a16:creationId xmlns:a16="http://schemas.microsoft.com/office/drawing/2014/main" id="{2B7FB8EB-4589-284A-9F1B-EA3735C706BE}"/>
                  </a:ext>
                </a:extLst>
              </p:cNvPr>
              <p:cNvSpPr/>
              <p:nvPr/>
            </p:nvSpPr>
            <p:spPr>
              <a:xfrm>
                <a:off x="5638800" y="1066800"/>
                <a:ext cx="146304" cy="14630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Dodecagon 94">
                <a:extLst>
                  <a:ext uri="{FF2B5EF4-FFF2-40B4-BE49-F238E27FC236}">
                    <a16:creationId xmlns:a16="http://schemas.microsoft.com/office/drawing/2014/main" id="{83D91AF3-EF4E-7F4B-A273-EB408FCEE54C}"/>
                  </a:ext>
                </a:extLst>
              </p:cNvPr>
              <p:cNvSpPr/>
              <p:nvPr/>
            </p:nvSpPr>
            <p:spPr>
              <a:xfrm>
                <a:off x="5105400" y="1606296"/>
                <a:ext cx="146304" cy="14630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Dodecagon 95">
                <a:extLst>
                  <a:ext uri="{FF2B5EF4-FFF2-40B4-BE49-F238E27FC236}">
                    <a16:creationId xmlns:a16="http://schemas.microsoft.com/office/drawing/2014/main" id="{8F253D9E-AED9-4646-B225-A36E0B4E0C6A}"/>
                  </a:ext>
                </a:extLst>
              </p:cNvPr>
              <p:cNvSpPr/>
              <p:nvPr/>
            </p:nvSpPr>
            <p:spPr>
              <a:xfrm>
                <a:off x="5263896" y="609600"/>
                <a:ext cx="146304" cy="14630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Dodecagon 96">
                <a:extLst>
                  <a:ext uri="{FF2B5EF4-FFF2-40B4-BE49-F238E27FC236}">
                    <a16:creationId xmlns:a16="http://schemas.microsoft.com/office/drawing/2014/main" id="{12D7DD41-148F-B44E-A97E-7538A0009279}"/>
                  </a:ext>
                </a:extLst>
              </p:cNvPr>
              <p:cNvSpPr/>
              <p:nvPr/>
            </p:nvSpPr>
            <p:spPr>
              <a:xfrm>
                <a:off x="5492496" y="1301496"/>
                <a:ext cx="146304" cy="14630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Dodecagon 97">
                <a:extLst>
                  <a:ext uri="{FF2B5EF4-FFF2-40B4-BE49-F238E27FC236}">
                    <a16:creationId xmlns:a16="http://schemas.microsoft.com/office/drawing/2014/main" id="{7FBCAFBE-3081-134B-A6F4-C42960A61A27}"/>
                  </a:ext>
                </a:extLst>
              </p:cNvPr>
              <p:cNvSpPr/>
              <p:nvPr/>
            </p:nvSpPr>
            <p:spPr>
              <a:xfrm>
                <a:off x="5867400" y="1600200"/>
                <a:ext cx="146304" cy="14630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" name="Dodecagon 98">
                <a:extLst>
                  <a:ext uri="{FF2B5EF4-FFF2-40B4-BE49-F238E27FC236}">
                    <a16:creationId xmlns:a16="http://schemas.microsoft.com/office/drawing/2014/main" id="{E875A88B-713C-F146-AB49-CF111179D055}"/>
                  </a:ext>
                </a:extLst>
              </p:cNvPr>
              <p:cNvSpPr/>
              <p:nvPr/>
            </p:nvSpPr>
            <p:spPr>
              <a:xfrm>
                <a:off x="4953000" y="1524000"/>
                <a:ext cx="146304" cy="14630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Dodecagon 99">
                <a:extLst>
                  <a:ext uri="{FF2B5EF4-FFF2-40B4-BE49-F238E27FC236}">
                    <a16:creationId xmlns:a16="http://schemas.microsoft.com/office/drawing/2014/main" id="{D22285BE-2352-FC46-BDE5-0F0D5909F26C}"/>
                  </a:ext>
                </a:extLst>
              </p:cNvPr>
              <p:cNvSpPr/>
              <p:nvPr/>
            </p:nvSpPr>
            <p:spPr>
              <a:xfrm>
                <a:off x="5867400" y="8382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Dodecagon 100">
                <a:extLst>
                  <a:ext uri="{FF2B5EF4-FFF2-40B4-BE49-F238E27FC236}">
                    <a16:creationId xmlns:a16="http://schemas.microsoft.com/office/drawing/2014/main" id="{58F4B98D-B560-E247-8402-176E585E3555}"/>
                  </a:ext>
                </a:extLst>
              </p:cNvPr>
              <p:cNvSpPr/>
              <p:nvPr/>
            </p:nvSpPr>
            <p:spPr>
              <a:xfrm>
                <a:off x="5943600" y="8382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Dodecagon 101">
                <a:extLst>
                  <a:ext uri="{FF2B5EF4-FFF2-40B4-BE49-F238E27FC236}">
                    <a16:creationId xmlns:a16="http://schemas.microsoft.com/office/drawing/2014/main" id="{66B31749-C897-CA4E-86F5-D759F77A86CA}"/>
                  </a:ext>
                </a:extLst>
              </p:cNvPr>
              <p:cNvSpPr/>
              <p:nvPr/>
            </p:nvSpPr>
            <p:spPr>
              <a:xfrm>
                <a:off x="5943600" y="9144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Dodecagon 102">
                <a:extLst>
                  <a:ext uri="{FF2B5EF4-FFF2-40B4-BE49-F238E27FC236}">
                    <a16:creationId xmlns:a16="http://schemas.microsoft.com/office/drawing/2014/main" id="{A2A1FBD2-CDCB-A842-9500-1205EFDA8E07}"/>
                  </a:ext>
                </a:extLst>
              </p:cNvPr>
              <p:cNvSpPr/>
              <p:nvPr/>
            </p:nvSpPr>
            <p:spPr>
              <a:xfrm>
                <a:off x="5867400" y="9144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Dodecagon 103">
                <a:extLst>
                  <a:ext uri="{FF2B5EF4-FFF2-40B4-BE49-F238E27FC236}">
                    <a16:creationId xmlns:a16="http://schemas.microsoft.com/office/drawing/2014/main" id="{74F925EB-2BC5-364F-AB74-29A4630546B8}"/>
                  </a:ext>
                </a:extLst>
              </p:cNvPr>
              <p:cNvSpPr/>
              <p:nvPr/>
            </p:nvSpPr>
            <p:spPr>
              <a:xfrm>
                <a:off x="5715000" y="8382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Dodecagon 104">
                <a:extLst>
                  <a:ext uri="{FF2B5EF4-FFF2-40B4-BE49-F238E27FC236}">
                    <a16:creationId xmlns:a16="http://schemas.microsoft.com/office/drawing/2014/main" id="{F3B49E37-A5AB-414C-B2FF-0E6F4093189F}"/>
                  </a:ext>
                </a:extLst>
              </p:cNvPr>
              <p:cNvSpPr/>
              <p:nvPr/>
            </p:nvSpPr>
            <p:spPr>
              <a:xfrm>
                <a:off x="5867400" y="7620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Dodecagon 105">
                <a:extLst>
                  <a:ext uri="{FF2B5EF4-FFF2-40B4-BE49-F238E27FC236}">
                    <a16:creationId xmlns:a16="http://schemas.microsoft.com/office/drawing/2014/main" id="{B4F77966-0844-F240-9B21-E850A5E0F3B3}"/>
                  </a:ext>
                </a:extLst>
              </p:cNvPr>
              <p:cNvSpPr/>
              <p:nvPr/>
            </p:nvSpPr>
            <p:spPr>
              <a:xfrm>
                <a:off x="5791200" y="8382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Dodecagon 106">
                <a:extLst>
                  <a:ext uri="{FF2B5EF4-FFF2-40B4-BE49-F238E27FC236}">
                    <a16:creationId xmlns:a16="http://schemas.microsoft.com/office/drawing/2014/main" id="{294E0309-6731-0640-9A69-ED3965ED3421}"/>
                  </a:ext>
                </a:extLst>
              </p:cNvPr>
              <p:cNvSpPr/>
              <p:nvPr/>
            </p:nvSpPr>
            <p:spPr>
              <a:xfrm>
                <a:off x="5486400" y="1066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Dodecagon 107">
                <a:extLst>
                  <a:ext uri="{FF2B5EF4-FFF2-40B4-BE49-F238E27FC236}">
                    <a16:creationId xmlns:a16="http://schemas.microsoft.com/office/drawing/2014/main" id="{58F1492F-EB3C-5D4C-9F97-8491AA0675F3}"/>
                  </a:ext>
                </a:extLst>
              </p:cNvPr>
              <p:cNvSpPr/>
              <p:nvPr/>
            </p:nvSpPr>
            <p:spPr>
              <a:xfrm>
                <a:off x="5334000" y="1066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Dodecagon 108">
                <a:extLst>
                  <a:ext uri="{FF2B5EF4-FFF2-40B4-BE49-F238E27FC236}">
                    <a16:creationId xmlns:a16="http://schemas.microsoft.com/office/drawing/2014/main" id="{9530B55C-A168-5443-974D-C1B2B964020B}"/>
                  </a:ext>
                </a:extLst>
              </p:cNvPr>
              <p:cNvSpPr/>
              <p:nvPr/>
            </p:nvSpPr>
            <p:spPr>
              <a:xfrm>
                <a:off x="4800600" y="1066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Dodecagon 109">
                <a:extLst>
                  <a:ext uri="{FF2B5EF4-FFF2-40B4-BE49-F238E27FC236}">
                    <a16:creationId xmlns:a16="http://schemas.microsoft.com/office/drawing/2014/main" id="{BDB80C60-A5D0-5F41-9949-217F3ECFBBC7}"/>
                  </a:ext>
                </a:extLst>
              </p:cNvPr>
              <p:cNvSpPr/>
              <p:nvPr/>
            </p:nvSpPr>
            <p:spPr>
              <a:xfrm>
                <a:off x="5257800" y="12192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Dodecagon 110">
                <a:extLst>
                  <a:ext uri="{FF2B5EF4-FFF2-40B4-BE49-F238E27FC236}">
                    <a16:creationId xmlns:a16="http://schemas.microsoft.com/office/drawing/2014/main" id="{BEF04052-FDC7-0D4B-9EC1-E83031DADFAC}"/>
                  </a:ext>
                </a:extLst>
              </p:cNvPr>
              <p:cNvSpPr/>
              <p:nvPr/>
            </p:nvSpPr>
            <p:spPr>
              <a:xfrm>
                <a:off x="5181600" y="13716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Dodecagon 111">
                <a:extLst>
                  <a:ext uri="{FF2B5EF4-FFF2-40B4-BE49-F238E27FC236}">
                    <a16:creationId xmlns:a16="http://schemas.microsoft.com/office/drawing/2014/main" id="{76460BA8-C222-454D-BD05-CF7C77DE9ED0}"/>
                  </a:ext>
                </a:extLst>
              </p:cNvPr>
              <p:cNvSpPr/>
              <p:nvPr/>
            </p:nvSpPr>
            <p:spPr>
              <a:xfrm>
                <a:off x="5257800" y="15240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Dodecagon 112">
                <a:extLst>
                  <a:ext uri="{FF2B5EF4-FFF2-40B4-BE49-F238E27FC236}">
                    <a16:creationId xmlns:a16="http://schemas.microsoft.com/office/drawing/2014/main" id="{F40123A3-8D8F-E04B-BA46-146EA8E9ACA0}"/>
                  </a:ext>
                </a:extLst>
              </p:cNvPr>
              <p:cNvSpPr/>
              <p:nvPr/>
            </p:nvSpPr>
            <p:spPr>
              <a:xfrm>
                <a:off x="5486400" y="19050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Dodecagon 113">
                <a:extLst>
                  <a:ext uri="{FF2B5EF4-FFF2-40B4-BE49-F238E27FC236}">
                    <a16:creationId xmlns:a16="http://schemas.microsoft.com/office/drawing/2014/main" id="{FE161FEE-B67F-3644-AEA9-A5E97179D0A6}"/>
                  </a:ext>
                </a:extLst>
              </p:cNvPr>
              <p:cNvSpPr/>
              <p:nvPr/>
            </p:nvSpPr>
            <p:spPr>
              <a:xfrm>
                <a:off x="5257800" y="19050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Dodecagon 114">
                <a:extLst>
                  <a:ext uri="{FF2B5EF4-FFF2-40B4-BE49-F238E27FC236}">
                    <a16:creationId xmlns:a16="http://schemas.microsoft.com/office/drawing/2014/main" id="{83E7AF01-1DCE-B449-B5FB-4BB7441ECC8F}"/>
                  </a:ext>
                </a:extLst>
              </p:cNvPr>
              <p:cNvSpPr/>
              <p:nvPr/>
            </p:nvSpPr>
            <p:spPr>
              <a:xfrm>
                <a:off x="4876800" y="10668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Dodecagon 115">
                <a:extLst>
                  <a:ext uri="{FF2B5EF4-FFF2-40B4-BE49-F238E27FC236}">
                    <a16:creationId xmlns:a16="http://schemas.microsoft.com/office/drawing/2014/main" id="{8224F9A6-1A73-0349-A7E9-0BAAE1370F04}"/>
                  </a:ext>
                </a:extLst>
              </p:cNvPr>
              <p:cNvSpPr/>
              <p:nvPr/>
            </p:nvSpPr>
            <p:spPr>
              <a:xfrm>
                <a:off x="6019800" y="1524000"/>
                <a:ext cx="76200" cy="76200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Dodecagon 116">
                <a:extLst>
                  <a:ext uri="{FF2B5EF4-FFF2-40B4-BE49-F238E27FC236}">
                    <a16:creationId xmlns:a16="http://schemas.microsoft.com/office/drawing/2014/main" id="{329DCBFA-FE69-0D47-8660-4920920C23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07736" y="6858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Dodecagon 117">
                <a:extLst>
                  <a:ext uri="{FF2B5EF4-FFF2-40B4-BE49-F238E27FC236}">
                    <a16:creationId xmlns:a16="http://schemas.microsoft.com/office/drawing/2014/main" id="{24C3E69C-3D05-4B45-82A4-B419AD5C35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62600" y="7254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Dodecagon 118">
                <a:extLst>
                  <a:ext uri="{FF2B5EF4-FFF2-40B4-BE49-F238E27FC236}">
                    <a16:creationId xmlns:a16="http://schemas.microsoft.com/office/drawing/2014/main" id="{66A62ADB-2DD7-554C-990B-B657B849A4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26024" y="9144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Dodecagon 119">
                <a:extLst>
                  <a:ext uri="{FF2B5EF4-FFF2-40B4-BE49-F238E27FC236}">
                    <a16:creationId xmlns:a16="http://schemas.microsoft.com/office/drawing/2014/main" id="{2FB0D28C-824A-4642-8EAF-2547280E43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86400" y="8382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Dodecagon 120">
                <a:extLst>
                  <a:ext uri="{FF2B5EF4-FFF2-40B4-BE49-F238E27FC236}">
                    <a16:creationId xmlns:a16="http://schemas.microsoft.com/office/drawing/2014/main" id="{2B003430-43CF-C749-B1F5-7EA9C2C7B8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7800" y="7620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Dodecagon 121">
                <a:extLst>
                  <a:ext uri="{FF2B5EF4-FFF2-40B4-BE49-F238E27FC236}">
                    <a16:creationId xmlns:a16="http://schemas.microsoft.com/office/drawing/2014/main" id="{45096110-FA07-284C-9E32-7CF61DCAA3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53000" y="7071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Dodecagon 122">
                <a:extLst>
                  <a:ext uri="{FF2B5EF4-FFF2-40B4-BE49-F238E27FC236}">
                    <a16:creationId xmlns:a16="http://schemas.microsoft.com/office/drawing/2014/main" id="{B84E6640-D20F-614C-8CB9-9EC12996D1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74336" y="7620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Dodecagon 123">
                <a:extLst>
                  <a:ext uri="{FF2B5EF4-FFF2-40B4-BE49-F238E27FC236}">
                    <a16:creationId xmlns:a16="http://schemas.microsoft.com/office/drawing/2014/main" id="{5CC46941-836D-6048-8525-099FB5DBD0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81600" y="6858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" name="Dodecagon 124">
                <a:extLst>
                  <a:ext uri="{FF2B5EF4-FFF2-40B4-BE49-F238E27FC236}">
                    <a16:creationId xmlns:a16="http://schemas.microsoft.com/office/drawing/2014/main" id="{CD15A449-9EC0-0A4F-AD42-49D15B461D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4000" y="9357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Dodecagon 125">
                <a:extLst>
                  <a:ext uri="{FF2B5EF4-FFF2-40B4-BE49-F238E27FC236}">
                    <a16:creationId xmlns:a16="http://schemas.microsoft.com/office/drawing/2014/main" id="{D14A6F33-994D-5340-BB6A-297C37D267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62600" y="10881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" name="Dodecagon 126">
                <a:extLst>
                  <a:ext uri="{FF2B5EF4-FFF2-40B4-BE49-F238E27FC236}">
                    <a16:creationId xmlns:a16="http://schemas.microsoft.com/office/drawing/2014/main" id="{1B29F792-C942-3049-ABFF-9CB9351F25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10200" y="10881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Dodecagon 127">
                <a:extLst>
                  <a:ext uri="{FF2B5EF4-FFF2-40B4-BE49-F238E27FC236}">
                    <a16:creationId xmlns:a16="http://schemas.microsoft.com/office/drawing/2014/main" id="{F4CA69D0-16D9-9844-9A5C-5D46CFCA6F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86400" y="11430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" name="Dodecagon 128">
                <a:extLst>
                  <a:ext uri="{FF2B5EF4-FFF2-40B4-BE49-F238E27FC236}">
                    <a16:creationId xmlns:a16="http://schemas.microsoft.com/office/drawing/2014/main" id="{441B1FE2-C005-BE45-9052-0F7695D3C5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7800" y="11430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Dodecagon 129">
                <a:extLst>
                  <a:ext uri="{FF2B5EF4-FFF2-40B4-BE49-F238E27FC236}">
                    <a16:creationId xmlns:a16="http://schemas.microsoft.com/office/drawing/2014/main" id="{A1D2B2DD-5712-7F42-876C-1B4AE1E1CC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10200" y="12954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" name="Dodecagon 130">
                <a:extLst>
                  <a:ext uri="{FF2B5EF4-FFF2-40B4-BE49-F238E27FC236}">
                    <a16:creationId xmlns:a16="http://schemas.microsoft.com/office/drawing/2014/main" id="{1547AD0B-F20B-834A-965B-5064C50005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1136" y="9144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Dodecagon 131">
                <a:extLst>
                  <a:ext uri="{FF2B5EF4-FFF2-40B4-BE49-F238E27FC236}">
                    <a16:creationId xmlns:a16="http://schemas.microsoft.com/office/drawing/2014/main" id="{F057C7D0-2A59-C34D-AEBE-5333072ADF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29200" y="11430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Dodecagon 132">
                <a:extLst>
                  <a:ext uri="{FF2B5EF4-FFF2-40B4-BE49-F238E27FC236}">
                    <a16:creationId xmlns:a16="http://schemas.microsoft.com/office/drawing/2014/main" id="{8B51B4EE-3B2F-5B48-A486-3C211DFF97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24400" y="10881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Dodecagon 133">
                <a:extLst>
                  <a:ext uri="{FF2B5EF4-FFF2-40B4-BE49-F238E27FC236}">
                    <a16:creationId xmlns:a16="http://schemas.microsoft.com/office/drawing/2014/main" id="{1E5CCE85-526F-B641-B4A9-938BE4E453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5736" y="10119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5" name="Dodecagon 134">
                <a:extLst>
                  <a:ext uri="{FF2B5EF4-FFF2-40B4-BE49-F238E27FC236}">
                    <a16:creationId xmlns:a16="http://schemas.microsoft.com/office/drawing/2014/main" id="{025A59A5-A6B2-244B-9051-1F069AB4C5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53000" y="10881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Dodecagon 135">
                <a:extLst>
                  <a:ext uri="{FF2B5EF4-FFF2-40B4-BE49-F238E27FC236}">
                    <a16:creationId xmlns:a16="http://schemas.microsoft.com/office/drawing/2014/main" id="{5B50AB1E-019C-E94F-ABB7-80F84653BC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7800" y="14691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Dodecagon 136">
                <a:extLst>
                  <a:ext uri="{FF2B5EF4-FFF2-40B4-BE49-F238E27FC236}">
                    <a16:creationId xmlns:a16="http://schemas.microsoft.com/office/drawing/2014/main" id="{C3D2B6F7-8C6B-0941-B308-677840FE92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05400" y="13716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" name="Dodecagon 137">
                <a:extLst>
                  <a:ext uri="{FF2B5EF4-FFF2-40B4-BE49-F238E27FC236}">
                    <a16:creationId xmlns:a16="http://schemas.microsoft.com/office/drawing/2014/main" id="{71EA23E2-7559-0441-B68C-7DEDD4A2D7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29200" y="14691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Dodecagon 138">
                <a:extLst>
                  <a:ext uri="{FF2B5EF4-FFF2-40B4-BE49-F238E27FC236}">
                    <a16:creationId xmlns:a16="http://schemas.microsoft.com/office/drawing/2014/main" id="{26EC063C-36B3-5048-BAF2-2728C91EFC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7800" y="13167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Dodecagon 139">
                <a:extLst>
                  <a:ext uri="{FF2B5EF4-FFF2-40B4-BE49-F238E27FC236}">
                    <a16:creationId xmlns:a16="http://schemas.microsoft.com/office/drawing/2014/main" id="{06C6E165-398E-FB4F-8AD0-D55A0B756D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0136" y="16977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Dodecagon 140">
                <a:extLst>
                  <a:ext uri="{FF2B5EF4-FFF2-40B4-BE49-F238E27FC236}">
                    <a16:creationId xmlns:a16="http://schemas.microsoft.com/office/drawing/2014/main" id="{7BF02276-35E2-8D48-8618-4F96EE594E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62600" y="19050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Dodecagon 141">
                <a:extLst>
                  <a:ext uri="{FF2B5EF4-FFF2-40B4-BE49-F238E27FC236}">
                    <a16:creationId xmlns:a16="http://schemas.microsoft.com/office/drawing/2014/main" id="{44659534-3B23-7048-993D-FBFBFB801C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10200" y="19263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Dodecagon 142">
                <a:extLst>
                  <a:ext uri="{FF2B5EF4-FFF2-40B4-BE49-F238E27FC236}">
                    <a16:creationId xmlns:a16="http://schemas.microsoft.com/office/drawing/2014/main" id="{EE5DA52B-118D-074B-AFCA-CCC834EFEA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7800" y="13929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4" name="Dodecagon 143">
                <a:extLst>
                  <a:ext uri="{FF2B5EF4-FFF2-40B4-BE49-F238E27FC236}">
                    <a16:creationId xmlns:a16="http://schemas.microsoft.com/office/drawing/2014/main" id="{7425B18D-720B-424A-9168-BCAB0E7BE6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4000" y="19263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Dodecagon 144">
                <a:extLst>
                  <a:ext uri="{FF2B5EF4-FFF2-40B4-BE49-F238E27FC236}">
                    <a16:creationId xmlns:a16="http://schemas.microsoft.com/office/drawing/2014/main" id="{C0B82F7E-B36A-A244-A58E-C941185C59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5736" y="14691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" name="Dodecagon 145">
                <a:extLst>
                  <a:ext uri="{FF2B5EF4-FFF2-40B4-BE49-F238E27FC236}">
                    <a16:creationId xmlns:a16="http://schemas.microsoft.com/office/drawing/2014/main" id="{42901149-F498-8341-8EB2-E3381D368E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76800" y="16977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" name="Dodecagon 146">
                <a:extLst>
                  <a:ext uri="{FF2B5EF4-FFF2-40B4-BE49-F238E27FC236}">
                    <a16:creationId xmlns:a16="http://schemas.microsoft.com/office/drawing/2014/main" id="{12E5FEB3-745E-1C4D-8BEA-EF0994739D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91200" y="17526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8" name="Dodecagon 147">
                <a:extLst>
                  <a:ext uri="{FF2B5EF4-FFF2-40B4-BE49-F238E27FC236}">
                    <a16:creationId xmlns:a16="http://schemas.microsoft.com/office/drawing/2014/main" id="{2C54BE22-85E3-3645-AB3C-5E42C0D419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88736" y="17526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9" name="Dodecagon 148">
                <a:extLst>
                  <a:ext uri="{FF2B5EF4-FFF2-40B4-BE49-F238E27FC236}">
                    <a16:creationId xmlns:a16="http://schemas.microsoft.com/office/drawing/2014/main" id="{CD949E24-2A40-1540-A562-F402AFB024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12536" y="18288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Dodecagon 149">
                <a:extLst>
                  <a:ext uri="{FF2B5EF4-FFF2-40B4-BE49-F238E27FC236}">
                    <a16:creationId xmlns:a16="http://schemas.microsoft.com/office/drawing/2014/main" id="{04E2E08D-A6AF-3F46-A425-1A318B1D42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6000" y="13167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Dodecagon 150">
                <a:extLst>
                  <a:ext uri="{FF2B5EF4-FFF2-40B4-BE49-F238E27FC236}">
                    <a16:creationId xmlns:a16="http://schemas.microsoft.com/office/drawing/2014/main" id="{AFC763D1-A920-5A41-848E-B6F26A58C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64936" y="1545336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2" name="Dodecagon 151">
                <a:extLst>
                  <a:ext uri="{FF2B5EF4-FFF2-40B4-BE49-F238E27FC236}">
                    <a16:creationId xmlns:a16="http://schemas.microsoft.com/office/drawing/2014/main" id="{A1FE2C91-DD25-534D-B2F5-E2F9530729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1136" y="14478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Dodecagon 152">
                <a:extLst>
                  <a:ext uri="{FF2B5EF4-FFF2-40B4-BE49-F238E27FC236}">
                    <a16:creationId xmlns:a16="http://schemas.microsoft.com/office/drawing/2014/main" id="{B52C65EC-97C5-7D4C-AEF8-618A409840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29200" y="1828800"/>
                <a:ext cx="54864" cy="54864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" name="Dodecagon 153">
                <a:extLst>
                  <a:ext uri="{FF2B5EF4-FFF2-40B4-BE49-F238E27FC236}">
                    <a16:creationId xmlns:a16="http://schemas.microsoft.com/office/drawing/2014/main" id="{E9D98820-295D-B94A-932A-F8B7420F16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7800" y="7254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Dodecagon 154">
                <a:extLst>
                  <a:ext uri="{FF2B5EF4-FFF2-40B4-BE49-F238E27FC236}">
                    <a16:creationId xmlns:a16="http://schemas.microsoft.com/office/drawing/2014/main" id="{0FB7CEC8-1EB1-1040-ABFB-518FC81166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2224" y="6858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Dodecagon 155">
                <a:extLst>
                  <a:ext uri="{FF2B5EF4-FFF2-40B4-BE49-F238E27FC236}">
                    <a16:creationId xmlns:a16="http://schemas.microsoft.com/office/drawing/2014/main" id="{684C4C6C-116F-EC44-82AB-6D709D6FA4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9824" y="6492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Dodecagon 156">
                <a:extLst>
                  <a:ext uri="{FF2B5EF4-FFF2-40B4-BE49-F238E27FC236}">
                    <a16:creationId xmlns:a16="http://schemas.microsoft.com/office/drawing/2014/main" id="{863F8FCD-C524-1B46-A25C-0FA96E97F0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10200" y="6492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Dodecagon 157">
                <a:extLst>
                  <a:ext uri="{FF2B5EF4-FFF2-40B4-BE49-F238E27FC236}">
                    <a16:creationId xmlns:a16="http://schemas.microsoft.com/office/drawing/2014/main" id="{7DC1C62E-D9B1-9B43-BF76-643C3162EB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8424" y="6492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Dodecagon 158">
                <a:extLst>
                  <a:ext uri="{FF2B5EF4-FFF2-40B4-BE49-F238E27FC236}">
                    <a16:creationId xmlns:a16="http://schemas.microsoft.com/office/drawing/2014/main" id="{7C829AB3-2775-BB46-9D0A-38E8D74B27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38800" y="6492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Dodecagon 159">
                <a:extLst>
                  <a:ext uri="{FF2B5EF4-FFF2-40B4-BE49-F238E27FC236}">
                    <a16:creationId xmlns:a16="http://schemas.microsoft.com/office/drawing/2014/main" id="{67AF46FD-92DE-7649-8DB9-3A2CCEE027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29200" y="6492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Dodecagon 160">
                <a:extLst>
                  <a:ext uri="{FF2B5EF4-FFF2-40B4-BE49-F238E27FC236}">
                    <a16:creationId xmlns:a16="http://schemas.microsoft.com/office/drawing/2014/main" id="{01A8470B-98F4-E44D-9C63-08E0BEF23E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68824" y="6492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Dodecagon 161">
                <a:extLst>
                  <a:ext uri="{FF2B5EF4-FFF2-40B4-BE49-F238E27FC236}">
                    <a16:creationId xmlns:a16="http://schemas.microsoft.com/office/drawing/2014/main" id="{AF2DD74F-B1CA-1942-9D61-77DF1848DF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21224" y="7620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Dodecagon 162">
                <a:extLst>
                  <a:ext uri="{FF2B5EF4-FFF2-40B4-BE49-F238E27FC236}">
                    <a16:creationId xmlns:a16="http://schemas.microsoft.com/office/drawing/2014/main" id="{4A930846-B9A7-894F-A17F-EF722A8B4A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0224" y="8778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4" name="Dodecagon 163">
                <a:extLst>
                  <a:ext uri="{FF2B5EF4-FFF2-40B4-BE49-F238E27FC236}">
                    <a16:creationId xmlns:a16="http://schemas.microsoft.com/office/drawing/2014/main" id="{3ECAB024-9154-184E-BFD3-6EA4DA556D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53000" y="8382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Dodecagon 164">
                <a:extLst>
                  <a:ext uri="{FF2B5EF4-FFF2-40B4-BE49-F238E27FC236}">
                    <a16:creationId xmlns:a16="http://schemas.microsoft.com/office/drawing/2014/main" id="{676243B7-73AB-2443-A738-E427774A87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424" y="13716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Dodecagon 165">
                <a:extLst>
                  <a:ext uri="{FF2B5EF4-FFF2-40B4-BE49-F238E27FC236}">
                    <a16:creationId xmlns:a16="http://schemas.microsoft.com/office/drawing/2014/main" id="{74E8989D-63EE-8846-9866-11161464D4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4000" y="14874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7" name="Dodecagon 166">
                <a:extLst>
                  <a:ext uri="{FF2B5EF4-FFF2-40B4-BE49-F238E27FC236}">
                    <a16:creationId xmlns:a16="http://schemas.microsoft.com/office/drawing/2014/main" id="{6EF840EB-3EB5-5441-B93F-F54000B496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68824" y="14478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8" name="Dodecagon 167">
                <a:extLst>
                  <a:ext uri="{FF2B5EF4-FFF2-40B4-BE49-F238E27FC236}">
                    <a16:creationId xmlns:a16="http://schemas.microsoft.com/office/drawing/2014/main" id="{5AFEEC42-8DDB-8F4D-9E62-E379643CF1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05400" y="14112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Dodecagon 168">
                <a:extLst>
                  <a:ext uri="{FF2B5EF4-FFF2-40B4-BE49-F238E27FC236}">
                    <a16:creationId xmlns:a16="http://schemas.microsoft.com/office/drawing/2014/main" id="{6D6633AE-8507-524F-B16D-658876FC4E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21224" y="16002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0" name="Dodecagon 169">
                <a:extLst>
                  <a:ext uri="{FF2B5EF4-FFF2-40B4-BE49-F238E27FC236}">
                    <a16:creationId xmlns:a16="http://schemas.microsoft.com/office/drawing/2014/main" id="{017C6922-1572-204A-9DCF-17FCF8720E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7800" y="18684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1" name="Dodecagon 170">
                <a:extLst>
                  <a:ext uri="{FF2B5EF4-FFF2-40B4-BE49-F238E27FC236}">
                    <a16:creationId xmlns:a16="http://schemas.microsoft.com/office/drawing/2014/main" id="{E901907A-A40B-4B47-9634-DCFEC2D4ED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424" y="18684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2" name="Dodecagon 171">
                <a:extLst>
                  <a:ext uri="{FF2B5EF4-FFF2-40B4-BE49-F238E27FC236}">
                    <a16:creationId xmlns:a16="http://schemas.microsoft.com/office/drawing/2014/main" id="{B36394C8-BBD4-9546-AF5A-E6A3641288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4000" y="19050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3" name="Dodecagon 172">
                <a:extLst>
                  <a:ext uri="{FF2B5EF4-FFF2-40B4-BE49-F238E27FC236}">
                    <a16:creationId xmlns:a16="http://schemas.microsoft.com/office/drawing/2014/main" id="{0EF0B5AF-C5E8-9945-A362-2EE3ED33F1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81600" y="19050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Dodecagon 173">
                <a:extLst>
                  <a:ext uri="{FF2B5EF4-FFF2-40B4-BE49-F238E27FC236}">
                    <a16:creationId xmlns:a16="http://schemas.microsoft.com/office/drawing/2014/main" id="{9EFA86A2-BB35-9C4E-BBE5-CE312AD384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21224" y="19050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Dodecagon 174">
                <a:extLst>
                  <a:ext uri="{FF2B5EF4-FFF2-40B4-BE49-F238E27FC236}">
                    <a16:creationId xmlns:a16="http://schemas.microsoft.com/office/drawing/2014/main" id="{38DF3F0A-773F-C443-9299-990E11B2DD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16424" y="16764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6" name="Dodecagon 175">
                <a:extLst>
                  <a:ext uri="{FF2B5EF4-FFF2-40B4-BE49-F238E27FC236}">
                    <a16:creationId xmlns:a16="http://schemas.microsoft.com/office/drawing/2014/main" id="{EFC211E9-FDD0-3946-8AD0-8FDB8E7B92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53000" y="16398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7" name="Dodecagon 176">
                <a:extLst>
                  <a:ext uri="{FF2B5EF4-FFF2-40B4-BE49-F238E27FC236}">
                    <a16:creationId xmlns:a16="http://schemas.microsoft.com/office/drawing/2014/main" id="{14198CA5-23EE-0B48-B7A1-754D7661D5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26024" y="8778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8" name="Dodecagon 177">
                <a:extLst>
                  <a:ext uri="{FF2B5EF4-FFF2-40B4-BE49-F238E27FC236}">
                    <a16:creationId xmlns:a16="http://schemas.microsoft.com/office/drawing/2014/main" id="{525AA7F8-C16C-A841-BA5A-FE467E5403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73624" y="9144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9" name="Dodecagon 178">
                <a:extLst>
                  <a:ext uri="{FF2B5EF4-FFF2-40B4-BE49-F238E27FC236}">
                    <a16:creationId xmlns:a16="http://schemas.microsoft.com/office/drawing/2014/main" id="{2F21B5DC-8486-264E-AFD3-107C602BBD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424" y="8016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0" name="Dodecagon 179">
                <a:extLst>
                  <a:ext uri="{FF2B5EF4-FFF2-40B4-BE49-F238E27FC236}">
                    <a16:creationId xmlns:a16="http://schemas.microsoft.com/office/drawing/2014/main" id="{11FD3583-A2E9-514D-B491-FE33EF56D6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91200" y="6492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1" name="Dodecagon 180">
                <a:extLst>
                  <a:ext uri="{FF2B5EF4-FFF2-40B4-BE49-F238E27FC236}">
                    <a16:creationId xmlns:a16="http://schemas.microsoft.com/office/drawing/2014/main" id="{2A3DE61B-BAEB-974E-A241-5E9D915C99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67400" y="6858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2" name="Dodecagon 181">
                <a:extLst>
                  <a:ext uri="{FF2B5EF4-FFF2-40B4-BE49-F238E27FC236}">
                    <a16:creationId xmlns:a16="http://schemas.microsoft.com/office/drawing/2014/main" id="{8A712D65-7461-C848-B1CE-AC7441CB1F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3600" y="7620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3" name="Dodecagon 182">
                <a:extLst>
                  <a:ext uri="{FF2B5EF4-FFF2-40B4-BE49-F238E27FC236}">
                    <a16:creationId xmlns:a16="http://schemas.microsoft.com/office/drawing/2014/main" id="{C3D50395-4F66-7645-83BF-07347F58B6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3600" y="8016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Dodecagon 183">
                <a:extLst>
                  <a:ext uri="{FF2B5EF4-FFF2-40B4-BE49-F238E27FC236}">
                    <a16:creationId xmlns:a16="http://schemas.microsoft.com/office/drawing/2014/main" id="{0898AD66-5B21-D441-A0E2-7D066C4538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2224" y="10668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5" name="Dodecagon 184">
                <a:extLst>
                  <a:ext uri="{FF2B5EF4-FFF2-40B4-BE49-F238E27FC236}">
                    <a16:creationId xmlns:a16="http://schemas.microsoft.com/office/drawing/2014/main" id="{F8E411FA-13EB-434C-A74F-4548532A7A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26024" y="10302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6" name="Dodecagon 185">
                <a:extLst>
                  <a:ext uri="{FF2B5EF4-FFF2-40B4-BE49-F238E27FC236}">
                    <a16:creationId xmlns:a16="http://schemas.microsoft.com/office/drawing/2014/main" id="{3EC4ED36-B9C0-E443-BA72-54CAE8464B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54624" y="10668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7" name="Dodecagon 186">
                <a:extLst>
                  <a:ext uri="{FF2B5EF4-FFF2-40B4-BE49-F238E27FC236}">
                    <a16:creationId xmlns:a16="http://schemas.microsoft.com/office/drawing/2014/main" id="{58001FB2-6B5B-4D48-BAAC-13CA1D264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68824" y="11826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8" name="Dodecagon 187">
                <a:extLst>
                  <a:ext uri="{FF2B5EF4-FFF2-40B4-BE49-F238E27FC236}">
                    <a16:creationId xmlns:a16="http://schemas.microsoft.com/office/drawing/2014/main" id="{3F1272A8-4409-3F47-AA64-F3D7402CB7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6000" y="14112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Dodecagon 188">
                <a:extLst>
                  <a:ext uri="{FF2B5EF4-FFF2-40B4-BE49-F238E27FC236}">
                    <a16:creationId xmlns:a16="http://schemas.microsoft.com/office/drawing/2014/main" id="{C87D39EA-042F-CB4E-A793-AF8211C602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8424" y="9144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Dodecagon 189">
                <a:extLst>
                  <a:ext uri="{FF2B5EF4-FFF2-40B4-BE49-F238E27FC236}">
                    <a16:creationId xmlns:a16="http://schemas.microsoft.com/office/drawing/2014/main" id="{8241E714-365E-2E42-9382-B3ADCEB24D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86400" y="8778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1" name="Dodecagon 190">
                <a:extLst>
                  <a:ext uri="{FF2B5EF4-FFF2-40B4-BE49-F238E27FC236}">
                    <a16:creationId xmlns:a16="http://schemas.microsoft.com/office/drawing/2014/main" id="{B6CFD54C-1C26-4F49-AC7A-AECAB001BE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86400" y="7254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2" name="Dodecagon 191">
                <a:extLst>
                  <a:ext uri="{FF2B5EF4-FFF2-40B4-BE49-F238E27FC236}">
                    <a16:creationId xmlns:a16="http://schemas.microsoft.com/office/drawing/2014/main" id="{F7D28E83-40F3-164F-B30E-66D99708E4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4000" y="7620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3" name="Dodecagon 192">
                <a:extLst>
                  <a:ext uri="{FF2B5EF4-FFF2-40B4-BE49-F238E27FC236}">
                    <a16:creationId xmlns:a16="http://schemas.microsoft.com/office/drawing/2014/main" id="{A10C8205-62A2-C74A-94B7-CE2E9731F8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73624" y="7254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4" name="Dodecagon 193">
                <a:extLst>
                  <a:ext uri="{FF2B5EF4-FFF2-40B4-BE49-F238E27FC236}">
                    <a16:creationId xmlns:a16="http://schemas.microsoft.com/office/drawing/2014/main" id="{0ADF16CA-8CA0-974A-98A9-2FFA67E7A1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6000" y="9906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5" name="Dodecagon 194">
                <a:extLst>
                  <a:ext uri="{FF2B5EF4-FFF2-40B4-BE49-F238E27FC236}">
                    <a16:creationId xmlns:a16="http://schemas.microsoft.com/office/drawing/2014/main" id="{A265BB38-7A2A-D447-9527-43DC5DF45D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8424" y="19050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6" name="Dodecagon 195">
                <a:extLst>
                  <a:ext uri="{FF2B5EF4-FFF2-40B4-BE49-F238E27FC236}">
                    <a16:creationId xmlns:a16="http://schemas.microsoft.com/office/drawing/2014/main" id="{2048A625-EA67-0E44-8A61-C80D2E3D79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38800" y="19050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7" name="Dodecagon 196">
                <a:extLst>
                  <a:ext uri="{FF2B5EF4-FFF2-40B4-BE49-F238E27FC236}">
                    <a16:creationId xmlns:a16="http://schemas.microsoft.com/office/drawing/2014/main" id="{71EFF302-7EEA-DE47-B948-0EFCF2E69A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9800" y="16002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8" name="Dodecagon 197">
                <a:extLst>
                  <a:ext uri="{FF2B5EF4-FFF2-40B4-BE49-F238E27FC236}">
                    <a16:creationId xmlns:a16="http://schemas.microsoft.com/office/drawing/2014/main" id="{1D2EF5AB-B5B6-D74E-8D8E-518FB427C9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67400" y="17922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9" name="Dodecagon 198">
                <a:extLst>
                  <a:ext uri="{FF2B5EF4-FFF2-40B4-BE49-F238E27FC236}">
                    <a16:creationId xmlns:a16="http://schemas.microsoft.com/office/drawing/2014/main" id="{69C020E8-D689-344A-9E0C-D9F7300766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67400" y="17526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0" name="Dodecagon 199">
                <a:extLst>
                  <a:ext uri="{FF2B5EF4-FFF2-40B4-BE49-F238E27FC236}">
                    <a16:creationId xmlns:a16="http://schemas.microsoft.com/office/drawing/2014/main" id="{09DFC003-B722-8F41-87BC-4044D430FD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7800" y="18288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1" name="Dodecagon 200">
                <a:extLst>
                  <a:ext uri="{FF2B5EF4-FFF2-40B4-BE49-F238E27FC236}">
                    <a16:creationId xmlns:a16="http://schemas.microsoft.com/office/drawing/2014/main" id="{43156CD6-CF58-784E-8BE0-EF93C0661E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6000" y="1447800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Dodecagon 201">
                <a:extLst>
                  <a:ext uri="{FF2B5EF4-FFF2-40B4-BE49-F238E27FC236}">
                    <a16:creationId xmlns:a16="http://schemas.microsoft.com/office/drawing/2014/main" id="{B10BF8D5-3C48-1544-B317-AEAB9CA476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53000" y="1030224"/>
                <a:ext cx="36576" cy="36576"/>
              </a:xfrm>
              <a:prstGeom prst="dodec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203" name="Content Placeholder 4">
            <a:extLst>
              <a:ext uri="{FF2B5EF4-FFF2-40B4-BE49-F238E27FC236}">
                <a16:creationId xmlns:a16="http://schemas.microsoft.com/office/drawing/2014/main" id="{9489AFDC-2FF3-1044-B1A9-6CAA704C92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-1507" b="-1086"/>
          <a:stretch/>
        </p:blipFill>
        <p:spPr>
          <a:xfrm>
            <a:off x="6324688" y="1126063"/>
            <a:ext cx="5370195" cy="5162003"/>
          </a:xfrm>
        </p:spPr>
      </p:pic>
    </p:spTree>
    <p:extLst>
      <p:ext uri="{BB962C8B-B14F-4D97-AF65-F5344CB8AC3E}">
        <p14:creationId xmlns:p14="http://schemas.microsoft.com/office/powerpoint/2010/main" val="361615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010E-A55E-154B-9A0E-19E7A86AF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Astrometry to the rescue!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A272DD-B29D-EC46-A225-46C6040178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982" y="1600200"/>
            <a:ext cx="6339459" cy="43942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613E82-FE12-074B-8052-DF6995600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9399" y="1435099"/>
            <a:ext cx="5246055" cy="4948763"/>
          </a:xfrm>
        </p:spPr>
        <p:txBody>
          <a:bodyPr/>
          <a:lstStyle/>
          <a:p>
            <a:r>
              <a:rPr lang="en-US" sz="2400" dirty="0"/>
              <a:t>Saturn looks to be WAY more dissipative than expected from theory</a:t>
            </a:r>
          </a:p>
          <a:p>
            <a:pPr lvl="1"/>
            <a:r>
              <a:rPr lang="en-US" sz="2400" dirty="0"/>
              <a:t>Like by 10x</a:t>
            </a:r>
          </a:p>
          <a:p>
            <a:pPr lvl="1"/>
            <a:endParaRPr lang="en-US" sz="2400" dirty="0"/>
          </a:p>
          <a:p>
            <a:r>
              <a:rPr lang="en-US" sz="2400" dirty="0"/>
              <a:t>Equilibrium heating is totally fine!</a:t>
            </a:r>
          </a:p>
          <a:p>
            <a:endParaRPr lang="en-US" sz="2400" dirty="0"/>
          </a:p>
          <a:p>
            <a:r>
              <a:rPr lang="en-US" sz="2400" dirty="0"/>
              <a:t>But we learned a lot trying to solve this problem.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D94152-1C6F-814C-8B50-528C61B91289}"/>
              </a:ext>
            </a:extLst>
          </p:cNvPr>
          <p:cNvSpPr txBox="1"/>
          <p:nvPr/>
        </p:nvSpPr>
        <p:spPr>
          <a:xfrm>
            <a:off x="3098800" y="5994400"/>
            <a:ext cx="2847511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Lainey et al., 2012,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ApJ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26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F9E6-03B9-A949-9B55-B8A950A97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 to this…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DF4D22-D597-F84C-8F6C-2734D86315D6}"/>
              </a:ext>
            </a:extLst>
          </p:cNvPr>
          <p:cNvGrpSpPr/>
          <p:nvPr/>
        </p:nvGrpSpPr>
        <p:grpSpPr>
          <a:xfrm>
            <a:off x="3813645" y="16840200"/>
            <a:ext cx="6537485" cy="5130463"/>
            <a:chOff x="4572000" y="16840200"/>
            <a:chExt cx="6537485" cy="51304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AC770DB-011F-E446-A300-308FDDC89FD2}"/>
                </a:ext>
              </a:extLst>
            </p:cNvPr>
            <p:cNvGrpSpPr/>
            <p:nvPr/>
          </p:nvGrpSpPr>
          <p:grpSpPr>
            <a:xfrm>
              <a:off x="4572000" y="16840200"/>
              <a:ext cx="6537485" cy="4221104"/>
              <a:chOff x="4572000" y="16840200"/>
              <a:chExt cx="6537485" cy="4221104"/>
            </a:xfrm>
          </p:grpSpPr>
          <p:pic>
            <p:nvPicPr>
              <p:cNvPr id="8" name="Picture 7" descr="mapview.png">
                <a:extLst>
                  <a:ext uri="{FF2B5EF4-FFF2-40B4-BE49-F238E27FC236}">
                    <a16:creationId xmlns:a16="http://schemas.microsoft.com/office/drawing/2014/main" id="{EAA21222-1A10-844F-A30D-4755303EEA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733" b="6100"/>
              <a:stretch/>
            </p:blipFill>
            <p:spPr>
              <a:xfrm>
                <a:off x="4572000" y="16840200"/>
                <a:ext cx="6537485" cy="4221104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4E69BE-EA23-C148-B39F-5D05EA2D9DC5}"/>
                  </a:ext>
                </a:extLst>
              </p:cNvPr>
              <p:cNvSpPr/>
              <p:nvPr/>
            </p:nvSpPr>
            <p:spPr>
              <a:xfrm>
                <a:off x="4782699" y="17068800"/>
                <a:ext cx="561861" cy="625710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18AAA7-5526-AC40-B5E8-3EDCEA29BBFE}"/>
                </a:ext>
              </a:extLst>
            </p:cNvPr>
            <p:cNvSpPr txBox="1"/>
            <p:nvPr/>
          </p:nvSpPr>
          <p:spPr>
            <a:xfrm>
              <a:off x="4734673" y="20955000"/>
              <a:ext cx="59257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Figure 1: Example pattern of tidal dissipation in the ice shell of Enceladus. Other patterns are possible [9], but all are symmetric about the equator.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2C2020-2020-0E40-85B1-A9CFD87CB1E4}"/>
              </a:ext>
            </a:extLst>
          </p:cNvPr>
          <p:cNvGrpSpPr/>
          <p:nvPr/>
        </p:nvGrpSpPr>
        <p:grpSpPr>
          <a:xfrm>
            <a:off x="3966045" y="16992600"/>
            <a:ext cx="6537485" cy="5130463"/>
            <a:chOff x="4572000" y="16840200"/>
            <a:chExt cx="6537485" cy="513046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9EA6749-F5FC-C14C-B33C-553540A74C6F}"/>
                </a:ext>
              </a:extLst>
            </p:cNvPr>
            <p:cNvGrpSpPr/>
            <p:nvPr/>
          </p:nvGrpSpPr>
          <p:grpSpPr>
            <a:xfrm>
              <a:off x="4572000" y="16840200"/>
              <a:ext cx="6537485" cy="4221104"/>
              <a:chOff x="4572000" y="16840200"/>
              <a:chExt cx="6537485" cy="4221104"/>
            </a:xfrm>
          </p:grpSpPr>
          <p:pic>
            <p:nvPicPr>
              <p:cNvPr id="13" name="Picture 12" descr="mapview.png">
                <a:extLst>
                  <a:ext uri="{FF2B5EF4-FFF2-40B4-BE49-F238E27FC236}">
                    <a16:creationId xmlns:a16="http://schemas.microsoft.com/office/drawing/2014/main" id="{FFA08D27-9AFF-D940-B438-55175B4CFC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733" b="6100"/>
              <a:stretch/>
            </p:blipFill>
            <p:spPr>
              <a:xfrm>
                <a:off x="4572000" y="16840200"/>
                <a:ext cx="6537485" cy="422110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BF5DD3-EF21-504D-8B8F-6F8CDC13EE0A}"/>
                  </a:ext>
                </a:extLst>
              </p:cNvPr>
              <p:cNvSpPr/>
              <p:nvPr/>
            </p:nvSpPr>
            <p:spPr>
              <a:xfrm>
                <a:off x="4782699" y="17068800"/>
                <a:ext cx="561861" cy="625710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3629B1-C562-E141-8C59-9A4C5D40FCE4}"/>
                </a:ext>
              </a:extLst>
            </p:cNvPr>
            <p:cNvSpPr txBox="1"/>
            <p:nvPr/>
          </p:nvSpPr>
          <p:spPr>
            <a:xfrm>
              <a:off x="4734673" y="20955000"/>
              <a:ext cx="59257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Figure 1: Example pattern of tidal dissipation in the ice shell of Enceladus. Other patterns are possible [9], but all are symmetric about the equator. </a:t>
              </a:r>
            </a:p>
          </p:txBody>
        </p:sp>
      </p:grpSp>
      <p:pic>
        <p:nvPicPr>
          <p:cNvPr id="15" name="Content Placeholder 14" descr="mapview.png">
            <a:extLst>
              <a:ext uri="{FF2B5EF4-FFF2-40B4-BE49-F238E27FC236}">
                <a16:creationId xmlns:a16="http://schemas.microsoft.com/office/drawing/2014/main" id="{FFA2AC32-006D-984A-8FC9-02AF80DAED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3" b="6100"/>
          <a:stretch/>
        </p:blipFill>
        <p:spPr>
          <a:xfrm>
            <a:off x="384645" y="1516890"/>
            <a:ext cx="5629275" cy="3535296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4141821-5C39-D648-8B1E-212BDACAE0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70800" y="2747551"/>
            <a:ext cx="4370388" cy="29757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33C46A2-B612-C64E-8104-C6ABF71EDCC0}"/>
              </a:ext>
            </a:extLst>
          </p:cNvPr>
          <p:cNvSpPr/>
          <p:nvPr/>
        </p:nvSpPr>
        <p:spPr>
          <a:xfrm>
            <a:off x="7561082" y="5801956"/>
            <a:ext cx="2788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dirty="0"/>
              <a:t>Tobie et al. (2008), Icarus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04A5B-BD49-8847-84D8-4D9188F3E03F}"/>
              </a:ext>
            </a:extLst>
          </p:cNvPr>
          <p:cNvSpPr txBox="1"/>
          <p:nvPr/>
        </p:nvSpPr>
        <p:spPr>
          <a:xfrm>
            <a:off x="457200" y="5252303"/>
            <a:ext cx="5981700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Narrow range of sea sizes that would work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And why is there exactly one polar sea?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159B65-96E3-A049-BA64-4355B2B81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082" y="348278"/>
            <a:ext cx="2260600" cy="20955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4F8C09-9083-4244-8D6B-C726CB83CB5B}"/>
              </a:ext>
            </a:extLst>
          </p:cNvPr>
          <p:cNvSpPr/>
          <p:nvPr/>
        </p:nvSpPr>
        <p:spPr>
          <a:xfrm>
            <a:off x="9821682" y="389073"/>
            <a:ext cx="2211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dirty="0"/>
              <a:t>Collins and Goodman (2007), Icarus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F78242-9F75-1C44-8B33-94F466A9EB9B}"/>
              </a:ext>
            </a:extLst>
          </p:cNvPr>
          <p:cNvSpPr/>
          <p:nvPr/>
        </p:nvSpPr>
        <p:spPr>
          <a:xfrm>
            <a:off x="546100" y="1638300"/>
            <a:ext cx="495300" cy="48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FAFB4C-34DE-1F47-870D-B4121842BBA9}"/>
              </a:ext>
            </a:extLst>
          </p:cNvPr>
          <p:cNvSpPr/>
          <p:nvPr/>
        </p:nvSpPr>
        <p:spPr>
          <a:xfrm>
            <a:off x="7561082" y="83310"/>
            <a:ext cx="495300" cy="48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27109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40E92-D7F3-EF40-BBC3-0B43495E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refuge of the scoundrel…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EC6738-34C8-D045-9F62-A945AD2E52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0" b="32542"/>
          <a:stretch/>
        </p:blipFill>
        <p:spPr>
          <a:xfrm>
            <a:off x="681481" y="1639230"/>
            <a:ext cx="5431921" cy="395868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542ADA-9AF3-2543-98E1-76ADBB064F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0" b="32542"/>
          <a:stretch/>
        </p:blipFill>
        <p:spPr>
          <a:xfrm>
            <a:off x="6084500" y="1561172"/>
            <a:ext cx="5318168" cy="394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61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11C00-5F13-374D-9A59-A58DB28F5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Answers and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56FBA-4A15-D74B-A746-486DDFA8A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5733" y="1365813"/>
            <a:ext cx="5630400" cy="501805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We learned:</a:t>
            </a:r>
          </a:p>
          <a:p>
            <a:r>
              <a:rPr lang="en-US" dirty="0"/>
              <a:t>Polar wander unnecessary </a:t>
            </a:r>
          </a:p>
          <a:p>
            <a:pPr lvl="1"/>
            <a:r>
              <a:rPr lang="en-US" dirty="0"/>
              <a:t>Patterns of tidal dissipation show the maximum heating is expected at the poles.</a:t>
            </a:r>
          </a:p>
          <a:p>
            <a:pPr lvl="1"/>
            <a:endParaRPr lang="en-US" dirty="0"/>
          </a:p>
          <a:p>
            <a:r>
              <a:rPr lang="en-US" dirty="0"/>
              <a:t>Ocean not strictly necessary</a:t>
            </a:r>
          </a:p>
          <a:p>
            <a:pPr lvl="1"/>
            <a:r>
              <a:rPr lang="en-US" dirty="0"/>
              <a:t>A rubble core can dissipate plenty of heat</a:t>
            </a:r>
          </a:p>
          <a:p>
            <a:pPr lvl="1"/>
            <a:endParaRPr lang="en-US" dirty="0"/>
          </a:p>
          <a:p>
            <a:r>
              <a:rPr lang="en-US" dirty="0"/>
              <a:t>Clever ways to get high heat flux recently</a:t>
            </a:r>
          </a:p>
          <a:p>
            <a:pPr lvl="1"/>
            <a:r>
              <a:rPr lang="en-US" dirty="0"/>
              <a:t>Tidal evolution</a:t>
            </a:r>
          </a:p>
          <a:p>
            <a:pPr lvl="1"/>
            <a:r>
              <a:rPr lang="en-US" dirty="0"/>
              <a:t>Episodic overturn</a:t>
            </a:r>
          </a:p>
          <a:p>
            <a:pPr lvl="1"/>
            <a:r>
              <a:rPr lang="en-US" dirty="0"/>
              <a:t>Impact heating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385734-7568-C84F-A6FE-BD432AC99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2751" y="1365813"/>
            <a:ext cx="5632704" cy="501805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But…</a:t>
            </a:r>
          </a:p>
          <a:p>
            <a:r>
              <a:rPr lang="en-US" dirty="0"/>
              <a:t>Why is there not also activity at the north pole?</a:t>
            </a:r>
          </a:p>
          <a:p>
            <a:pPr marL="447675" lvl="1" indent="0">
              <a:buNone/>
            </a:pPr>
            <a:endParaRPr lang="en-US" dirty="0"/>
          </a:p>
          <a:p>
            <a:pPr marL="447675" lvl="1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dirty="0"/>
              <a:t>It’s a lot easier to maintain.</a:t>
            </a:r>
          </a:p>
          <a:p>
            <a:pPr lvl="1"/>
            <a:r>
              <a:rPr lang="en-US" dirty="0"/>
              <a:t>Resonances in ocean prevent total freezing</a:t>
            </a:r>
          </a:p>
          <a:p>
            <a:pPr marL="447675" lvl="1" indent="0">
              <a:buNone/>
            </a:pPr>
            <a:endParaRPr lang="en-US" dirty="0"/>
          </a:p>
          <a:p>
            <a:r>
              <a:rPr lang="en-US" dirty="0"/>
              <a:t>Heat flux can be high all the time!</a:t>
            </a:r>
          </a:p>
          <a:p>
            <a:pPr lvl="1"/>
            <a:r>
              <a:rPr lang="en-US" dirty="0"/>
              <a:t>Saturn may be dissipative.</a:t>
            </a:r>
          </a:p>
        </p:txBody>
      </p:sp>
    </p:spTree>
    <p:extLst>
      <p:ext uri="{BB962C8B-B14F-4D97-AF65-F5344CB8AC3E}">
        <p14:creationId xmlns:p14="http://schemas.microsoft.com/office/powerpoint/2010/main" val="39180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C9DAB8-DC0A-1A47-BBB7-6D1D77947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3372B0-685B-2C42-9FC3-597333422B8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Enceladus is really cool.</a:t>
            </a:r>
          </a:p>
          <a:p>
            <a:endParaRPr lang="en-US" dirty="0"/>
          </a:p>
          <a:p>
            <a:r>
              <a:rPr lang="en-US" dirty="0"/>
              <a:t>Sometimes, being wrong is great. We explored paths we wouldn’t have considered otherwise, and we learned a lot in the process. It’s boring to be right the first time.</a:t>
            </a:r>
          </a:p>
          <a:p>
            <a:endParaRPr lang="en-US" dirty="0"/>
          </a:p>
          <a:p>
            <a:r>
              <a:rPr lang="en-US" dirty="0"/>
              <a:t>But seriously, how do you break the tidal symmetry?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There once was a moon called Enceladus</a:t>
            </a:r>
            <a:br>
              <a:rPr lang="en-US" i="1" dirty="0"/>
            </a:br>
            <a:r>
              <a:rPr lang="en-US" i="1" dirty="0"/>
              <a:t>Whose tiger-stripes have cast a spell at us.</a:t>
            </a:r>
            <a:br>
              <a:rPr lang="en-US" i="1" dirty="0"/>
            </a:br>
            <a:r>
              <a:rPr lang="en-US" i="1" dirty="0"/>
              <a:t>The south polar plume</a:t>
            </a:r>
            <a:br>
              <a:rPr lang="en-US" i="1" dirty="0"/>
            </a:br>
            <a:r>
              <a:rPr lang="en-US" i="1" dirty="0"/>
              <a:t>Like an ice-vapor ‘shroom</a:t>
            </a:r>
            <a:br>
              <a:rPr lang="en-US" i="1" dirty="0"/>
            </a:br>
            <a:r>
              <a:rPr lang="en-US" i="1" dirty="0"/>
              <a:t>Has poked its way through the ice shell at us.</a:t>
            </a:r>
          </a:p>
        </p:txBody>
      </p:sp>
    </p:spTree>
    <p:extLst>
      <p:ext uri="{BB962C8B-B14F-4D97-AF65-F5344CB8AC3E}">
        <p14:creationId xmlns:p14="http://schemas.microsoft.com/office/powerpoint/2010/main" val="268124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750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6738471" y="5400648"/>
            <a:ext cx="34763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Spencer et al. </a:t>
            </a:r>
            <a:r>
              <a:rPr lang="en-US" sz="2000" i="1" dirty="0"/>
              <a:t>Science</a:t>
            </a:r>
            <a:r>
              <a:rPr lang="en-US" sz="2000" dirty="0"/>
              <a:t> 2006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7144351" y="981482"/>
            <a:ext cx="265706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folHlink"/>
                </a:solidFill>
              </a:rPr>
              <a:t>Tiger Stripes</a:t>
            </a:r>
          </a:p>
        </p:txBody>
      </p:sp>
      <p:sp>
        <p:nvSpPr>
          <p:cNvPr id="5325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south polar region</a:t>
            </a:r>
          </a:p>
        </p:txBody>
      </p:sp>
      <p:sp>
        <p:nvSpPr>
          <p:cNvPr id="148484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675047" y="1135612"/>
            <a:ext cx="5765018" cy="5257800"/>
          </a:xfrm>
        </p:spPr>
        <p:txBody>
          <a:bodyPr>
            <a:normAutofit/>
          </a:bodyPr>
          <a:lstStyle/>
          <a:p>
            <a:endParaRPr lang="en-US" b="0" dirty="0"/>
          </a:p>
          <a:p>
            <a:pPr lvl="1"/>
            <a:endParaRPr lang="en-US" b="0" dirty="0"/>
          </a:p>
        </p:txBody>
      </p:sp>
      <p:pic>
        <p:nvPicPr>
          <p:cNvPr id="53254" name="Picture 5" descr="Enceladus_polar_tem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9368" y="1644170"/>
            <a:ext cx="3657600" cy="362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9" descr="enc_plume_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168" y="1639230"/>
            <a:ext cx="4270629" cy="36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2164341" y="5360017"/>
            <a:ext cx="3107516" cy="400110"/>
          </a:xfrm>
          <a:prstGeom prst="rect">
            <a:avLst/>
          </a:prstGeom>
          <a:noFill/>
          <a:ln w="952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sz="2000" dirty="0"/>
              <a:t>Porco et al. </a:t>
            </a:r>
            <a:r>
              <a:rPr lang="en-US" sz="2000" i="1" dirty="0"/>
              <a:t>Science</a:t>
            </a:r>
            <a:r>
              <a:rPr lang="en-US" sz="2000" dirty="0"/>
              <a:t> 2006</a:t>
            </a: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3106274" y="1022452"/>
            <a:ext cx="155302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folHlink"/>
                </a:solidFill>
              </a:rPr>
              <a:t>Plumes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037294" y="3716074"/>
            <a:ext cx="2375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~10 GW Heat Flow</a:t>
            </a:r>
          </a:p>
        </p:txBody>
      </p:sp>
      <p:sp>
        <p:nvSpPr>
          <p:cNvPr id="4" name="Rectangle 3"/>
          <p:cNvSpPr/>
          <p:nvPr/>
        </p:nvSpPr>
        <p:spPr>
          <a:xfrm>
            <a:off x="1769663" y="1884692"/>
            <a:ext cx="1583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10000"/>
                    <a:lumOff val="90000"/>
                  </a:schemeClr>
                </a:solidFill>
              </a:rPr>
              <a:t>Ice and vapor</a:t>
            </a:r>
            <a:br>
              <a:rPr lang="en-US" dirty="0">
                <a:solidFill>
                  <a:schemeClr val="tx2">
                    <a:lumMod val="10000"/>
                    <a:lumOff val="9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10000"/>
                    <a:lumOff val="90000"/>
                  </a:schemeClr>
                </a:solidFill>
              </a:rPr>
              <a:t>(false color)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346826" y="3391647"/>
            <a:ext cx="881529" cy="40341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0298856">
            <a:off x="3346825" y="3242235"/>
            <a:ext cx="78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South</a:t>
            </a:r>
          </a:p>
        </p:txBody>
      </p:sp>
    </p:spTree>
    <p:extLst>
      <p:ext uri="{BB962C8B-B14F-4D97-AF65-F5344CB8AC3E}">
        <p14:creationId xmlns:p14="http://schemas.microsoft.com/office/powerpoint/2010/main" val="217313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316D-C15C-6147-8A1E-DA6342932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Diapir-induced reorientation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EEEADF-1BBC-0B4C-A6B2-C7E87FA9F8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6875" y="1411288"/>
            <a:ext cx="5588000" cy="46863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97A10-40CA-954B-ADC9-5CADF64D48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Buoyant plume acts as gravity low</a:t>
            </a:r>
          </a:p>
          <a:p>
            <a:r>
              <a:rPr lang="en-US" dirty="0"/>
              <a:t>Causes reorientation of Enceladus to place the plume at the pole if it does not start there.</a:t>
            </a:r>
          </a:p>
          <a:p>
            <a:r>
              <a:rPr lang="en-US" dirty="0"/>
              <a:t>Timescale and magnitude of reorientation depend on density contrasts (thermal and chemical)</a:t>
            </a:r>
          </a:p>
          <a:p>
            <a:endParaRPr lang="en-US" dirty="0"/>
          </a:p>
          <a:p>
            <a:r>
              <a:rPr lang="en-US" dirty="0"/>
              <a:t>Convection modeling needed</a:t>
            </a:r>
          </a:p>
          <a:p>
            <a:r>
              <a:rPr lang="en-US" dirty="0"/>
              <a:t>This got me my first job!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F69AF-D3B8-734E-A552-06874FD29A4F}"/>
              </a:ext>
            </a:extLst>
          </p:cNvPr>
          <p:cNvSpPr txBox="1"/>
          <p:nvPr/>
        </p:nvSpPr>
        <p:spPr>
          <a:xfrm>
            <a:off x="1307669" y="6102669"/>
            <a:ext cx="3591048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Nimmo and Pappalardo, 2006</a:t>
            </a:r>
          </a:p>
        </p:txBody>
      </p:sp>
    </p:spTree>
    <p:extLst>
      <p:ext uri="{BB962C8B-B14F-4D97-AF65-F5344CB8AC3E}">
        <p14:creationId xmlns:p14="http://schemas.microsoft.com/office/powerpoint/2010/main" val="2827616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was hired to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52500" y="1181100"/>
            <a:ext cx="5410200" cy="5029200"/>
          </a:xfrm>
        </p:spPr>
        <p:txBody>
          <a:bodyPr/>
          <a:lstStyle/>
          <a:p>
            <a:r>
              <a:rPr lang="en-US" dirty="0"/>
              <a:t>Figure out how to get a plume at Enceladus</a:t>
            </a:r>
          </a:p>
          <a:p>
            <a:endParaRPr lang="en-US" dirty="0"/>
          </a:p>
          <a:p>
            <a:r>
              <a:rPr lang="en-US" dirty="0"/>
              <a:t>Put that plume at the south pole.</a:t>
            </a:r>
          </a:p>
          <a:p>
            <a:endParaRPr lang="en-US" dirty="0"/>
          </a:p>
          <a:p>
            <a:r>
              <a:rPr lang="en-US" dirty="0"/>
              <a:t>Calculate tidal heating in Enceladus’s interior</a:t>
            </a:r>
          </a:p>
          <a:p>
            <a:endParaRPr lang="en-US" dirty="0"/>
          </a:p>
          <a:p>
            <a:r>
              <a:rPr lang="en-US" dirty="0"/>
              <a:t>Get that heat out.</a:t>
            </a:r>
          </a:p>
          <a:p>
            <a:endParaRPr lang="en-US" dirty="0"/>
          </a:p>
          <a:p>
            <a:r>
              <a:rPr lang="en-US" dirty="0"/>
              <a:t>Do all the above in a 5’ by 8’ space.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CEF0557-557E-4E05-A15C-E44F5A05222A}" type="datetime3">
              <a:rPr lang="en-US" smtClean="0"/>
              <a:t>10 August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C0F4D3-CF3F-E74D-AD4D-76D46FB8C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918" y="692150"/>
            <a:ext cx="3548042" cy="4298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9A7C7A-4138-3D44-84D2-A7AEFDAC03F4}"/>
              </a:ext>
            </a:extLst>
          </p:cNvPr>
          <p:cNvSpPr txBox="1"/>
          <p:nvPr/>
        </p:nvSpPr>
        <p:spPr>
          <a:xfrm>
            <a:off x="9207500" y="5435600"/>
            <a:ext cx="1851789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Nimmo, 2006q</a:t>
            </a:r>
          </a:p>
        </p:txBody>
      </p:sp>
    </p:spTree>
    <p:extLst>
      <p:ext uri="{BB962C8B-B14F-4D97-AF65-F5344CB8AC3E}">
        <p14:creationId xmlns:p14="http://schemas.microsoft.com/office/powerpoint/2010/main" val="51640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F9E6-03B9-A949-9B55-B8A950A97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Polar heating is normal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DF4D22-D597-F84C-8F6C-2734D86315D6}"/>
              </a:ext>
            </a:extLst>
          </p:cNvPr>
          <p:cNvGrpSpPr/>
          <p:nvPr/>
        </p:nvGrpSpPr>
        <p:grpSpPr>
          <a:xfrm>
            <a:off x="3813645" y="16840200"/>
            <a:ext cx="6537485" cy="5130463"/>
            <a:chOff x="4572000" y="16840200"/>
            <a:chExt cx="6537485" cy="51304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AC770DB-011F-E446-A300-308FDDC89FD2}"/>
                </a:ext>
              </a:extLst>
            </p:cNvPr>
            <p:cNvGrpSpPr/>
            <p:nvPr/>
          </p:nvGrpSpPr>
          <p:grpSpPr>
            <a:xfrm>
              <a:off x="4572000" y="16840200"/>
              <a:ext cx="6537485" cy="4221104"/>
              <a:chOff x="4572000" y="16840200"/>
              <a:chExt cx="6537485" cy="4221104"/>
            </a:xfrm>
          </p:grpSpPr>
          <p:pic>
            <p:nvPicPr>
              <p:cNvPr id="8" name="Picture 7" descr="mapview.png">
                <a:extLst>
                  <a:ext uri="{FF2B5EF4-FFF2-40B4-BE49-F238E27FC236}">
                    <a16:creationId xmlns:a16="http://schemas.microsoft.com/office/drawing/2014/main" id="{EAA21222-1A10-844F-A30D-4755303EEA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733" b="6100"/>
              <a:stretch/>
            </p:blipFill>
            <p:spPr>
              <a:xfrm>
                <a:off x="4572000" y="16840200"/>
                <a:ext cx="6537485" cy="4221104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4E69BE-EA23-C148-B39F-5D05EA2D9DC5}"/>
                  </a:ext>
                </a:extLst>
              </p:cNvPr>
              <p:cNvSpPr/>
              <p:nvPr/>
            </p:nvSpPr>
            <p:spPr>
              <a:xfrm>
                <a:off x="4782699" y="17068800"/>
                <a:ext cx="561861" cy="625710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18AAA7-5526-AC40-B5E8-3EDCEA29BBFE}"/>
                </a:ext>
              </a:extLst>
            </p:cNvPr>
            <p:cNvSpPr txBox="1"/>
            <p:nvPr/>
          </p:nvSpPr>
          <p:spPr>
            <a:xfrm>
              <a:off x="4734673" y="20955000"/>
              <a:ext cx="59257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Figure 1: Example pattern of tidal dissipation in the ice shell of Enceladus. Other patterns are possible [9], but all are symmetric about the equator.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2C2020-2020-0E40-85B1-A9CFD87CB1E4}"/>
              </a:ext>
            </a:extLst>
          </p:cNvPr>
          <p:cNvGrpSpPr/>
          <p:nvPr/>
        </p:nvGrpSpPr>
        <p:grpSpPr>
          <a:xfrm>
            <a:off x="3966045" y="16992600"/>
            <a:ext cx="6537485" cy="5130463"/>
            <a:chOff x="4572000" y="16840200"/>
            <a:chExt cx="6537485" cy="513046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9EA6749-F5FC-C14C-B33C-553540A74C6F}"/>
                </a:ext>
              </a:extLst>
            </p:cNvPr>
            <p:cNvGrpSpPr/>
            <p:nvPr/>
          </p:nvGrpSpPr>
          <p:grpSpPr>
            <a:xfrm>
              <a:off x="4572000" y="16840200"/>
              <a:ext cx="6537485" cy="4221104"/>
              <a:chOff x="4572000" y="16840200"/>
              <a:chExt cx="6537485" cy="4221104"/>
            </a:xfrm>
          </p:grpSpPr>
          <p:pic>
            <p:nvPicPr>
              <p:cNvPr id="13" name="Picture 12" descr="mapview.png">
                <a:extLst>
                  <a:ext uri="{FF2B5EF4-FFF2-40B4-BE49-F238E27FC236}">
                    <a16:creationId xmlns:a16="http://schemas.microsoft.com/office/drawing/2014/main" id="{FFA08D27-9AFF-D940-B438-55175B4CFC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733" b="6100"/>
              <a:stretch/>
            </p:blipFill>
            <p:spPr>
              <a:xfrm>
                <a:off x="4572000" y="16840200"/>
                <a:ext cx="6537485" cy="422110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BF5DD3-EF21-504D-8B8F-6F8CDC13EE0A}"/>
                  </a:ext>
                </a:extLst>
              </p:cNvPr>
              <p:cNvSpPr/>
              <p:nvPr/>
            </p:nvSpPr>
            <p:spPr>
              <a:xfrm>
                <a:off x="4782699" y="17068800"/>
                <a:ext cx="561861" cy="625710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3629B1-C562-E141-8C59-9A4C5D40FCE4}"/>
                </a:ext>
              </a:extLst>
            </p:cNvPr>
            <p:cNvSpPr txBox="1"/>
            <p:nvPr/>
          </p:nvSpPr>
          <p:spPr>
            <a:xfrm>
              <a:off x="4734673" y="20955000"/>
              <a:ext cx="59257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Figure 1: Example pattern of tidal dissipation in the ice shell of Enceladus. Other patterns are possible [9], but all are symmetric about the equator. </a:t>
              </a:r>
            </a:p>
          </p:txBody>
        </p:sp>
      </p:grpSp>
      <p:pic>
        <p:nvPicPr>
          <p:cNvPr id="15" name="Content Placeholder 14" descr="mapview.png">
            <a:extLst>
              <a:ext uri="{FF2B5EF4-FFF2-40B4-BE49-F238E27FC236}">
                <a16:creationId xmlns:a16="http://schemas.microsoft.com/office/drawing/2014/main" id="{FFA2AC32-006D-984A-8FC9-02AF80DAED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3" b="6100"/>
          <a:stretch/>
        </p:blipFill>
        <p:spPr>
          <a:xfrm>
            <a:off x="376238" y="1411532"/>
            <a:ext cx="7519776" cy="47225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A2C8675-32FD-8D4F-BF91-FC99BB940F7D}"/>
              </a:ext>
            </a:extLst>
          </p:cNvPr>
          <p:cNvSpPr txBox="1"/>
          <p:nvPr/>
        </p:nvSpPr>
        <p:spPr>
          <a:xfrm>
            <a:off x="5207000" y="6134100"/>
            <a:ext cx="2877711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Roberts and Nimmo, 2008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7F0C233-980E-1D43-B622-67B2B3F55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34399" y="1126063"/>
            <a:ext cx="3341055" cy="5257800"/>
          </a:xfrm>
        </p:spPr>
        <p:txBody>
          <a:bodyPr/>
          <a:lstStyle/>
          <a:p>
            <a:r>
              <a:rPr lang="en-US" dirty="0"/>
              <a:t>Maximum dissipation expected at the poles</a:t>
            </a:r>
          </a:p>
          <a:p>
            <a:endParaRPr lang="en-US" dirty="0"/>
          </a:p>
          <a:p>
            <a:r>
              <a:rPr lang="en-US" dirty="0"/>
              <a:t>Why is the south pole special and not the north?</a:t>
            </a:r>
          </a:p>
          <a:p>
            <a:endParaRPr lang="en-US" dirty="0"/>
          </a:p>
          <a:p>
            <a:r>
              <a:rPr lang="en-US" dirty="0"/>
              <a:t>Need some way to break the symmetry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6044C4-59FD-9143-8E93-941D2795A4E0}"/>
              </a:ext>
            </a:extLst>
          </p:cNvPr>
          <p:cNvSpPr/>
          <p:nvPr/>
        </p:nvSpPr>
        <p:spPr>
          <a:xfrm>
            <a:off x="546100" y="1524000"/>
            <a:ext cx="6731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243126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9EA6B-2742-A44D-9C6C-649D002D5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Degree-1 convection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4F9EE-3503-694C-9E47-30ECC1637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351" y="224363"/>
            <a:ext cx="5632704" cy="5257800"/>
          </a:xfrm>
        </p:spPr>
        <p:txBody>
          <a:bodyPr/>
          <a:lstStyle/>
          <a:p>
            <a:r>
              <a:rPr lang="en-US" dirty="0"/>
              <a:t>Needs small core (&lt; 100 km radius) and high heat dissipation (&gt; 3 GW)</a:t>
            </a:r>
          </a:p>
          <a:p>
            <a:r>
              <a:rPr lang="en-US" dirty="0"/>
              <a:t>Implies incomplete differentiation and high heating</a:t>
            </a:r>
          </a:p>
          <a:p>
            <a:r>
              <a:rPr lang="en-US" dirty="0"/>
              <a:t>Hard to get degree-1 in a thinner ice shell.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9CF49ADA-AA77-8B45-B672-C9F6C4D27F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6238" y="1424169"/>
            <a:ext cx="5629275" cy="4660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89E3C9-4451-E44C-9C56-94003BD3EB0F}"/>
              </a:ext>
            </a:extLst>
          </p:cNvPr>
          <p:cNvSpPr txBox="1"/>
          <p:nvPr/>
        </p:nvSpPr>
        <p:spPr>
          <a:xfrm>
            <a:off x="2239332" y="6098814"/>
            <a:ext cx="1903085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Grott et al., 2007</a:t>
            </a:r>
          </a:p>
        </p:txBody>
      </p:sp>
      <p:pic>
        <p:nvPicPr>
          <p:cNvPr id="7" name="Picture 3" descr="tempaxi100000">
            <a:extLst>
              <a:ext uri="{FF2B5EF4-FFF2-40B4-BE49-F238E27FC236}">
                <a16:creationId xmlns:a16="http://schemas.microsoft.com/office/drawing/2014/main" id="{FF63C6F0-309F-A649-9233-6B76C88C8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38416" y="2018453"/>
            <a:ext cx="2990574" cy="393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1B064E-B9DA-1D41-A7D5-7DC305791CF6}"/>
              </a:ext>
            </a:extLst>
          </p:cNvPr>
          <p:cNvSpPr txBox="1"/>
          <p:nvPr/>
        </p:nvSpPr>
        <p:spPr>
          <a:xfrm>
            <a:off x="7594847" y="5952741"/>
            <a:ext cx="2877711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Roberts and Nimmo, 2008</a:t>
            </a:r>
          </a:p>
        </p:txBody>
      </p:sp>
    </p:spTree>
    <p:extLst>
      <p:ext uri="{BB962C8B-B14F-4D97-AF65-F5344CB8AC3E}">
        <p14:creationId xmlns:p14="http://schemas.microsoft.com/office/powerpoint/2010/main" val="87008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2AAAA-636A-0B4B-A41A-7D62554A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 much heat?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D2FE8A-5C36-9B4A-8421-65A3A42B9F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40545" y="1007479"/>
            <a:ext cx="5448902" cy="448147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3048C-5014-D54B-9E1E-C2EDE99B2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1643" y="5834644"/>
            <a:ext cx="3993266" cy="631244"/>
          </a:xfrm>
        </p:spPr>
        <p:txBody>
          <a:bodyPr>
            <a:normAutofit/>
          </a:bodyPr>
          <a:lstStyle/>
          <a:p>
            <a:r>
              <a:rPr lang="en-US" dirty="0"/>
              <a:t>Observed: 6 GW ± bunches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CB47DD-458D-1A44-992C-F907A7721F49}"/>
              </a:ext>
            </a:extLst>
          </p:cNvPr>
          <p:cNvSpPr txBox="1"/>
          <p:nvPr/>
        </p:nvSpPr>
        <p:spPr>
          <a:xfrm>
            <a:off x="7957894" y="5451180"/>
            <a:ext cx="3103735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Meyer and Wisdom, 2007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0BF3FF-33D6-444B-A6C5-E169878E8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64" y="1516399"/>
            <a:ext cx="5660573" cy="3900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42A22E-95AF-994E-82A3-CA72B98EED41}"/>
              </a:ext>
            </a:extLst>
          </p:cNvPr>
          <p:cNvSpPr/>
          <p:nvPr/>
        </p:nvSpPr>
        <p:spPr>
          <a:xfrm>
            <a:off x="1177648" y="5304286"/>
            <a:ext cx="3108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dirty="0"/>
              <a:t>Spencer et al., (2006)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B4E190B-AA1A-064E-816A-AF6C931E6381}"/>
              </a:ext>
            </a:extLst>
          </p:cNvPr>
          <p:cNvSpPr txBox="1">
            <a:spLocks/>
          </p:cNvSpPr>
          <p:nvPr/>
        </p:nvSpPr>
        <p:spPr>
          <a:xfrm>
            <a:off x="7068363" y="5850924"/>
            <a:ext cx="3993266" cy="45281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Available: 1 GW ± not enough</a:t>
            </a:r>
          </a:p>
        </p:txBody>
      </p:sp>
    </p:spTree>
    <p:extLst>
      <p:ext uri="{BB962C8B-B14F-4D97-AF65-F5344CB8AC3E}">
        <p14:creationId xmlns:p14="http://schemas.microsoft.com/office/powerpoint/2010/main" val="1243762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D60D-97E6-554C-A9D9-0673E12D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all at once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42C8C5-6FD2-C74A-A923-75FD9AD80A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58101" y="528637"/>
            <a:ext cx="4076700" cy="549626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45EF9D-BBFE-D341-ACFE-89DF576AB0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9952" y="1320800"/>
            <a:ext cx="4563437" cy="4103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AE163-4F0A-9C4A-80B1-518187E50402}"/>
              </a:ext>
            </a:extLst>
          </p:cNvPr>
          <p:cNvSpPr txBox="1"/>
          <p:nvPr/>
        </p:nvSpPr>
        <p:spPr>
          <a:xfrm>
            <a:off x="8749600" y="6014006"/>
            <a:ext cx="2749471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O’Neill and Nimmo, 2010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AE85FD-A8C3-6046-BCB5-33D137C25F10}"/>
              </a:ext>
            </a:extLst>
          </p:cNvPr>
          <p:cNvSpPr txBox="1"/>
          <p:nvPr/>
        </p:nvSpPr>
        <p:spPr>
          <a:xfrm>
            <a:off x="1917000" y="6014006"/>
            <a:ext cx="2723823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Zhang and Nimmo, 2010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04FA61-4587-2B48-BC07-66BE9F975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670" y="5418138"/>
            <a:ext cx="850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89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78F6-61A1-044B-A70B-54E7D745F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enough heat!</a:t>
            </a:r>
          </a:p>
        </p:txBody>
      </p:sp>
      <p:sp>
        <p:nvSpPr>
          <p:cNvPr id="161" name="Rectangle 2">
            <a:extLst>
              <a:ext uri="{FF2B5EF4-FFF2-40B4-BE49-F238E27FC236}">
                <a16:creationId xmlns:a16="http://schemas.microsoft.com/office/drawing/2014/main" id="{7C0A2BC5-E1AC-384B-AE3F-D4291B9E5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581409"/>
            <a:ext cx="3886200" cy="24449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Ice Shell</a:t>
            </a:r>
          </a:p>
        </p:txBody>
      </p:sp>
      <p:sp>
        <p:nvSpPr>
          <p:cNvPr id="162" name="Rectangle 3">
            <a:extLst>
              <a:ext uri="{FF2B5EF4-FFF2-40B4-BE49-F238E27FC236}">
                <a16:creationId xmlns:a16="http://schemas.microsoft.com/office/drawing/2014/main" id="{D96F6B8A-34D9-2D46-8674-F8FFC7B67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863" y="3957896"/>
            <a:ext cx="3886200" cy="64569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dirty="0"/>
              <a:t>Ocean</a:t>
            </a:r>
          </a:p>
        </p:txBody>
      </p:sp>
      <p:sp>
        <p:nvSpPr>
          <p:cNvPr id="163" name="Rectangle 4">
            <a:extLst>
              <a:ext uri="{FF2B5EF4-FFF2-40B4-BE49-F238E27FC236}">
                <a16:creationId xmlns:a16="http://schemas.microsoft.com/office/drawing/2014/main" id="{078F10BD-AFED-A24C-A3F7-4693729D3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863" y="4603594"/>
            <a:ext cx="3886200" cy="914400"/>
          </a:xfrm>
          <a:prstGeom prst="rect">
            <a:avLst/>
          </a:prstGeom>
          <a:solidFill>
            <a:srgbClr val="3A0E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Silicate Core</a:t>
            </a:r>
          </a:p>
        </p:txBody>
      </p:sp>
      <p:sp>
        <p:nvSpPr>
          <p:cNvPr id="164" name="Rectangle 5">
            <a:extLst>
              <a:ext uri="{FF2B5EF4-FFF2-40B4-BE49-F238E27FC236}">
                <a16:creationId xmlns:a16="http://schemas.microsoft.com/office/drawing/2014/main" id="{1AB5B274-A706-6D4F-891E-0F6AB61DD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100" y="1200410"/>
            <a:ext cx="1528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T</a:t>
            </a:r>
            <a:r>
              <a:rPr lang="en-US" altLang="en-US" baseline="-25000" dirty="0"/>
              <a:t>s</a:t>
            </a:r>
            <a:r>
              <a:rPr lang="en-US" altLang="en-US" dirty="0"/>
              <a:t> = 80 K f(</a:t>
            </a:r>
            <a:r>
              <a:rPr lang="en-US" altLang="en-US" dirty="0">
                <a:latin typeface="Symbol" pitchFamily="2" charset="2"/>
              </a:rPr>
              <a:t>q</a:t>
            </a:r>
            <a:r>
              <a:rPr lang="en-US" altLang="en-US" dirty="0"/>
              <a:t>)</a:t>
            </a:r>
          </a:p>
        </p:txBody>
      </p:sp>
      <p:sp>
        <p:nvSpPr>
          <p:cNvPr id="165" name="Rectangle 6">
            <a:extLst>
              <a:ext uri="{FF2B5EF4-FFF2-40B4-BE49-F238E27FC236}">
                <a16:creationId xmlns:a16="http://schemas.microsoft.com/office/drawing/2014/main" id="{26E4E67B-523D-7D45-8FDC-D032FB1C8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038" y="3867410"/>
            <a:ext cx="1265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</a:t>
            </a:r>
            <a:r>
              <a:rPr lang="en-US" altLang="en-US" baseline="-25000"/>
              <a:t>b</a:t>
            </a:r>
            <a:r>
              <a:rPr lang="en-US" altLang="en-US"/>
              <a:t> = 273 K</a:t>
            </a:r>
          </a:p>
        </p:txBody>
      </p:sp>
      <p:sp>
        <p:nvSpPr>
          <p:cNvPr id="166" name="Rectangle 7" descr="30%">
            <a:extLst>
              <a:ext uri="{FF2B5EF4-FFF2-40B4-BE49-F238E27FC236}">
                <a16:creationId xmlns:a16="http://schemas.microsoft.com/office/drawing/2014/main" id="{D8C4051F-246C-A946-9875-7FC382C94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581410"/>
            <a:ext cx="3886200" cy="2362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7" name="Group 8">
            <a:extLst>
              <a:ext uri="{FF2B5EF4-FFF2-40B4-BE49-F238E27FC236}">
                <a16:creationId xmlns:a16="http://schemas.microsoft.com/office/drawing/2014/main" id="{3C2661CD-7360-AD4B-B6EC-E007615C2FC2}"/>
              </a:ext>
            </a:extLst>
          </p:cNvPr>
          <p:cNvGrpSpPr>
            <a:grpSpLocks/>
          </p:cNvGrpSpPr>
          <p:nvPr/>
        </p:nvGrpSpPr>
        <p:grpSpPr bwMode="auto">
          <a:xfrm>
            <a:off x="1135063" y="3715010"/>
            <a:ext cx="3810000" cy="228600"/>
            <a:chOff x="144" y="1872"/>
            <a:chExt cx="2400" cy="144"/>
          </a:xfrm>
        </p:grpSpPr>
        <p:sp>
          <p:nvSpPr>
            <p:cNvPr id="168" name="Line 9">
              <a:extLst>
                <a:ext uri="{FF2B5EF4-FFF2-40B4-BE49-F238E27FC236}">
                  <a16:creationId xmlns:a16="http://schemas.microsoft.com/office/drawing/2014/main" id="{F67178DB-90C8-B046-B9B0-E05832FB5E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1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Line 10">
              <a:extLst>
                <a:ext uri="{FF2B5EF4-FFF2-40B4-BE49-F238E27FC236}">
                  <a16:creationId xmlns:a16="http://schemas.microsoft.com/office/drawing/2014/main" id="{69CFFCF5-D8CC-4F44-B5AD-154243F6A0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7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Line 11">
              <a:extLst>
                <a:ext uri="{FF2B5EF4-FFF2-40B4-BE49-F238E27FC236}">
                  <a16:creationId xmlns:a16="http://schemas.microsoft.com/office/drawing/2014/main" id="{EAE90054-C99B-A24C-9AE7-896150786D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3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12">
              <a:extLst>
                <a:ext uri="{FF2B5EF4-FFF2-40B4-BE49-F238E27FC236}">
                  <a16:creationId xmlns:a16="http://schemas.microsoft.com/office/drawing/2014/main" id="{7BFADB09-87A4-2141-8BDE-D1F007E064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9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Line 13">
              <a:extLst>
                <a:ext uri="{FF2B5EF4-FFF2-40B4-BE49-F238E27FC236}">
                  <a16:creationId xmlns:a16="http://schemas.microsoft.com/office/drawing/2014/main" id="{41A7DF08-1251-1749-9F54-043E0593EC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5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14">
              <a:extLst>
                <a:ext uri="{FF2B5EF4-FFF2-40B4-BE49-F238E27FC236}">
                  <a16:creationId xmlns:a16="http://schemas.microsoft.com/office/drawing/2014/main" id="{FCA0D97A-1B87-5647-8092-2E5B91B296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1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4" name="Line 15">
              <a:extLst>
                <a:ext uri="{FF2B5EF4-FFF2-40B4-BE49-F238E27FC236}">
                  <a16:creationId xmlns:a16="http://schemas.microsoft.com/office/drawing/2014/main" id="{72B7FD4C-94F4-4542-8FE6-F9FCA10D11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7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Line 16">
              <a:extLst>
                <a:ext uri="{FF2B5EF4-FFF2-40B4-BE49-F238E27FC236}">
                  <a16:creationId xmlns:a16="http://schemas.microsoft.com/office/drawing/2014/main" id="{D2C5F195-4C02-FA40-9D0C-1FE35448DB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3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Line 17">
              <a:extLst>
                <a:ext uri="{FF2B5EF4-FFF2-40B4-BE49-F238E27FC236}">
                  <a16:creationId xmlns:a16="http://schemas.microsoft.com/office/drawing/2014/main" id="{182B7A17-685D-A544-AD89-47D41E9D06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5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Line 18">
              <a:extLst>
                <a:ext uri="{FF2B5EF4-FFF2-40B4-BE49-F238E27FC236}">
                  <a16:creationId xmlns:a16="http://schemas.microsoft.com/office/drawing/2014/main" id="{47FEF2EA-7D45-3A42-AC05-AF159C58F1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9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Line 19">
              <a:extLst>
                <a:ext uri="{FF2B5EF4-FFF2-40B4-BE49-F238E27FC236}">
                  <a16:creationId xmlns:a16="http://schemas.microsoft.com/office/drawing/2014/main" id="{CA667457-DE09-4146-BB55-53F6F0B457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5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Line 20">
              <a:extLst>
                <a:ext uri="{FF2B5EF4-FFF2-40B4-BE49-F238E27FC236}">
                  <a16:creationId xmlns:a16="http://schemas.microsoft.com/office/drawing/2014/main" id="{101298C4-DF80-6347-98D4-1311EACC65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1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Line 21">
              <a:extLst>
                <a:ext uri="{FF2B5EF4-FFF2-40B4-BE49-F238E27FC236}">
                  <a16:creationId xmlns:a16="http://schemas.microsoft.com/office/drawing/2014/main" id="{3CA8EB63-F4C4-0F4B-AF5B-59BD025C1E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7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Line 22">
              <a:extLst>
                <a:ext uri="{FF2B5EF4-FFF2-40B4-BE49-F238E27FC236}">
                  <a16:creationId xmlns:a16="http://schemas.microsoft.com/office/drawing/2014/main" id="{65AAE45A-609A-E54A-8C7E-8884C86147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3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Line 23">
              <a:extLst>
                <a:ext uri="{FF2B5EF4-FFF2-40B4-BE49-F238E27FC236}">
                  <a16:creationId xmlns:a16="http://schemas.microsoft.com/office/drawing/2014/main" id="{58C20849-BB6A-8144-B545-FE6D59EF62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9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Line 24">
              <a:extLst>
                <a:ext uri="{FF2B5EF4-FFF2-40B4-BE49-F238E27FC236}">
                  <a16:creationId xmlns:a16="http://schemas.microsoft.com/office/drawing/2014/main" id="{AAE0CAA6-9D1F-B749-A6AB-DE6B5BE5DF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2" y="1872"/>
              <a:ext cx="3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Line 25">
              <a:extLst>
                <a:ext uri="{FF2B5EF4-FFF2-40B4-BE49-F238E27FC236}">
                  <a16:creationId xmlns:a16="http://schemas.microsoft.com/office/drawing/2014/main" id="{B002EC0B-272D-4840-91E6-AE7C74D13B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Line 26">
              <a:extLst>
                <a:ext uri="{FF2B5EF4-FFF2-40B4-BE49-F238E27FC236}">
                  <a16:creationId xmlns:a16="http://schemas.microsoft.com/office/drawing/2014/main" id="{EC940E99-03DF-D248-B795-345EF24859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44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Line 27">
              <a:extLst>
                <a:ext uri="{FF2B5EF4-FFF2-40B4-BE49-F238E27FC236}">
                  <a16:creationId xmlns:a16="http://schemas.microsoft.com/office/drawing/2014/main" id="{7A99FECF-14C3-7641-B11F-1C166D211F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6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Line 28">
              <a:extLst>
                <a:ext uri="{FF2B5EF4-FFF2-40B4-BE49-F238E27FC236}">
                  <a16:creationId xmlns:a16="http://schemas.microsoft.com/office/drawing/2014/main" id="{1E16D199-9E96-4948-A096-FF8AF67FB2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0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Line 29">
              <a:extLst>
                <a:ext uri="{FF2B5EF4-FFF2-40B4-BE49-F238E27FC236}">
                  <a16:creationId xmlns:a16="http://schemas.microsoft.com/office/drawing/2014/main" id="{28A6C962-8D8E-8544-97D3-148E0A38D2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Line 30">
              <a:extLst>
                <a:ext uri="{FF2B5EF4-FFF2-40B4-BE49-F238E27FC236}">
                  <a16:creationId xmlns:a16="http://schemas.microsoft.com/office/drawing/2014/main" id="{A3F59719-9E0B-D24A-BEEA-75F986D77B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1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Line 31">
              <a:extLst>
                <a:ext uri="{FF2B5EF4-FFF2-40B4-BE49-F238E27FC236}">
                  <a16:creationId xmlns:a16="http://schemas.microsoft.com/office/drawing/2014/main" id="{13E0ABAE-6336-A041-930D-95E8FA9B30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Line 32">
              <a:extLst>
                <a:ext uri="{FF2B5EF4-FFF2-40B4-BE49-F238E27FC236}">
                  <a16:creationId xmlns:a16="http://schemas.microsoft.com/office/drawing/2014/main" id="{480FD378-B002-7944-9477-C16BD2E0D3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Line 33">
              <a:extLst>
                <a:ext uri="{FF2B5EF4-FFF2-40B4-BE49-F238E27FC236}">
                  <a16:creationId xmlns:a16="http://schemas.microsoft.com/office/drawing/2014/main" id="{16D69497-7D3C-D64F-8D0E-23AFA1B504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Line 34">
              <a:extLst>
                <a:ext uri="{FF2B5EF4-FFF2-40B4-BE49-F238E27FC236}">
                  <a16:creationId xmlns:a16="http://schemas.microsoft.com/office/drawing/2014/main" id="{F5206447-41EA-6146-894B-454B1C7D7E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" y="1872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" name="Group 35">
            <a:extLst>
              <a:ext uri="{FF2B5EF4-FFF2-40B4-BE49-F238E27FC236}">
                <a16:creationId xmlns:a16="http://schemas.microsoft.com/office/drawing/2014/main" id="{CAAC479E-5DAF-BB45-A459-43A02DBE4052}"/>
              </a:ext>
            </a:extLst>
          </p:cNvPr>
          <p:cNvGrpSpPr>
            <a:grpSpLocks/>
          </p:cNvGrpSpPr>
          <p:nvPr/>
        </p:nvGrpSpPr>
        <p:grpSpPr bwMode="auto">
          <a:xfrm>
            <a:off x="1135063" y="4374994"/>
            <a:ext cx="3810000" cy="228600"/>
            <a:chOff x="144" y="1872"/>
            <a:chExt cx="2400" cy="144"/>
          </a:xfrm>
        </p:grpSpPr>
        <p:sp>
          <p:nvSpPr>
            <p:cNvPr id="195" name="Line 36">
              <a:extLst>
                <a:ext uri="{FF2B5EF4-FFF2-40B4-BE49-F238E27FC236}">
                  <a16:creationId xmlns:a16="http://schemas.microsoft.com/office/drawing/2014/main" id="{69093834-5AE9-A042-AFCF-A072D21903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1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Line 37">
              <a:extLst>
                <a:ext uri="{FF2B5EF4-FFF2-40B4-BE49-F238E27FC236}">
                  <a16:creationId xmlns:a16="http://schemas.microsoft.com/office/drawing/2014/main" id="{43D2E5DB-BB68-D841-8DFD-5F293427D4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7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Line 38">
              <a:extLst>
                <a:ext uri="{FF2B5EF4-FFF2-40B4-BE49-F238E27FC236}">
                  <a16:creationId xmlns:a16="http://schemas.microsoft.com/office/drawing/2014/main" id="{8A0EDC82-1D8B-6442-BAF5-A40005BE75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3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Line 39">
              <a:extLst>
                <a:ext uri="{FF2B5EF4-FFF2-40B4-BE49-F238E27FC236}">
                  <a16:creationId xmlns:a16="http://schemas.microsoft.com/office/drawing/2014/main" id="{0DF5BF67-A74E-6244-994A-2D30A7FB6C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9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Line 40">
              <a:extLst>
                <a:ext uri="{FF2B5EF4-FFF2-40B4-BE49-F238E27FC236}">
                  <a16:creationId xmlns:a16="http://schemas.microsoft.com/office/drawing/2014/main" id="{C83805C2-E1E4-E24B-A4B3-4B813EACA7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5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Line 41">
              <a:extLst>
                <a:ext uri="{FF2B5EF4-FFF2-40B4-BE49-F238E27FC236}">
                  <a16:creationId xmlns:a16="http://schemas.microsoft.com/office/drawing/2014/main" id="{57082C62-F742-744D-90ED-17F20C823F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1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Line 42">
              <a:extLst>
                <a:ext uri="{FF2B5EF4-FFF2-40B4-BE49-F238E27FC236}">
                  <a16:creationId xmlns:a16="http://schemas.microsoft.com/office/drawing/2014/main" id="{6B05AC23-69A0-7C49-AC3F-4C7E48B0E2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7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Line 43">
              <a:extLst>
                <a:ext uri="{FF2B5EF4-FFF2-40B4-BE49-F238E27FC236}">
                  <a16:creationId xmlns:a16="http://schemas.microsoft.com/office/drawing/2014/main" id="{51A0C491-A601-FA46-BB20-D374E60C38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3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Line 44">
              <a:extLst>
                <a:ext uri="{FF2B5EF4-FFF2-40B4-BE49-F238E27FC236}">
                  <a16:creationId xmlns:a16="http://schemas.microsoft.com/office/drawing/2014/main" id="{0392B447-371F-5B47-865E-7D6C13392F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5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Line 45">
              <a:extLst>
                <a:ext uri="{FF2B5EF4-FFF2-40B4-BE49-F238E27FC236}">
                  <a16:creationId xmlns:a16="http://schemas.microsoft.com/office/drawing/2014/main" id="{1687C00A-6D92-5445-9A67-9089AF6D6D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9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Line 46">
              <a:extLst>
                <a:ext uri="{FF2B5EF4-FFF2-40B4-BE49-F238E27FC236}">
                  <a16:creationId xmlns:a16="http://schemas.microsoft.com/office/drawing/2014/main" id="{9B54650A-6606-D84C-9199-79BDB16C31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5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Line 47">
              <a:extLst>
                <a:ext uri="{FF2B5EF4-FFF2-40B4-BE49-F238E27FC236}">
                  <a16:creationId xmlns:a16="http://schemas.microsoft.com/office/drawing/2014/main" id="{4BBB8349-CCCB-2E4E-94BE-F087EEDB09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1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Line 48">
              <a:extLst>
                <a:ext uri="{FF2B5EF4-FFF2-40B4-BE49-F238E27FC236}">
                  <a16:creationId xmlns:a16="http://schemas.microsoft.com/office/drawing/2014/main" id="{09D344F8-4193-F44C-95A9-C9FDD51EEE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7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Line 49">
              <a:extLst>
                <a:ext uri="{FF2B5EF4-FFF2-40B4-BE49-F238E27FC236}">
                  <a16:creationId xmlns:a16="http://schemas.microsoft.com/office/drawing/2014/main" id="{8D0CA5A3-4375-AF4A-B352-31F0E33DB4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3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Line 50">
              <a:extLst>
                <a:ext uri="{FF2B5EF4-FFF2-40B4-BE49-F238E27FC236}">
                  <a16:creationId xmlns:a16="http://schemas.microsoft.com/office/drawing/2014/main" id="{5F762C8B-6F2B-C44D-97AA-93995CBCF8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9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51">
              <a:extLst>
                <a:ext uri="{FF2B5EF4-FFF2-40B4-BE49-F238E27FC236}">
                  <a16:creationId xmlns:a16="http://schemas.microsoft.com/office/drawing/2014/main" id="{3199A080-6D98-2145-9A72-9F1627F1DD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2" y="1872"/>
              <a:ext cx="3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52">
              <a:extLst>
                <a:ext uri="{FF2B5EF4-FFF2-40B4-BE49-F238E27FC236}">
                  <a16:creationId xmlns:a16="http://schemas.microsoft.com/office/drawing/2014/main" id="{D0C17944-8D3B-6B43-ACC4-1AD64C0780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53">
              <a:extLst>
                <a:ext uri="{FF2B5EF4-FFF2-40B4-BE49-F238E27FC236}">
                  <a16:creationId xmlns:a16="http://schemas.microsoft.com/office/drawing/2014/main" id="{3F0B5543-9C5F-154C-B37B-0A8F8C8637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44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54">
              <a:extLst>
                <a:ext uri="{FF2B5EF4-FFF2-40B4-BE49-F238E27FC236}">
                  <a16:creationId xmlns:a16="http://schemas.microsoft.com/office/drawing/2014/main" id="{DEAFB83A-58CD-0B43-8FF5-92A381C00A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6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55">
              <a:extLst>
                <a:ext uri="{FF2B5EF4-FFF2-40B4-BE49-F238E27FC236}">
                  <a16:creationId xmlns:a16="http://schemas.microsoft.com/office/drawing/2014/main" id="{8E1C6501-B6F4-1441-BC86-F9BE59DEAE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0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56">
              <a:extLst>
                <a:ext uri="{FF2B5EF4-FFF2-40B4-BE49-F238E27FC236}">
                  <a16:creationId xmlns:a16="http://schemas.microsoft.com/office/drawing/2014/main" id="{CA94B303-4311-A64D-BD4C-C87D36EF6C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57">
              <a:extLst>
                <a:ext uri="{FF2B5EF4-FFF2-40B4-BE49-F238E27FC236}">
                  <a16:creationId xmlns:a16="http://schemas.microsoft.com/office/drawing/2014/main" id="{1733F917-9FE3-6049-9C96-7DE7D06166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1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Line 58">
              <a:extLst>
                <a:ext uri="{FF2B5EF4-FFF2-40B4-BE49-F238E27FC236}">
                  <a16:creationId xmlns:a16="http://schemas.microsoft.com/office/drawing/2014/main" id="{DF02CE32-6EF5-A94B-A658-DA53F5DFB4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Line 59">
              <a:extLst>
                <a:ext uri="{FF2B5EF4-FFF2-40B4-BE49-F238E27FC236}">
                  <a16:creationId xmlns:a16="http://schemas.microsoft.com/office/drawing/2014/main" id="{47A753FE-C85A-3A4C-A0F7-12BF55F8A5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Line 60">
              <a:extLst>
                <a:ext uri="{FF2B5EF4-FFF2-40B4-BE49-F238E27FC236}">
                  <a16:creationId xmlns:a16="http://schemas.microsoft.com/office/drawing/2014/main" id="{B9A86FD9-8256-9047-992A-33ECE5FD52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Line 61">
              <a:extLst>
                <a:ext uri="{FF2B5EF4-FFF2-40B4-BE49-F238E27FC236}">
                  <a16:creationId xmlns:a16="http://schemas.microsoft.com/office/drawing/2014/main" id="{FACC81E8-52DE-9843-A3E1-525D21889D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1" name="Text Box 62">
            <a:extLst>
              <a:ext uri="{FF2B5EF4-FFF2-40B4-BE49-F238E27FC236}">
                <a16:creationId xmlns:a16="http://schemas.microsoft.com/office/drawing/2014/main" id="{196467A6-C92D-F642-823C-99EA014C5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2478348"/>
            <a:ext cx="9906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Tidal </a:t>
            </a:r>
          </a:p>
          <a:p>
            <a:pPr algn="ctr">
              <a:spcBef>
                <a:spcPct val="50000"/>
              </a:spcBef>
            </a:pPr>
            <a:r>
              <a:rPr lang="en-US" altLang="en-US" dirty="0"/>
              <a:t>Heating</a:t>
            </a:r>
          </a:p>
        </p:txBody>
      </p:sp>
      <p:sp>
        <p:nvSpPr>
          <p:cNvPr id="222" name="AutoShape 63">
            <a:extLst>
              <a:ext uri="{FF2B5EF4-FFF2-40B4-BE49-F238E27FC236}">
                <a16:creationId xmlns:a16="http://schemas.microsoft.com/office/drawing/2014/main" id="{A5B883D4-5E3C-AD4E-9586-7A922C5809F2}"/>
              </a:ext>
            </a:extLst>
          </p:cNvPr>
          <p:cNvSpPr>
            <a:spLocks/>
          </p:cNvSpPr>
          <p:nvPr/>
        </p:nvSpPr>
        <p:spPr bwMode="auto">
          <a:xfrm>
            <a:off x="609600" y="2038610"/>
            <a:ext cx="381000" cy="1600200"/>
          </a:xfrm>
          <a:prstGeom prst="leftBrace">
            <a:avLst>
              <a:gd name="adj1" fmla="val 3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" name="Text Box 64">
            <a:extLst>
              <a:ext uri="{FF2B5EF4-FFF2-40B4-BE49-F238E27FC236}">
                <a16:creationId xmlns:a16="http://schemas.microsoft.com/office/drawing/2014/main" id="{D0634E9F-D00D-7442-B1D6-CF056AF58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414" y="4072196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F</a:t>
            </a:r>
            <a:r>
              <a:rPr lang="en-US" altLang="en-US" baseline="-25000" dirty="0"/>
              <a:t>c</a:t>
            </a:r>
            <a:endParaRPr lang="en-US" altLang="en-US" dirty="0"/>
          </a:p>
        </p:txBody>
      </p:sp>
      <p:sp>
        <p:nvSpPr>
          <p:cNvPr id="224" name="Text Box 65">
            <a:extLst>
              <a:ext uri="{FF2B5EF4-FFF2-40B4-BE49-F238E27FC236}">
                <a16:creationId xmlns:a16="http://schemas.microsoft.com/office/drawing/2014/main" id="{84BA9AF9-6A34-AF4E-A98B-443C58DE7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334010"/>
            <a:ext cx="407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</a:t>
            </a:r>
            <a:r>
              <a:rPr lang="en-US" altLang="en-US" baseline="-25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</a:t>
            </a: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5" name="AutoShape 66">
            <a:extLst>
              <a:ext uri="{FF2B5EF4-FFF2-40B4-BE49-F238E27FC236}">
                <a16:creationId xmlns:a16="http://schemas.microsoft.com/office/drawing/2014/main" id="{777A4C59-BFD1-574C-BADD-E769588DBCB8}"/>
              </a:ext>
            </a:extLst>
          </p:cNvPr>
          <p:cNvSpPr>
            <a:spLocks/>
          </p:cNvSpPr>
          <p:nvPr/>
        </p:nvSpPr>
        <p:spPr bwMode="auto">
          <a:xfrm rot="10800000">
            <a:off x="5029200" y="1581410"/>
            <a:ext cx="292100" cy="2362200"/>
          </a:xfrm>
          <a:prstGeom prst="leftBrace">
            <a:avLst>
              <a:gd name="adj1" fmla="val 6739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" name="Text Box 67">
            <a:extLst>
              <a:ext uri="{FF2B5EF4-FFF2-40B4-BE49-F238E27FC236}">
                <a16:creationId xmlns:a16="http://schemas.microsoft.com/office/drawing/2014/main" id="{DCA62A3A-79F7-9546-9D6F-5EB7D35E1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64821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</a:t>
            </a:r>
          </a:p>
        </p:txBody>
      </p:sp>
      <p:grpSp>
        <p:nvGrpSpPr>
          <p:cNvPr id="227" name="Group 70">
            <a:extLst>
              <a:ext uri="{FF2B5EF4-FFF2-40B4-BE49-F238E27FC236}">
                <a16:creationId xmlns:a16="http://schemas.microsoft.com/office/drawing/2014/main" id="{655B04C6-36BC-0E48-9EC7-05EC9A874F1E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962410"/>
            <a:ext cx="3276600" cy="1371600"/>
            <a:chOff x="912" y="1056"/>
            <a:chExt cx="2064" cy="864"/>
          </a:xfrm>
        </p:grpSpPr>
        <p:grpSp>
          <p:nvGrpSpPr>
            <p:cNvPr id="228" name="Group 71">
              <a:extLst>
                <a:ext uri="{FF2B5EF4-FFF2-40B4-BE49-F238E27FC236}">
                  <a16:creationId xmlns:a16="http://schemas.microsoft.com/office/drawing/2014/main" id="{15610655-7434-234B-B44C-8B36F840C8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056"/>
              <a:ext cx="864" cy="864"/>
              <a:chOff x="864" y="1104"/>
              <a:chExt cx="576" cy="576"/>
            </a:xfrm>
          </p:grpSpPr>
          <p:sp>
            <p:nvSpPr>
              <p:cNvPr id="235" name="Arc 72">
                <a:extLst>
                  <a:ext uri="{FF2B5EF4-FFF2-40B4-BE49-F238E27FC236}">
                    <a16:creationId xmlns:a16="http://schemas.microsoft.com/office/drawing/2014/main" id="{67320BBA-7244-B141-B6EA-E296B7ED518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64" y="1104"/>
                <a:ext cx="288" cy="28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36" name="Arc 73">
                <a:extLst>
                  <a:ext uri="{FF2B5EF4-FFF2-40B4-BE49-F238E27FC236}">
                    <a16:creationId xmlns:a16="http://schemas.microsoft.com/office/drawing/2014/main" id="{6CE95164-602A-2A44-B99A-B9A7DCA8B7B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152" y="1104"/>
                <a:ext cx="288" cy="28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37" name="Arc 74">
                <a:extLst>
                  <a:ext uri="{FF2B5EF4-FFF2-40B4-BE49-F238E27FC236}">
                    <a16:creationId xmlns:a16="http://schemas.microsoft.com/office/drawing/2014/main" id="{B925EA29-F401-A841-8BD8-8F599E2E905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1152" y="1392"/>
                <a:ext cx="288" cy="28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sp>
          <p:nvSpPr>
            <p:cNvPr id="229" name="Line 75">
              <a:extLst>
                <a:ext uri="{FF2B5EF4-FFF2-40B4-BE49-F238E27FC236}">
                  <a16:creationId xmlns:a16="http://schemas.microsoft.com/office/drawing/2014/main" id="{820D1D53-2BDF-BE45-8E76-7A39C3A68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0" cy="4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230" name="Group 76">
              <a:extLst>
                <a:ext uri="{FF2B5EF4-FFF2-40B4-BE49-F238E27FC236}">
                  <a16:creationId xmlns:a16="http://schemas.microsoft.com/office/drawing/2014/main" id="{E333F883-078E-AD4B-B6CE-2AABD7B170A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112" y="1056"/>
              <a:ext cx="864" cy="864"/>
              <a:chOff x="864" y="1104"/>
              <a:chExt cx="576" cy="576"/>
            </a:xfrm>
          </p:grpSpPr>
          <p:sp>
            <p:nvSpPr>
              <p:cNvPr id="232" name="Arc 77">
                <a:extLst>
                  <a:ext uri="{FF2B5EF4-FFF2-40B4-BE49-F238E27FC236}">
                    <a16:creationId xmlns:a16="http://schemas.microsoft.com/office/drawing/2014/main" id="{D076E41F-AA3B-4E46-BAC9-5396D3F9D0C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64" y="1104"/>
                <a:ext cx="288" cy="28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33" name="Arc 78">
                <a:extLst>
                  <a:ext uri="{FF2B5EF4-FFF2-40B4-BE49-F238E27FC236}">
                    <a16:creationId xmlns:a16="http://schemas.microsoft.com/office/drawing/2014/main" id="{FF771977-9083-3E4C-B20D-FF08E21C81C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152" y="1104"/>
                <a:ext cx="288" cy="28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34" name="Arc 79">
                <a:extLst>
                  <a:ext uri="{FF2B5EF4-FFF2-40B4-BE49-F238E27FC236}">
                    <a16:creationId xmlns:a16="http://schemas.microsoft.com/office/drawing/2014/main" id="{1D47E166-510A-E442-9ABE-254738990B6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1152" y="1392"/>
                <a:ext cx="288" cy="28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sp>
          <p:nvSpPr>
            <p:cNvPr id="231" name="Line 80">
              <a:extLst>
                <a:ext uri="{FF2B5EF4-FFF2-40B4-BE49-F238E27FC236}">
                  <a16:creationId xmlns:a16="http://schemas.microsoft.com/office/drawing/2014/main" id="{35897C80-45EC-0D47-9B1C-48A9B2534C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1488"/>
              <a:ext cx="0" cy="4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38" name="Text Box 69">
            <a:extLst>
              <a:ext uri="{FF2B5EF4-FFF2-40B4-BE49-F238E27FC236}">
                <a16:creationId xmlns:a16="http://schemas.microsoft.com/office/drawing/2014/main" id="{0FD2666C-6C07-6E47-878B-9C254AFCB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180" y="5600699"/>
            <a:ext cx="547995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dirty="0">
                <a:solidFill>
                  <a:schemeClr val="folHlink"/>
                </a:solidFill>
              </a:rPr>
              <a:t>In thermal equilibrium, </a:t>
            </a:r>
            <a:r>
              <a:rPr lang="en-US" altLang="en-US" sz="2000" i="1" dirty="0">
                <a:solidFill>
                  <a:schemeClr val="folHlink"/>
                </a:solidFill>
              </a:rPr>
              <a:t>F</a:t>
            </a:r>
            <a:r>
              <a:rPr lang="en-US" altLang="en-US" sz="2000" i="1" baseline="-25000" dirty="0">
                <a:solidFill>
                  <a:schemeClr val="folHlink"/>
                </a:solidFill>
              </a:rPr>
              <a:t>b</a:t>
            </a:r>
            <a:r>
              <a:rPr lang="en-US" altLang="en-US" sz="2000" i="1" dirty="0">
                <a:solidFill>
                  <a:schemeClr val="folHlink"/>
                </a:solidFill>
              </a:rPr>
              <a:t> = F</a:t>
            </a:r>
            <a:r>
              <a:rPr lang="en-US" altLang="en-US" sz="2000" i="1" baseline="-25000" dirty="0">
                <a:solidFill>
                  <a:schemeClr val="folHlink"/>
                </a:solidFill>
              </a:rPr>
              <a:t>c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dirty="0">
                <a:solidFill>
                  <a:schemeClr val="folHlink"/>
                </a:solidFill>
              </a:rPr>
              <a:t>What combination of </a:t>
            </a:r>
            <a:r>
              <a:rPr lang="en-US" altLang="en-US" sz="2000" i="1" dirty="0">
                <a:solidFill>
                  <a:schemeClr val="folHlink"/>
                </a:solidFill>
              </a:rPr>
              <a:t>d </a:t>
            </a:r>
            <a:r>
              <a:rPr lang="en-US" altLang="en-US" sz="2000" dirty="0">
                <a:solidFill>
                  <a:schemeClr val="folHlink"/>
                </a:solidFill>
              </a:rPr>
              <a:t>and </a:t>
            </a:r>
            <a:r>
              <a:rPr lang="en-US" altLang="en-US" sz="2000" i="1" dirty="0">
                <a:solidFill>
                  <a:schemeClr val="folHlink"/>
                </a:solidFill>
                <a:latin typeface="Symbol" pitchFamily="2" charset="2"/>
              </a:rPr>
              <a:t>h</a:t>
            </a:r>
            <a:r>
              <a:rPr lang="en-US" altLang="en-US" sz="2000" i="1" baseline="-25000" dirty="0">
                <a:solidFill>
                  <a:schemeClr val="folHlink"/>
                </a:solidFill>
              </a:rPr>
              <a:t>0</a:t>
            </a:r>
            <a:r>
              <a:rPr lang="en-US" altLang="en-US" sz="2000" dirty="0">
                <a:solidFill>
                  <a:schemeClr val="folHlink"/>
                </a:solidFill>
              </a:rPr>
              <a:t> satisfies this?</a:t>
            </a:r>
          </a:p>
        </p:txBody>
      </p:sp>
      <p:pic>
        <p:nvPicPr>
          <p:cNvPr id="239" name="Picture 3" descr="tempaxi100000">
            <a:extLst>
              <a:ext uri="{FF2B5EF4-FFF2-40B4-BE49-F238E27FC236}">
                <a16:creationId xmlns:a16="http://schemas.microsoft.com/office/drawing/2014/main" id="{8C60579A-DB97-CA4B-A2C1-4D56D6FCB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1481822"/>
            <a:ext cx="2990574" cy="393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4" descr="tidalheating100000">
            <a:extLst>
              <a:ext uri="{FF2B5EF4-FFF2-40B4-BE49-F238E27FC236}">
                <a16:creationId xmlns:a16="http://schemas.microsoft.com/office/drawing/2014/main" id="{B0A23813-AA8E-8C49-9901-8DC5A1D68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775" y="1536777"/>
            <a:ext cx="2990574" cy="393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Text Box 5">
            <a:extLst>
              <a:ext uri="{FF2B5EF4-FFF2-40B4-BE49-F238E27FC236}">
                <a16:creationId xmlns:a16="http://schemas.microsoft.com/office/drawing/2014/main" id="{B65D0412-D59A-2747-8B4A-B15C85240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6169" y="5418667"/>
            <a:ext cx="21964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dirty="0"/>
              <a:t>Temperature </a:t>
            </a:r>
          </a:p>
          <a:p>
            <a:pPr algn="ctr"/>
            <a:r>
              <a:rPr lang="en-US" altLang="en-US" sz="2000" dirty="0"/>
              <a:t>(</a:t>
            </a:r>
            <a:r>
              <a:rPr lang="en-US" altLang="en-US" sz="2000" dirty="0" err="1"/>
              <a:t>Nondimensional</a:t>
            </a:r>
            <a:r>
              <a:rPr lang="en-US" altLang="en-US" sz="2000" dirty="0"/>
              <a:t>)</a:t>
            </a:r>
          </a:p>
        </p:txBody>
      </p:sp>
      <p:sp>
        <p:nvSpPr>
          <p:cNvPr id="242" name="Text Box 6">
            <a:extLst>
              <a:ext uri="{FF2B5EF4-FFF2-40B4-BE49-F238E27FC236}">
                <a16:creationId xmlns:a16="http://schemas.microsoft.com/office/drawing/2014/main" id="{955F0B15-5025-8B47-9D33-74FA9276C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8860" y="5473622"/>
            <a:ext cx="17524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dirty="0"/>
              <a:t>Heating Rate </a:t>
            </a:r>
          </a:p>
          <a:p>
            <a:pPr algn="ctr"/>
            <a:r>
              <a:rPr lang="en-US" altLang="en-US" sz="2000" dirty="0"/>
              <a:t>(10</a:t>
            </a:r>
            <a:r>
              <a:rPr lang="en-US" altLang="en-US" sz="2000" baseline="30000" dirty="0"/>
              <a:t>-9</a:t>
            </a:r>
            <a:r>
              <a:rPr lang="en-US" altLang="en-US" sz="2000" dirty="0"/>
              <a:t> W m</a:t>
            </a:r>
            <a:r>
              <a:rPr lang="en-US" altLang="en-US" sz="2000" baseline="30000" dirty="0"/>
              <a:t>-3</a:t>
            </a:r>
            <a:r>
              <a:rPr lang="en-US" alt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335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  <p:bldP spid="224" grpId="0"/>
      <p:bldP spid="238" grpId="0"/>
      <p:bldP spid="241" grpId="0"/>
      <p:bldP spid="242" grpId="0"/>
    </p:bldLst>
  </p:timing>
</p:sld>
</file>

<file path=ppt/theme/theme1.xml><?xml version="1.0" encoding="utf-8"?>
<a:theme xmlns:a="http://schemas.openxmlformats.org/drawingml/2006/main" name="APL-PowerPoint-Theme_light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6" id="{16C812F3-2FAC-5A45-BDAF-C812BAE1DAA2}" vid="{8F7B72D4-A8C2-6840-876C-3FF5A50C17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7BFD2CB1E744298C1AF8AA7379FF3" ma:contentTypeVersion="2" ma:contentTypeDescription="Create a new document." ma:contentTypeScope="" ma:versionID="7dc69b7d5cdc30166cb3b33179ded647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targetNamespace="http://schemas.microsoft.com/office/2006/metadata/properties" ma:root="true" ma:fieldsID="8b1f32b3baab200f1a8fb7d5950201f6" ns1:_="" ns2:_="">
    <xsd:import namespace="http://schemas.microsoft.com/sharepoint/v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911D45-17A0-45A6-A22C-53F5573CA735}">
  <ds:schemaRefs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4D4C85C-20DF-4B6B-85D4-9354AD9A79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5DBFC5-D377-49F5-9682-C93407E847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4364</TotalTime>
  <Words>847</Words>
  <Application>Microsoft Macintosh PowerPoint</Application>
  <PresentationFormat>Widescreen</PresentationFormat>
  <Paragraphs>160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.AppleSystemUIFont</vt:lpstr>
      <vt:lpstr>Arial</vt:lpstr>
      <vt:lpstr>Calibri</vt:lpstr>
      <vt:lpstr>Courier New</vt:lpstr>
      <vt:lpstr>Helvetica</vt:lpstr>
      <vt:lpstr>Myriad Pro</vt:lpstr>
      <vt:lpstr>Symbol</vt:lpstr>
      <vt:lpstr>Wingdings</vt:lpstr>
      <vt:lpstr>APL-PowerPoint-Theme_light</vt:lpstr>
      <vt:lpstr>Evolving Enceladus</vt:lpstr>
      <vt:lpstr>The south polar region</vt:lpstr>
      <vt:lpstr>Diapir-induced reorientation</vt:lpstr>
      <vt:lpstr>What I was hired to do</vt:lpstr>
      <vt:lpstr>Polar heating is normal</vt:lpstr>
      <vt:lpstr>Degree-1 convection</vt:lpstr>
      <vt:lpstr>Too much heat?</vt:lpstr>
      <vt:lpstr>Not all at once</vt:lpstr>
      <vt:lpstr>Not enough heat!</vt:lpstr>
      <vt:lpstr>We’re doomed!</vt:lpstr>
      <vt:lpstr>A way out!</vt:lpstr>
      <vt:lpstr>Which you may not need…</vt:lpstr>
      <vt:lpstr>Astrometry to the rescue!</vt:lpstr>
      <vt:lpstr>Back to this…</vt:lpstr>
      <vt:lpstr>Last refuge of the scoundrel…</vt:lpstr>
      <vt:lpstr>Answers and Questions</vt:lpstr>
      <vt:lpstr>Concluding Remarks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>Version 1.0</dc:description>
  <cp:lastModifiedBy>James Roberts</cp:lastModifiedBy>
  <cp:revision>29</cp:revision>
  <cp:lastPrinted>2017-08-24T18:44:08Z</cp:lastPrinted>
  <dcterms:created xsi:type="dcterms:W3CDTF">2017-11-15T22:01:34Z</dcterms:created>
  <dcterms:modified xsi:type="dcterms:W3CDTF">2018-08-13T16:11:42Z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0x0101009757BFD2CB1E744298C1AF8AA7379FF3</vt:lpwstr>
  </property>
</Properties>
</file>