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273" r:id="rId3"/>
    <p:sldId id="276" r:id="rId4"/>
    <p:sldId id="282" r:id="rId5"/>
    <p:sldId id="278" r:id="rId6"/>
    <p:sldId id="285" r:id="rId7"/>
    <p:sldId id="283" r:id="rId8"/>
    <p:sldId id="291" r:id="rId9"/>
    <p:sldId id="304" r:id="rId10"/>
    <p:sldId id="301" r:id="rId11"/>
    <p:sldId id="298" r:id="rId12"/>
    <p:sldId id="299" r:id="rId13"/>
    <p:sldId id="262" r:id="rId14"/>
    <p:sldId id="305" r:id="rId15"/>
    <p:sldId id="290" r:id="rId16"/>
    <p:sldId id="288" r:id="rId17"/>
    <p:sldId id="289" r:id="rId18"/>
    <p:sldId id="267" r:id="rId19"/>
    <p:sldId id="303" r:id="rId20"/>
    <p:sldId id="264" r:id="rId21"/>
    <p:sldId id="302" r:id="rId22"/>
    <p:sldId id="306" r:id="rId23"/>
    <p:sldId id="307" r:id="rId24"/>
    <p:sldId id="308" r:id="rId25"/>
    <p:sldId id="279" r:id="rId26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4ED"/>
    <a:srgbClr val="21FFF2"/>
    <a:srgbClr val="1D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74"/>
  </p:normalViewPr>
  <p:slideViewPr>
    <p:cSldViewPr snapToGrid="0" snapToObjects="1">
      <p:cViewPr>
        <p:scale>
          <a:sx n="100" d="100"/>
          <a:sy n="100" d="100"/>
        </p:scale>
        <p:origin x="1368" y="46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57348-02B5-C74C-AFEB-D1B52DFC4B16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2F620-5702-B144-956B-766D7A59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4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620-5702-B144-956B-766D7A5972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9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2920" y="4058280"/>
            <a:ext cx="9069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4980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292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6051600" y="4057920"/>
            <a:ext cx="2621160" cy="20912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404720" y="4057920"/>
            <a:ext cx="2621160" cy="209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C860C-8EA2-4397-8B2A-A9F5CC0BE8D6}" type="datetimeFigureOut">
              <a:rPr lang="en-US"/>
              <a:pPr>
                <a:defRPr/>
              </a:pPr>
              <a:t>8/13/18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A788-65A1-49B2-BA10-79ADE0B44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76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69480" cy="438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9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2920" y="301320"/>
            <a:ext cx="9069480" cy="585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9069480" cy="438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292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4980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2920" y="4058280"/>
            <a:ext cx="906876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9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2920" y="4058280"/>
            <a:ext cx="9069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4980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292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6051600" y="4057920"/>
            <a:ext cx="2621160" cy="209124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1404720" y="4057920"/>
            <a:ext cx="2621160" cy="209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9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2920" y="301320"/>
            <a:ext cx="9069480" cy="585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292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9800" y="405828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9800" y="1768320"/>
            <a:ext cx="442548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2920" y="4058280"/>
            <a:ext cx="9068760" cy="2091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2607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948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Font typeface="Times New Roman"/>
              <a:buChar char="•"/>
            </a:pPr>
            <a:r>
              <a:rPr lang="en-US"/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US"/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/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/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/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/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2920" y="6886440"/>
            <a:ext cx="2346120" cy="519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2000"/>
              </a:lnSpc>
            </a:pPr>
            <a:r>
              <a:rPr lang="en-US" sz="1400">
                <a:solidFill>
                  <a:srgbClr val="FFFFFF"/>
                </a:solidFill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8080" y="6886440"/>
            <a:ext cx="3193920" cy="51948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2000"/>
              </a:lnSpc>
            </a:pPr>
            <a:r>
              <a:rPr lang="en-US" sz="1400">
                <a:solidFill>
                  <a:srgbClr val="FFFFFF"/>
                </a:solidFill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6280" y="6886440"/>
            <a:ext cx="2346480" cy="5194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2000"/>
              </a:lnSpc>
            </a:pPr>
            <a:fld id="{D29A41AF-EE3E-4314-A68D-057987B8B9D2}" type="slidenum">
              <a:rPr lang="en-US" sz="1400">
                <a:solidFill>
                  <a:srgbClr val="FFFFFF"/>
                </a:solidFill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837360"/>
            <a:ext cx="9071640" cy="438480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6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n-US" sz="1400"/>
              <a:t>&lt;date/time&gt;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6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8280" cy="5216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fld id="{E28AA0EC-83B7-4B28-8298-D230214A9BA4}" type="slidenum">
              <a:rPr lang="en-US" sz="140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yFlatir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208" y="88900"/>
            <a:ext cx="11168133" cy="7434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263219"/>
            <a:ext cx="9069480" cy="5324781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Cassini ISS Photometry of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Enceladus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 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and Major Terrains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Anne J. Verbiscer</a:t>
            </a:r>
            <a:b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 Virginia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Paul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Helfenstein</a:t>
            </a:r>
            <a:b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Cornell U.</a:t>
            </a:r>
            <a:b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Andrew Annex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Johns Hopkins U.</a:t>
            </a:r>
            <a:b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b="1" dirty="0">
                <a:solidFill>
                  <a:schemeClr val="bg1">
                    <a:lumMod val="85000"/>
                  </a:schemeClr>
                </a:solidFill>
              </a:rPr>
            </a:b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3545" y="5593536"/>
            <a:ext cx="3441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Cassini Science Symposium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University of Colorado, Boulder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13 August 2018 </a:t>
            </a:r>
          </a:p>
        </p:txBody>
      </p:sp>
      <p:pic>
        <p:nvPicPr>
          <p:cNvPr id="5" name="Picture 4" descr="EnceladusSnowball_al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8" y="4186704"/>
            <a:ext cx="3792072" cy="37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3320A-2684-4361-BD53-5D9F4347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" y="390039"/>
            <a:ext cx="6199762" cy="6779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CF9D8-8AED-47CD-9BE3-5150DEB1DABC}"/>
              </a:ext>
            </a:extLst>
          </p:cNvPr>
          <p:cNvSpPr txBox="1"/>
          <p:nvPr/>
        </p:nvSpPr>
        <p:spPr>
          <a:xfrm>
            <a:off x="6700080" y="779015"/>
            <a:ext cx="31408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Global Terrain Map: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Original: </a:t>
            </a:r>
          </a:p>
          <a:p>
            <a:r>
              <a:rPr lang="en-US" dirty="0">
                <a:solidFill>
                  <a:srgbClr val="FFFFFF"/>
                </a:solidFill>
              </a:rPr>
              <a:t>Spencer </a:t>
            </a:r>
            <a:r>
              <a:rPr lang="en-US" i="1" dirty="0">
                <a:solidFill>
                  <a:srgbClr val="FFFFFF"/>
                </a:solidFill>
              </a:rPr>
              <a:t>et al. </a:t>
            </a:r>
            <a:r>
              <a:rPr lang="en-US" dirty="0">
                <a:solidFill>
                  <a:srgbClr val="FFFFFF"/>
                </a:solidFill>
              </a:rPr>
              <a:t>2009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Revised: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Remapped on new USGS Basemap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Western Hemisphere terrains from Helfenstein </a:t>
            </a:r>
            <a:r>
              <a:rPr lang="en-US" i="1" dirty="0">
                <a:solidFill>
                  <a:srgbClr val="FFFFFF"/>
                </a:solidFill>
              </a:rPr>
              <a:t>et al. </a:t>
            </a:r>
            <a:r>
              <a:rPr lang="en-US" dirty="0">
                <a:solidFill>
                  <a:srgbClr val="FFFFFF"/>
                </a:solidFill>
              </a:rPr>
              <a:t>(2010,2013)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Presented in Patterson </a:t>
            </a:r>
            <a:r>
              <a:rPr lang="en-US" i="1" dirty="0">
                <a:solidFill>
                  <a:srgbClr val="FFFFFF"/>
                </a:solidFill>
              </a:rPr>
              <a:t>et al. </a:t>
            </a:r>
            <a:r>
              <a:rPr lang="en-US" dirty="0">
                <a:solidFill>
                  <a:srgbClr val="FFFFFF"/>
                </a:solidFill>
              </a:rPr>
              <a:t>(2018) chapter in new Enceladus book.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5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2BF78-F782-447E-A166-B9334CBCC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5" y="0"/>
            <a:ext cx="8240713" cy="6138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A2ED87-509C-422C-B16A-0AF2FA137188}"/>
              </a:ext>
            </a:extLst>
          </p:cNvPr>
          <p:cNvSpPr txBox="1"/>
          <p:nvPr/>
        </p:nvSpPr>
        <p:spPr>
          <a:xfrm>
            <a:off x="163512" y="6163703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Top two-tiers of the dendrogram provides strong constraints on all parameters.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Lower tiers: Fix the values of poorly constrained parameters at higher-tier values and fit only the remaining parameters that are sensitive to the limited coverage</a:t>
            </a:r>
          </a:p>
        </p:txBody>
      </p:sp>
    </p:spTree>
    <p:extLst>
      <p:ext uri="{BB962C8B-B14F-4D97-AF65-F5344CB8AC3E}">
        <p14:creationId xmlns:p14="http://schemas.microsoft.com/office/powerpoint/2010/main" val="341106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120" y="314020"/>
            <a:ext cx="1668780" cy="126072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1:</a:t>
            </a:r>
            <a:r>
              <a:rPr lang="en-US" dirty="0">
                <a:solidFill>
                  <a:schemeClr val="bg1"/>
                </a:solidFill>
              </a:rPr>
              <a:t>  Survey and classify distinct terrain features that exhibit contrasting 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                   photometric behavior (especially with phase angle).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2:</a:t>
            </a:r>
            <a:r>
              <a:rPr lang="en-US" dirty="0">
                <a:solidFill>
                  <a:schemeClr val="bg1"/>
                </a:solidFill>
              </a:rPr>
              <a:t>  Measure, model, and interpret to the extent that is sensibly allowed by 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                   modern radiative transfer theory regolith optical and possibly other 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                   physical properties that distinguish different terrain photometric units.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3: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Perform realistic error analysis and establish confidence limits</a:t>
            </a:r>
          </a:p>
        </p:txBody>
      </p:sp>
    </p:spTree>
    <p:extLst>
      <p:ext uri="{BB962C8B-B14F-4D97-AF65-F5344CB8AC3E}">
        <p14:creationId xmlns:p14="http://schemas.microsoft.com/office/powerpoint/2010/main" val="3819136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620" y="339420"/>
            <a:ext cx="3154680" cy="126108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FF"/>
                </a:solidFill>
              </a:rPr>
              <a:t>Stage 1: Method(s)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4294967295"/>
          </p:nvPr>
        </p:nvSpPr>
        <p:spPr>
          <a:xfrm>
            <a:off x="516732" y="1763925"/>
            <a:ext cx="9068368" cy="5190277"/>
          </a:xfrm>
          <a:prstGeom prst="rect">
            <a:avLst/>
          </a:prstGeom>
        </p:spPr>
        <p:txBody>
          <a:bodyPr lIns="100794" tIns="50397" rIns="100794" bIns="50397"/>
          <a:lstStyle/>
          <a:p>
            <a:pPr marL="514350" indent="-514350">
              <a:buAutoNum type="arabicParenR"/>
            </a:pPr>
            <a:r>
              <a:rPr lang="en-US" sz="2600" dirty="0">
                <a:solidFill>
                  <a:srgbClr val="FFFF00"/>
                </a:solidFill>
              </a:rPr>
              <a:t>Derive Global Average Photometric model</a:t>
            </a:r>
            <a:r>
              <a:rPr lang="en-US" sz="2600" dirty="0">
                <a:solidFill>
                  <a:srgbClr val="FFFFFF"/>
                </a:solidFill>
              </a:rPr>
              <a:t> that accurately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 describes both average disk-resolved and whole-disk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 brightness.</a:t>
            </a:r>
          </a:p>
          <a:p>
            <a:r>
              <a:rPr lang="en-US" sz="2600" dirty="0">
                <a:solidFill>
                  <a:srgbClr val="FFFF00"/>
                </a:solidFill>
              </a:rPr>
              <a:t>2)  Create albedo images:  </a:t>
            </a:r>
            <a:r>
              <a:rPr lang="en-US" sz="2600" dirty="0">
                <a:solidFill>
                  <a:srgbClr val="FFFFFF"/>
                </a:solidFill>
              </a:rPr>
              <a:t>Apply photometric model to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perform shading corrections across ISS images that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show the same features at different photometric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geometries but similar spatial resolution.</a:t>
            </a:r>
          </a:p>
          <a:p>
            <a:r>
              <a:rPr lang="en-US" sz="2600" dirty="0">
                <a:solidFill>
                  <a:srgbClr val="FFFF00"/>
                </a:solidFill>
              </a:rPr>
              <a:t>3)  Re-project albedo images </a:t>
            </a:r>
            <a:r>
              <a:rPr lang="en-US" sz="2600" dirty="0">
                <a:solidFill>
                  <a:srgbClr val="FFFFFF"/>
                </a:solidFill>
              </a:rPr>
              <a:t>to common spatial resolution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and viewing perspective for comparison.</a:t>
            </a:r>
          </a:p>
          <a:p>
            <a:r>
              <a:rPr lang="en-US" sz="2600" dirty="0">
                <a:solidFill>
                  <a:srgbClr val="FFFF00"/>
                </a:solidFill>
              </a:rPr>
              <a:t>4)  Option:  </a:t>
            </a:r>
            <a:r>
              <a:rPr lang="en-US" sz="2600" dirty="0">
                <a:solidFill>
                  <a:srgbClr val="FFFFFF"/>
                </a:solidFill>
              </a:rPr>
              <a:t>Create “phase ratio” images to accentuate and </a:t>
            </a:r>
          </a:p>
          <a:p>
            <a:r>
              <a:rPr lang="en-US" sz="2600" dirty="0">
                <a:solidFill>
                  <a:srgbClr val="FFFFFF"/>
                </a:solidFill>
              </a:rPr>
              <a:t>     classify albedo contrast differences.</a:t>
            </a:r>
          </a:p>
        </p:txBody>
      </p:sp>
    </p:spTree>
    <p:extLst>
      <p:ext uri="{BB962C8B-B14F-4D97-AF65-F5344CB8AC3E}">
        <p14:creationId xmlns:p14="http://schemas.microsoft.com/office/powerpoint/2010/main" val="28259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0"/>
            <a:ext cx="7559675" cy="755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100" y="406400"/>
            <a:ext cx="28073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Disk Resolved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Photometry of </a:t>
            </a:r>
          </a:p>
          <a:p>
            <a:r>
              <a:rPr lang="en-US" sz="3200" dirty="0" err="1">
                <a:solidFill>
                  <a:srgbClr val="FFFFFF"/>
                </a:solidFill>
              </a:rPr>
              <a:t>Enceladus</a:t>
            </a:r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From Cassini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883400"/>
            <a:ext cx="19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Annex et al. 2012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473700"/>
            <a:ext cx="4945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Sample CLR filter image N1500056057 with</a:t>
            </a:r>
          </a:p>
          <a:p>
            <a:r>
              <a:rPr lang="en-US" dirty="0">
                <a:solidFill>
                  <a:srgbClr val="FFFFFF"/>
                </a:solidFill>
              </a:rPr>
              <a:t>regions of interest color coded to match those</a:t>
            </a:r>
          </a:p>
          <a:p>
            <a:r>
              <a:rPr lang="en-US" dirty="0">
                <a:solidFill>
                  <a:srgbClr val="FFFFFF"/>
                </a:solidFill>
              </a:rPr>
              <a:t>on the Spencer et al. (2009) South</a:t>
            </a:r>
          </a:p>
          <a:p>
            <a:r>
              <a:rPr lang="en-US" dirty="0">
                <a:solidFill>
                  <a:srgbClr val="FFFFFF"/>
                </a:solidFill>
              </a:rPr>
              <a:t>Polar Terrain Unit 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3800" y="3657600"/>
            <a:ext cx="2249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Limitation:</a:t>
            </a:r>
          </a:p>
          <a:p>
            <a:r>
              <a:rPr lang="en-US" dirty="0">
                <a:solidFill>
                  <a:srgbClr val="FFFFFF"/>
                </a:solidFill>
              </a:rPr>
              <a:t>South Polar Terrain</a:t>
            </a:r>
          </a:p>
          <a:p>
            <a:r>
              <a:rPr lang="en-US" dirty="0">
                <a:solidFill>
                  <a:srgbClr val="FFFFFF"/>
                </a:solidFill>
              </a:rPr>
              <a:t>is never seen at low</a:t>
            </a:r>
          </a:p>
          <a:p>
            <a:r>
              <a:rPr lang="en-US" dirty="0">
                <a:solidFill>
                  <a:srgbClr val="FFFFFF"/>
                </a:solidFill>
              </a:rPr>
              <a:t>incidence angles</a:t>
            </a:r>
          </a:p>
        </p:txBody>
      </p:sp>
    </p:spTree>
    <p:extLst>
      <p:ext uri="{BB962C8B-B14F-4D97-AF65-F5344CB8AC3E}">
        <p14:creationId xmlns:p14="http://schemas.microsoft.com/office/powerpoint/2010/main" val="184973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75" y="1900237"/>
            <a:ext cx="3800475" cy="3800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600" y="203200"/>
            <a:ext cx="3597275" cy="359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150" y="3136900"/>
            <a:ext cx="4003675" cy="4003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8475" y="419100"/>
            <a:ext cx="4393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Spherical Albedos in </a:t>
            </a:r>
          </a:p>
          <a:p>
            <a:r>
              <a:rPr lang="en-US" sz="2400" dirty="0" err="1">
                <a:solidFill>
                  <a:srgbClr val="FFFFFF"/>
                </a:solidFill>
              </a:rPr>
              <a:t>Enceladus</a:t>
            </a:r>
            <a:r>
              <a:rPr lang="en-US" sz="2400" dirty="0">
                <a:solidFill>
                  <a:srgbClr val="FFFFFF"/>
                </a:solidFill>
              </a:rPr>
              <a:t>’ South Polar Terrain</a:t>
            </a:r>
          </a:p>
        </p:txBody>
      </p:sp>
    </p:spTree>
    <p:extLst>
      <p:ext uri="{BB962C8B-B14F-4D97-AF65-F5344CB8AC3E}">
        <p14:creationId xmlns:p14="http://schemas.microsoft.com/office/powerpoint/2010/main" val="826643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474" y="1676400"/>
            <a:ext cx="3844926" cy="3844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0" y="231776"/>
            <a:ext cx="3860800" cy="386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3581400"/>
            <a:ext cx="3794125" cy="3794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5100" y="558800"/>
            <a:ext cx="526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Single Particle Phase Function in </a:t>
            </a:r>
            <a:r>
              <a:rPr lang="en-US" sz="2000" dirty="0" err="1">
                <a:solidFill>
                  <a:srgbClr val="FFFFFF"/>
                </a:solidFill>
              </a:rPr>
              <a:t>Enceladus</a:t>
            </a:r>
            <a:r>
              <a:rPr lang="en-US" sz="2000" dirty="0">
                <a:solidFill>
                  <a:srgbClr val="FFFFFF"/>
                </a:solidFill>
              </a:rPr>
              <a:t>’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South Polar Terrain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4470400"/>
            <a:ext cx="53549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 UV3 and CLR filters,</a:t>
            </a:r>
          </a:p>
          <a:p>
            <a:r>
              <a:rPr lang="en-US" dirty="0" err="1">
                <a:solidFill>
                  <a:srgbClr val="FFFFFF"/>
                </a:solidFill>
              </a:rPr>
              <a:t>funiscular</a:t>
            </a:r>
            <a:r>
              <a:rPr lang="en-US" dirty="0">
                <a:solidFill>
                  <a:srgbClr val="FFFFFF"/>
                </a:solidFill>
              </a:rPr>
              <a:t> terrains are</a:t>
            </a:r>
          </a:p>
          <a:p>
            <a:r>
              <a:rPr lang="en-US" dirty="0">
                <a:solidFill>
                  <a:srgbClr val="FFFFFF"/>
                </a:solidFill>
              </a:rPr>
              <a:t>more forward scattering than</a:t>
            </a:r>
          </a:p>
          <a:p>
            <a:r>
              <a:rPr lang="en-US" dirty="0">
                <a:solidFill>
                  <a:srgbClr val="FFFFFF"/>
                </a:solidFill>
              </a:rPr>
              <a:t>tiger stripes and surrounding</a:t>
            </a:r>
          </a:p>
          <a:p>
            <a:r>
              <a:rPr lang="en-US" dirty="0">
                <a:solidFill>
                  <a:srgbClr val="FFFFFF"/>
                </a:solidFill>
              </a:rPr>
              <a:t>terrains (but still backscattering overall)</a:t>
            </a:r>
          </a:p>
          <a:p>
            <a:r>
              <a:rPr lang="en-US" dirty="0">
                <a:solidFill>
                  <a:srgbClr val="FFFFFF"/>
                </a:solidFill>
              </a:rPr>
              <a:t>In IR3, </a:t>
            </a:r>
            <a:r>
              <a:rPr lang="en-US" dirty="0" err="1">
                <a:solidFill>
                  <a:srgbClr val="FFFFFF"/>
                </a:solidFill>
              </a:rPr>
              <a:t>funiscular</a:t>
            </a:r>
            <a:r>
              <a:rPr lang="en-US" dirty="0">
                <a:solidFill>
                  <a:srgbClr val="FFFFFF"/>
                </a:solidFill>
              </a:rPr>
              <a:t> terrains are more back scattering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Characteristic of plume fallout? </a:t>
            </a:r>
          </a:p>
        </p:txBody>
      </p:sp>
    </p:spTree>
    <p:extLst>
      <p:ext uri="{BB962C8B-B14F-4D97-AF65-F5344CB8AC3E}">
        <p14:creationId xmlns:p14="http://schemas.microsoft.com/office/powerpoint/2010/main" val="403372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502920" y="234720"/>
            <a:ext cx="9069480" cy="1394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Two-Term </a:t>
            </a:r>
            <a:r>
              <a:rPr lang="en-US" sz="2400" dirty="0" err="1">
                <a:solidFill>
                  <a:schemeClr val="bg1"/>
                </a:solidFill>
              </a:rPr>
              <a:t>Henyey</a:t>
            </a:r>
            <a:r>
              <a:rPr lang="en-US" sz="2400" dirty="0">
                <a:solidFill>
                  <a:schemeClr val="bg1"/>
                </a:solidFill>
              </a:rPr>
              <a:t>-Greenstein Phase Function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502920" y="1166580"/>
            <a:ext cx="9069480" cy="120348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n-US" sz="2600" dirty="0">
                <a:solidFill>
                  <a:schemeClr val="bg1"/>
                </a:solidFill>
              </a:rPr>
              <a:t>           P(</a:t>
            </a:r>
            <a:r>
              <a:rPr lang="en-US" sz="2600" dirty="0">
                <a:solidFill>
                  <a:schemeClr val="bg1"/>
                </a:solidFill>
                <a:latin typeface="Symbol"/>
              </a:rPr>
              <a:t>a</a:t>
            </a:r>
            <a:r>
              <a:rPr lang="en-US" sz="2600" dirty="0">
                <a:solidFill>
                  <a:schemeClr val="bg1"/>
                </a:solidFill>
              </a:rPr>
              <a:t>) = (1+c)/2 (1-b</a:t>
            </a:r>
            <a:r>
              <a:rPr lang="en-US" sz="2600" baseline="30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)/(1 – 2b </a:t>
            </a:r>
            <a:r>
              <a:rPr lang="en-US" sz="2600" dirty="0" err="1">
                <a:solidFill>
                  <a:schemeClr val="bg1"/>
                </a:solidFill>
              </a:rPr>
              <a:t>cos</a:t>
            </a:r>
            <a:r>
              <a:rPr lang="en-US" sz="2600" dirty="0">
                <a:solidFill>
                  <a:schemeClr val="bg1"/>
                </a:solidFill>
              </a:rPr>
              <a:t> (</a:t>
            </a:r>
            <a:r>
              <a:rPr lang="en-US" sz="2600" dirty="0">
                <a:solidFill>
                  <a:schemeClr val="bg1"/>
                </a:solidFill>
                <a:latin typeface="Symbol"/>
              </a:rPr>
              <a:t>a</a:t>
            </a:r>
            <a:r>
              <a:rPr lang="en-US" sz="2600" dirty="0">
                <a:solidFill>
                  <a:schemeClr val="bg1"/>
                </a:solidFill>
              </a:rPr>
              <a:t>) + b</a:t>
            </a:r>
            <a:r>
              <a:rPr lang="en-US" sz="2600" baseline="30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  <a:r>
              <a:rPr lang="en-US" sz="2600" baseline="30000" dirty="0">
                <a:solidFill>
                  <a:schemeClr val="bg1"/>
                </a:solidFill>
              </a:rPr>
              <a:t>1.5</a:t>
            </a:r>
            <a:endParaRPr baseline="30000" dirty="0">
              <a:solidFill>
                <a:schemeClr val="bg1"/>
              </a:solidFill>
            </a:endParaRPr>
          </a:p>
          <a:p>
            <a:pPr lvl="2"/>
            <a:r>
              <a:rPr lang="en-US" sz="2600" dirty="0">
                <a:solidFill>
                  <a:schemeClr val="bg1"/>
                </a:solidFill>
              </a:rPr>
              <a:t>            +  (1-c)/2 (1+b</a:t>
            </a:r>
            <a:r>
              <a:rPr lang="en-US" sz="2600" baseline="30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)/(1 + 2b </a:t>
            </a:r>
            <a:r>
              <a:rPr lang="en-US" sz="2600" dirty="0" err="1">
                <a:solidFill>
                  <a:schemeClr val="bg1"/>
                </a:solidFill>
              </a:rPr>
              <a:t>cos</a:t>
            </a:r>
            <a:r>
              <a:rPr lang="en-US" sz="2600" dirty="0">
                <a:solidFill>
                  <a:schemeClr val="bg1"/>
                </a:solidFill>
              </a:rPr>
              <a:t> (</a:t>
            </a:r>
            <a:r>
              <a:rPr lang="en-US" sz="2600" dirty="0">
                <a:solidFill>
                  <a:schemeClr val="bg1"/>
                </a:solidFill>
                <a:latin typeface="Symbol"/>
              </a:rPr>
              <a:t>a</a:t>
            </a:r>
            <a:r>
              <a:rPr lang="en-US" sz="2600" dirty="0">
                <a:solidFill>
                  <a:schemeClr val="bg1"/>
                </a:solidFill>
              </a:rPr>
              <a:t>) +b</a:t>
            </a:r>
            <a:r>
              <a:rPr lang="en-US" sz="2600" baseline="30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  <a:r>
              <a:rPr lang="en-US" sz="2600" baseline="30000" dirty="0">
                <a:solidFill>
                  <a:schemeClr val="bg1"/>
                </a:solidFill>
              </a:rPr>
              <a:t>1.5</a:t>
            </a:r>
            <a:endParaRPr baseline="30000" dirty="0">
              <a:solidFill>
                <a:schemeClr val="bg1"/>
              </a:solidFill>
            </a:endParaRPr>
          </a:p>
        </p:txBody>
      </p:sp>
      <p:sp>
        <p:nvSpPr>
          <p:cNvPr id="142" name="TextShape 3"/>
          <p:cNvSpPr txBox="1"/>
          <p:nvPr/>
        </p:nvSpPr>
        <p:spPr>
          <a:xfrm>
            <a:off x="381850" y="2002600"/>
            <a:ext cx="9311620" cy="485163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>
                <a:solidFill>
                  <a:srgbClr val="FFFFFF"/>
                </a:solidFill>
              </a:rPr>
              <a:t>where </a:t>
            </a:r>
            <a:r>
              <a:rPr lang="en-US" sz="1600" dirty="0">
                <a:solidFill>
                  <a:srgbClr val="FFFFFF"/>
                </a:solidFill>
                <a:latin typeface="Symbol"/>
              </a:rPr>
              <a:t>a</a:t>
            </a:r>
            <a:r>
              <a:rPr lang="en-US" sz="1600" dirty="0">
                <a:solidFill>
                  <a:srgbClr val="FFFFFF"/>
                </a:solidFill>
              </a:rPr>
              <a:t> = phase angle, b = cos </a:t>
            </a:r>
            <a:r>
              <a:rPr lang="en-US" sz="1600" dirty="0">
                <a:solidFill>
                  <a:srgbClr val="FFFFFF"/>
                </a:solidFill>
                <a:latin typeface="Symbol"/>
              </a:rPr>
              <a:t>Q</a:t>
            </a:r>
            <a:r>
              <a:rPr lang="en-US" sz="1600" dirty="0">
                <a:solidFill>
                  <a:srgbClr val="FFFFFF"/>
                </a:solidFill>
              </a:rPr>
              <a:t> and </a:t>
            </a:r>
            <a:r>
              <a:rPr lang="en-US" sz="1600" dirty="0">
                <a:solidFill>
                  <a:srgbClr val="FFFFFF"/>
                </a:solidFill>
                <a:latin typeface="Symbol"/>
              </a:rPr>
              <a:t>Q</a:t>
            </a:r>
            <a:r>
              <a:rPr lang="en-US" sz="1600" dirty="0">
                <a:solidFill>
                  <a:srgbClr val="FFFFFF"/>
                </a:solidFill>
              </a:rPr>
              <a:t> = </a:t>
            </a:r>
            <a:r>
              <a:rPr lang="en-US" sz="1600" dirty="0">
                <a:solidFill>
                  <a:srgbClr val="FFFFFF"/>
                </a:solidFill>
                <a:latin typeface="Symbol"/>
              </a:rPr>
              <a:t>p</a:t>
            </a:r>
            <a:r>
              <a:rPr lang="en-US" sz="1600" dirty="0">
                <a:solidFill>
                  <a:srgbClr val="FFFFFF"/>
                </a:solidFill>
              </a:rPr>
              <a:t> – </a:t>
            </a:r>
            <a:r>
              <a:rPr lang="en-US" sz="1600" dirty="0">
                <a:solidFill>
                  <a:srgbClr val="FFFFFF"/>
                </a:solidFill>
                <a:latin typeface="Symbol"/>
              </a:rPr>
              <a:t>a</a:t>
            </a:r>
          </a:p>
          <a:p>
            <a:endParaRPr lang="en-US" sz="1600" dirty="0">
              <a:solidFill>
                <a:srgbClr val="FFFFFF"/>
              </a:solidFill>
              <a:latin typeface="Symbo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b describes assumed equal narrowness of backscattering and forward scattering lobes</a:t>
            </a: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 determines relative amplitude of each lobe.    Each constrained by large and small </a:t>
            </a:r>
            <a:r>
              <a:rPr lang="en-US" sz="1600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endParaRPr sz="1600" dirty="0">
              <a:latin typeface="Symbol" charset="2"/>
              <a:cs typeface="Symbol" charset="2"/>
            </a:endParaRPr>
          </a:p>
        </p:txBody>
      </p:sp>
      <p:pic>
        <p:nvPicPr>
          <p:cNvPr id="7" name="Picture 6" descr="VerbEtAlFigure5.png">
            <a:extLst>
              <a:ext uri="{FF2B5EF4-FFF2-40B4-BE49-F238E27FC236}">
                <a16:creationId xmlns:a16="http://schemas.microsoft.com/office/drawing/2014/main" id="{EAA7B6F8-2CE9-4E45-BAD2-E45CB6774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75" y="3437341"/>
            <a:ext cx="7566025" cy="3790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11" y="0"/>
            <a:ext cx="1764109" cy="6971700"/>
          </a:xfrm>
        </p:spPr>
        <p:txBody>
          <a:bodyPr/>
          <a:lstStyle/>
          <a:p>
            <a:pPr>
              <a:defRPr/>
            </a:pPr>
            <a:r>
              <a:rPr lang="en-US" sz="3100" dirty="0">
                <a:solidFill>
                  <a:srgbClr val="FFFFFF"/>
                </a:solidFill>
              </a:rPr>
              <a:t>Leading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Side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Test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Region</a:t>
            </a:r>
          </a:p>
        </p:txBody>
      </p:sp>
      <p:pic>
        <p:nvPicPr>
          <p:cNvPr id="9219" name="Content Placeholder 3" descr="testregion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84136" y="71747"/>
            <a:ext cx="7495715" cy="7487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3853F-E689-BA43-A8B8-1C0C289396BA}"/>
              </a:ext>
            </a:extLst>
          </p:cNvPr>
          <p:cNvSpPr txBox="1"/>
          <p:nvPr/>
        </p:nvSpPr>
        <p:spPr>
          <a:xfrm>
            <a:off x="7010400" y="678703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Helfenstein</a:t>
            </a:r>
            <a:r>
              <a:rPr lang="en-US" dirty="0">
                <a:solidFill>
                  <a:schemeClr val="bg1"/>
                </a:solidFill>
              </a:rPr>
              <a:t> et al. 2012</a:t>
            </a:r>
          </a:p>
        </p:txBody>
      </p:sp>
    </p:spTree>
    <p:extLst>
      <p:ext uri="{BB962C8B-B14F-4D97-AF65-F5344CB8AC3E}">
        <p14:creationId xmlns:p14="http://schemas.microsoft.com/office/powerpoint/2010/main" val="2001699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326720"/>
            <a:ext cx="5118100" cy="126072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Test Region (near 15</a:t>
            </a:r>
            <a:r>
              <a:rPr lang="en-US" sz="2800" dirty="0">
                <a:solidFill>
                  <a:schemeClr val="bg1"/>
                </a:solidFill>
                <a:sym typeface="Symbol"/>
              </a:rPr>
              <a:t>S, 75W)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Near center leading-hemisphere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Schenk et al. (2010) predicts plume fallout to be relatively thin in this region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At relatively large phase angles, circular “albedo” features are visible –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possibly highly-relaxed ancient impact craters, palimpsests or surface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expressions of subsurface diapirs.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Relatively dark feature “P1” and a brighter feature “P2” (see next slide).</a:t>
            </a:r>
          </a:p>
          <a:p>
            <a:pPr>
              <a:buFont typeface="Wingdings 2" pitchFamily="18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7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69480" cy="143858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Objectives of Photometric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400" y="1841500"/>
            <a:ext cx="834946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Goals:  </a:t>
            </a:r>
          </a:p>
          <a:p>
            <a:r>
              <a:rPr lang="en-US" dirty="0">
                <a:solidFill>
                  <a:srgbClr val="FFFFFF"/>
                </a:solidFill>
              </a:rPr>
              <a:t>	Determine physical surface properties from the manner in which radiation</a:t>
            </a:r>
          </a:p>
          <a:p>
            <a:r>
              <a:rPr lang="en-US" dirty="0">
                <a:solidFill>
                  <a:srgbClr val="FFFFFF"/>
                </a:solidFill>
              </a:rPr>
              <a:t>	is scattered from it.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Can be performed at multiple wavelengths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These Surface Properties include:</a:t>
            </a:r>
          </a:p>
          <a:p>
            <a:r>
              <a:rPr lang="en-US" dirty="0">
                <a:solidFill>
                  <a:srgbClr val="FFFFFF"/>
                </a:solidFill>
              </a:rPr>
              <a:t>		Albedo – reflectance</a:t>
            </a:r>
          </a:p>
          <a:p>
            <a:r>
              <a:rPr lang="en-US" dirty="0">
                <a:solidFill>
                  <a:srgbClr val="FFFFFF"/>
                </a:solidFill>
              </a:rPr>
              <a:t>		Surface Roughness, texture</a:t>
            </a:r>
          </a:p>
          <a:p>
            <a:r>
              <a:rPr lang="en-US" dirty="0">
                <a:solidFill>
                  <a:srgbClr val="FFFFFF"/>
                </a:solidFill>
              </a:rPr>
              <a:t>		Particle Opacity</a:t>
            </a:r>
          </a:p>
          <a:p>
            <a:r>
              <a:rPr lang="en-US" dirty="0">
                <a:solidFill>
                  <a:srgbClr val="FFFFFF"/>
                </a:solidFill>
              </a:rPr>
              <a:t>		Porosity</a:t>
            </a:r>
          </a:p>
          <a:p>
            <a:r>
              <a:rPr lang="en-US" dirty="0">
                <a:solidFill>
                  <a:srgbClr val="FFFFFF"/>
                </a:solidFill>
              </a:rPr>
              <a:t>		Grain Sizes</a:t>
            </a:r>
          </a:p>
          <a:p>
            <a:r>
              <a:rPr lang="en-US" dirty="0">
                <a:solidFill>
                  <a:srgbClr val="FFFFFF"/>
                </a:solidFill>
              </a:rPr>
              <a:t>		Directional scattering (backward or forward) – describes mechanical</a:t>
            </a:r>
          </a:p>
          <a:p>
            <a:r>
              <a:rPr lang="en-US" dirty="0">
                <a:solidFill>
                  <a:srgbClr val="FFFFFF"/>
                </a:solidFill>
              </a:rPr>
              <a:t>			structure of grains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</a:p>
          <a:p>
            <a:r>
              <a:rPr lang="en-US" dirty="0">
                <a:solidFill>
                  <a:srgbClr val="FFFFFF"/>
                </a:solidFill>
              </a:rPr>
              <a:t>Physical surface characteristics then are related to environment – </a:t>
            </a:r>
          </a:p>
          <a:p>
            <a:r>
              <a:rPr lang="en-US" dirty="0">
                <a:solidFill>
                  <a:srgbClr val="FFFFFF"/>
                </a:solidFill>
              </a:rPr>
              <a:t>	ring-magnetosphere/moon interactions</a:t>
            </a:r>
          </a:p>
        </p:txBody>
      </p:sp>
    </p:spTree>
    <p:extLst>
      <p:ext uri="{BB962C8B-B14F-4D97-AF65-F5344CB8AC3E}">
        <p14:creationId xmlns:p14="http://schemas.microsoft.com/office/powerpoint/2010/main" val="140195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989"/>
            <a:ext cx="1932120" cy="6920952"/>
          </a:xfrm>
        </p:spPr>
        <p:txBody>
          <a:bodyPr/>
          <a:lstStyle/>
          <a:p>
            <a:pPr>
              <a:defRPr/>
            </a:pPr>
            <a:br>
              <a:rPr lang="en-US" sz="2600" dirty="0"/>
            </a:br>
            <a:r>
              <a:rPr lang="en-US" sz="2200" dirty="0">
                <a:solidFill>
                  <a:srgbClr val="FFFFFF"/>
                </a:solidFill>
                <a:latin typeface="+mn-lt"/>
              </a:rPr>
              <a:t>CHANGE</a:t>
            </a:r>
            <a:br>
              <a:rPr lang="en-US" sz="2200" dirty="0">
                <a:solidFill>
                  <a:srgbClr val="FFFFFF"/>
                </a:solidFill>
                <a:latin typeface="+mn-lt"/>
              </a:rPr>
            </a:br>
            <a:r>
              <a:rPr lang="en-US" sz="2200" dirty="0">
                <a:solidFill>
                  <a:srgbClr val="FFFFFF"/>
                </a:solidFill>
                <a:latin typeface="+mn-lt"/>
              </a:rPr>
              <a:t>OF </a:t>
            </a:r>
            <a:br>
              <a:rPr lang="en-US" sz="2200" dirty="0">
                <a:solidFill>
                  <a:srgbClr val="FFFFFF"/>
                </a:solidFill>
                <a:latin typeface="+mn-lt"/>
              </a:rPr>
            </a:br>
            <a:r>
              <a:rPr lang="en-US" sz="2200" dirty="0">
                <a:solidFill>
                  <a:srgbClr val="FFFFFF"/>
                </a:solidFill>
                <a:latin typeface="+mn-lt"/>
              </a:rPr>
              <a:t>ALBEDO </a:t>
            </a:r>
            <a:br>
              <a:rPr lang="en-US" sz="2200" dirty="0">
                <a:solidFill>
                  <a:srgbClr val="FFFFFF"/>
                </a:solidFill>
                <a:latin typeface="+mn-lt"/>
              </a:rPr>
            </a:br>
            <a:r>
              <a:rPr lang="en-US" sz="2200" dirty="0">
                <a:solidFill>
                  <a:srgbClr val="FFFFFF"/>
                </a:solidFill>
                <a:latin typeface="+mn-lt"/>
              </a:rPr>
              <a:t>CONTRAST</a:t>
            </a:r>
            <a:br>
              <a:rPr lang="en-US" sz="2200" dirty="0">
                <a:solidFill>
                  <a:srgbClr val="FFFFFF"/>
                </a:solidFill>
                <a:latin typeface="+mn-lt"/>
              </a:rPr>
            </a:br>
            <a:r>
              <a:rPr lang="en-US" sz="2200" dirty="0">
                <a:solidFill>
                  <a:srgbClr val="FFFFFF"/>
                </a:solidFill>
                <a:latin typeface="+mn-lt"/>
              </a:rPr>
              <a:t>WITH PHASE</a:t>
            </a:r>
            <a:br>
              <a:rPr lang="en-US" sz="2600" dirty="0">
                <a:solidFill>
                  <a:srgbClr val="FFFFFF"/>
                </a:solidFill>
                <a:latin typeface="+mn-lt"/>
              </a:rPr>
            </a:br>
            <a:br>
              <a:rPr lang="en-US" sz="2600" dirty="0">
                <a:solidFill>
                  <a:srgbClr val="FFFFFF"/>
                </a:solidFill>
                <a:latin typeface="+mn-lt"/>
              </a:rPr>
            </a:br>
            <a:r>
              <a:rPr lang="en-US" sz="2600" dirty="0">
                <a:solidFill>
                  <a:srgbClr val="FFFFFF"/>
                </a:solidFill>
                <a:latin typeface="+mn-lt"/>
              </a:rPr>
              <a:t>a) Key</a:t>
            </a:r>
            <a:br>
              <a:rPr lang="en-US" sz="3100" dirty="0">
                <a:solidFill>
                  <a:srgbClr val="FFFFFF"/>
                </a:solidFill>
                <a:latin typeface="+mn-lt"/>
              </a:rPr>
            </a:br>
            <a:r>
              <a:rPr lang="en-US" sz="2600" dirty="0">
                <a:solidFill>
                  <a:srgbClr val="FFFFFF"/>
                </a:solidFill>
                <a:latin typeface="+mn-lt"/>
              </a:rPr>
              <a:t>b) 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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124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</a:t>
            </a:r>
            <a:br>
              <a:rPr lang="en-US" sz="2600" dirty="0">
                <a:solidFill>
                  <a:srgbClr val="FFFFFF"/>
                </a:solidFill>
                <a:latin typeface="+mn-lt"/>
              </a:rPr>
            </a:br>
            <a:r>
              <a:rPr lang="en-US" sz="2600" dirty="0">
                <a:solidFill>
                  <a:srgbClr val="FFFFFF"/>
                </a:solidFill>
                <a:latin typeface="+mn-lt"/>
              </a:rPr>
              <a:t>c) 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 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94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</a:t>
            </a:r>
            <a:br>
              <a:rPr lang="en-US" sz="2600" dirty="0">
                <a:solidFill>
                  <a:srgbClr val="FFFFFF"/>
                </a:solidFill>
                <a:latin typeface="+mn-lt"/>
              </a:rPr>
            </a:br>
            <a:r>
              <a:rPr lang="en-US" sz="2600" dirty="0">
                <a:solidFill>
                  <a:srgbClr val="FFFFFF"/>
                </a:solidFill>
                <a:latin typeface="+mn-lt"/>
              </a:rPr>
              <a:t>d) 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 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76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</a:t>
            </a:r>
            <a:br>
              <a:rPr lang="en-US" sz="2600" dirty="0">
                <a:solidFill>
                  <a:srgbClr val="FFFFFF"/>
                </a:solidFill>
                <a:latin typeface="+mn-lt"/>
              </a:rPr>
            </a:br>
            <a:r>
              <a:rPr lang="en-US" sz="2600" dirty="0">
                <a:solidFill>
                  <a:srgbClr val="FFFFFF"/>
                </a:solidFill>
                <a:latin typeface="+mn-lt"/>
              </a:rPr>
              <a:t>e) 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 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41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</a:t>
            </a:r>
            <a:br>
              <a:rPr lang="en-US" sz="2600" dirty="0">
                <a:solidFill>
                  <a:srgbClr val="FFFFFF"/>
                </a:solidFill>
                <a:latin typeface="+mn-lt"/>
              </a:rPr>
            </a:br>
            <a:r>
              <a:rPr lang="en-US" sz="2600" dirty="0">
                <a:solidFill>
                  <a:srgbClr val="FFFFFF"/>
                </a:solidFill>
                <a:latin typeface="+mn-lt"/>
              </a:rPr>
              <a:t>f) 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 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31</a:t>
            </a:r>
            <a:r>
              <a:rPr lang="en-US" sz="2600" dirty="0">
                <a:solidFill>
                  <a:srgbClr val="FFFFFF"/>
                </a:solidFill>
                <a:latin typeface="+mn-lt"/>
                <a:sym typeface="Symbol"/>
              </a:rPr>
              <a:t></a:t>
            </a:r>
            <a:br>
              <a:rPr lang="en-US" dirty="0">
                <a:solidFill>
                  <a:srgbClr val="FFFFFF"/>
                </a:solidFill>
                <a:latin typeface="+mn-lt"/>
              </a:rPr>
            </a:b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267" name="Content Placeholder 3" descr="palimp_phase_labeled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883" y="167993"/>
            <a:ext cx="7936742" cy="7190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5CD4B-3032-6246-BACB-BA3DA43B1744}"/>
              </a:ext>
            </a:extLst>
          </p:cNvPr>
          <p:cNvSpPr txBox="1"/>
          <p:nvPr/>
        </p:nvSpPr>
        <p:spPr>
          <a:xfrm>
            <a:off x="7600459" y="698827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Helfenstein</a:t>
            </a:r>
            <a:r>
              <a:rPr lang="en-US" dirty="0">
                <a:solidFill>
                  <a:schemeClr val="bg1"/>
                </a:solidFill>
              </a:rPr>
              <a:t> et al. 2012</a:t>
            </a:r>
          </a:p>
        </p:txBody>
      </p:sp>
    </p:spTree>
    <p:extLst>
      <p:ext uri="{BB962C8B-B14F-4D97-AF65-F5344CB8AC3E}">
        <p14:creationId xmlns:p14="http://schemas.microsoft.com/office/powerpoint/2010/main" val="20215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7922" y="301320"/>
            <a:ext cx="2684780" cy="126108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Preliminary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4031" y="1763925"/>
            <a:ext cx="8868569" cy="5190277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/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Circular “low” albedo feature (P1) nearly vanishes at small phase angles 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leaving small set of quasi-parallel lineaments</a:t>
            </a:r>
          </a:p>
          <a:p>
            <a:pPr marL="436942" indent="-2857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sym typeface="Symbol"/>
            </a:endParaRP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Small bright diffuse spot in P2 (bright ejecta from a small crater) becomes 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more prominent at small phase – probably due to changes in background terrain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endParaRPr lang="en-US" sz="2000" dirty="0">
              <a:solidFill>
                <a:schemeClr val="bg1"/>
              </a:solidFill>
              <a:sym typeface="Symbol"/>
            </a:endParaRP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Hint of possible equatorial band at small phase angles (related to leading-side 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     bands on Tethys and Mimas?)</a:t>
            </a: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endParaRPr lang="en-US" sz="2000" dirty="0">
              <a:solidFill>
                <a:schemeClr val="bg1"/>
              </a:solidFill>
              <a:sym typeface="Symbol"/>
            </a:endParaRPr>
          </a:p>
          <a:p>
            <a:pPr marL="151192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chemeClr val="bg1"/>
                </a:solidFill>
              </a:rPr>
              <a:t>Contrast Ratio P1:P2 decreases from</a:t>
            </a:r>
          </a:p>
          <a:p>
            <a:pPr marL="957546" lvl="1" indent="-312462">
              <a:buFont typeface="Wingdings 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</a:rPr>
              <a:t>27</a:t>
            </a:r>
            <a:r>
              <a:rPr lang="en-US" sz="2000" dirty="0">
                <a:solidFill>
                  <a:schemeClr val="bg1"/>
                </a:solidFill>
                <a:sym typeface="Symbol"/>
              </a:rPr>
              <a:t>3% at 124 to</a:t>
            </a:r>
          </a:p>
          <a:p>
            <a:pPr marL="957546" lvl="1" indent="-312462">
              <a:buFont typeface="Wingdings 2"/>
              <a:buChar char=""/>
              <a:defRPr/>
            </a:pPr>
            <a:r>
              <a:rPr lang="en-US" sz="2000" dirty="0">
                <a:solidFill>
                  <a:schemeClr val="bg1"/>
                </a:solidFill>
                <a:sym typeface="Symbol"/>
              </a:rPr>
              <a:t>1.30.2 at 31 </a:t>
            </a:r>
          </a:p>
          <a:p>
            <a:pPr marL="604766" indent="-453574">
              <a:buClr>
                <a:schemeClr val="tx1">
                  <a:shade val="95000"/>
                </a:schemeClr>
              </a:buClr>
              <a:defRPr/>
            </a:pPr>
            <a:r>
              <a:rPr lang="en-US" sz="2000" dirty="0">
                <a:solidFill>
                  <a:srgbClr val="FFFFFF"/>
                </a:solidFill>
                <a:sym typeface="Symbol"/>
              </a:rPr>
              <a:t> </a:t>
            </a:r>
          </a:p>
          <a:p>
            <a:pPr marL="604766" indent="-453574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>
              <a:sym typeface="Symbol"/>
            </a:endParaRPr>
          </a:p>
          <a:p>
            <a:pPr marL="604766" indent="-453574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78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20" y="301320"/>
            <a:ext cx="4488180" cy="126108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FF"/>
                </a:solidFill>
              </a:rPr>
              <a:t>Next Steps for Test Region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504031" y="1763925"/>
            <a:ext cx="9072563" cy="5190277"/>
          </a:xfrm>
          <a:prstGeom prst="rect">
            <a:avLst/>
          </a:prstGeom>
        </p:spPr>
        <p:txBody>
          <a:bodyPr lIns="100794" tIns="50397" rIns="100794" bIns="50397"/>
          <a:lstStyle/>
          <a:p>
            <a:r>
              <a:rPr lang="en-US" sz="2400" dirty="0">
                <a:solidFill>
                  <a:srgbClr val="FFFFFF"/>
                </a:solidFill>
              </a:rPr>
              <a:t>Examine phase dependence of terrains albedo contrast as a</a:t>
            </a:r>
          </a:p>
          <a:p>
            <a:r>
              <a:rPr lang="en-US" sz="2400" dirty="0">
                <a:solidFill>
                  <a:srgbClr val="FFFFFF"/>
                </a:solidFill>
              </a:rPr>
              <a:t> function of wavelength</a:t>
            </a:r>
          </a:p>
          <a:p>
            <a:pPr lvl="1"/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Requires global average photometric model for CL1-UV3,   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 CL1-GRN, CL1-IR3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Classify units and separately model (</a:t>
            </a:r>
            <a:r>
              <a:rPr lang="en-US" sz="2400" dirty="0" err="1">
                <a:solidFill>
                  <a:srgbClr val="FFFFFF"/>
                </a:solidFill>
              </a:rPr>
              <a:t>Hapke</a:t>
            </a:r>
            <a:r>
              <a:rPr lang="en-US" sz="2400" dirty="0">
                <a:solidFill>
                  <a:srgbClr val="FFFFFF"/>
                </a:solidFill>
              </a:rPr>
              <a:t> 2008/</a:t>
            </a:r>
            <a:r>
              <a:rPr lang="en-US" sz="2400" dirty="0" err="1">
                <a:solidFill>
                  <a:srgbClr val="FFFFFF"/>
                </a:solidFill>
              </a:rPr>
              <a:t>Helfenstein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 and Shepard 2011)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Apply 2-layer radiative transfer model (Hillier 1997) to investigate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 frost cover.</a:t>
            </a:r>
          </a:p>
          <a:p>
            <a:pPr>
              <a:buFont typeface="Wingdings 2" pitchFamily="18" charset="2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09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2316B-5FF7-0B47-AD87-46B81B100E7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71C42-DFCC-634F-A859-81639DCAA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681"/>
            <a:ext cx="10080625" cy="5040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DED78-5AF9-EA46-BEDE-040CB590C97A}"/>
              </a:ext>
            </a:extLst>
          </p:cNvPr>
          <p:cNvSpPr txBox="1"/>
          <p:nvPr/>
        </p:nvSpPr>
        <p:spPr>
          <a:xfrm>
            <a:off x="7861300" y="708669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Schenk et al.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BF9B5-1BC4-E542-910A-628918AEFFD9}"/>
              </a:ext>
            </a:extLst>
          </p:cNvPr>
          <p:cNvSpPr txBox="1"/>
          <p:nvPr/>
        </p:nvSpPr>
        <p:spPr>
          <a:xfrm>
            <a:off x="2109775" y="254000"/>
            <a:ext cx="5855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Enceladus South Polar Terrain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Phase Angle Dependent Albedo Changes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530B1-A065-FF4E-9098-308EECBB5F18}"/>
              </a:ext>
            </a:extLst>
          </p:cNvPr>
          <p:cNvSpPr txBox="1"/>
          <p:nvPr/>
        </p:nvSpPr>
        <p:spPr>
          <a:xfrm>
            <a:off x="2781300" y="6335772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IR3-GRN-UV3 Color Maps of Enceladus SPT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B0BE7-C4F5-DA49-BC70-DCEFF869BAAF}"/>
              </a:ext>
            </a:extLst>
          </p:cNvPr>
          <p:cNvSpPr txBox="1"/>
          <p:nvPr/>
        </p:nvSpPr>
        <p:spPr>
          <a:xfrm>
            <a:off x="2062994" y="669877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 &lt; 25°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260EF-AA69-F241-AD1E-E7D9ACC4D3E0}"/>
              </a:ext>
            </a:extLst>
          </p:cNvPr>
          <p:cNvSpPr txBox="1"/>
          <p:nvPr/>
        </p:nvSpPr>
        <p:spPr>
          <a:xfrm>
            <a:off x="6877132" y="6705104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 = 40 - 75°</a:t>
            </a:r>
          </a:p>
        </p:txBody>
      </p:sp>
    </p:spTree>
    <p:extLst>
      <p:ext uri="{BB962C8B-B14F-4D97-AF65-F5344CB8AC3E}">
        <p14:creationId xmlns:p14="http://schemas.microsoft.com/office/powerpoint/2010/main" val="2878660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Summary and Future 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439420" y="3268960"/>
            <a:ext cx="9069480" cy="245874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Despite the nearly ubiquitous coating of Enceladus by plume material, differences in the</a:t>
            </a:r>
          </a:p>
          <a:p>
            <a:r>
              <a:rPr lang="en-US" dirty="0">
                <a:solidFill>
                  <a:srgbClr val="FFFFFF"/>
                </a:solidFill>
              </a:rPr>
              <a:t>photometric properties of regions on Enceladus can be discerned.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We now have the most complete photometric data set for Enceladus that we will have for </a:t>
            </a:r>
          </a:p>
          <a:p>
            <a:r>
              <a:rPr lang="en-US" dirty="0">
                <a:solidFill>
                  <a:srgbClr val="FFFFFF"/>
                </a:solidFill>
              </a:rPr>
              <a:t>quite some time and we now have the tools available to complete the photometric analysis.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Hapke</a:t>
            </a:r>
            <a:r>
              <a:rPr lang="en-US" dirty="0">
                <a:solidFill>
                  <a:srgbClr val="FFFFFF"/>
                </a:solidFill>
              </a:rPr>
              <a:t> (2012) model has addressed shortcomings present in previous versions, </a:t>
            </a:r>
          </a:p>
          <a:p>
            <a:r>
              <a:rPr lang="en-US" dirty="0">
                <a:solidFill>
                  <a:srgbClr val="FFFFFF"/>
                </a:solidFill>
              </a:rPr>
              <a:t>        recent studies reproduce laboratory results,</a:t>
            </a:r>
          </a:p>
          <a:p>
            <a:r>
              <a:rPr lang="en-US" dirty="0">
                <a:solidFill>
                  <a:srgbClr val="FFFFFF"/>
                </a:solidFill>
              </a:rPr>
              <a:t>	Corrected for grain packing in regolith, etc.</a:t>
            </a:r>
          </a:p>
          <a:p>
            <a:r>
              <a:rPr lang="en-US" dirty="0">
                <a:solidFill>
                  <a:srgbClr val="FFFFFF"/>
                </a:solidFill>
              </a:rPr>
              <a:t>	Can address non-uniqueness issues with broad viewing geometry coverage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Additionally, Cassini has polarization observations that have not yet been studied.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Cassini has provided a rich dataset of photometric observations of Enceladus </a:t>
            </a:r>
          </a:p>
          <a:p>
            <a:r>
              <a:rPr lang="en-US" dirty="0">
                <a:solidFill>
                  <a:srgbClr val="FFFFFF"/>
                </a:solidFill>
              </a:rPr>
              <a:t>over a wide range of viewing geometries and wavelengths, from UV to IR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2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How Do We Measure Surface Properties from Photometry?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502920" y="2917520"/>
            <a:ext cx="9069480" cy="126108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Photometric studies are best accomplished through the application of photometric models</a:t>
            </a:r>
          </a:p>
          <a:p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dirty="0" err="1">
                <a:solidFill>
                  <a:srgbClr val="FFFFFF"/>
                </a:solidFill>
              </a:rPr>
              <a:t>Hapke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Shkuratov</a:t>
            </a:r>
            <a:r>
              <a:rPr lang="en-US" dirty="0">
                <a:solidFill>
                  <a:srgbClr val="FFFFFF"/>
                </a:solidFill>
              </a:rPr>
              <a:t>) to observations that span the full range of observing geometries: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Phase Angles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FF"/>
                </a:solidFill>
              </a:rPr>
              <a:t>  0°-180°</a:t>
            </a:r>
          </a:p>
          <a:p>
            <a:r>
              <a:rPr lang="en-US" dirty="0">
                <a:solidFill>
                  <a:srgbClr val="FFFFFF"/>
                </a:solidFill>
              </a:rPr>
              <a:t>	Incidence Angles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, Emission Angles e  0°-90°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Enceladus, Earth-based studies limited to phase angles between 0°-6.4°</a:t>
            </a:r>
          </a:p>
          <a:p>
            <a:r>
              <a:rPr lang="en-US" dirty="0">
                <a:solidFill>
                  <a:srgbClr val="FFFFFF"/>
                </a:solidFill>
              </a:rPr>
              <a:t>	only whole-disk, no spatial resolution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Fortunately, Cassini enables the full range of viewing geometry and enable </a:t>
            </a:r>
          </a:p>
          <a:p>
            <a:r>
              <a:rPr lang="en-US" dirty="0">
                <a:solidFill>
                  <a:srgbClr val="FFFFFF"/>
                </a:solidFill>
              </a:rPr>
              <a:t>              disk-resolved analyses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Disk-Integrated Solar Phase Curves</a:t>
            </a:r>
          </a:p>
          <a:p>
            <a:r>
              <a:rPr lang="en-US" dirty="0">
                <a:solidFill>
                  <a:srgbClr val="FFFFFF"/>
                </a:solidFill>
              </a:rPr>
              <a:t>Disk-Resolved Limb Profiles</a:t>
            </a:r>
          </a:p>
          <a:p>
            <a:r>
              <a:rPr lang="en-US" dirty="0">
                <a:solidFill>
                  <a:srgbClr val="FFFFFF"/>
                </a:solidFill>
              </a:rPr>
              <a:t>	usually studied independently, but best studied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648237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39374"/>
            <a:ext cx="7820025" cy="4545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300" y="234434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Saturn’s E-ring embedded satellites are highly reflective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3400" y="6199257"/>
            <a:ext cx="642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All Saturn satellites interior to Titan are highly reflective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Exception: </a:t>
            </a:r>
            <a:r>
              <a:rPr lang="en-US" sz="2000" dirty="0" err="1">
                <a:solidFill>
                  <a:srgbClr val="FFFFFF"/>
                </a:solidFill>
              </a:rPr>
              <a:t>Aegaeon</a:t>
            </a:r>
            <a:r>
              <a:rPr lang="en-US" sz="2000" dirty="0">
                <a:solidFill>
                  <a:srgbClr val="FFFFFF"/>
                </a:solidFill>
              </a:rPr>
              <a:t> (p ~ 0.15) – in the G ring!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32C25-D83C-6F4A-94DD-CFD207AD79E2}"/>
              </a:ext>
            </a:extLst>
          </p:cNvPr>
          <p:cNvSpPr txBox="1"/>
          <p:nvPr/>
        </p:nvSpPr>
        <p:spPr>
          <a:xfrm>
            <a:off x="6940353" y="5576986"/>
            <a:ext cx="1819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Verbiscer et al. 2007</a:t>
            </a:r>
          </a:p>
        </p:txBody>
      </p:sp>
    </p:spTree>
    <p:extLst>
      <p:ext uri="{BB962C8B-B14F-4D97-AF65-F5344CB8AC3E}">
        <p14:creationId xmlns:p14="http://schemas.microsoft.com/office/powerpoint/2010/main" val="4718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Disk Integrated Solar Phase Curves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14020" y="2507392"/>
            <a:ext cx="9069480" cy="1261080"/>
          </a:xfrm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Geometric Albedo p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reflectance at zero phase relative to a diffuse </a:t>
            </a:r>
            <a:r>
              <a:rPr lang="en-US" sz="2000" i="1" dirty="0">
                <a:solidFill>
                  <a:srgbClr val="FFFFFF"/>
                </a:solidFill>
              </a:rPr>
              <a:t>disk</a:t>
            </a:r>
            <a:r>
              <a:rPr lang="en-US" sz="2000" dirty="0">
                <a:solidFill>
                  <a:srgbClr val="FFFFFF"/>
                </a:solidFill>
              </a:rPr>
              <a:t> of same size,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same distance from Sun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	can be an awkward quantity because of the Opposition Effect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Phase Integral q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area under the normalized phase curve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Spherical Albedo, Bond Albedo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A=</a:t>
            </a:r>
            <a:r>
              <a:rPr lang="en-US" sz="2000" dirty="0" err="1">
                <a:solidFill>
                  <a:srgbClr val="FFFFFF"/>
                </a:solidFill>
              </a:rPr>
              <a:t>pq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	related to the energy balance of the surface</a:t>
            </a:r>
          </a:p>
        </p:txBody>
      </p:sp>
    </p:spTree>
    <p:extLst>
      <p:ext uri="{BB962C8B-B14F-4D97-AF65-F5344CB8AC3E}">
        <p14:creationId xmlns:p14="http://schemas.microsoft.com/office/powerpoint/2010/main" val="322182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masEnceladusPhaseCu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0080625" cy="4794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0042" y="386834"/>
            <a:ext cx="7745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Disk-Integrated Phase Curves of </a:t>
            </a:r>
            <a:r>
              <a:rPr lang="en-US" sz="2400" dirty="0" err="1">
                <a:solidFill>
                  <a:srgbClr val="FFFFFF"/>
                </a:solidFill>
              </a:rPr>
              <a:t>Mimas</a:t>
            </a:r>
            <a:r>
              <a:rPr lang="en-US" sz="2400" dirty="0">
                <a:solidFill>
                  <a:srgbClr val="FFFFFF"/>
                </a:solidFill>
              </a:rPr>
              <a:t> and </a:t>
            </a:r>
            <a:r>
              <a:rPr lang="en-US" sz="2400" dirty="0" err="1">
                <a:solidFill>
                  <a:srgbClr val="FFFFFF"/>
                </a:solidFill>
              </a:rPr>
              <a:t>Enceladus</a:t>
            </a:r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HST 550nm (2005)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4068" y="6444734"/>
            <a:ext cx="7216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Gave first opportunity to measure, not extrapolate,  geometric albedo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Constrain opposition surge parameters well</a:t>
            </a:r>
          </a:p>
        </p:txBody>
      </p:sp>
    </p:spTree>
    <p:extLst>
      <p:ext uri="{BB962C8B-B14F-4D97-AF65-F5344CB8AC3E}">
        <p14:creationId xmlns:p14="http://schemas.microsoft.com/office/powerpoint/2010/main" val="228552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-28880"/>
            <a:ext cx="9069480" cy="126108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Photometric Parameters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515620" y="1768320"/>
            <a:ext cx="9069480" cy="558498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Single scattering albedo w</a:t>
            </a:r>
          </a:p>
          <a:p>
            <a:r>
              <a:rPr lang="en-US" dirty="0">
                <a:solidFill>
                  <a:srgbClr val="FFFFFF"/>
                </a:solidFill>
              </a:rPr>
              <a:t>	measures efficiency of regolith grains to scatter and absorb light</a:t>
            </a:r>
          </a:p>
          <a:p>
            <a:r>
              <a:rPr lang="en-US" dirty="0">
                <a:solidFill>
                  <a:srgbClr val="FFFFFF"/>
                </a:solidFill>
              </a:rPr>
              <a:t>	related to composition, optical constants, size, and mechanical structure of grains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Macroscopic roughness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q</a:t>
            </a:r>
          </a:p>
          <a:p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	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average topographic slope angle of sub-resolution scale surface relief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constrained at moderate phase angles, broad range of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and e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Problem for (bright)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saturnian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satellites: photons in shadow are lost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Opposition Effect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dramatic, non-linear increase in reflectance near zero phase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zero phase only attainable for a point source!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angular size of solar disk limits phase angles at Saturn to ~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=0.01°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Shadow Hiding Opposition Effect (SHOE) 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= 0°-20°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  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baseline="-25000" dirty="0" err="1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angular half-width (radians)  depends on regolith porosity and grain size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	distribution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   B</a:t>
            </a:r>
            <a:r>
              <a:rPr lang="en-US" baseline="-25000" dirty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amplitude, measures grain transparency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Coherent Backscatter Opposition Effect (CBOE)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= 0°-2°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  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baseline="-25000" dirty="0" err="1">
                <a:solidFill>
                  <a:srgbClr val="FFFFFF"/>
                </a:solidFill>
                <a:latin typeface="Arial"/>
                <a:cs typeface="Arial"/>
              </a:rPr>
              <a:t>CB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angular half-width (radians), B</a:t>
            </a:r>
            <a:r>
              <a:rPr lang="en-US" baseline="-25000" dirty="0">
                <a:solidFill>
                  <a:srgbClr val="FFFFFF"/>
                </a:solidFill>
                <a:latin typeface="Arial"/>
                <a:cs typeface="Arial"/>
              </a:rPr>
              <a:t>CB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amplitude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   depend on density and size of small (sub-grain)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scatterers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and transparency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   of medium (mean optical path length of photon) and porosity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1168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0"/>
            <a:ext cx="9072563" cy="453230"/>
          </a:xfrm>
        </p:spPr>
        <p:txBody>
          <a:bodyPr/>
          <a:lstStyle/>
          <a:p>
            <a:pPr>
              <a:defRPr/>
            </a:pPr>
            <a:r>
              <a:rPr lang="en-US" sz="2200" dirty="0"/>
              <a:t>Enceladus Phase Curve (NAC  CL1-CL2)</a:t>
            </a:r>
          </a:p>
        </p:txBody>
      </p:sp>
      <p:pic>
        <p:nvPicPr>
          <p:cNvPr id="8195" name="Content Placeholder 3" descr="enceladus_phase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4083" y="503979"/>
            <a:ext cx="7415210" cy="5190277"/>
          </a:xfrm>
          <a:prstGeom prst="rect">
            <a:avLst/>
          </a:prstGeom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63744"/>
            <a:ext cx="10080625" cy="129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52365-716B-E548-8757-9A5AD5EA4A6F}"/>
              </a:ext>
            </a:extLst>
          </p:cNvPr>
          <p:cNvSpPr txBox="1"/>
          <p:nvPr/>
        </p:nvSpPr>
        <p:spPr>
          <a:xfrm>
            <a:off x="7855336" y="5677079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Helfenstein</a:t>
            </a:r>
            <a:r>
              <a:rPr lang="en-US" sz="1600" dirty="0">
                <a:solidFill>
                  <a:schemeClr val="bg1"/>
                </a:solidFill>
              </a:rPr>
              <a:t> et al. 2012</a:t>
            </a:r>
          </a:p>
        </p:txBody>
      </p:sp>
    </p:spTree>
    <p:extLst>
      <p:ext uri="{BB962C8B-B14F-4D97-AF65-F5344CB8AC3E}">
        <p14:creationId xmlns:p14="http://schemas.microsoft.com/office/powerpoint/2010/main" val="2651671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rbEtAlFig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54" y="931860"/>
            <a:ext cx="4231523" cy="558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94C9F-603B-C149-BF18-5BB4118D45AC}"/>
              </a:ext>
            </a:extLst>
          </p:cNvPr>
          <p:cNvSpPr txBox="1"/>
          <p:nvPr/>
        </p:nvSpPr>
        <p:spPr>
          <a:xfrm>
            <a:off x="7429500" y="6896100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Verbiscer et al.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6C8CA-56CF-494A-A8AB-35E365C16529}"/>
              </a:ext>
            </a:extLst>
          </p:cNvPr>
          <p:cNvSpPr txBox="1"/>
          <p:nvPr/>
        </p:nvSpPr>
        <p:spPr>
          <a:xfrm>
            <a:off x="2516394" y="254000"/>
            <a:ext cx="512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Albedos of Saturn’s Major Satellites </a:t>
            </a:r>
          </a:p>
        </p:txBody>
      </p:sp>
    </p:spTree>
    <p:extLst>
      <p:ext uri="{BB962C8B-B14F-4D97-AF65-F5344CB8AC3E}">
        <p14:creationId xmlns:p14="http://schemas.microsoft.com/office/powerpoint/2010/main" val="1034283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25734</TotalTime>
  <Words>961</Words>
  <Application>Microsoft Macintosh PowerPoint</Application>
  <PresentationFormat>Custom</PresentationFormat>
  <Paragraphs>220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DejaVu Sans</vt:lpstr>
      <vt:lpstr>StarSymbol</vt:lpstr>
      <vt:lpstr>Symbol</vt:lpstr>
      <vt:lpstr>Times New Roman</vt:lpstr>
      <vt:lpstr>Wingdings 2</vt:lpstr>
      <vt:lpstr>Office Theme</vt:lpstr>
      <vt:lpstr>Office Theme</vt:lpstr>
      <vt:lpstr>Cassini ISS Photometry of Enceladus’  Surface and Major Terrains Anne J. Verbiscer U. Virginia Paul Helfenstein Cornell U. Andrew Annex Johns Hopkins U.   </vt:lpstr>
      <vt:lpstr>Objectives of Photometric Analysis</vt:lpstr>
      <vt:lpstr>How Do We Measure Surface Properties from Photometry?</vt:lpstr>
      <vt:lpstr>PowerPoint Presentation</vt:lpstr>
      <vt:lpstr>Disk Integrated Solar Phase Curves</vt:lpstr>
      <vt:lpstr>PowerPoint Presentation</vt:lpstr>
      <vt:lpstr>Photometric Parameters</vt:lpstr>
      <vt:lpstr>Enceladus Phase Curve (NAC  CL1-CL2)</vt:lpstr>
      <vt:lpstr>PowerPoint Presentation</vt:lpstr>
      <vt:lpstr>PowerPoint Presentation</vt:lpstr>
      <vt:lpstr>PowerPoint Presentation</vt:lpstr>
      <vt:lpstr>Objectives</vt:lpstr>
      <vt:lpstr>Stage 1: Method(s)</vt:lpstr>
      <vt:lpstr>PowerPoint Presentation</vt:lpstr>
      <vt:lpstr>PowerPoint Presentation</vt:lpstr>
      <vt:lpstr>PowerPoint Presentation</vt:lpstr>
      <vt:lpstr>PowerPoint Presentation</vt:lpstr>
      <vt:lpstr>Leading Side Test  Region</vt:lpstr>
      <vt:lpstr>Test Region (near 15S, 75W)</vt:lpstr>
      <vt:lpstr> CHANGE OF  ALBEDO  CONTRAST WITH PHASE  a) Key b) 124 c)  94 d)  76 e)  41 f)  31 </vt:lpstr>
      <vt:lpstr>Preliminary Results</vt:lpstr>
      <vt:lpstr>Next Steps for Test Region</vt:lpstr>
      <vt:lpstr>PowerPoint Presentation</vt:lpstr>
      <vt:lpstr>Summary and Future Work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Anne Verbiscer</cp:lastModifiedBy>
  <cp:revision>137</cp:revision>
  <dcterms:modified xsi:type="dcterms:W3CDTF">2018-08-13T19:04:19Z</dcterms:modified>
</cp:coreProperties>
</file>