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0" r:id="rId3"/>
    <p:sldId id="259" r:id="rId4"/>
    <p:sldId id="272" r:id="rId5"/>
    <p:sldId id="320" r:id="rId6"/>
    <p:sldId id="321" r:id="rId7"/>
    <p:sldId id="287" r:id="rId8"/>
    <p:sldId id="322" r:id="rId9"/>
    <p:sldId id="309" r:id="rId10"/>
    <p:sldId id="261" r:id="rId11"/>
    <p:sldId id="333" r:id="rId12"/>
    <p:sldId id="289" r:id="rId13"/>
    <p:sldId id="324" r:id="rId14"/>
    <p:sldId id="329" r:id="rId15"/>
    <p:sldId id="326" r:id="rId16"/>
    <p:sldId id="311" r:id="rId17"/>
    <p:sldId id="325" r:id="rId18"/>
    <p:sldId id="292" r:id="rId19"/>
    <p:sldId id="303" r:id="rId20"/>
    <p:sldId id="308" r:id="rId21"/>
    <p:sldId id="304" r:id="rId22"/>
    <p:sldId id="302" r:id="rId23"/>
    <p:sldId id="316" r:id="rId24"/>
    <p:sldId id="328" r:id="rId25"/>
    <p:sldId id="330" r:id="rId26"/>
    <p:sldId id="332" r:id="rId27"/>
    <p:sldId id="334" r:id="rId28"/>
    <p:sldId id="331" r:id="rId29"/>
    <p:sldId id="315" r:id="rId30"/>
    <p:sldId id="296" r:id="rId31"/>
    <p:sldId id="305" r:id="rId32"/>
    <p:sldId id="314" r:id="rId33"/>
    <p:sldId id="312" r:id="rId34"/>
    <p:sldId id="306" r:id="rId35"/>
    <p:sldId id="313" r:id="rId36"/>
    <p:sldId id="307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608"/>
    <a:srgbClr val="50FFF7"/>
    <a:srgbClr val="3FE4FF"/>
    <a:srgbClr val="1CEFFF"/>
    <a:srgbClr val="27D0FF"/>
    <a:srgbClr val="303030"/>
    <a:srgbClr val="424242"/>
    <a:srgbClr val="42B3E3"/>
    <a:srgbClr val="4B4B4B"/>
    <a:srgbClr val="0B1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867" autoAdjust="0"/>
  </p:normalViewPr>
  <p:slideViewPr>
    <p:cSldViewPr snapToGrid="0" snapToObjects="1">
      <p:cViewPr>
        <p:scale>
          <a:sx n="99" d="100"/>
          <a:sy n="99" d="100"/>
        </p:scale>
        <p:origin x="-256" y="-5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49A3E-1DB5-F74D-A7CB-85A772AE03F1}" type="datetimeFigureOut">
              <a:rPr lang="en-US" smtClean="0"/>
              <a:t>8/10/18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F92BB-230F-704E-85FE-F704050F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766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F6338-176F-6349-9EE2-7EAB9599FEC4}" type="datetimeFigureOut">
              <a:rPr lang="en-US" smtClean="0"/>
              <a:t>8/10/18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52628-F5D7-F440-85FE-92C7CCAA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08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52628-F5D7-F440-85FE-92C7CCAA52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99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52628-F5D7-F440-85FE-92C7CCAA52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9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52628-F5D7-F440-85FE-92C7CCAA52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9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52628-F5D7-F440-85FE-92C7CCAA52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9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52628-F5D7-F440-85FE-92C7CCAA52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2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52628-F5D7-F440-85FE-92C7CCAA52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52628-F5D7-F440-85FE-92C7CCAA52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AC07-D397-1F4B-89C1-68D24132164B}" type="datetime1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8B4-8F55-4A46-B998-769FDF79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5CD6-C48A-6E47-A00C-5DBDE1A49ADA}" type="datetime1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8B4-8F55-4A46-B998-769FDF79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5644-95F5-3E4B-8055-85292D784007}" type="datetime1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8B4-8F55-4A46-B998-769FDF79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C03D-8084-D24C-A1D4-047CEFAF0233}" type="datetime1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8B4-8F55-4A46-B998-769FDF79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2754-7D52-3A42-9649-55BFCA165E46}" type="datetime1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8B4-8F55-4A46-B998-769FDF79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CCC9-D12B-1C42-B594-3C7FEDB22937}" type="datetime1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8B4-8F55-4A46-B998-769FDF79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03D5-395E-0643-99FA-EF7AF2FFF437}" type="datetime1">
              <a:rPr lang="en-US" smtClean="0"/>
              <a:t>8/10/18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8B4-8F55-4A46-B998-769FDF79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C4B5-626D-B04E-B30B-C06C6AD31279}" type="datetime1">
              <a:rPr lang="en-US" smtClean="0"/>
              <a:t>8/10/18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8B4-8F55-4A46-B998-769FDF79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407E-81E2-4F42-AC26-2BC2E5C71E59}" type="datetime1">
              <a:rPr lang="en-US" smtClean="0"/>
              <a:t>8/10/18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8B4-8F55-4A46-B998-769FDF79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9380-FE2B-CA49-80C6-3EB6D6BA8BBA}" type="datetime1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8B4-8F55-4A46-B998-769FDF79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62B-57F9-F14D-A0DB-6403D7FE8980}" type="datetime1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8B4-8F55-4A46-B998-769FDF79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86BB6-17F7-164F-991C-147AAC1A8633}" type="datetime1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78B4-8F55-4A46-B998-769FDF79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celadusheadeer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66779" y="3979724"/>
            <a:ext cx="8800820" cy="869747"/>
          </a:xfrm>
          <a:prstGeom prst="roundRect">
            <a:avLst/>
          </a:prstGeom>
          <a:solidFill>
            <a:srgbClr val="4B4B4B">
              <a:alpha val="35000"/>
            </a:srgbClr>
          </a:solidFill>
          <a:ln>
            <a:solidFill>
              <a:schemeClr val="tx1">
                <a:lumMod val="9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600" y="1100637"/>
            <a:ext cx="7772400" cy="1102519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Copperplate Gothic Light"/>
                <a:cs typeface="Copperplate Gothic Light"/>
              </a:rPr>
              <a:t>Exploring the Oxidation Chemistry of </a:t>
            </a:r>
            <a:r>
              <a:rPr lang="en-US" sz="4800" dirty="0" err="1" smtClean="0">
                <a:latin typeface="Copperplate Gothic Light"/>
                <a:cs typeface="Copperplate Gothic Light"/>
              </a:rPr>
              <a:t>Enceladus</a:t>
            </a:r>
            <a:r>
              <a:rPr lang="en-US" sz="4800" dirty="0" smtClean="0">
                <a:latin typeface="Copperplate Gothic Light"/>
                <a:cs typeface="Copperplate Gothic Light"/>
              </a:rPr>
              <a:t>’ Ocean</a:t>
            </a:r>
            <a:endParaRPr lang="en-US" sz="4800" dirty="0">
              <a:latin typeface="Copperplate Gothic Light"/>
              <a:cs typeface="Copperplate Gothic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2001" y="2816785"/>
            <a:ext cx="6761402" cy="10731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Mongolian Baiti"/>
                <a:cs typeface="Mongolian Baiti"/>
              </a:rPr>
              <a:t>Christine Ray</a:t>
            </a:r>
            <a:r>
              <a:rPr lang="en-US" sz="2200" baseline="30000" dirty="0" smtClean="0">
                <a:latin typeface="Mongolian Baiti"/>
                <a:cs typeface="Mongolian Baiti"/>
              </a:rPr>
              <a:t>1,2</a:t>
            </a:r>
            <a:r>
              <a:rPr lang="en-US" sz="2800" dirty="0" smtClean="0">
                <a:latin typeface="Mongolian Baiti"/>
                <a:cs typeface="Mongolian Baiti"/>
              </a:rPr>
              <a:t>,  Christopher Glein</a:t>
            </a:r>
            <a:r>
              <a:rPr lang="en-US" sz="2200" baseline="30000" dirty="0" smtClean="0">
                <a:latin typeface="Mongolian Baiti"/>
                <a:cs typeface="Mongolian Baiti"/>
              </a:rPr>
              <a:t>2</a:t>
            </a:r>
            <a:r>
              <a:rPr lang="en-US" sz="2800" dirty="0" smtClean="0">
                <a:latin typeface="Mongolian Baiti"/>
                <a:cs typeface="Mongolian Baiti"/>
              </a:rPr>
              <a:t>,  </a:t>
            </a:r>
          </a:p>
          <a:p>
            <a:r>
              <a:rPr lang="en-US" sz="2800" dirty="0" smtClean="0">
                <a:latin typeface="Mongolian Baiti"/>
                <a:cs typeface="Mongolian Baiti"/>
              </a:rPr>
              <a:t> J. Hunter Waite</a:t>
            </a:r>
            <a:r>
              <a:rPr lang="en-US" sz="2200" baseline="30000" dirty="0" smtClean="0">
                <a:latin typeface="Mongolian Baiti"/>
                <a:cs typeface="Mongolian Baiti"/>
              </a:rPr>
              <a:t>2,1</a:t>
            </a:r>
            <a:r>
              <a:rPr lang="en-US" sz="2800" dirty="0" smtClean="0">
                <a:latin typeface="Mongolian Baiti"/>
                <a:cs typeface="Mongolian Baiti"/>
              </a:rPr>
              <a:t>,  Ben Teolis</a:t>
            </a:r>
            <a:r>
              <a:rPr lang="en-US" sz="2200" baseline="30000" dirty="0" smtClean="0">
                <a:latin typeface="Mongolian Baiti"/>
                <a:cs typeface="Mongolian Baiti"/>
              </a:rPr>
              <a:t>2</a:t>
            </a:r>
            <a:r>
              <a:rPr lang="en-US" sz="2200" dirty="0" smtClean="0">
                <a:latin typeface="Mongolian Baiti"/>
                <a:cs typeface="Mongolian Baiti"/>
              </a:rPr>
              <a:t>,  </a:t>
            </a:r>
            <a:r>
              <a:rPr lang="en-US" sz="2800" dirty="0" smtClean="0">
                <a:latin typeface="Mongolian Baiti"/>
                <a:cs typeface="Mongolian Baiti"/>
              </a:rPr>
              <a:t>Julie Huber</a:t>
            </a:r>
            <a:r>
              <a:rPr lang="en-US" sz="2800" baseline="30000" dirty="0" smtClean="0">
                <a:latin typeface="Mongolian Baiti"/>
                <a:cs typeface="Mongolian Baiti"/>
              </a:rPr>
              <a:t>3</a:t>
            </a:r>
            <a:endParaRPr lang="en-US" sz="2800" baseline="30000" dirty="0">
              <a:latin typeface="Mongolian Baiti"/>
              <a:cs typeface="Mongolian Baiti"/>
            </a:endParaRPr>
          </a:p>
        </p:txBody>
      </p:sp>
      <p:pic>
        <p:nvPicPr>
          <p:cNvPr id="9" name="Picture 8" descr="UTSAVectorOran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8" y="4239031"/>
            <a:ext cx="1308577" cy="362449"/>
          </a:xfrm>
          <a:prstGeom prst="rect">
            <a:avLst/>
          </a:prstGeom>
        </p:spPr>
      </p:pic>
      <p:pic>
        <p:nvPicPr>
          <p:cNvPr id="14" name="Picture 13" descr="swri 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12" y="4266216"/>
            <a:ext cx="4799032" cy="2942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83210" y="4103940"/>
            <a:ext cx="210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696183" y="4112073"/>
            <a:ext cx="210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0506" y="4103007"/>
            <a:ext cx="210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pic>
        <p:nvPicPr>
          <p:cNvPr id="5" name="Picture 4" descr="logo-who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1" y="4239032"/>
            <a:ext cx="1658698" cy="38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8063" y="1172290"/>
            <a:ext cx="342398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Plume burial rates from </a:t>
            </a:r>
            <a:r>
              <a:rPr lang="en-US" dirty="0" err="1" smtClean="0"/>
              <a:t>Kempf</a:t>
            </a:r>
            <a:r>
              <a:rPr lang="en-US" dirty="0"/>
              <a:t> </a:t>
            </a:r>
            <a:r>
              <a:rPr lang="en-US" dirty="0" smtClean="0"/>
              <a:t>et al.(2010) are much faster than surface sputtering rate (</a:t>
            </a:r>
            <a:r>
              <a:rPr lang="en-US" dirty="0" err="1" smtClean="0"/>
              <a:t>Teolis</a:t>
            </a:r>
            <a:r>
              <a:rPr lang="en-US" dirty="0" smtClean="0"/>
              <a:t> et al., 2017)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With a ~10 km-thick ice shell and transport over the south polar region, it takes </a:t>
            </a:r>
            <a:r>
              <a:rPr lang="en-US" dirty="0"/>
              <a:t>~</a:t>
            </a:r>
            <a:r>
              <a:rPr lang="en-US" dirty="0" smtClean="0"/>
              <a:t>10</a:t>
            </a:r>
            <a:r>
              <a:rPr lang="en-US" baseline="30000" dirty="0" smtClean="0"/>
              <a:t>7</a:t>
            </a:r>
            <a:r>
              <a:rPr lang="en-US" dirty="0" smtClean="0"/>
              <a:t> years to reach the ocean </a:t>
            </a:r>
          </a:p>
          <a:p>
            <a:endParaRPr lang="en-US" baseline="30000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Assuming constant delivery rate, we can calculate how much O</a:t>
            </a:r>
            <a:r>
              <a:rPr lang="en-US" baseline="-25000" dirty="0" smtClean="0"/>
              <a:t>2 </a:t>
            </a:r>
            <a:r>
              <a:rPr lang="en-US" dirty="0">
                <a:solidFill>
                  <a:srgbClr val="FFFFFF"/>
                </a:solidFill>
              </a:rPr>
              <a:t>and H</a:t>
            </a:r>
            <a:r>
              <a:rPr lang="en-US" baseline="-25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O</a:t>
            </a:r>
            <a:r>
              <a:rPr lang="en-US" baseline="-25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/>
              <a:t>are sent to the ocean over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55" y="4240214"/>
            <a:ext cx="510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 10</a:t>
            </a:r>
            <a:r>
              <a:rPr lang="en-US" sz="2400" baseline="30000" dirty="0" smtClean="0"/>
              <a:t>16 </a:t>
            </a:r>
            <a:r>
              <a:rPr lang="en-US" sz="2400" dirty="0" smtClean="0"/>
              <a:t>moles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FFFF"/>
                </a:solidFill>
              </a:rPr>
              <a:t>and H</a:t>
            </a:r>
            <a:r>
              <a:rPr lang="en-US" sz="2400" baseline="-25000" dirty="0">
                <a:solidFill>
                  <a:srgbClr val="FFFFFF"/>
                </a:solidFill>
              </a:rPr>
              <a:t>2</a:t>
            </a:r>
            <a:r>
              <a:rPr lang="en-US" sz="2400" dirty="0">
                <a:solidFill>
                  <a:srgbClr val="FFFFFF"/>
                </a:solidFill>
              </a:rPr>
              <a:t>O</a:t>
            </a:r>
            <a:r>
              <a:rPr lang="en-US" sz="2400" baseline="-25000" dirty="0">
                <a:solidFill>
                  <a:srgbClr val="FFFFFF"/>
                </a:solidFill>
              </a:rPr>
              <a:t>2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/>
              <a:t>could be available from this process</a:t>
            </a:r>
            <a:endParaRPr lang="en-US" sz="2400" baseline="-25000" dirty="0"/>
          </a:p>
        </p:txBody>
      </p:sp>
      <p:pic>
        <p:nvPicPr>
          <p:cNvPr id="3" name="Picture 2" descr="totaloxida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4" y="1241083"/>
            <a:ext cx="5100842" cy="296111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9427"/>
            <a:ext cx="8229600" cy="10890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"/>
                <a:cs typeface="Gill Sans"/>
              </a:rPr>
              <a:t>Our first limiting case: O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 and H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O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 build up in the ocean</a:t>
            </a:r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0602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pic>
        <p:nvPicPr>
          <p:cNvPr id="14" name="Picture 13" descr="diagram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0"/>
          <a:stretch/>
        </p:blipFill>
        <p:spPr>
          <a:xfrm>
            <a:off x="88900" y="1353517"/>
            <a:ext cx="8961120" cy="36745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104" y="2444721"/>
            <a:ext cx="67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Ice Shell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6513" y="3534991"/>
            <a:ext cx="14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Ocean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469" y="4389875"/>
            <a:ext cx="85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Rocky Core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27"/>
            <a:ext cx="8229600" cy="10890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Where could these other oxidants come from?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4586" y="1276713"/>
            <a:ext cx="215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1. Radiolysis creates O</a:t>
            </a:r>
            <a:r>
              <a:rPr lang="en-US" sz="1400" baseline="-25000" dirty="0" smtClean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 and H</a:t>
            </a:r>
            <a:r>
              <a:rPr lang="en-US" sz="1400" baseline="-25000" dirty="0" smtClean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O</a:t>
            </a:r>
            <a:r>
              <a:rPr lang="en-US" sz="1400" baseline="-25000" dirty="0" smtClean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 in surface ice 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1959" y="2966324"/>
            <a:ext cx="798348" cy="400110"/>
          </a:xfrm>
          <a:prstGeom prst="rect">
            <a:avLst/>
          </a:prstGeom>
          <a:noFill/>
          <a:effectLst>
            <a:glow rad="101600">
              <a:schemeClr val="tx1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</a:rPr>
              <a:t>2H</a:t>
            </a:r>
            <a:r>
              <a:rPr lang="en-US" sz="2000" b="1" baseline="-25000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2000" b="1" baseline="-25000" dirty="0">
              <a:effectLst>
                <a:outerShdw blurRad="50800" dist="50800" dir="678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44525" y="2852330"/>
            <a:ext cx="120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40</a:t>
            </a:r>
            <a:r>
              <a:rPr lang="en-US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K decay</a:t>
            </a:r>
            <a:endParaRPr lang="en-US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9033" y="2964381"/>
            <a:ext cx="1752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2H</a:t>
            </a:r>
            <a:r>
              <a:rPr lang="en-US" sz="2000" b="1" baseline="-25000" dirty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2</a:t>
            </a:r>
            <a:r>
              <a:rPr lang="en-US" sz="2000" b="1" dirty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 + </a:t>
            </a:r>
            <a:r>
              <a:rPr lang="en-US" sz="2000" b="1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O</a:t>
            </a:r>
            <a:r>
              <a:rPr lang="en-US" sz="2000" b="1" baseline="-25000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2, </a:t>
            </a:r>
            <a:r>
              <a:rPr lang="en-US" sz="2000" b="1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H</a:t>
            </a:r>
            <a:r>
              <a:rPr lang="en-US" sz="2000" b="1" baseline="-25000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2</a:t>
            </a:r>
            <a:r>
              <a:rPr lang="en-US" sz="2000" b="1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O</a:t>
            </a:r>
            <a:r>
              <a:rPr lang="en-US" sz="2000" b="1" baseline="-25000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2</a:t>
            </a:r>
            <a:endParaRPr lang="en-US" sz="2000" b="1" dirty="0" smtClean="0">
              <a:ln w="317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1CEFFF"/>
              </a:solidFill>
              <a:effectLst>
                <a:glow rad="88900">
                  <a:schemeClr val="bg2">
                    <a:lumMod val="20000"/>
                    <a:lumOff val="80000"/>
                    <a:alpha val="8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8049" y="2904769"/>
            <a:ext cx="2985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3. O</a:t>
            </a:r>
            <a:r>
              <a:rPr lang="en-US" baseline="-25000" dirty="0" smtClean="0">
                <a:solidFill>
                  <a:srgbClr val="FFFFFF"/>
                </a:solidFill>
              </a:rPr>
              <a:t>2 </a:t>
            </a:r>
            <a:r>
              <a:rPr lang="en-US" dirty="0" smtClean="0">
                <a:solidFill>
                  <a:srgbClr val="FFFFFF"/>
                </a:solidFill>
              </a:rPr>
              <a:t>and H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O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 are also produced from decay of </a:t>
            </a:r>
            <a:r>
              <a:rPr lang="en-US" baseline="30000" dirty="0" smtClean="0">
                <a:solidFill>
                  <a:srgbClr val="FFFFFF"/>
                </a:solidFill>
              </a:rPr>
              <a:t>40</a:t>
            </a:r>
            <a:r>
              <a:rPr lang="en-US" dirty="0" smtClean="0">
                <a:solidFill>
                  <a:srgbClr val="FFFFFF"/>
                </a:solidFill>
              </a:rPr>
              <a:t>K atoms dissolved in the ocean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110" y="2067670"/>
            <a:ext cx="259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2. Snowfall from plume transfers surface ice down to ocean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0800000" flipH="1" flipV="1">
            <a:off x="2625869" y="3187372"/>
            <a:ext cx="843164" cy="34290"/>
          </a:xfrm>
          <a:prstGeom prst="rightArrow">
            <a:avLst>
              <a:gd name="adj1" fmla="val 37488"/>
              <a:gd name="adj2" fmla="val 48493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n w="12700" cmpd="sng"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2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nceladusheadeer.jp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7331" y="1495204"/>
            <a:ext cx="38416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Draganic</a:t>
            </a:r>
            <a:r>
              <a:rPr lang="en-US" dirty="0" smtClean="0"/>
              <a:t> et al. (1991) calculated rates of O</a:t>
            </a:r>
            <a:r>
              <a:rPr lang="en-US" baseline="-25000" dirty="0" smtClean="0"/>
              <a:t>2,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production from </a:t>
            </a:r>
            <a:r>
              <a:rPr lang="en-US" baseline="30000" dirty="0" smtClean="0"/>
              <a:t>40</a:t>
            </a:r>
            <a:r>
              <a:rPr lang="en-US" dirty="0" smtClean="0"/>
              <a:t>K decay in seawater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use this with </a:t>
            </a:r>
            <a:r>
              <a:rPr lang="en-US" baseline="30000" dirty="0" smtClean="0"/>
              <a:t>40</a:t>
            </a:r>
            <a:r>
              <a:rPr lang="en-US" dirty="0" smtClean="0"/>
              <a:t>K concentration in </a:t>
            </a:r>
            <a:r>
              <a:rPr lang="en-US" dirty="0" err="1" smtClean="0"/>
              <a:t>Enceladus</a:t>
            </a:r>
            <a:r>
              <a:rPr lang="en-US" dirty="0" smtClean="0"/>
              <a:t>’ ocean, derived from K concentration (</a:t>
            </a:r>
            <a:r>
              <a:rPr lang="en-US" dirty="0" err="1" smtClean="0"/>
              <a:t>Postberg</a:t>
            </a:r>
            <a:r>
              <a:rPr lang="en-US" dirty="0" smtClean="0"/>
              <a:t> et al., 2009) and solar system </a:t>
            </a:r>
            <a:r>
              <a:rPr lang="en-US" baseline="30000" dirty="0" smtClean="0"/>
              <a:t>40</a:t>
            </a:r>
            <a:r>
              <a:rPr lang="en-US" dirty="0" smtClean="0"/>
              <a:t>K abundance (</a:t>
            </a:r>
            <a:r>
              <a:rPr lang="en-US" dirty="0" err="1" smtClean="0"/>
              <a:t>Lodders</a:t>
            </a:r>
            <a:r>
              <a:rPr lang="en-US" dirty="0" smtClean="0"/>
              <a:t>, 2003)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72455" y="4246401"/>
            <a:ext cx="7823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Another ~10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 moles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available </a:t>
            </a:r>
          </a:p>
          <a:p>
            <a:r>
              <a:rPr lang="en-US" sz="2400" dirty="0" smtClean="0"/>
              <a:t>from this process</a:t>
            </a:r>
            <a:endParaRPr lang="en-US" sz="2400" baseline="-25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9427"/>
            <a:ext cx="8229600" cy="10890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"/>
                <a:cs typeface="Gill Sans"/>
              </a:rPr>
              <a:t>Our first limiting case: O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 and H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O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 build up in the ocean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9" name="Picture 8" descr="PotassiumDecay_ChrisMetho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/>
        </p:blipFill>
        <p:spPr>
          <a:xfrm>
            <a:off x="172454" y="1328457"/>
            <a:ext cx="4854373" cy="291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7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nceladusheadeer.jp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9427"/>
            <a:ext cx="8229600" cy="10890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"/>
                <a:cs typeface="Gill Sans"/>
              </a:rPr>
              <a:t>Our first limiting case: O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 and H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O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 build up in the ocean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67528" y="1497830"/>
            <a:ext cx="3841614" cy="2523768"/>
          </a:xfrm>
          <a:prstGeom prst="rect">
            <a:avLst/>
          </a:prstGeom>
          <a:solidFill>
            <a:schemeClr val="tx1">
              <a:lumMod val="50000"/>
              <a:alpha val="16000"/>
            </a:schemeClr>
          </a:solidFill>
          <a:ln w="127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67528" y="1498569"/>
            <a:ext cx="3841614" cy="252376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Assumptions</a:t>
            </a:r>
            <a:r>
              <a:rPr lang="en-US" sz="2000" b="1" dirty="0" smtClean="0"/>
              <a:t>:</a:t>
            </a:r>
          </a:p>
          <a:p>
            <a:endParaRPr lang="en-US" dirty="0" smtClean="0"/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All H</a:t>
            </a:r>
            <a:r>
              <a:rPr lang="en-US" baseline="-25000" dirty="0" smtClean="0">
                <a:solidFill>
                  <a:prstClr val="white"/>
                </a:solidFill>
              </a:rPr>
              <a:t>2</a:t>
            </a:r>
            <a:r>
              <a:rPr lang="en-US" dirty="0" smtClean="0">
                <a:solidFill>
                  <a:prstClr val="white"/>
                </a:solidFill>
              </a:rPr>
              <a:t>O</a:t>
            </a:r>
            <a:r>
              <a:rPr lang="en-US" baseline="-25000" dirty="0" smtClean="0">
                <a:solidFill>
                  <a:prstClr val="white"/>
                </a:solidFill>
              </a:rPr>
              <a:t>2</a:t>
            </a:r>
            <a:r>
              <a:rPr lang="en-US" dirty="0" smtClean="0">
                <a:solidFill>
                  <a:prstClr val="white"/>
                </a:solidFill>
              </a:rPr>
              <a:t> dissociates into O</a:t>
            </a:r>
            <a:r>
              <a:rPr lang="en-US" baseline="-25000" dirty="0" smtClean="0">
                <a:solidFill>
                  <a:prstClr val="white"/>
                </a:solidFill>
              </a:rPr>
              <a:t>2 </a:t>
            </a:r>
            <a:r>
              <a:rPr lang="en-US" dirty="0" smtClean="0">
                <a:solidFill>
                  <a:prstClr val="white"/>
                </a:solidFill>
              </a:rPr>
              <a:t>when it enters the ocean</a:t>
            </a:r>
          </a:p>
          <a:p>
            <a:pPr marL="285750" lvl="0" indent="-285750">
              <a:buFont typeface="Arial"/>
              <a:buChar char="•"/>
            </a:pPr>
            <a:endParaRPr lang="en-US" dirty="0" smtClean="0">
              <a:solidFill>
                <a:prstClr val="white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O</a:t>
            </a:r>
            <a:r>
              <a:rPr lang="en-US" baseline="-25000" dirty="0" smtClean="0">
                <a:solidFill>
                  <a:prstClr val="white"/>
                </a:solidFill>
              </a:rPr>
              <a:t>2</a:t>
            </a:r>
            <a:r>
              <a:rPr lang="en-US" dirty="0" smtClean="0">
                <a:solidFill>
                  <a:prstClr val="white"/>
                </a:solidFill>
              </a:rPr>
              <a:t> builds up in the ocean over 4.5 </a:t>
            </a:r>
            <a:r>
              <a:rPr lang="en-US" dirty="0" err="1" smtClean="0">
                <a:solidFill>
                  <a:prstClr val="white"/>
                </a:solidFill>
              </a:rPr>
              <a:t>Gyr</a:t>
            </a:r>
            <a:r>
              <a:rPr lang="en-US" dirty="0" smtClean="0">
                <a:solidFill>
                  <a:prstClr val="white"/>
                </a:solidFill>
              </a:rPr>
              <a:t> without reacting with any </a:t>
            </a:r>
            <a:r>
              <a:rPr lang="en-US" dirty="0" err="1" smtClean="0">
                <a:solidFill>
                  <a:prstClr val="white"/>
                </a:solidFill>
              </a:rPr>
              <a:t>reductants</a:t>
            </a:r>
            <a:endParaRPr lang="en-US" dirty="0">
              <a:solidFill>
                <a:prstClr val="white"/>
              </a:solidFill>
            </a:endParaRPr>
          </a:p>
          <a:p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172455" y="4458219"/>
            <a:ext cx="773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Maximum possible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concentration: 3 </a:t>
            </a:r>
            <a:r>
              <a:rPr lang="en-US" sz="2400" dirty="0" err="1" smtClean="0"/>
              <a:t>mmol</a:t>
            </a:r>
            <a:r>
              <a:rPr lang="en-US" sz="2400" dirty="0" smtClean="0"/>
              <a:t>/kg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baseline="-25000" dirty="0"/>
          </a:p>
        </p:txBody>
      </p:sp>
      <p:pic>
        <p:nvPicPr>
          <p:cNvPr id="6" name="Picture 5" descr="O2_Cumulativ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8" y="1498569"/>
            <a:ext cx="4792439" cy="28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nceladusheadeer.jp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9427"/>
            <a:ext cx="8229600" cy="10890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"/>
                <a:cs typeface="Gill Sans"/>
              </a:rPr>
              <a:t>Our first limiting case: O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 and H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O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 build up in the ocean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38945" y="1526789"/>
            <a:ext cx="3639010" cy="1909467"/>
          </a:xfrm>
          <a:prstGeom prst="rect">
            <a:avLst/>
          </a:prstGeom>
          <a:solidFill>
            <a:schemeClr val="tx1">
              <a:lumMod val="50000"/>
              <a:alpha val="16000"/>
            </a:schemeClr>
          </a:solidFill>
          <a:ln w="127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38945" y="1616576"/>
            <a:ext cx="355368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2. C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FFFFFF"/>
                </a:solidFill>
                <a:latin typeface="Times New Roman" pitchFamily="18" charset="0"/>
              </a:rPr>
              <a:t>4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</a:rPr>
              <a:t>+ 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</a:rPr>
              <a:t>2O</a:t>
            </a:r>
            <a:r>
              <a:rPr lang="en-US" sz="2000" b="1" baseline="-25000" dirty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CO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+ 2H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O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=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830 kJ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/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endParaRPr lang="en-US" sz="20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3. 2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</a:rPr>
              <a:t>+ 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</a:rPr>
              <a:t>O</a:t>
            </a:r>
            <a:r>
              <a:rPr lang="en-US" sz="2000" b="1" baseline="-25000" dirty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2H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O</a:t>
            </a:r>
            <a:endParaRPr lang="en-US" sz="2000" b="1" dirty="0"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=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44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0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-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470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kJ/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lvl="0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2455" y="4443264"/>
            <a:ext cx="8820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In this case, O</a:t>
            </a:r>
            <a:r>
              <a:rPr lang="en-US" sz="2400" baseline="-25000" dirty="0" smtClean="0">
                <a:solidFill>
                  <a:prstClr val="white"/>
                </a:solidFill>
              </a:rPr>
              <a:t>2</a:t>
            </a:r>
            <a:r>
              <a:rPr lang="en-US" sz="2400" dirty="0" smtClean="0">
                <a:solidFill>
                  <a:prstClr val="white"/>
                </a:solidFill>
              </a:rPr>
              <a:t>-consuming reactions provide a lot of energy!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7" name="Picture 16" descr="O2_Cumulativ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8" y="1498569"/>
            <a:ext cx="4792439" cy="28318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4502" y="3485842"/>
            <a:ext cx="38487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prstClr val="white"/>
                </a:solidFill>
              </a:rPr>
              <a:t>*Recall methanogenesis was 50-120 kJ/</a:t>
            </a:r>
            <a:r>
              <a:rPr lang="en-US" sz="1600" dirty="0" err="1" smtClean="0">
                <a:solidFill>
                  <a:prstClr val="white"/>
                </a:solidFill>
              </a:rPr>
              <a:t>mol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02894" y="946260"/>
            <a:ext cx="8941107" cy="37813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diagram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0"/>
          <a:stretch/>
        </p:blipFill>
        <p:spPr>
          <a:xfrm>
            <a:off x="88900" y="1353517"/>
            <a:ext cx="8961120" cy="36745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104" y="2180636"/>
            <a:ext cx="67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Ice Shell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513" y="3350325"/>
            <a:ext cx="14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Ocean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469" y="4235947"/>
            <a:ext cx="85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Rocky Core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8049" y="3465006"/>
            <a:ext cx="2891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4</a:t>
            </a:r>
            <a:r>
              <a:rPr lang="en-US" dirty="0" smtClean="0">
                <a:solidFill>
                  <a:srgbClr val="FFFFFF"/>
                </a:solidFill>
              </a:rPr>
              <a:t>. O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and H</a:t>
            </a:r>
            <a:r>
              <a:rPr lang="en-US" baseline="-25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O</a:t>
            </a:r>
            <a:r>
              <a:rPr lang="en-US" baseline="-25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could react </a:t>
            </a:r>
            <a:r>
              <a:rPr lang="en-US" dirty="0" smtClean="0">
                <a:solidFill>
                  <a:srgbClr val="FFFFFF"/>
                </a:solidFill>
              </a:rPr>
              <a:t>with Fe</a:t>
            </a:r>
            <a:r>
              <a:rPr lang="en-US" baseline="30000" dirty="0" smtClean="0">
                <a:solidFill>
                  <a:srgbClr val="FFFFFF"/>
                </a:solidFill>
              </a:rPr>
              <a:t>2+ </a:t>
            </a:r>
            <a:r>
              <a:rPr lang="en-US" dirty="0" smtClean="0">
                <a:solidFill>
                  <a:srgbClr val="FFFFFF"/>
                </a:solidFill>
              </a:rPr>
              <a:t>and H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S/HS</a:t>
            </a:r>
            <a:r>
              <a:rPr lang="en-US" baseline="30000" dirty="0" smtClean="0">
                <a:solidFill>
                  <a:srgbClr val="FFFFFF"/>
                </a:solidFill>
              </a:rPr>
              <a:t>-</a:t>
            </a:r>
            <a:r>
              <a:rPr lang="en-US" dirty="0" smtClean="0">
                <a:solidFill>
                  <a:srgbClr val="FFFFFF"/>
                </a:solidFill>
              </a:rPr>
              <a:t> in ocean </a:t>
            </a:r>
            <a:r>
              <a:rPr lang="en-US" dirty="0" smtClean="0">
                <a:solidFill>
                  <a:srgbClr val="FFFFFF"/>
                </a:solidFill>
              </a:rPr>
              <a:t>to produce new oxidants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 smtClean="0">
                <a:solidFill>
                  <a:srgbClr val="FFFFFF"/>
                </a:solidFill>
              </a:rPr>
              <a:t> but it depends what’s going on in the core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7114" y="2733589"/>
            <a:ext cx="228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Dissolved O</a:t>
            </a:r>
            <a:r>
              <a:rPr lang="en-US" baseline="-25000" dirty="0" smtClean="0">
                <a:solidFill>
                  <a:srgbClr val="FFFFFF"/>
                </a:solidFill>
              </a:rPr>
              <a:t>2, </a:t>
            </a:r>
            <a:r>
              <a:rPr lang="en-US" dirty="0" smtClean="0">
                <a:solidFill>
                  <a:srgbClr val="FFFFFF"/>
                </a:solidFill>
              </a:rPr>
              <a:t>H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O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5839" y="3226897"/>
            <a:ext cx="66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Fe</a:t>
            </a:r>
            <a:r>
              <a:rPr lang="en-US" baseline="30000" dirty="0" smtClean="0">
                <a:solidFill>
                  <a:srgbClr val="FFFFFF"/>
                </a:solidFill>
              </a:rPr>
              <a:t>2+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baseline="30000" dirty="0" smtClean="0">
                <a:solidFill>
                  <a:srgbClr val="FFFFFF"/>
                </a:solidFill>
              </a:rPr>
              <a:t> </a:t>
            </a:r>
            <a:endParaRPr lang="en-US" baseline="30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4053" y="3269537"/>
            <a:ext cx="113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S, HS</a:t>
            </a:r>
            <a:r>
              <a:rPr lang="en-US" baseline="30000" dirty="0" smtClean="0">
                <a:solidFill>
                  <a:srgbClr val="FFFFFF"/>
                </a:solidFill>
              </a:rPr>
              <a:t>-</a:t>
            </a:r>
            <a:endParaRPr lang="en-US" baseline="300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7051" y="3804577"/>
            <a:ext cx="69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</a:t>
            </a:r>
            <a:r>
              <a:rPr lang="en-US" baseline="-25000" dirty="0" smtClean="0">
                <a:solidFill>
                  <a:srgbClr val="FFFFFF"/>
                </a:solidFill>
              </a:rPr>
              <a:t>4</a:t>
            </a:r>
            <a:r>
              <a:rPr lang="en-US" baseline="30000" dirty="0" smtClean="0">
                <a:solidFill>
                  <a:srgbClr val="FFFFFF"/>
                </a:solidFill>
              </a:rPr>
              <a:t>2-</a:t>
            </a:r>
            <a:endParaRPr lang="en-US" baseline="300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2508" y="3804577"/>
            <a:ext cx="96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FeOOH</a:t>
            </a:r>
            <a:endParaRPr lang="en-US" baseline="30000" dirty="0">
              <a:solidFill>
                <a:srgbClr val="FFFFFF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8539798" flipH="1" flipV="1">
            <a:off x="2528479" y="3138372"/>
            <a:ext cx="236897" cy="78307"/>
          </a:xfrm>
          <a:prstGeom prst="rightArrow">
            <a:avLst>
              <a:gd name="adj1" fmla="val 37488"/>
              <a:gd name="adj2" fmla="val 48493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8539798" flipH="1" flipV="1">
            <a:off x="1925464" y="3666965"/>
            <a:ext cx="426142" cy="84164"/>
          </a:xfrm>
          <a:prstGeom prst="rightArrow">
            <a:avLst>
              <a:gd name="adj1" fmla="val 37488"/>
              <a:gd name="adj2" fmla="val 48493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itle 3"/>
          <p:cNvSpPr>
            <a:spLocks noGrp="1"/>
          </p:cNvSpPr>
          <p:nvPr>
            <p:ph type="title"/>
          </p:nvPr>
        </p:nvSpPr>
        <p:spPr>
          <a:xfrm>
            <a:off x="457200" y="11619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"/>
                <a:cs typeface="Gill Sans"/>
              </a:rPr>
              <a:t>Our </a:t>
            </a:r>
            <a:r>
              <a:rPr lang="en-US" dirty="0" smtClean="0">
                <a:latin typeface="Gill Sans"/>
                <a:cs typeface="Gill Sans"/>
              </a:rPr>
              <a:t>second </a:t>
            </a:r>
            <a:r>
              <a:rPr lang="en-US" dirty="0">
                <a:latin typeface="Gill Sans"/>
                <a:cs typeface="Gill Sans"/>
              </a:rPr>
              <a:t>limiting case: </a:t>
            </a:r>
            <a:r>
              <a:rPr lang="en-US" dirty="0" smtClean="0">
                <a:latin typeface="Gill Sans"/>
                <a:cs typeface="Gill Sans"/>
              </a:rPr>
              <a:t>a </a:t>
            </a:r>
            <a:r>
              <a:rPr lang="en-US" dirty="0" err="1" smtClean="0">
                <a:latin typeface="Gill Sans"/>
                <a:cs typeface="Gill Sans"/>
              </a:rPr>
              <a:t>reductant</a:t>
            </a:r>
            <a:r>
              <a:rPr lang="en-US" dirty="0" smtClean="0">
                <a:latin typeface="Gill Sans"/>
                <a:cs typeface="Gill Sans"/>
              </a:rPr>
              <a:t>-rich ocean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rot="3060202" flipV="1">
            <a:off x="4220378" y="3200801"/>
            <a:ext cx="236897" cy="78307"/>
          </a:xfrm>
          <a:prstGeom prst="rightArrow">
            <a:avLst>
              <a:gd name="adj1" fmla="val 37488"/>
              <a:gd name="adj2" fmla="val 48493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3060202" flipV="1">
            <a:off x="4518322" y="3694834"/>
            <a:ext cx="426142" cy="84164"/>
          </a:xfrm>
          <a:prstGeom prst="rightArrow">
            <a:avLst>
              <a:gd name="adj1" fmla="val 37488"/>
              <a:gd name="adj2" fmla="val 48493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159" y="4431364"/>
            <a:ext cx="8669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Reductant</a:t>
            </a:r>
            <a:r>
              <a:rPr lang="en-US" sz="2000" dirty="0" smtClean="0"/>
              <a:t> concentrations, constrained by equilibrium </a:t>
            </a:r>
            <a:r>
              <a:rPr lang="en-US" sz="2000" dirty="0" err="1" smtClean="0"/>
              <a:t>solubilities</a:t>
            </a:r>
            <a:r>
              <a:rPr lang="en-US" sz="2000" dirty="0" smtClean="0"/>
              <a:t> of ocean floor minerals,  are abundant enough in the ocean to drive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to steady-state</a:t>
            </a:r>
            <a:endParaRPr lang="en-US" sz="2000" baseline="30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1859" y="4292936"/>
            <a:ext cx="4221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Reaction rates from </a:t>
            </a:r>
            <a:r>
              <a:rPr lang="en-US" sz="1000" dirty="0" err="1" smtClean="0"/>
              <a:t>Millero</a:t>
            </a:r>
            <a:r>
              <a:rPr lang="en-US" sz="1000" dirty="0" smtClean="0"/>
              <a:t> et al. (1986) and </a:t>
            </a:r>
            <a:r>
              <a:rPr lang="en-US" sz="1000" dirty="0" err="1" smtClean="0"/>
              <a:t>Millero</a:t>
            </a:r>
            <a:r>
              <a:rPr lang="en-US" sz="1000" dirty="0" smtClean="0"/>
              <a:t> et al. (1987)</a:t>
            </a:r>
            <a:endParaRPr lang="en-US" sz="1000" dirty="0"/>
          </a:p>
        </p:txBody>
      </p:sp>
      <p:pic>
        <p:nvPicPr>
          <p:cNvPr id="3" name="Picture 2" descr="tauO2_iron_con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7"/>
          <a:stretch/>
        </p:blipFill>
        <p:spPr>
          <a:xfrm>
            <a:off x="157905" y="1680298"/>
            <a:ext cx="4375671" cy="2701474"/>
          </a:xfrm>
          <a:prstGeom prst="rect">
            <a:avLst/>
          </a:prstGeom>
        </p:spPr>
      </p:pic>
      <p:pic>
        <p:nvPicPr>
          <p:cNvPr id="4" name="Picture 3" descr="tauO2_sulfide_con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6"/>
          <a:stretch/>
        </p:blipFill>
        <p:spPr>
          <a:xfrm>
            <a:off x="4400407" y="1680299"/>
            <a:ext cx="4599697" cy="2701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9834" y="1205063"/>
            <a:ext cx="3579342" cy="430887"/>
          </a:xfrm>
          <a:prstGeom prst="rect">
            <a:avLst/>
          </a:prstGeom>
          <a:noFill/>
          <a:ln w="28575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/>
                <a:cs typeface="Times New Roman"/>
              </a:rPr>
              <a:t>  H</a:t>
            </a:r>
            <a:r>
              <a:rPr lang="en-US" sz="2200" baseline="-25000" dirty="0" smtClean="0">
                <a:latin typeface="Times New Roman"/>
                <a:cs typeface="Times New Roman"/>
              </a:rPr>
              <a:t>2</a:t>
            </a:r>
            <a:r>
              <a:rPr lang="en-US" sz="2200" dirty="0" smtClean="0">
                <a:latin typeface="Times New Roman"/>
                <a:cs typeface="Times New Roman"/>
              </a:rPr>
              <a:t>S + 2O</a:t>
            </a:r>
            <a:r>
              <a:rPr lang="en-US" sz="2200" baseline="-25000" dirty="0" smtClean="0">
                <a:latin typeface="Times New Roman"/>
                <a:cs typeface="Times New Roman"/>
              </a:rPr>
              <a:t>2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latin typeface="Times New Roman"/>
                <a:cs typeface="Times New Roman"/>
                <a:sym typeface="Wingdings" panose="05000000000000000000" pitchFamily="2" charset="2"/>
              </a:rPr>
              <a:t>SO</a:t>
            </a:r>
            <a:r>
              <a:rPr lang="en-US" sz="2200" baseline="-25000" dirty="0" smtClean="0">
                <a:latin typeface="Times New Roman"/>
                <a:cs typeface="Times New Roman"/>
                <a:sym typeface="Wingdings" panose="05000000000000000000" pitchFamily="2" charset="2"/>
              </a:rPr>
              <a:t>4</a:t>
            </a:r>
            <a:r>
              <a:rPr lang="en-US" sz="2200" dirty="0" smtClean="0">
                <a:latin typeface="Times New Roman"/>
                <a:cs typeface="Times New Roman"/>
              </a:rPr>
              <a:t> + 2H</a:t>
            </a:r>
            <a:r>
              <a:rPr lang="en-US" sz="2200" baseline="30000" dirty="0" smtClean="0">
                <a:latin typeface="Times New Roman"/>
                <a:cs typeface="Times New Roman"/>
              </a:rPr>
              <a:t>+</a:t>
            </a:r>
            <a:endParaRPr lang="en-US" sz="2200" baseline="30000" dirty="0" smtClean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5761" y="1205063"/>
            <a:ext cx="4466528" cy="430887"/>
          </a:xfrm>
          <a:prstGeom prst="rect">
            <a:avLst/>
          </a:prstGeom>
          <a:noFill/>
          <a:ln w="28575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/>
                <a:cs typeface="Times New Roman"/>
              </a:rPr>
              <a:t>4Fe</a:t>
            </a:r>
            <a:r>
              <a:rPr lang="en-US" sz="2200" baseline="30000" dirty="0" smtClean="0">
                <a:latin typeface="Times New Roman"/>
                <a:cs typeface="Times New Roman"/>
              </a:rPr>
              <a:t>2+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+ O</a:t>
            </a:r>
            <a:r>
              <a:rPr lang="en-US" sz="2200" baseline="-25000" dirty="0" smtClean="0">
                <a:latin typeface="Times New Roman"/>
                <a:cs typeface="Times New Roman"/>
              </a:rPr>
              <a:t>2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+ </a:t>
            </a:r>
            <a:r>
              <a:rPr lang="en-US" sz="2200" dirty="0" smtClean="0">
                <a:latin typeface="Times New Roman"/>
                <a:cs typeface="Times New Roman"/>
              </a:rPr>
              <a:t>6H</a:t>
            </a:r>
            <a:r>
              <a:rPr lang="en-US" sz="2200" baseline="-25000" dirty="0" smtClean="0">
                <a:latin typeface="Times New Roman"/>
                <a:cs typeface="Times New Roman"/>
              </a:rPr>
              <a:t>2</a:t>
            </a:r>
            <a:r>
              <a:rPr lang="en-US" sz="2200" dirty="0" smtClean="0">
                <a:latin typeface="Times New Roman"/>
                <a:cs typeface="Times New Roman"/>
              </a:rPr>
              <a:t>O</a:t>
            </a:r>
            <a:r>
              <a:rPr lang="en-US" sz="2200" b="1" dirty="0" smtClean="0">
                <a:latin typeface="Times New Roman"/>
                <a:cs typeface="Times New Roman"/>
                <a:sym typeface="Wingdings" panose="05000000000000000000" pitchFamily="2" charset="2"/>
              </a:rPr>
              <a:t> 4</a:t>
            </a:r>
            <a:r>
              <a:rPr lang="en-US" sz="2200" dirty="0" smtClean="0">
                <a:latin typeface="Times New Roman"/>
                <a:cs typeface="Times New Roman"/>
                <a:sym typeface="Wingdings" panose="05000000000000000000" pitchFamily="2" charset="2"/>
              </a:rPr>
              <a:t>FeOOH</a:t>
            </a:r>
            <a:r>
              <a:rPr lang="en-US" sz="2200" baseline="300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+ </a:t>
            </a:r>
            <a:r>
              <a:rPr lang="en-US" sz="2200" dirty="0">
                <a:latin typeface="Times New Roman"/>
                <a:cs typeface="Times New Roman"/>
              </a:rPr>
              <a:t>2H</a:t>
            </a:r>
            <a:r>
              <a:rPr lang="en-US" sz="2200" baseline="30000" dirty="0">
                <a:latin typeface="Times New Roman"/>
                <a:cs typeface="Times New Roman"/>
              </a:rPr>
              <a:t>+</a:t>
            </a:r>
            <a:endParaRPr lang="en-US" sz="2200" dirty="0" smtClean="0">
              <a:latin typeface="Times New Roman"/>
              <a:cs typeface="Times New Roman"/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57200" y="11619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"/>
                <a:cs typeface="Gill Sans"/>
              </a:rPr>
              <a:t>Our </a:t>
            </a:r>
            <a:r>
              <a:rPr lang="en-US" dirty="0" smtClean="0">
                <a:latin typeface="Gill Sans"/>
                <a:cs typeface="Gill Sans"/>
              </a:rPr>
              <a:t>second </a:t>
            </a:r>
            <a:r>
              <a:rPr lang="en-US" dirty="0">
                <a:latin typeface="Gill Sans"/>
                <a:cs typeface="Gill Sans"/>
              </a:rPr>
              <a:t>limiting case: </a:t>
            </a:r>
            <a:r>
              <a:rPr lang="en-US" dirty="0" smtClean="0">
                <a:latin typeface="Gill Sans"/>
                <a:cs typeface="Gill Sans"/>
              </a:rPr>
              <a:t>a </a:t>
            </a:r>
            <a:r>
              <a:rPr lang="en-US" dirty="0" err="1" smtClean="0">
                <a:latin typeface="Gill Sans"/>
                <a:cs typeface="Gill Sans"/>
              </a:rPr>
              <a:t>reductant</a:t>
            </a:r>
            <a:r>
              <a:rPr lang="en-US" dirty="0" smtClean="0">
                <a:latin typeface="Gill Sans"/>
                <a:cs typeface="Gill Sans"/>
              </a:rPr>
              <a:t>-rich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9324" y="4535181"/>
            <a:ext cx="841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concentration is driven very low</a:t>
            </a:r>
            <a:r>
              <a:rPr lang="mr-IN" sz="2400" dirty="0" smtClean="0"/>
              <a:t>…</a:t>
            </a:r>
            <a:endParaRPr lang="en-US" sz="2400" baseline="30000" dirty="0"/>
          </a:p>
        </p:txBody>
      </p:sp>
      <p:pic>
        <p:nvPicPr>
          <p:cNvPr id="15" name="Picture 14" descr="enceladusheadeer.jp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47789" y="1443896"/>
            <a:ext cx="3822865" cy="2893100"/>
          </a:xfrm>
          <a:prstGeom prst="rect">
            <a:avLst/>
          </a:prstGeom>
          <a:solidFill>
            <a:schemeClr val="tx1">
              <a:lumMod val="50000"/>
              <a:alpha val="16000"/>
            </a:schemeClr>
          </a:solidFill>
          <a:ln w="127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47789" y="1443896"/>
            <a:ext cx="3822866" cy="28931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Assumptions</a:t>
            </a:r>
            <a:r>
              <a:rPr lang="en-US" sz="2000" b="1" dirty="0" smtClean="0"/>
              <a:t>:</a:t>
            </a:r>
          </a:p>
          <a:p>
            <a:endParaRPr lang="en-US" dirty="0" smtClean="0"/>
          </a:p>
          <a:p>
            <a:pPr marL="285750" lvl="0" indent="-285750">
              <a:buFont typeface="Arial"/>
              <a:buChar char="•"/>
            </a:pPr>
            <a:r>
              <a:rPr lang="en-US" dirty="0" err="1" smtClean="0">
                <a:solidFill>
                  <a:prstClr val="white"/>
                </a:solidFill>
              </a:rPr>
              <a:t>Reductants</a:t>
            </a:r>
            <a:r>
              <a:rPr lang="en-US" dirty="0" smtClean="0">
                <a:solidFill>
                  <a:prstClr val="white"/>
                </a:solidFill>
              </a:rPr>
              <a:t> are far more abundant in the ocean than oxidants (from water-rock reactions, hydrothermal vents)</a:t>
            </a:r>
          </a:p>
          <a:p>
            <a:pPr marL="285750" lvl="0" indent="-285750">
              <a:buFont typeface="Arial"/>
              <a:buChar char="•"/>
            </a:pPr>
            <a:endParaRPr lang="en-US" dirty="0" smtClean="0">
              <a:solidFill>
                <a:prstClr val="white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The resupply rate of </a:t>
            </a:r>
            <a:r>
              <a:rPr lang="en-US" dirty="0" err="1" smtClean="0">
                <a:solidFill>
                  <a:prstClr val="white"/>
                </a:solidFill>
              </a:rPr>
              <a:t>reductants</a:t>
            </a:r>
            <a:r>
              <a:rPr lang="en-US" dirty="0" smtClean="0">
                <a:solidFill>
                  <a:prstClr val="white"/>
                </a:solidFill>
              </a:rPr>
              <a:t> is greater than the production rate of O</a:t>
            </a:r>
            <a:r>
              <a:rPr lang="en-US" baseline="-25000" dirty="0" smtClean="0">
                <a:solidFill>
                  <a:prstClr val="white"/>
                </a:solidFill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7200" y="11619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"/>
                <a:cs typeface="Gill Sans"/>
              </a:rPr>
              <a:t>Our </a:t>
            </a:r>
            <a:r>
              <a:rPr lang="en-US" dirty="0" smtClean="0">
                <a:latin typeface="Gill Sans"/>
                <a:cs typeface="Gill Sans"/>
              </a:rPr>
              <a:t>second </a:t>
            </a:r>
            <a:r>
              <a:rPr lang="en-US" dirty="0">
                <a:latin typeface="Gill Sans"/>
                <a:cs typeface="Gill Sans"/>
              </a:rPr>
              <a:t>limiting case: </a:t>
            </a:r>
            <a:r>
              <a:rPr lang="en-US" dirty="0" smtClean="0">
                <a:latin typeface="Gill Sans"/>
                <a:cs typeface="Gill Sans"/>
              </a:rPr>
              <a:t>a </a:t>
            </a:r>
            <a:r>
              <a:rPr lang="en-US" dirty="0" err="1" smtClean="0">
                <a:latin typeface="Gill Sans"/>
                <a:cs typeface="Gill Sans"/>
              </a:rPr>
              <a:t>reductant</a:t>
            </a:r>
            <a:r>
              <a:rPr lang="en-US" dirty="0" smtClean="0">
                <a:latin typeface="Gill Sans"/>
                <a:cs typeface="Gill Sans"/>
              </a:rPr>
              <a:t>-rich ocean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50597" y="1246945"/>
            <a:ext cx="3321118" cy="769441"/>
          </a:xfrm>
          <a:prstGeom prst="rect">
            <a:avLst/>
          </a:prstGeom>
          <a:noFill/>
          <a:ln w="28575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Steady-State 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Concentration</a:t>
            </a:r>
            <a:endParaRPr lang="en-US" sz="2200" dirty="0"/>
          </a:p>
        </p:txBody>
      </p:sp>
      <p:pic>
        <p:nvPicPr>
          <p:cNvPr id="19" name="Picture 18" descr="O2SS_pr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15960" r="3056"/>
          <a:stretch/>
        </p:blipFill>
        <p:spPr>
          <a:xfrm>
            <a:off x="198006" y="2091095"/>
            <a:ext cx="4749407" cy="24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nceladusheadeer.jp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38945" y="1181763"/>
            <a:ext cx="3639010" cy="3834522"/>
          </a:xfrm>
          <a:prstGeom prst="rect">
            <a:avLst/>
          </a:prstGeom>
          <a:solidFill>
            <a:schemeClr val="tx1">
              <a:lumMod val="50000"/>
              <a:alpha val="16000"/>
            </a:schemeClr>
          </a:solidFill>
          <a:ln w="127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38945" y="1194590"/>
            <a:ext cx="355368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2. C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FFFFFF"/>
                </a:solidFill>
                <a:latin typeface="Times New Roman" pitchFamily="18" charset="0"/>
              </a:rPr>
              <a:t>4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</a:rPr>
              <a:t>+ 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</a:rPr>
              <a:t>2O</a:t>
            </a:r>
            <a:r>
              <a:rPr lang="en-US" sz="2000" b="1" baseline="-25000" dirty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CO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+ 2H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O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= 690 – 710 kJ/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endParaRPr lang="en-US" sz="20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3. 2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</a:rPr>
              <a:t>+ 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</a:rPr>
              <a:t>O</a:t>
            </a:r>
            <a:r>
              <a:rPr lang="en-US" sz="2000" b="1" baseline="-25000" dirty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2H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O</a:t>
            </a:r>
            <a:endParaRPr lang="en-US" sz="2000" b="1" dirty="0"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= 370 - 410 kJ/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lvl="0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lvl="0" algn="ctr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</a:rPr>
              <a:t>4. H</a:t>
            </a:r>
            <a:r>
              <a:rPr lang="en-US" sz="2000" b="1" baseline="-25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</a:rPr>
              <a:t>S 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</a:rPr>
              <a:t>+ 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</a:rPr>
              <a:t>2O</a:t>
            </a:r>
            <a:r>
              <a:rPr lang="en-US" sz="2000" b="1" baseline="-25000" dirty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SO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sz="2000" b="1" baseline="30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2-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+ 2H</a:t>
            </a:r>
            <a:r>
              <a:rPr lang="en-US" sz="2000" b="1" baseline="30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+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= 670 - 690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kJ/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sz="2000" b="1" dirty="0" smtClean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5. FeS</a:t>
            </a:r>
            <a:r>
              <a:rPr lang="en-US" sz="2000" b="1" baseline="-25000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latin typeface="Times New Roman" pitchFamily="18" charset="0"/>
              </a:rPr>
              <a:t>+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3.5O</a:t>
            </a:r>
            <a:r>
              <a:rPr lang="en-US" sz="2000" b="1" baseline="-25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baseline="30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latin typeface="Times New Roman" pitchFamily="18" charset="0"/>
              </a:rPr>
              <a:t>+ 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H</a:t>
            </a:r>
            <a:r>
              <a:rPr lang="en-US" sz="2000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O</a:t>
            </a:r>
            <a:r>
              <a:rPr lang="en-US" sz="2000" b="1" baseline="30000" dirty="0"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latin typeface="Times New Roman" pitchFamily="18" charset="0"/>
                <a:sym typeface="Wingdings" panose="05000000000000000000" pitchFamily="2" charset="2"/>
              </a:rPr>
              <a:t>2SO</a:t>
            </a:r>
            <a:r>
              <a:rPr lang="en-US" sz="2000" b="1" baseline="-25000" dirty="0" smtClean="0"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sz="2000" b="1" baseline="30000" dirty="0" smtClean="0">
                <a:latin typeface="Times New Roman" pitchFamily="18" charset="0"/>
                <a:sym typeface="Wingdings" panose="05000000000000000000" pitchFamily="2" charset="2"/>
              </a:rPr>
              <a:t>2-</a:t>
            </a:r>
            <a:r>
              <a:rPr lang="en-US" sz="2000" b="1" dirty="0" smtClean="0"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+ </a:t>
            </a:r>
            <a:r>
              <a:rPr lang="en-US" sz="2000" b="1" dirty="0" smtClean="0">
                <a:latin typeface="Times New Roman" pitchFamily="18" charset="0"/>
                <a:sym typeface="Wingdings" panose="05000000000000000000" pitchFamily="2" charset="2"/>
              </a:rPr>
              <a:t>Fe</a:t>
            </a:r>
            <a:r>
              <a:rPr lang="en-US" sz="2000" b="1" baseline="30000" dirty="0" smtClean="0">
                <a:latin typeface="Times New Roman" pitchFamily="18" charset="0"/>
                <a:sym typeface="Wingdings" panose="05000000000000000000" pitchFamily="2" charset="2"/>
              </a:rPr>
              <a:t>2+</a:t>
            </a:r>
            <a:r>
              <a:rPr lang="en-US" sz="2000" b="1" baseline="30000" dirty="0" smtClean="0"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+ 2H</a:t>
            </a:r>
            <a:r>
              <a:rPr lang="en-US" sz="2000" b="1" baseline="30000" dirty="0">
                <a:latin typeface="Times New Roman" pitchFamily="18" charset="0"/>
                <a:sym typeface="Wingdings" panose="05000000000000000000" pitchFamily="2" charset="2"/>
              </a:rPr>
              <a:t>+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= 1140 – 1180 kJ/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sz="2000" b="1" dirty="0">
              <a:latin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980" y="4542542"/>
            <a:ext cx="4797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400" dirty="0" smtClean="0"/>
              <a:t>…</a:t>
            </a:r>
            <a:r>
              <a:rPr lang="en-US" sz="2400" dirty="0" smtClean="0"/>
              <a:t>but</a:t>
            </a:r>
            <a:r>
              <a:rPr lang="en-US" sz="2400" dirty="0" smtClean="0"/>
              <a:t>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</a:t>
            </a:r>
            <a:r>
              <a:rPr lang="en-US" sz="2400" dirty="0" smtClean="0"/>
              <a:t>s still a powerful oxidant!</a:t>
            </a:r>
            <a:endParaRPr lang="en-US" sz="2400" baseline="30000" dirty="0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57200" y="11619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"/>
                <a:cs typeface="Gill Sans"/>
              </a:rPr>
              <a:t>Our </a:t>
            </a:r>
            <a:r>
              <a:rPr lang="en-US" dirty="0" smtClean="0">
                <a:latin typeface="Gill Sans"/>
                <a:cs typeface="Gill Sans"/>
              </a:rPr>
              <a:t>second </a:t>
            </a:r>
            <a:r>
              <a:rPr lang="en-US" dirty="0">
                <a:latin typeface="Gill Sans"/>
                <a:cs typeface="Gill Sans"/>
              </a:rPr>
              <a:t>limiting case: </a:t>
            </a:r>
            <a:r>
              <a:rPr lang="en-US" dirty="0" smtClean="0">
                <a:latin typeface="Gill Sans"/>
                <a:cs typeface="Gill Sans"/>
              </a:rPr>
              <a:t>a </a:t>
            </a:r>
            <a:r>
              <a:rPr lang="en-US" dirty="0" err="1" smtClean="0">
                <a:latin typeface="Gill Sans"/>
                <a:cs typeface="Gill Sans"/>
              </a:rPr>
              <a:t>reductant</a:t>
            </a:r>
            <a:r>
              <a:rPr lang="en-US" dirty="0" smtClean="0">
                <a:latin typeface="Gill Sans"/>
                <a:cs typeface="Gill Sans"/>
              </a:rPr>
              <a:t>-rich ocean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0597" y="1246945"/>
            <a:ext cx="3321118" cy="769441"/>
          </a:xfrm>
          <a:prstGeom prst="rect">
            <a:avLst/>
          </a:prstGeom>
          <a:noFill/>
          <a:ln w="28575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Steady-State 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Concentration</a:t>
            </a:r>
            <a:endParaRPr lang="en-US" sz="2200" dirty="0"/>
          </a:p>
        </p:txBody>
      </p:sp>
      <p:pic>
        <p:nvPicPr>
          <p:cNvPr id="4" name="Picture 3" descr="O2SS_pr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15960" r="3056"/>
          <a:stretch/>
        </p:blipFill>
        <p:spPr>
          <a:xfrm>
            <a:off x="198006" y="2091095"/>
            <a:ext cx="4749407" cy="24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nceladusheadeer.jp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7069" y="1260964"/>
            <a:ext cx="3321118" cy="769441"/>
          </a:xfrm>
          <a:prstGeom prst="rect">
            <a:avLst/>
          </a:prstGeom>
          <a:noFill/>
          <a:ln w="28575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Steady-State SO</a:t>
            </a:r>
            <a:r>
              <a:rPr lang="en-US" sz="2200" baseline="-25000" dirty="0" smtClean="0"/>
              <a:t>4</a:t>
            </a:r>
            <a:r>
              <a:rPr lang="en-US" sz="2200" baseline="30000" dirty="0" smtClean="0"/>
              <a:t>2-</a:t>
            </a:r>
            <a:r>
              <a:rPr lang="en-US" sz="2200" dirty="0" smtClean="0"/>
              <a:t> Concentration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2576" y="4605412"/>
            <a:ext cx="891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Up to ~2 </a:t>
            </a:r>
            <a:r>
              <a:rPr lang="en-US" sz="2000" dirty="0" err="1" smtClean="0"/>
              <a:t>mmol</a:t>
            </a:r>
            <a:r>
              <a:rPr lang="en-US" sz="2000" dirty="0" smtClean="0"/>
              <a:t>/(kg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O) of SO</a:t>
            </a:r>
            <a:r>
              <a:rPr lang="en-US" sz="2000" baseline="-25000" dirty="0" smtClean="0"/>
              <a:t>4</a:t>
            </a:r>
            <a:r>
              <a:rPr lang="en-US" sz="2000" baseline="30000" dirty="0" smtClean="0"/>
              <a:t>2-</a:t>
            </a:r>
            <a:r>
              <a:rPr lang="en-US" sz="2000" dirty="0" smtClean="0"/>
              <a:t> are available at present day</a:t>
            </a:r>
            <a:endParaRPr lang="en-US" sz="8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903453" y="1850828"/>
            <a:ext cx="3909682" cy="2575006"/>
          </a:xfrm>
          <a:prstGeom prst="rect">
            <a:avLst/>
          </a:prstGeom>
          <a:solidFill>
            <a:schemeClr val="tx1">
              <a:lumMod val="50000"/>
              <a:alpha val="16000"/>
            </a:schemeClr>
          </a:solidFill>
          <a:ln w="127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4903454" y="2030405"/>
            <a:ext cx="3783347" cy="2039602"/>
          </a:xfrm>
        </p:spPr>
        <p:txBody>
          <a:bodyPr>
            <a:noAutofit/>
          </a:bodyPr>
          <a:lstStyle/>
          <a:p>
            <a:pPr marL="0" lvl="0" indent="0" algn="ctr" defTabSz="457200">
              <a:spcBef>
                <a:spcPts val="0"/>
              </a:spcBef>
              <a:buNone/>
            </a:pPr>
            <a:r>
              <a:rPr lang="en-US" sz="2000" dirty="0">
                <a:solidFill>
                  <a:prstClr val="white"/>
                </a:solidFill>
              </a:rPr>
              <a:t>6. 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</a:rPr>
              <a:t>+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SO</a:t>
            </a:r>
            <a:r>
              <a:rPr lang="en-US" sz="2000" b="1" baseline="-25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sz="2000" b="1" baseline="30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2- 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</a:rPr>
              <a:t>+ 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2H</a:t>
            </a:r>
            <a:r>
              <a:rPr lang="en-US" sz="2000" b="1" baseline="30000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+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 H</a:t>
            </a:r>
            <a:r>
              <a:rPr lang="en-US" sz="2000" b="1" baseline="-25000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S + 4H</a:t>
            </a:r>
            <a:r>
              <a:rPr lang="en-US" sz="2000" b="1" baseline="-25000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O</a:t>
            </a:r>
          </a:p>
          <a:p>
            <a:pPr marL="0" lvl="0" indent="0" algn="ctr" defTabSz="45720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= 50 – 120 kJ/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</a:p>
          <a:p>
            <a:pPr marL="0" lvl="0" indent="0" algn="ctr" defTabSz="457200">
              <a:spcBef>
                <a:spcPts val="0"/>
              </a:spcBef>
              <a:buNone/>
            </a:pPr>
            <a:endParaRPr lang="en-US" sz="20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marL="0" lvl="0" indent="0" algn="ctr" defTabSz="457200">
              <a:spcBef>
                <a:spcPts val="0"/>
              </a:spcBef>
              <a:buNone/>
            </a:pPr>
            <a:r>
              <a:rPr lang="en-US" sz="2000" dirty="0">
                <a:solidFill>
                  <a:prstClr val="white"/>
                </a:solidFill>
              </a:rPr>
              <a:t>7. 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C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FFFFFF"/>
                </a:solidFill>
                <a:latin typeface="Times New Roman" pitchFamily="18" charset="0"/>
              </a:rPr>
              <a:t>4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</a:rPr>
              <a:t>+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SO</a:t>
            </a:r>
            <a:r>
              <a:rPr lang="en-US" sz="2000" b="1" baseline="-25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sz="2000" b="1" baseline="30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2- 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</a:rPr>
              <a:t>+ 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2H</a:t>
            </a:r>
            <a:r>
              <a:rPr lang="en-US" sz="2000" b="1" baseline="30000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+ 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 CO</a:t>
            </a:r>
            <a:r>
              <a:rPr lang="en-US" sz="2000" b="1" baseline="-25000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 + H</a:t>
            </a:r>
            <a:r>
              <a:rPr lang="en-US" sz="2000" b="1" baseline="-25000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S + 2H</a:t>
            </a:r>
            <a:r>
              <a:rPr lang="en-US" sz="2000" b="1" baseline="-25000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O</a:t>
            </a:r>
          </a:p>
          <a:p>
            <a:pPr marL="0" lvl="0" indent="0" algn="ctr" defTabSz="45720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= 50 – 70 kJ/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1" y="109791"/>
            <a:ext cx="8229600" cy="879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Gill Sans"/>
                <a:cs typeface="Gill Sans"/>
              </a:rPr>
              <a:t>Sulfate and </a:t>
            </a:r>
            <a:r>
              <a:rPr lang="en-US" sz="3600" dirty="0" err="1" smtClean="0">
                <a:latin typeface="Gill Sans"/>
                <a:cs typeface="Gill Sans"/>
              </a:rPr>
              <a:t>Geothite</a:t>
            </a:r>
            <a:r>
              <a:rPr lang="en-US" sz="3600" dirty="0" smtClean="0">
                <a:latin typeface="Gill Sans"/>
                <a:cs typeface="Gill Sans"/>
              </a:rPr>
              <a:t> are not as Powerful, but their Concentrations are Much Higher</a:t>
            </a:r>
            <a:endParaRPr lang="en-US" sz="3600" dirty="0">
              <a:latin typeface="Gill Sans"/>
              <a:cs typeface="Gill Sans"/>
            </a:endParaRPr>
          </a:p>
        </p:txBody>
      </p:sp>
      <p:pic>
        <p:nvPicPr>
          <p:cNvPr id="3" name="Picture 2" descr="SulfateConcwPe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6733" r="3802"/>
          <a:stretch/>
        </p:blipFill>
        <p:spPr>
          <a:xfrm>
            <a:off x="323435" y="2130267"/>
            <a:ext cx="4333558" cy="25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811122"/>
              </p:ext>
            </p:extLst>
          </p:nvPr>
        </p:nvGraphicFramePr>
        <p:xfrm>
          <a:off x="153390" y="3101484"/>
          <a:ext cx="4067412" cy="183755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33706"/>
                <a:gridCol w="2033706"/>
              </a:tblGrid>
              <a:tr h="4278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Species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Molar Percentage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O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96 to 99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baseline="-25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 to 0.8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</a:t>
                      </a:r>
                      <a:r>
                        <a:rPr lang="en-US" sz="1400" baseline="-25000" dirty="0" smtClean="0"/>
                        <a:t>4</a:t>
                      </a:r>
                      <a:endParaRPr lang="en-US" sz="1400" baseline="-25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 to 0.3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NH</a:t>
                      </a:r>
                      <a:r>
                        <a:rPr lang="en-US" sz="1400" baseline="-25000" dirty="0" smtClean="0"/>
                        <a:t>3</a:t>
                      </a:r>
                      <a:endParaRPr lang="en-US" sz="1400" baseline="-25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 to 1.3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baseline="-25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 to 1.4</a:t>
                      </a:r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3393" y="4903698"/>
            <a:ext cx="223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Waite et al., 2017</a:t>
            </a:r>
            <a:endParaRPr lang="en-US" sz="1000" dirty="0"/>
          </a:p>
        </p:txBody>
      </p:sp>
      <p:pic>
        <p:nvPicPr>
          <p:cNvPr id="6" name="Picture 5" descr="aai8703_SupportingFile_Figure_fig4_seq4_v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9" y="2351388"/>
            <a:ext cx="4470461" cy="270066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1704"/>
            <a:ext cx="9144000" cy="69249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Gill Sans"/>
                <a:cs typeface="Gill Sans"/>
              </a:rPr>
              <a:t>C</a:t>
            </a:r>
            <a:r>
              <a:rPr lang="en-US" sz="4000" dirty="0" smtClean="0">
                <a:latin typeface="Gill Sans"/>
                <a:cs typeface="Gill Sans"/>
              </a:rPr>
              <a:t>hemical </a:t>
            </a:r>
            <a:r>
              <a:rPr lang="en-US" sz="4000" dirty="0">
                <a:latin typeface="Gill Sans"/>
                <a:cs typeface="Gill Sans"/>
              </a:rPr>
              <a:t>A</a:t>
            </a:r>
            <a:r>
              <a:rPr lang="en-US" sz="4000" dirty="0" smtClean="0">
                <a:latin typeface="Gill Sans"/>
                <a:cs typeface="Gill Sans"/>
              </a:rPr>
              <a:t>ffinity </a:t>
            </a:r>
            <a:r>
              <a:rPr lang="en-US" sz="4000" dirty="0">
                <a:latin typeface="Gill Sans"/>
                <a:cs typeface="Gill Sans"/>
              </a:rPr>
              <a:t>for M</a:t>
            </a:r>
            <a:r>
              <a:rPr lang="en-US" sz="4000" dirty="0" smtClean="0">
                <a:latin typeface="Gill Sans"/>
                <a:cs typeface="Gill Sans"/>
              </a:rPr>
              <a:t>ethanogenesis </a:t>
            </a:r>
            <a:r>
              <a:rPr lang="en-US" sz="4000" dirty="0">
                <a:latin typeface="Gill Sans"/>
                <a:cs typeface="Gill Sans"/>
              </a:rPr>
              <a:t>in </a:t>
            </a:r>
            <a:r>
              <a:rPr lang="en-US" sz="4000" dirty="0" err="1" smtClean="0">
                <a:latin typeface="Gill Sans"/>
                <a:cs typeface="Gill Sans"/>
              </a:rPr>
              <a:t>Enceladus</a:t>
            </a:r>
            <a:r>
              <a:rPr lang="en-US" sz="4000" dirty="0" smtClean="0">
                <a:latin typeface="Gill Sans"/>
                <a:cs typeface="Gill Sans"/>
              </a:rPr>
              <a:t>’ Ocean</a:t>
            </a:r>
            <a:endParaRPr lang="en-US" sz="4000" dirty="0">
              <a:latin typeface="Gill Sans"/>
              <a:cs typeface="Gill Sans"/>
            </a:endParaRPr>
          </a:p>
        </p:txBody>
      </p:sp>
      <p:pic>
        <p:nvPicPr>
          <p:cNvPr id="10" name="Picture 9" descr="2847_EnceladusFlyby_E-21_690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2" y="1186619"/>
            <a:ext cx="4067409" cy="18769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11759" y="1196898"/>
            <a:ext cx="3862212" cy="1107996"/>
          </a:xfrm>
          <a:prstGeom prst="rect">
            <a:avLst/>
          </a:prstGeom>
          <a:noFill/>
          <a:ln w="28575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Methanogenesis</a:t>
            </a:r>
            <a:endParaRPr lang="en-US" sz="2200" b="1" dirty="0" smtClean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en-US" sz="2200" b="1" dirty="0" smtClean="0">
                <a:solidFill>
                  <a:srgbClr val="FFFFFF"/>
                </a:solidFill>
                <a:latin typeface="Calibri"/>
              </a:rPr>
              <a:t>4H</a:t>
            </a:r>
            <a:r>
              <a:rPr lang="en-US" sz="2200" b="1" baseline="-25000" dirty="0" smtClean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200" b="1" dirty="0">
                <a:solidFill>
                  <a:srgbClr val="FFFFFF"/>
                </a:solidFill>
                <a:latin typeface="Calibri"/>
              </a:rPr>
              <a:t>+CO</a:t>
            </a:r>
            <a:r>
              <a:rPr lang="en-US" sz="2200" b="1" baseline="-25000" dirty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200" b="1" dirty="0">
                <a:solidFill>
                  <a:srgbClr val="FFFFFF"/>
                </a:solidFill>
                <a:latin typeface="Calibri"/>
                <a:sym typeface="Wingdings"/>
              </a:rPr>
              <a:t>CH</a:t>
            </a:r>
            <a:r>
              <a:rPr lang="en-US" sz="2200" b="1" baseline="-25000" dirty="0">
                <a:solidFill>
                  <a:srgbClr val="FFFFFF"/>
                </a:solidFill>
                <a:latin typeface="Calibri"/>
                <a:sym typeface="Wingdings"/>
              </a:rPr>
              <a:t>4</a:t>
            </a:r>
            <a:r>
              <a:rPr lang="en-US" sz="2200" b="1" dirty="0">
                <a:solidFill>
                  <a:srgbClr val="FFFFFF"/>
                </a:solidFill>
                <a:latin typeface="Calibri"/>
                <a:sym typeface="Wingdings"/>
              </a:rPr>
              <a:t>+</a:t>
            </a:r>
            <a:r>
              <a:rPr lang="en-US" sz="2200" b="1" dirty="0" smtClean="0">
                <a:solidFill>
                  <a:srgbClr val="FFFFFF"/>
                </a:solidFill>
                <a:latin typeface="Calibri"/>
                <a:sym typeface="Wingdings"/>
              </a:rPr>
              <a:t>2H</a:t>
            </a:r>
            <a:r>
              <a:rPr lang="en-US" sz="2200" b="1" baseline="-25000" dirty="0" smtClean="0">
                <a:solidFill>
                  <a:srgbClr val="FFFFFF"/>
                </a:solidFill>
                <a:latin typeface="Calibri"/>
                <a:sym typeface="Wingdings"/>
              </a:rPr>
              <a:t>2</a:t>
            </a:r>
            <a:r>
              <a:rPr lang="en-US" sz="2200" b="1" dirty="0" smtClean="0">
                <a:solidFill>
                  <a:srgbClr val="FFFFFF"/>
                </a:solidFill>
                <a:latin typeface="Calibri"/>
                <a:sym typeface="Wingdings"/>
              </a:rPr>
              <a:t>O</a:t>
            </a:r>
            <a:endParaRPr lang="en-US" sz="2200" b="1" dirty="0">
              <a:solidFill>
                <a:srgbClr val="FFFFFF"/>
              </a:solidFill>
              <a:latin typeface="Calibri"/>
              <a:sym typeface="Wingdings"/>
            </a:endParaRPr>
          </a:p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= 50 – 120 kJ/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r>
              <a:rPr lang="en-US" sz="2200" b="1" dirty="0" smtClean="0">
                <a:solidFill>
                  <a:srgbClr val="FFFFFF"/>
                </a:solidFill>
                <a:latin typeface="Calibri"/>
                <a:sym typeface="Wingdings"/>
              </a:rPr>
              <a:t> </a:t>
            </a:r>
            <a:endParaRPr lang="en-US" sz="22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6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nceladusheadeer.jp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7069" y="1209747"/>
            <a:ext cx="3321118" cy="769441"/>
          </a:xfrm>
          <a:prstGeom prst="rect">
            <a:avLst/>
          </a:prstGeom>
          <a:noFill/>
          <a:ln w="28575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Steady-State </a:t>
            </a:r>
            <a:r>
              <a:rPr lang="en-US" sz="2200" dirty="0" err="1" smtClean="0"/>
              <a:t>FeOOH</a:t>
            </a:r>
            <a:r>
              <a:rPr lang="en-US" sz="2200" dirty="0" smtClean="0"/>
              <a:t> Concentration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2576" y="4605412"/>
            <a:ext cx="891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Up to ~10 </a:t>
            </a:r>
            <a:r>
              <a:rPr lang="en-US" sz="2000" dirty="0" err="1" smtClean="0"/>
              <a:t>mmol</a:t>
            </a:r>
            <a:r>
              <a:rPr lang="en-US" sz="2000" dirty="0" smtClean="0"/>
              <a:t>/(kg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O) of </a:t>
            </a:r>
            <a:r>
              <a:rPr lang="en-US" sz="2000" dirty="0" err="1" smtClean="0"/>
              <a:t>FeOOH</a:t>
            </a:r>
            <a:r>
              <a:rPr lang="en-US" sz="2000" dirty="0" smtClean="0"/>
              <a:t> are available at present day</a:t>
            </a:r>
            <a:endParaRPr lang="en-US" sz="8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933186" y="2136830"/>
            <a:ext cx="3921253" cy="1594488"/>
          </a:xfrm>
          <a:prstGeom prst="rect">
            <a:avLst/>
          </a:prstGeom>
          <a:solidFill>
            <a:schemeClr val="tx1">
              <a:lumMod val="50000"/>
              <a:alpha val="16000"/>
            </a:schemeClr>
          </a:solidFill>
          <a:ln w="127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4933186" y="2267534"/>
            <a:ext cx="3921253" cy="1388133"/>
          </a:xfrm>
        </p:spPr>
        <p:txBody>
          <a:bodyPr>
            <a:noAutofit/>
          </a:bodyPr>
          <a:lstStyle/>
          <a:p>
            <a:pPr marL="0" lvl="0" indent="0" algn="ctr" defTabSz="457200">
              <a:spcBef>
                <a:spcPts val="0"/>
              </a:spcBef>
              <a:buNone/>
            </a:pPr>
            <a:r>
              <a:rPr lang="en-US" sz="2000" dirty="0">
                <a:solidFill>
                  <a:prstClr val="white"/>
                </a:solidFill>
              </a:rPr>
              <a:t>8. Iron Reduction: : </a:t>
            </a:r>
          </a:p>
          <a:p>
            <a:pPr marL="0" lvl="0" indent="0" algn="ctr" defTabSz="45720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H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</a:rPr>
              <a:t>+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2FeOOH</a:t>
            </a:r>
            <a:r>
              <a:rPr lang="en-US" sz="2000" b="1" baseline="30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</a:rPr>
              <a:t>+ 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4H</a:t>
            </a:r>
            <a:r>
              <a:rPr lang="en-US" sz="2000" b="1" baseline="30000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+ 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2Fe</a:t>
            </a:r>
            <a:r>
              <a:rPr lang="en-US" sz="2000" b="1" baseline="30000" dirty="0" smtClean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2+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+ 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4H</a:t>
            </a:r>
            <a:r>
              <a:rPr lang="en-US" sz="2000" b="1" baseline="-25000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sym typeface="Wingdings" panose="05000000000000000000" pitchFamily="2" charset="2"/>
              </a:rPr>
              <a:t>O</a:t>
            </a:r>
            <a:endParaRPr lang="en-US" sz="2000" b="1" baseline="30000" dirty="0">
              <a:solidFill>
                <a:srgbClr val="FFFFFF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marL="0" lvl="0" indent="0" algn="ctr" defTabSz="45720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= 0 - 50 kJ/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1" y="109791"/>
            <a:ext cx="8229600" cy="879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Gill Sans"/>
                <a:cs typeface="Gill Sans"/>
              </a:rPr>
              <a:t>Sulfate and </a:t>
            </a:r>
            <a:r>
              <a:rPr lang="en-US" sz="3600" dirty="0" err="1" smtClean="0">
                <a:latin typeface="Gill Sans"/>
                <a:cs typeface="Gill Sans"/>
              </a:rPr>
              <a:t>Geothite</a:t>
            </a:r>
            <a:r>
              <a:rPr lang="en-US" sz="3600" dirty="0" smtClean="0">
                <a:latin typeface="Gill Sans"/>
                <a:cs typeface="Gill Sans"/>
              </a:rPr>
              <a:t> are not as Powerful, but their Concentrations are Much Higher</a:t>
            </a:r>
            <a:endParaRPr lang="en-US" sz="3600" dirty="0">
              <a:latin typeface="Gill Sans"/>
              <a:cs typeface="Gill Sans"/>
            </a:endParaRPr>
          </a:p>
        </p:txBody>
      </p:sp>
      <p:pic>
        <p:nvPicPr>
          <p:cNvPr id="2" name="Picture 1" descr="GeothiteConcwPe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t="6733" r="5253"/>
          <a:stretch/>
        </p:blipFill>
        <p:spPr>
          <a:xfrm>
            <a:off x="303252" y="2072694"/>
            <a:ext cx="4417888" cy="25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002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135"/>
            <a:ext cx="8229600" cy="6358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Possible Metabolisms: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868" y="580153"/>
            <a:ext cx="8591089" cy="4050277"/>
          </a:xfrm>
          <a:prstGeom prst="rect">
            <a:avLst/>
          </a:prstGeom>
          <a:solidFill>
            <a:schemeClr val="tx1">
              <a:lumMod val="50000"/>
              <a:alpha val="16000"/>
            </a:schemeClr>
          </a:solidFill>
          <a:ln w="127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15701" y="580153"/>
            <a:ext cx="53100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 Iron Sulfide Oxidation:</a:t>
            </a:r>
            <a:endParaRPr lang="en-US" dirty="0"/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FeS</a:t>
            </a:r>
            <a:r>
              <a:rPr lang="en-US" b="1" baseline="-25000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Times New Roman" pitchFamily="18" charset="0"/>
              </a:rPr>
              <a:t>+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3.5O</a:t>
            </a:r>
            <a:r>
              <a:rPr lang="en-US" b="1" baseline="-25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baseline="30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Times New Roman" pitchFamily="18" charset="0"/>
              </a:rPr>
              <a:t>+ 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H</a:t>
            </a:r>
            <a:r>
              <a:rPr lang="en-US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O</a:t>
            </a:r>
            <a:r>
              <a:rPr lang="en-US" b="1" baseline="30000" dirty="0"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2SO</a:t>
            </a:r>
            <a:r>
              <a:rPr lang="en-US" b="1" baseline="-25000" dirty="0" smtClean="0"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b="1" baseline="30000" dirty="0" smtClean="0">
                <a:latin typeface="Times New Roman" pitchFamily="18" charset="0"/>
                <a:sym typeface="Wingdings" panose="05000000000000000000" pitchFamily="2" charset="2"/>
              </a:rPr>
              <a:t>2-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+ 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Fe</a:t>
            </a:r>
            <a:r>
              <a:rPr lang="en-US" b="1" baseline="30000" dirty="0" smtClean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baseline="30000" dirty="0" smtClean="0">
                <a:latin typeface="Times New Roman" pitchFamily="18" charset="0"/>
                <a:sym typeface="Wingdings" panose="05000000000000000000" pitchFamily="2" charset="2"/>
              </a:rPr>
              <a:t>+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+ 2H</a:t>
            </a:r>
            <a:r>
              <a:rPr lang="en-US" b="1" baseline="30000" dirty="0" smtClean="0">
                <a:latin typeface="Times New Roman" pitchFamily="18" charset="0"/>
                <a:sym typeface="Wingdings" panose="05000000000000000000" pitchFamily="2" charset="2"/>
              </a:rPr>
              <a:t>+</a:t>
            </a:r>
            <a:endParaRPr lang="en-US" b="1" dirty="0"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=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1140 – 1180 kJ/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sz="1200" b="1" dirty="0" smtClean="0">
              <a:latin typeface="Times New Roman" pitchFamily="18" charset="0"/>
              <a:sym typeface="Wingdings" panose="05000000000000000000" pitchFamily="2" charset="2"/>
            </a:endParaRPr>
          </a:p>
          <a:p>
            <a:pPr algn="ctr">
              <a:spcBef>
                <a:spcPct val="20000"/>
              </a:spcBef>
            </a:pPr>
            <a:endParaRPr lang="en-US" sz="1200" b="1" dirty="0" smtClean="0"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dirty="0" smtClean="0"/>
              <a:t>6. </a:t>
            </a:r>
            <a:r>
              <a:rPr lang="en-US" dirty="0"/>
              <a:t>Sulfate Reduction: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</a:rPr>
              <a:t>+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SO</a:t>
            </a:r>
            <a:r>
              <a:rPr lang="en-US" b="1" baseline="-25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b="1" baseline="30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2- </a:t>
            </a:r>
            <a:r>
              <a:rPr lang="en-US" b="1" dirty="0">
                <a:latin typeface="Times New Roman" pitchFamily="18" charset="0"/>
              </a:rPr>
              <a:t>+ 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2H</a:t>
            </a:r>
            <a:r>
              <a:rPr lang="en-US" b="1" baseline="30000" dirty="0">
                <a:latin typeface="Times New Roman" pitchFamily="18" charset="0"/>
                <a:sym typeface="Wingdings" panose="05000000000000000000" pitchFamily="2" charset="2"/>
              </a:rPr>
              <a:t>+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 H</a:t>
            </a:r>
            <a:r>
              <a:rPr lang="en-US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S + 4H</a:t>
            </a:r>
            <a:r>
              <a:rPr lang="en-US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O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=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50 – 120 kJ/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endParaRPr lang="en-US" sz="1200" b="1" dirty="0" smtClean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endParaRPr lang="en-US" sz="12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dirty="0" smtClean="0"/>
              <a:t>7. </a:t>
            </a:r>
            <a:r>
              <a:rPr lang="en-US" dirty="0"/>
              <a:t>Anaerobic Oxidation of Methane: 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C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</a:rPr>
              <a:t>4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</a:rPr>
              <a:t>+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SO</a:t>
            </a:r>
            <a:r>
              <a:rPr lang="en-US" b="1" baseline="-25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b="1" baseline="30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2- </a:t>
            </a:r>
            <a:r>
              <a:rPr lang="en-US" b="1" dirty="0">
                <a:latin typeface="Times New Roman" pitchFamily="18" charset="0"/>
              </a:rPr>
              <a:t>+ 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2H</a:t>
            </a:r>
            <a:r>
              <a:rPr lang="en-US" b="1" baseline="30000" dirty="0">
                <a:latin typeface="Times New Roman" pitchFamily="18" charset="0"/>
                <a:sym typeface="Wingdings" panose="05000000000000000000" pitchFamily="2" charset="2"/>
              </a:rPr>
              <a:t>+ 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 CO</a:t>
            </a:r>
            <a:r>
              <a:rPr lang="en-US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 + H</a:t>
            </a:r>
            <a:r>
              <a:rPr lang="en-US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S + 2H</a:t>
            </a:r>
            <a:r>
              <a:rPr lang="en-US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O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=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50-70 kJ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/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lvl="0">
              <a:spcBef>
                <a:spcPct val="20000"/>
              </a:spcBef>
            </a:pPr>
            <a:endParaRPr lang="en-US" sz="12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dirty="0" smtClean="0"/>
              <a:t>8. Iron Reduction: </a:t>
            </a:r>
          </a:p>
          <a:p>
            <a:pPr lvl="0" algn="ctr"/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H</a:t>
            </a:r>
            <a:r>
              <a:rPr lang="en-US" b="1" baseline="-25000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latin typeface="Times New Roman" pitchFamily="18" charset="0"/>
              </a:rPr>
              <a:t>+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2FeOOH</a:t>
            </a:r>
            <a:r>
              <a:rPr lang="en-US" b="1" baseline="30000" dirty="0" smtClean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latin typeface="Times New Roman" pitchFamily="18" charset="0"/>
              </a:rPr>
              <a:t>+ 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4H</a:t>
            </a:r>
            <a:r>
              <a:rPr lang="en-US" b="1" baseline="30000" dirty="0" smtClean="0">
                <a:latin typeface="Times New Roman" pitchFamily="18" charset="0"/>
                <a:sym typeface="Wingdings" panose="05000000000000000000" pitchFamily="2" charset="2"/>
              </a:rPr>
              <a:t>+ 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 2Fe</a:t>
            </a:r>
            <a:r>
              <a:rPr lang="en-US" b="1" baseline="30000" dirty="0" smtClean="0">
                <a:latin typeface="Times New Roman" pitchFamily="18" charset="0"/>
                <a:sym typeface="Wingdings" panose="05000000000000000000" pitchFamily="2" charset="2"/>
              </a:rPr>
              <a:t>2+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 + 4H</a:t>
            </a:r>
            <a:r>
              <a:rPr lang="en-US" b="1" baseline="-25000" dirty="0" smtClean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O</a:t>
            </a:r>
            <a:endParaRPr lang="en-US" b="1" baseline="30000" dirty="0" smtClean="0">
              <a:solidFill>
                <a:srgbClr val="FFFFFF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=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0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- 50 kJ/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240" y="580153"/>
            <a:ext cx="3806159" cy="4173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Methanogenesis:</a:t>
            </a:r>
            <a:endParaRPr lang="en-US" dirty="0"/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b="1" baseline="-25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+ </a:t>
            </a:r>
            <a:r>
              <a:rPr lang="en-US" b="1" dirty="0" smtClean="0">
                <a:solidFill>
                  <a:srgbClr val="3FE4FF"/>
                </a:solidFill>
                <a:latin typeface="Times New Roman" pitchFamily="18" charset="0"/>
              </a:rPr>
              <a:t>CO</a:t>
            </a:r>
            <a:r>
              <a:rPr lang="en-US" b="1" baseline="-25000" dirty="0" smtClean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CH</a:t>
            </a:r>
            <a:r>
              <a:rPr lang="en-US" b="1" baseline="-25000" dirty="0" smtClean="0"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 + 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2H</a:t>
            </a:r>
            <a:r>
              <a:rPr lang="en-US" b="1" baseline="-25000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O</a:t>
            </a:r>
          </a:p>
          <a:p>
            <a:pPr lvl="0" algn="ctr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= 50 – 120 kJ/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sz="1200" b="1" dirty="0" smtClean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endParaRPr lang="en-US" sz="1200" dirty="0" smtClean="0"/>
          </a:p>
          <a:p>
            <a:pPr algn="ctr"/>
            <a:r>
              <a:rPr lang="en-US" dirty="0" smtClean="0"/>
              <a:t>2. Methane Oxidation:</a:t>
            </a:r>
          </a:p>
          <a:p>
            <a:pPr lvl="0" algn="ctr"/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C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</a:rPr>
              <a:t>4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 + </a:t>
            </a:r>
            <a:r>
              <a:rPr lang="en-US" b="1" dirty="0">
                <a:solidFill>
                  <a:srgbClr val="3FE4FF"/>
                </a:solidFill>
                <a:latin typeface="Times New Roman" pitchFamily="18" charset="0"/>
              </a:rPr>
              <a:t>2O</a:t>
            </a:r>
            <a:r>
              <a:rPr lang="en-US" b="1" baseline="-25000" dirty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CO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+ 2H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O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= 690 – </a:t>
            </a:r>
            <a:r>
              <a:rPr lang="en-US" b="1" dirty="0" smtClean="0">
                <a:solidFill>
                  <a:srgbClr val="FD7608"/>
                </a:solidFill>
                <a:latin typeface="Times New Roman" pitchFamily="18" charset="0"/>
                <a:sym typeface="Wingdings" panose="05000000000000000000" pitchFamily="2" charset="2"/>
              </a:rPr>
              <a:t>830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kJ/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sz="1200" b="1" dirty="0" smtClean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endParaRPr lang="en-US" sz="1200" b="1" dirty="0" smtClean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dirty="0" smtClean="0"/>
              <a:t>3. </a:t>
            </a:r>
            <a:r>
              <a:rPr lang="en-US" dirty="0">
                <a:solidFill>
                  <a:srgbClr val="FFFFFF"/>
                </a:solidFill>
              </a:rPr>
              <a:t>Hydrogen </a:t>
            </a:r>
            <a:r>
              <a:rPr lang="en-US" dirty="0" smtClean="0">
                <a:solidFill>
                  <a:srgbClr val="FFFFFF"/>
                </a:solidFill>
              </a:rPr>
              <a:t>Oxidation: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 + </a:t>
            </a:r>
            <a:r>
              <a:rPr lang="en-US" b="1" dirty="0">
                <a:solidFill>
                  <a:srgbClr val="3FE4FF"/>
                </a:solidFill>
                <a:latin typeface="Times New Roman" pitchFamily="18" charset="0"/>
              </a:rPr>
              <a:t>O</a:t>
            </a:r>
            <a:r>
              <a:rPr lang="en-US" b="1" baseline="-25000" dirty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2H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O</a:t>
            </a:r>
            <a:endParaRPr lang="en-US" b="1" dirty="0"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=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370 - </a:t>
            </a:r>
            <a:r>
              <a:rPr lang="en-US" b="1" dirty="0" smtClean="0">
                <a:solidFill>
                  <a:srgbClr val="FD7608"/>
                </a:solidFill>
                <a:latin typeface="Times New Roman" pitchFamily="18" charset="0"/>
                <a:sym typeface="Wingdings" panose="05000000000000000000" pitchFamily="2" charset="2"/>
              </a:rPr>
              <a:t>470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kJ/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lvl="0">
              <a:spcBef>
                <a:spcPct val="20000"/>
              </a:spcBef>
            </a:pPr>
            <a:endParaRPr lang="en-US" sz="1200" b="1" dirty="0" smtClean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dirty="0"/>
              <a:t>4</a:t>
            </a:r>
            <a:r>
              <a:rPr lang="en-US" dirty="0" smtClean="0"/>
              <a:t>. Sulfide Oxidation: </a:t>
            </a:r>
            <a:endParaRPr lang="en-US" dirty="0"/>
          </a:p>
          <a:p>
            <a:pPr lvl="0" algn="ctr"/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S + </a:t>
            </a:r>
            <a:r>
              <a:rPr lang="en-US" b="1" dirty="0">
                <a:solidFill>
                  <a:srgbClr val="3FE4FF"/>
                </a:solidFill>
                <a:latin typeface="Times New Roman" pitchFamily="18" charset="0"/>
              </a:rPr>
              <a:t>2O</a:t>
            </a:r>
            <a:r>
              <a:rPr lang="en-US" b="1" baseline="-25000" dirty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3FE4FF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SO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b="1" baseline="30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2-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+ 2H</a:t>
            </a:r>
            <a:r>
              <a:rPr lang="en-US" b="1" baseline="30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+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Affinity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=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670 - 690 kJ/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mol</a:t>
            </a:r>
            <a:endParaRPr lang="en-US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642" y="4690451"/>
            <a:ext cx="8083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Most affinities are comparable, or larger than, those for methanogenesis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7577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002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613"/>
            <a:ext cx="8229600" cy="6259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Possible Metabolisms: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868" y="580153"/>
            <a:ext cx="8591089" cy="4050277"/>
          </a:xfrm>
          <a:prstGeom prst="rect">
            <a:avLst/>
          </a:prstGeom>
          <a:solidFill>
            <a:schemeClr val="tx1">
              <a:lumMod val="50000"/>
              <a:alpha val="16000"/>
            </a:schemeClr>
          </a:solidFill>
          <a:ln w="127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15701" y="567327"/>
            <a:ext cx="53100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 Iron Sulfide Oxidation:</a:t>
            </a:r>
            <a:endParaRPr lang="en-US" dirty="0"/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FeS</a:t>
            </a:r>
            <a:r>
              <a:rPr lang="en-US" b="1" baseline="-25000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Times New Roman" pitchFamily="18" charset="0"/>
              </a:rPr>
              <a:t>+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3.5O</a:t>
            </a:r>
            <a:r>
              <a:rPr lang="en-US" b="1" baseline="-25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baseline="30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Times New Roman" pitchFamily="18" charset="0"/>
              </a:rPr>
              <a:t>+ 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H</a:t>
            </a:r>
            <a:r>
              <a:rPr lang="en-US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O</a:t>
            </a:r>
            <a:r>
              <a:rPr lang="en-US" b="1" baseline="30000" dirty="0"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2SO</a:t>
            </a:r>
            <a:r>
              <a:rPr lang="en-US" b="1" baseline="-25000" dirty="0" smtClean="0"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b="1" baseline="30000" dirty="0" smtClean="0">
                <a:latin typeface="Times New Roman" pitchFamily="18" charset="0"/>
                <a:sym typeface="Wingdings" panose="05000000000000000000" pitchFamily="2" charset="2"/>
              </a:rPr>
              <a:t>2-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+ 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Fe</a:t>
            </a:r>
            <a:r>
              <a:rPr lang="en-US" b="1" baseline="30000" dirty="0" smtClean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baseline="30000" dirty="0" smtClean="0">
                <a:latin typeface="Times New Roman" pitchFamily="18" charset="0"/>
                <a:sym typeface="Wingdings" panose="05000000000000000000" pitchFamily="2" charset="2"/>
              </a:rPr>
              <a:t>+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+ 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2H</a:t>
            </a:r>
            <a:r>
              <a:rPr lang="en-US" b="1" baseline="30000" dirty="0" smtClean="0">
                <a:latin typeface="Times New Roman" pitchFamily="18" charset="0"/>
                <a:sym typeface="Wingdings" panose="05000000000000000000" pitchFamily="2" charset="2"/>
              </a:rPr>
              <a:t>+</a:t>
            </a:r>
            <a:endParaRPr lang="en-US" b="1" dirty="0"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Power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=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382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–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393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kW</a:t>
            </a:r>
            <a:endParaRPr lang="en-US" sz="1200" b="1" dirty="0" smtClean="0">
              <a:latin typeface="Times New Roman" pitchFamily="18" charset="0"/>
              <a:sym typeface="Wingdings" panose="05000000000000000000" pitchFamily="2" charset="2"/>
            </a:endParaRPr>
          </a:p>
          <a:p>
            <a:pPr algn="ctr">
              <a:spcBef>
                <a:spcPct val="20000"/>
              </a:spcBef>
            </a:pPr>
            <a:endParaRPr lang="en-US" sz="1200" b="1" dirty="0" smtClean="0"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dirty="0" smtClean="0"/>
              <a:t>6. </a:t>
            </a:r>
            <a:r>
              <a:rPr lang="en-US" dirty="0"/>
              <a:t>Sulfate Reduction: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</a:rPr>
              <a:t>+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SO</a:t>
            </a:r>
            <a:r>
              <a:rPr lang="en-US" b="1" baseline="-25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b="1" baseline="30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2- </a:t>
            </a:r>
            <a:r>
              <a:rPr lang="en-US" b="1" dirty="0">
                <a:latin typeface="Times New Roman" pitchFamily="18" charset="0"/>
              </a:rPr>
              <a:t>+ 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2H</a:t>
            </a:r>
            <a:r>
              <a:rPr lang="en-US" b="1" baseline="30000" dirty="0">
                <a:latin typeface="Times New Roman" pitchFamily="18" charset="0"/>
                <a:sym typeface="Wingdings" panose="05000000000000000000" pitchFamily="2" charset="2"/>
              </a:rPr>
              <a:t>+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 H</a:t>
            </a:r>
            <a:r>
              <a:rPr lang="en-US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S + 4H</a:t>
            </a:r>
            <a:r>
              <a:rPr lang="en-US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O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Power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=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0.05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–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8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kW </a:t>
            </a:r>
            <a:endParaRPr lang="en-US" sz="1200" b="1" dirty="0" smtClean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endParaRPr lang="en-US" sz="12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dirty="0" smtClean="0"/>
              <a:t>7. </a:t>
            </a:r>
            <a:r>
              <a:rPr lang="en-US" dirty="0"/>
              <a:t>Anaerobic Oxidation of Methane: 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C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</a:rPr>
              <a:t>4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</a:rPr>
              <a:t>+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SO</a:t>
            </a:r>
            <a:r>
              <a:rPr lang="en-US" b="1" baseline="-25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b="1" baseline="30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2- </a:t>
            </a:r>
            <a:r>
              <a:rPr lang="en-US" b="1" dirty="0">
                <a:latin typeface="Times New Roman" pitchFamily="18" charset="0"/>
              </a:rPr>
              <a:t>+ 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2H</a:t>
            </a:r>
            <a:r>
              <a:rPr lang="en-US" b="1" baseline="30000" dirty="0">
                <a:latin typeface="Times New Roman" pitchFamily="18" charset="0"/>
                <a:sym typeface="Wingdings" panose="05000000000000000000" pitchFamily="2" charset="2"/>
              </a:rPr>
              <a:t>+ 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 CO</a:t>
            </a:r>
            <a:r>
              <a:rPr lang="en-US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 + H</a:t>
            </a:r>
            <a:r>
              <a:rPr lang="en-US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S + 2H</a:t>
            </a:r>
            <a:r>
              <a:rPr lang="en-US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O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Power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=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0.05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–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kW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lvl="0">
              <a:spcBef>
                <a:spcPct val="20000"/>
              </a:spcBef>
            </a:pPr>
            <a:endParaRPr lang="en-US" sz="12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dirty="0" smtClean="0"/>
              <a:t>8. Iron Reduction: </a:t>
            </a:r>
            <a:endParaRPr lang="en-US" dirty="0"/>
          </a:p>
          <a:p>
            <a:pPr lvl="0" algn="ctr"/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H</a:t>
            </a:r>
            <a:r>
              <a:rPr lang="en-US" b="1" baseline="-25000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Times New Roman" pitchFamily="18" charset="0"/>
              </a:rPr>
              <a:t>+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2FeOOH</a:t>
            </a:r>
            <a:r>
              <a:rPr lang="en-US" b="1" baseline="30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Times New Roman" pitchFamily="18" charset="0"/>
              </a:rPr>
              <a:t>+ 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4H</a:t>
            </a:r>
            <a:r>
              <a:rPr lang="en-US" b="1" baseline="30000" dirty="0">
                <a:latin typeface="Times New Roman" pitchFamily="18" charset="0"/>
                <a:sym typeface="Wingdings" panose="05000000000000000000" pitchFamily="2" charset="2"/>
              </a:rPr>
              <a:t>+ </a:t>
            </a:r>
            <a:r>
              <a:rPr lang="en-US" b="1" dirty="0">
                <a:latin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2Fe</a:t>
            </a:r>
            <a:r>
              <a:rPr lang="en-US" b="1" baseline="30000" dirty="0" smtClean="0">
                <a:latin typeface="Times New Roman" pitchFamily="18" charset="0"/>
                <a:sym typeface="Wingdings" panose="05000000000000000000" pitchFamily="2" charset="2"/>
              </a:rPr>
              <a:t>2+ 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+ 4H</a:t>
            </a:r>
            <a:r>
              <a:rPr lang="en-US" b="1" baseline="-25000" dirty="0" smtClean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O</a:t>
            </a:r>
            <a:endParaRPr lang="en-US" b="1" baseline="30000" dirty="0">
              <a:solidFill>
                <a:srgbClr val="FFFFFF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Power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=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0.02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-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13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kW</a:t>
            </a:r>
            <a:endParaRPr lang="en-US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240" y="554500"/>
            <a:ext cx="3806159" cy="4173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Methanogenesis:</a:t>
            </a:r>
            <a:endParaRPr lang="en-US" dirty="0"/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b="1" baseline="-25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+ </a:t>
            </a:r>
            <a:r>
              <a:rPr lang="en-US" b="1" dirty="0" smtClean="0">
                <a:solidFill>
                  <a:srgbClr val="3FE4FF"/>
                </a:solidFill>
                <a:latin typeface="Times New Roman" pitchFamily="18" charset="0"/>
              </a:rPr>
              <a:t>CO</a:t>
            </a:r>
            <a:r>
              <a:rPr lang="en-US" b="1" baseline="-25000" dirty="0" smtClean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CH</a:t>
            </a:r>
            <a:r>
              <a:rPr lang="en-US" b="1" baseline="-25000" dirty="0" smtClean="0"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b="1" dirty="0" smtClean="0">
                <a:latin typeface="Times New Roman" pitchFamily="18" charset="0"/>
                <a:sym typeface="Wingdings" panose="05000000000000000000" pitchFamily="2" charset="2"/>
              </a:rPr>
              <a:t> + 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2H</a:t>
            </a:r>
            <a:r>
              <a:rPr lang="en-US" b="1" baseline="-25000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O</a:t>
            </a:r>
          </a:p>
          <a:p>
            <a:pPr lvl="0" algn="ctr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Power =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5800 </a:t>
            </a:r>
            <a:r>
              <a:rPr lang="mr-IN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–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 11,400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kW</a:t>
            </a:r>
            <a:endParaRPr lang="en-US" sz="1200" b="1" dirty="0" smtClean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endParaRPr lang="en-US" sz="1200" dirty="0" smtClean="0"/>
          </a:p>
          <a:p>
            <a:pPr algn="ctr"/>
            <a:r>
              <a:rPr lang="en-US" dirty="0" smtClean="0"/>
              <a:t>2. Methane Oxidation:</a:t>
            </a:r>
          </a:p>
          <a:p>
            <a:pPr lvl="0" algn="ctr"/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C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</a:rPr>
              <a:t>4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 + </a:t>
            </a:r>
            <a:r>
              <a:rPr lang="en-US" b="1" dirty="0">
                <a:solidFill>
                  <a:srgbClr val="3FE4FF"/>
                </a:solidFill>
                <a:latin typeface="Times New Roman" pitchFamily="18" charset="0"/>
              </a:rPr>
              <a:t>2O</a:t>
            </a:r>
            <a:r>
              <a:rPr lang="en-US" b="1" baseline="-25000" dirty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CO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+ 2H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O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Power =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232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mr-IN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–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 235 kW</a:t>
            </a:r>
            <a:endParaRPr lang="en-US" sz="1200" b="1" dirty="0" smtClean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endParaRPr lang="en-US" sz="1200" b="1" dirty="0" smtClean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dirty="0" smtClean="0"/>
              <a:t>3. </a:t>
            </a:r>
            <a:r>
              <a:rPr lang="en-US" dirty="0">
                <a:solidFill>
                  <a:srgbClr val="FFFFFF"/>
                </a:solidFill>
              </a:rPr>
              <a:t>Hydrogen </a:t>
            </a:r>
            <a:r>
              <a:rPr lang="en-US" dirty="0" smtClean="0">
                <a:solidFill>
                  <a:srgbClr val="FFFFFF"/>
                </a:solidFill>
              </a:rPr>
              <a:t>Oxidation: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 + </a:t>
            </a:r>
            <a:r>
              <a:rPr lang="en-US" b="1" dirty="0">
                <a:solidFill>
                  <a:srgbClr val="3FE4FF"/>
                </a:solidFill>
                <a:latin typeface="Times New Roman" pitchFamily="18" charset="0"/>
              </a:rPr>
              <a:t>O</a:t>
            </a:r>
            <a:r>
              <a:rPr lang="en-US" b="1" baseline="-25000" dirty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2H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O</a:t>
            </a:r>
            <a:endParaRPr lang="en-US" b="1" dirty="0"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Power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=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 126 - 136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kW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lvl="0">
              <a:spcBef>
                <a:spcPct val="20000"/>
              </a:spcBef>
            </a:pPr>
            <a:endParaRPr lang="en-US" sz="1200" b="1" dirty="0" smtClean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dirty="0"/>
              <a:t>4</a:t>
            </a:r>
            <a:r>
              <a:rPr lang="en-US" dirty="0" smtClean="0"/>
              <a:t>. Sulfide Oxidation: </a:t>
            </a:r>
            <a:endParaRPr lang="en-US" dirty="0"/>
          </a:p>
          <a:p>
            <a:pPr lvl="0" algn="ctr"/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</a:rPr>
              <a:t>S + </a:t>
            </a:r>
            <a:r>
              <a:rPr lang="en-US" b="1" dirty="0">
                <a:solidFill>
                  <a:srgbClr val="3FE4FF"/>
                </a:solidFill>
                <a:latin typeface="Times New Roman" pitchFamily="18" charset="0"/>
              </a:rPr>
              <a:t>2O</a:t>
            </a:r>
            <a:r>
              <a:rPr lang="en-US" b="1" baseline="-25000" dirty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3FE4FF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SO</a:t>
            </a:r>
            <a:r>
              <a:rPr lang="en-US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b="1" baseline="30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2-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+ 2H</a:t>
            </a:r>
            <a:r>
              <a:rPr lang="en-US" b="1" baseline="30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+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Power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=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227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-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229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ingdings" panose="05000000000000000000" pitchFamily="2" charset="2"/>
              </a:rPr>
              <a:t>kW</a:t>
            </a:r>
            <a:endParaRPr lang="en-US" b="1" dirty="0" smtClean="0">
              <a:solidFill>
                <a:srgbClr val="FFFFFF"/>
              </a:solidFill>
              <a:latin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6835" y="4684854"/>
            <a:ext cx="6344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Methanogenesis dominates, but we’re ignoring the core!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0672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2818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What Has Cassini Already </a:t>
            </a:r>
            <a:r>
              <a:rPr lang="en-US" dirty="0">
                <a:latin typeface="Gill Sans"/>
                <a:cs typeface="Gill Sans"/>
              </a:rPr>
              <a:t>D</a:t>
            </a:r>
            <a:r>
              <a:rPr lang="en-US" dirty="0" smtClean="0">
                <a:latin typeface="Gill Sans"/>
                <a:cs typeface="Gill Sans"/>
              </a:rPr>
              <a:t>etected?</a:t>
            </a:r>
            <a:endParaRPr lang="en-US" dirty="0">
              <a:latin typeface="Gill Sans"/>
              <a:cs typeface="Gill Sans"/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279753"/>
              </p:ext>
            </p:extLst>
          </p:nvPr>
        </p:nvGraphicFramePr>
        <p:xfrm>
          <a:off x="594631" y="2092775"/>
          <a:ext cx="4173646" cy="288403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86823"/>
                <a:gridCol w="2086823"/>
              </a:tblGrid>
              <a:tr h="4278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Species</a:t>
                      </a:r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Molar Percentage</a:t>
                      </a:r>
                      <a:endParaRPr lang="en-US" sz="16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O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96 to 99</a:t>
                      </a:r>
                      <a:endParaRPr lang="en-US" sz="16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</a:t>
                      </a:r>
                      <a:r>
                        <a:rPr lang="en-US" sz="1600" baseline="-25000" dirty="0" smtClean="0"/>
                        <a:t>2</a:t>
                      </a:r>
                    </a:p>
                    <a:p>
                      <a:pPr algn="ctr"/>
                      <a:endParaRPr lang="en-US" sz="1600" baseline="-25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 to 0.8</a:t>
                      </a:r>
                      <a:endParaRPr lang="en-US" sz="16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</a:t>
                      </a:r>
                      <a:r>
                        <a:rPr lang="en-US" sz="1600" baseline="-25000" dirty="0" smtClean="0"/>
                        <a:t>4</a:t>
                      </a:r>
                    </a:p>
                    <a:p>
                      <a:pPr algn="ctr"/>
                      <a:endParaRPr lang="en-US" sz="1600" baseline="-25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 to 0.3</a:t>
                      </a:r>
                      <a:endParaRPr lang="en-US" sz="16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NH</a:t>
                      </a:r>
                      <a:r>
                        <a:rPr lang="en-US" sz="1600" baseline="-25000" dirty="0" smtClean="0"/>
                        <a:t>3</a:t>
                      </a:r>
                    </a:p>
                    <a:p>
                      <a:pPr algn="ctr"/>
                      <a:endParaRPr lang="en-US" sz="1600" baseline="-25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 to 1.3</a:t>
                      </a:r>
                      <a:endParaRPr lang="en-US" sz="16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</a:t>
                      </a:r>
                    </a:p>
                    <a:p>
                      <a:pPr algn="ctr"/>
                      <a:endParaRPr lang="en-US" sz="1600" baseline="-25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 to 1.4</a:t>
                      </a:r>
                      <a:endParaRPr lang="en-US" sz="16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43652" y="1111420"/>
            <a:ext cx="3321118" cy="830997"/>
          </a:xfrm>
          <a:prstGeom prst="rect">
            <a:avLst/>
          </a:prstGeom>
          <a:noFill/>
          <a:ln w="28575" cmpd="sng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INMS, Without Ambiguity:</a:t>
            </a:r>
            <a:endParaRPr lang="en-US" sz="2400" dirty="0"/>
          </a:p>
        </p:txBody>
      </p:sp>
      <p:sp>
        <p:nvSpPr>
          <p:cNvPr id="14" name="Right Brace 13"/>
          <p:cNvSpPr/>
          <p:nvPr/>
        </p:nvSpPr>
        <p:spPr>
          <a:xfrm>
            <a:off x="4989002" y="2219016"/>
            <a:ext cx="460300" cy="2667950"/>
          </a:xfrm>
          <a:prstGeom prst="rightBrace">
            <a:avLst>
              <a:gd name="adj1" fmla="val 44558"/>
              <a:gd name="adj2" fmla="val 50000"/>
            </a:avLst>
          </a:prstGeom>
          <a:ln w="38100" cmpd="sng">
            <a:solidFill>
              <a:srgbClr val="8EB4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5661854" y="3118782"/>
            <a:ext cx="3024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Constraints already applied to this model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4196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2818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What Has Cassini Already </a:t>
            </a:r>
            <a:r>
              <a:rPr lang="en-US" dirty="0">
                <a:latin typeface="Gill Sans"/>
                <a:cs typeface="Gill Sans"/>
              </a:rPr>
              <a:t>D</a:t>
            </a:r>
            <a:r>
              <a:rPr lang="en-US" dirty="0" smtClean="0">
                <a:latin typeface="Gill Sans"/>
                <a:cs typeface="Gill Sans"/>
              </a:rPr>
              <a:t>etected?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082" y="1181733"/>
            <a:ext cx="3321118" cy="461665"/>
          </a:xfrm>
          <a:prstGeom prst="rect">
            <a:avLst/>
          </a:prstGeom>
          <a:noFill/>
          <a:ln w="28575" cmpd="sng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INMS, With Ambiguity:</a:t>
            </a:r>
            <a:endParaRPr lang="en-US" sz="2400" dirty="0"/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048263"/>
              </p:ext>
            </p:extLst>
          </p:nvPr>
        </p:nvGraphicFramePr>
        <p:xfrm>
          <a:off x="177498" y="1743773"/>
          <a:ext cx="4173646" cy="16687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86823"/>
                <a:gridCol w="2086823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Species</a:t>
                      </a:r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Molar</a:t>
                      </a:r>
                      <a:r>
                        <a:rPr lang="en-US" sz="1600" baseline="0" dirty="0" smtClean="0"/>
                        <a:t> Percentage (</a:t>
                      </a:r>
                      <a:r>
                        <a:rPr lang="en-US" sz="1600" dirty="0" smtClean="0"/>
                        <a:t>Upper Limit)</a:t>
                      </a:r>
                      <a:endParaRPr lang="en-US" sz="16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baseline="0" dirty="0" smtClean="0"/>
                        <a:t>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0.001</a:t>
                      </a:r>
                      <a:endParaRPr lang="en-US" sz="16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O</a:t>
                      </a:r>
                      <a:r>
                        <a:rPr lang="en-US" sz="1600" baseline="-25000" dirty="0" smtClean="0"/>
                        <a:t>2</a:t>
                      </a:r>
                    </a:p>
                    <a:p>
                      <a:pPr algn="ctr"/>
                      <a:endParaRPr lang="en-US" sz="1600" baseline="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0.004</a:t>
                      </a:r>
                      <a:endParaRPr lang="en-US" sz="16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866749"/>
              </p:ext>
            </p:extLst>
          </p:nvPr>
        </p:nvGraphicFramePr>
        <p:xfrm>
          <a:off x="177498" y="4079881"/>
          <a:ext cx="4173646" cy="9787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86823"/>
                <a:gridCol w="2086823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Species</a:t>
                      </a:r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Molarity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(</a:t>
                      </a:r>
                      <a:r>
                        <a:rPr lang="en-US" sz="1600" dirty="0" smtClean="0"/>
                        <a:t>Upper Limit)</a:t>
                      </a:r>
                      <a:endParaRPr lang="en-US" sz="16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SO</a:t>
                      </a:r>
                      <a:r>
                        <a:rPr lang="en-US" sz="1600" baseline="-25000" dirty="0" smtClean="0"/>
                        <a:t>4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baseline="30000" dirty="0" smtClean="0"/>
                        <a:t>-</a:t>
                      </a:r>
                    </a:p>
                    <a:p>
                      <a:pPr algn="ctr"/>
                      <a:endParaRPr lang="en-US" sz="1600" baseline="300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0.001</a:t>
                      </a:r>
                      <a:endParaRPr lang="en-US" sz="16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93082" y="3569448"/>
            <a:ext cx="3321118" cy="461665"/>
          </a:xfrm>
          <a:prstGeom prst="rect">
            <a:avLst/>
          </a:prstGeom>
          <a:noFill/>
          <a:ln w="28575" cmpd="sng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CDA, With Ambiguity: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4464556" y="2219018"/>
            <a:ext cx="859555" cy="282186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464556" y="2982537"/>
            <a:ext cx="859555" cy="301332"/>
          </a:xfrm>
          <a:prstGeom prst="rightArrow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93633" y="2918402"/>
            <a:ext cx="302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Even our limiting case,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is less than this</a:t>
            </a:r>
            <a:endParaRPr lang="en-US" sz="20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5493633" y="1778859"/>
            <a:ext cx="3024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concentration used in our model falls under this, but it could be higher</a:t>
            </a:r>
            <a:r>
              <a:rPr lang="mr-IN" sz="2000" dirty="0" smtClean="0"/>
              <a:t>…</a:t>
            </a:r>
            <a:endParaRPr lang="en-US" sz="20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5493633" y="4263790"/>
            <a:ext cx="302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are slightly over this number!</a:t>
            </a:r>
            <a:endParaRPr lang="en-US" sz="2000" baseline="30000" dirty="0"/>
          </a:p>
        </p:txBody>
      </p:sp>
      <p:sp>
        <p:nvSpPr>
          <p:cNvPr id="23" name="Right Arrow 22"/>
          <p:cNvSpPr/>
          <p:nvPr/>
        </p:nvSpPr>
        <p:spPr>
          <a:xfrm>
            <a:off x="4464556" y="4481739"/>
            <a:ext cx="859555" cy="301332"/>
          </a:xfrm>
          <a:prstGeom prst="rightArrow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2818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What Can </a:t>
            </a:r>
            <a:r>
              <a:rPr lang="en-US" dirty="0">
                <a:latin typeface="Gill Sans"/>
                <a:cs typeface="Gill Sans"/>
              </a:rPr>
              <a:t>W</a:t>
            </a:r>
            <a:r>
              <a:rPr lang="en-US" dirty="0" smtClean="0">
                <a:latin typeface="Gill Sans"/>
                <a:cs typeface="Gill Sans"/>
              </a:rPr>
              <a:t>e </a:t>
            </a:r>
            <a:r>
              <a:rPr lang="en-US" dirty="0">
                <a:latin typeface="Gill Sans"/>
                <a:cs typeface="Gill Sans"/>
              </a:rPr>
              <a:t>A</a:t>
            </a:r>
            <a:r>
              <a:rPr lang="en-US" dirty="0" smtClean="0">
                <a:latin typeface="Gill Sans"/>
                <a:cs typeface="Gill Sans"/>
              </a:rPr>
              <a:t>ccomplish with a Future </a:t>
            </a:r>
            <a:r>
              <a:rPr lang="en-US" dirty="0" err="1" smtClean="0">
                <a:latin typeface="Gill Sans"/>
                <a:cs typeface="Gill Sans"/>
              </a:rPr>
              <a:t>Enceladus</a:t>
            </a:r>
            <a:r>
              <a:rPr lang="en-US" dirty="0" smtClean="0">
                <a:latin typeface="Gill Sans"/>
                <a:cs typeface="Gill Sans"/>
              </a:rPr>
              <a:t> Mission?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26" y="1244183"/>
            <a:ext cx="8500121" cy="3783873"/>
          </a:xfrm>
          <a:prstGeom prst="rect">
            <a:avLst/>
          </a:prstGeom>
          <a:solidFill>
            <a:schemeClr val="tx1">
              <a:lumMod val="50000"/>
              <a:alpha val="16000"/>
            </a:schemeClr>
          </a:solidFill>
          <a:ln w="127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44184"/>
            <a:ext cx="833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Clear </a:t>
            </a:r>
            <a:r>
              <a:rPr lang="en-US" sz="2400" dirty="0" smtClean="0"/>
              <a:t>detections </a:t>
            </a:r>
            <a:r>
              <a:rPr lang="en-US" sz="2400" dirty="0"/>
              <a:t>of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S, 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baseline="30000" dirty="0"/>
              <a:t>2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, 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10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2818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What Can </a:t>
            </a:r>
            <a:r>
              <a:rPr lang="en-US" dirty="0">
                <a:latin typeface="Gill Sans"/>
                <a:cs typeface="Gill Sans"/>
              </a:rPr>
              <a:t>W</a:t>
            </a:r>
            <a:r>
              <a:rPr lang="en-US" dirty="0" smtClean="0">
                <a:latin typeface="Gill Sans"/>
                <a:cs typeface="Gill Sans"/>
              </a:rPr>
              <a:t>e </a:t>
            </a:r>
            <a:r>
              <a:rPr lang="en-US" dirty="0">
                <a:latin typeface="Gill Sans"/>
                <a:cs typeface="Gill Sans"/>
              </a:rPr>
              <a:t>A</a:t>
            </a:r>
            <a:r>
              <a:rPr lang="en-US" dirty="0" smtClean="0">
                <a:latin typeface="Gill Sans"/>
                <a:cs typeface="Gill Sans"/>
              </a:rPr>
              <a:t>ccomplish with a Future </a:t>
            </a:r>
            <a:r>
              <a:rPr lang="en-US" dirty="0" err="1" smtClean="0">
                <a:latin typeface="Gill Sans"/>
                <a:cs typeface="Gill Sans"/>
              </a:rPr>
              <a:t>Enceladus</a:t>
            </a:r>
            <a:r>
              <a:rPr lang="en-US" dirty="0" smtClean="0">
                <a:latin typeface="Gill Sans"/>
                <a:cs typeface="Gill Sans"/>
              </a:rPr>
              <a:t> Mission?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526" y="1244183"/>
            <a:ext cx="8500121" cy="3783873"/>
          </a:xfrm>
          <a:prstGeom prst="rect">
            <a:avLst/>
          </a:prstGeom>
          <a:solidFill>
            <a:schemeClr val="tx1">
              <a:lumMod val="50000"/>
              <a:alpha val="16000"/>
            </a:schemeClr>
          </a:solidFill>
          <a:ln w="127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44184"/>
            <a:ext cx="8330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Clear </a:t>
            </a:r>
            <a:r>
              <a:rPr lang="en-US" sz="2400" dirty="0" smtClean="0"/>
              <a:t>detections </a:t>
            </a:r>
            <a:r>
              <a:rPr lang="en-US" sz="2400" dirty="0"/>
              <a:t>of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S, 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baseline="30000" dirty="0"/>
              <a:t>2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, 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Comparison of detections with model predictions – our current predictions fall </a:t>
            </a:r>
            <a:r>
              <a:rPr lang="en-US" sz="2400" dirty="0" smtClean="0"/>
              <a:t>within (or are close to) </a:t>
            </a:r>
            <a:r>
              <a:rPr lang="en-US" sz="2400" dirty="0" smtClean="0"/>
              <a:t>observational constraints, </a:t>
            </a:r>
            <a:r>
              <a:rPr lang="en-US" sz="2400" b="1" dirty="0" smtClean="0"/>
              <a:t>but we are ignoring </a:t>
            </a:r>
            <a:r>
              <a:rPr lang="en-US" sz="2400" b="1" dirty="0" smtClean="0"/>
              <a:t>a lot of the core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130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2818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What Can </a:t>
            </a:r>
            <a:r>
              <a:rPr lang="en-US" dirty="0">
                <a:latin typeface="Gill Sans"/>
                <a:cs typeface="Gill Sans"/>
              </a:rPr>
              <a:t>W</a:t>
            </a:r>
            <a:r>
              <a:rPr lang="en-US" dirty="0" smtClean="0">
                <a:latin typeface="Gill Sans"/>
                <a:cs typeface="Gill Sans"/>
              </a:rPr>
              <a:t>e </a:t>
            </a:r>
            <a:r>
              <a:rPr lang="en-US" dirty="0">
                <a:latin typeface="Gill Sans"/>
                <a:cs typeface="Gill Sans"/>
              </a:rPr>
              <a:t>A</a:t>
            </a:r>
            <a:r>
              <a:rPr lang="en-US" dirty="0" smtClean="0">
                <a:latin typeface="Gill Sans"/>
                <a:cs typeface="Gill Sans"/>
              </a:rPr>
              <a:t>ccomplish with a Future </a:t>
            </a:r>
            <a:r>
              <a:rPr lang="en-US" dirty="0" err="1" smtClean="0">
                <a:latin typeface="Gill Sans"/>
                <a:cs typeface="Gill Sans"/>
              </a:rPr>
              <a:t>Enceladus</a:t>
            </a:r>
            <a:r>
              <a:rPr lang="en-US" dirty="0" smtClean="0">
                <a:latin typeface="Gill Sans"/>
                <a:cs typeface="Gill Sans"/>
              </a:rPr>
              <a:t> Mission?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526" y="1244183"/>
            <a:ext cx="8500121" cy="3783873"/>
          </a:xfrm>
          <a:prstGeom prst="rect">
            <a:avLst/>
          </a:prstGeom>
          <a:solidFill>
            <a:schemeClr val="tx1">
              <a:lumMod val="50000"/>
              <a:alpha val="16000"/>
            </a:schemeClr>
          </a:solidFill>
          <a:ln w="127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44184"/>
            <a:ext cx="83307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Clear </a:t>
            </a:r>
            <a:r>
              <a:rPr lang="en-US" sz="2400" dirty="0" smtClean="0"/>
              <a:t>detections </a:t>
            </a:r>
            <a:r>
              <a:rPr lang="en-US" sz="2400" dirty="0"/>
              <a:t>of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S, 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baseline="30000" dirty="0"/>
              <a:t>2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, 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Comparison of detections with model predictions – our current predictions fall </a:t>
            </a:r>
            <a:r>
              <a:rPr lang="en-US" sz="2400" dirty="0" smtClean="0"/>
              <a:t>within (or are close to) </a:t>
            </a:r>
            <a:r>
              <a:rPr lang="en-US" sz="2400" dirty="0" smtClean="0"/>
              <a:t>observational constraints, </a:t>
            </a:r>
            <a:r>
              <a:rPr lang="en-US" sz="2400" b="1" dirty="0" smtClean="0"/>
              <a:t>but we are ignoring </a:t>
            </a:r>
            <a:r>
              <a:rPr lang="en-US" sz="2400" b="1" dirty="0" smtClean="0"/>
              <a:t>a lot of the </a:t>
            </a:r>
            <a:r>
              <a:rPr lang="en-US" sz="2400" b="1" dirty="0" smtClean="0"/>
              <a:t>core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Detections of new oxidants like </a:t>
            </a:r>
            <a:r>
              <a:rPr lang="en-US" sz="2400" dirty="0" smtClean="0"/>
              <a:t>nitrates</a:t>
            </a:r>
          </a:p>
        </p:txBody>
      </p:sp>
    </p:spTree>
    <p:extLst>
      <p:ext uri="{BB962C8B-B14F-4D97-AF65-F5344CB8AC3E}">
        <p14:creationId xmlns:p14="http://schemas.microsoft.com/office/powerpoint/2010/main" val="309765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2818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What Can </a:t>
            </a:r>
            <a:r>
              <a:rPr lang="en-US" dirty="0">
                <a:latin typeface="Gill Sans"/>
                <a:cs typeface="Gill Sans"/>
              </a:rPr>
              <a:t>W</a:t>
            </a:r>
            <a:r>
              <a:rPr lang="en-US" dirty="0" smtClean="0">
                <a:latin typeface="Gill Sans"/>
                <a:cs typeface="Gill Sans"/>
              </a:rPr>
              <a:t>e </a:t>
            </a:r>
            <a:r>
              <a:rPr lang="en-US" dirty="0">
                <a:latin typeface="Gill Sans"/>
                <a:cs typeface="Gill Sans"/>
              </a:rPr>
              <a:t>A</a:t>
            </a:r>
            <a:r>
              <a:rPr lang="en-US" dirty="0" smtClean="0">
                <a:latin typeface="Gill Sans"/>
                <a:cs typeface="Gill Sans"/>
              </a:rPr>
              <a:t>ccomplish with a Future </a:t>
            </a:r>
            <a:r>
              <a:rPr lang="en-US" dirty="0" err="1" smtClean="0">
                <a:latin typeface="Gill Sans"/>
                <a:cs typeface="Gill Sans"/>
              </a:rPr>
              <a:t>Enceladus</a:t>
            </a:r>
            <a:r>
              <a:rPr lang="en-US" dirty="0" smtClean="0">
                <a:latin typeface="Gill Sans"/>
                <a:cs typeface="Gill Sans"/>
              </a:rPr>
              <a:t> Mission?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526" y="1244183"/>
            <a:ext cx="8500121" cy="3783873"/>
          </a:xfrm>
          <a:prstGeom prst="rect">
            <a:avLst/>
          </a:prstGeom>
          <a:solidFill>
            <a:schemeClr val="tx1">
              <a:lumMod val="50000"/>
              <a:alpha val="16000"/>
            </a:schemeClr>
          </a:solidFill>
          <a:ln w="127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44184"/>
            <a:ext cx="83307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Clear </a:t>
            </a:r>
            <a:r>
              <a:rPr lang="en-US" sz="2400" dirty="0" smtClean="0"/>
              <a:t>detections </a:t>
            </a:r>
            <a:r>
              <a:rPr lang="en-US" sz="2400" dirty="0"/>
              <a:t>of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S, 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baseline="30000" dirty="0"/>
              <a:t>2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, 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Comparison of detections with model predictions – our current predictions fall </a:t>
            </a:r>
            <a:r>
              <a:rPr lang="en-US" sz="2400" dirty="0" smtClean="0"/>
              <a:t>within (or are close to) </a:t>
            </a:r>
            <a:r>
              <a:rPr lang="en-US" sz="2400" dirty="0" smtClean="0"/>
              <a:t>observational constraints, </a:t>
            </a:r>
            <a:r>
              <a:rPr lang="en-US" sz="2400" b="1" dirty="0" smtClean="0"/>
              <a:t>but we are ignoring </a:t>
            </a:r>
            <a:r>
              <a:rPr lang="en-US" sz="2400" b="1" dirty="0" smtClean="0"/>
              <a:t>a lot of the </a:t>
            </a:r>
            <a:r>
              <a:rPr lang="en-US" sz="2400" b="1" dirty="0" smtClean="0"/>
              <a:t>core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Detections of new oxidants like </a:t>
            </a:r>
            <a:r>
              <a:rPr lang="en-US" sz="2400" dirty="0" smtClean="0"/>
              <a:t>nitrates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How much energy is there in the ocean, and what might the diversity of metabolisms look like?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99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celadusheadeer.jpg"/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Questions?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824449" y="4261223"/>
            <a:ext cx="3157858" cy="728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Mongolian Baiti"/>
                <a:cs typeface="Mongolian Baiti"/>
              </a:rPr>
              <a:t>Email: </a:t>
            </a:r>
            <a:r>
              <a:rPr lang="en-US" sz="1800" dirty="0" err="1" smtClean="0">
                <a:latin typeface="Mongolian Baiti"/>
                <a:cs typeface="Mongolian Baiti"/>
              </a:rPr>
              <a:t>christine.ray@swri.org</a:t>
            </a:r>
            <a:endParaRPr lang="en-US" sz="1800" dirty="0" smtClean="0">
              <a:latin typeface="Mongolian Baiti"/>
              <a:cs typeface="Mongolian Baiti"/>
            </a:endParaRPr>
          </a:p>
          <a:p>
            <a:r>
              <a:rPr lang="en-US" sz="1800" dirty="0" smtClean="0">
                <a:latin typeface="Mongolian Baiti"/>
                <a:cs typeface="Mongolian Baiti"/>
              </a:rPr>
              <a:t>Twitter: @</a:t>
            </a:r>
            <a:r>
              <a:rPr lang="en-US" sz="1800" dirty="0" err="1" smtClean="0">
                <a:latin typeface="Mongolian Baiti"/>
                <a:cs typeface="Mongolian Baiti"/>
              </a:rPr>
              <a:t>ItsChristineRay</a:t>
            </a:r>
            <a:endParaRPr lang="en-US" sz="1800" dirty="0">
              <a:latin typeface="Mongolian Baiti"/>
              <a:cs typeface="Mongolian Baiti"/>
            </a:endParaRPr>
          </a:p>
        </p:txBody>
      </p:sp>
    </p:spTree>
    <p:extLst>
      <p:ext uri="{BB962C8B-B14F-4D97-AF65-F5344CB8AC3E}">
        <p14:creationId xmlns:p14="http://schemas.microsoft.com/office/powerpoint/2010/main" val="145714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76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Possible Metabolisms: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619" y="4566829"/>
            <a:ext cx="467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common ingredient: </a:t>
            </a:r>
            <a:r>
              <a:rPr lang="en-US" sz="2400" dirty="0" smtClean="0">
                <a:solidFill>
                  <a:srgbClr val="3FE4FF"/>
                </a:solidFill>
              </a:rPr>
              <a:t>oxidants!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867" y="4434004"/>
            <a:ext cx="3676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Modified from Amend et al. (2011), </a:t>
            </a:r>
            <a:r>
              <a:rPr lang="en-US" sz="1000" dirty="0" err="1"/>
              <a:t>Zolotov</a:t>
            </a:r>
            <a:r>
              <a:rPr lang="en-US" sz="1000" dirty="0"/>
              <a:t> and Shock (2004) </a:t>
            </a:r>
          </a:p>
          <a:p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287868" y="900638"/>
            <a:ext cx="8591089" cy="3602056"/>
          </a:xfrm>
          <a:prstGeom prst="rect">
            <a:avLst/>
          </a:prstGeom>
          <a:solidFill>
            <a:schemeClr val="tx1">
              <a:lumMod val="50000"/>
              <a:alpha val="16000"/>
            </a:schemeClr>
          </a:solidFill>
          <a:ln w="127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15701" y="964772"/>
            <a:ext cx="53100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5</a:t>
            </a:r>
            <a:r>
              <a:rPr lang="en-US" sz="2000" dirty="0" smtClean="0"/>
              <a:t>. Iron Sulfide Oxidation:</a:t>
            </a:r>
            <a:endParaRPr lang="en-US" sz="2000" dirty="0"/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FeS</a:t>
            </a:r>
            <a:r>
              <a:rPr lang="en-US" sz="2000" b="1" baseline="-25000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latin typeface="Times New Roman" pitchFamily="18" charset="0"/>
              </a:rPr>
              <a:t>+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3.5O</a:t>
            </a:r>
            <a:r>
              <a:rPr lang="en-US" sz="2000" b="1" baseline="-25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baseline="30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latin typeface="Times New Roman" pitchFamily="18" charset="0"/>
              </a:rPr>
              <a:t>+ 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H</a:t>
            </a:r>
            <a:r>
              <a:rPr lang="en-US" sz="2000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O</a:t>
            </a:r>
            <a:r>
              <a:rPr lang="en-US" sz="2000" b="1" baseline="30000" dirty="0"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 2SO</a:t>
            </a:r>
            <a:r>
              <a:rPr lang="en-US" sz="2000" b="1" baseline="-25000" dirty="0"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 + </a:t>
            </a:r>
            <a:r>
              <a:rPr lang="en-US" sz="2000" b="1" dirty="0" smtClean="0">
                <a:latin typeface="Times New Roman" pitchFamily="18" charset="0"/>
                <a:sym typeface="Wingdings" panose="05000000000000000000" pitchFamily="2" charset="2"/>
              </a:rPr>
              <a:t>Fe</a:t>
            </a:r>
            <a:r>
              <a:rPr lang="en-US" sz="2000" b="1" baseline="30000" dirty="0" smtClean="0">
                <a:latin typeface="Times New Roman" pitchFamily="18" charset="0"/>
                <a:sym typeface="Wingdings" panose="05000000000000000000" pitchFamily="2" charset="2"/>
              </a:rPr>
              <a:t>2+</a:t>
            </a:r>
            <a:r>
              <a:rPr lang="en-US" sz="2000" b="1" dirty="0" smtClean="0">
                <a:latin typeface="Times New Roman" pitchFamily="18" charset="0"/>
                <a:sym typeface="Wingdings" panose="05000000000000000000" pitchFamily="2" charset="2"/>
              </a:rPr>
              <a:t> + </a:t>
            </a:r>
            <a:r>
              <a:rPr lang="en-US" sz="2000" b="1" dirty="0" smtClean="0">
                <a:latin typeface="Times New Roman" pitchFamily="18" charset="0"/>
                <a:sym typeface="Wingdings" panose="05000000000000000000" pitchFamily="2" charset="2"/>
              </a:rPr>
              <a:t>2H</a:t>
            </a:r>
            <a:r>
              <a:rPr lang="en-US" sz="2000" b="1" baseline="30000" dirty="0" smtClean="0">
                <a:latin typeface="Times New Roman" pitchFamily="18" charset="0"/>
                <a:sym typeface="Wingdings" panose="05000000000000000000" pitchFamily="2" charset="2"/>
              </a:rPr>
              <a:t>+</a:t>
            </a:r>
            <a:endParaRPr lang="en-US" sz="2000" b="1" baseline="30000" dirty="0">
              <a:latin typeface="Times New Roman" pitchFamily="18" charset="0"/>
              <a:sym typeface="Wingdings" panose="05000000000000000000" pitchFamily="2" charset="2"/>
            </a:endParaRPr>
          </a:p>
          <a:p>
            <a:pPr algn="ctr">
              <a:spcBef>
                <a:spcPct val="20000"/>
              </a:spcBef>
            </a:pPr>
            <a:endParaRPr lang="en-US" sz="2000" b="1" dirty="0" smtClean="0"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2000" dirty="0" smtClean="0"/>
              <a:t>6. </a:t>
            </a:r>
            <a:r>
              <a:rPr lang="en-US" sz="2000" dirty="0"/>
              <a:t>Sulfate Reduction: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</a:rPr>
              <a:t>+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SO</a:t>
            </a:r>
            <a:r>
              <a:rPr lang="en-US" sz="2000" b="1" baseline="-25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sz="2000" b="1" baseline="30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2- </a:t>
            </a:r>
            <a:r>
              <a:rPr lang="en-US" sz="2000" b="1" dirty="0">
                <a:latin typeface="Times New Roman" pitchFamily="18" charset="0"/>
              </a:rPr>
              <a:t>+ 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2H</a:t>
            </a:r>
            <a:r>
              <a:rPr lang="en-US" sz="2000" b="1" baseline="30000" dirty="0">
                <a:latin typeface="Times New Roman" pitchFamily="18" charset="0"/>
                <a:sym typeface="Wingdings" panose="05000000000000000000" pitchFamily="2" charset="2"/>
              </a:rPr>
              <a:t>+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 H</a:t>
            </a:r>
            <a:r>
              <a:rPr lang="en-US" sz="2000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S + 4H</a:t>
            </a:r>
            <a:r>
              <a:rPr lang="en-US" sz="2000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O</a:t>
            </a:r>
          </a:p>
          <a:p>
            <a:pPr algn="ctr"/>
            <a:endParaRPr lang="en-US" sz="20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2000" dirty="0" smtClean="0"/>
              <a:t>7. </a:t>
            </a:r>
            <a:r>
              <a:rPr lang="en-US" sz="2000" dirty="0"/>
              <a:t>Anaerobic Oxidation of Methane: 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C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</a:rPr>
              <a:t>4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</a:rPr>
              <a:t>+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SO</a:t>
            </a:r>
            <a:r>
              <a:rPr lang="en-US" sz="2000" b="1" baseline="-25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sz="2000" b="1" baseline="30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2- </a:t>
            </a:r>
            <a:r>
              <a:rPr lang="en-US" sz="2000" b="1" dirty="0">
                <a:latin typeface="Times New Roman" pitchFamily="18" charset="0"/>
              </a:rPr>
              <a:t>+ 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2H</a:t>
            </a:r>
            <a:r>
              <a:rPr lang="en-US" sz="2000" b="1" baseline="30000" dirty="0">
                <a:latin typeface="Times New Roman" pitchFamily="18" charset="0"/>
                <a:sym typeface="Wingdings" panose="05000000000000000000" pitchFamily="2" charset="2"/>
              </a:rPr>
              <a:t>+ 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 CO</a:t>
            </a:r>
            <a:r>
              <a:rPr lang="en-US" sz="2000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 + H</a:t>
            </a:r>
            <a:r>
              <a:rPr lang="en-US" sz="2000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S + 2H</a:t>
            </a:r>
            <a:r>
              <a:rPr lang="en-US" sz="2000" b="1" baseline="-25000" dirty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O</a:t>
            </a:r>
          </a:p>
          <a:p>
            <a:pPr lvl="0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2000" dirty="0" smtClean="0"/>
              <a:t>8. Iron Reduction:  </a:t>
            </a:r>
            <a:endParaRPr lang="en-US" sz="2000" dirty="0"/>
          </a:p>
          <a:p>
            <a:pPr lvl="0" algn="ctr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H</a:t>
            </a:r>
            <a:r>
              <a:rPr lang="en-US" sz="2000" b="1" baseline="-25000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latin typeface="Times New Roman" pitchFamily="18" charset="0"/>
              </a:rPr>
              <a:t>+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2FeOOH</a:t>
            </a:r>
            <a:r>
              <a:rPr lang="en-US" sz="2000" b="1" baseline="30000" dirty="0">
                <a:solidFill>
                  <a:srgbClr val="3FE4FF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latin typeface="Times New Roman" pitchFamily="18" charset="0"/>
              </a:rPr>
              <a:t>+ 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4H</a:t>
            </a:r>
            <a:r>
              <a:rPr lang="en-US" sz="2000" b="1" baseline="30000" dirty="0">
                <a:latin typeface="Times New Roman" pitchFamily="18" charset="0"/>
                <a:sym typeface="Wingdings" panose="05000000000000000000" pitchFamily="2" charset="2"/>
              </a:rPr>
              <a:t>+ 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latin typeface="Times New Roman" pitchFamily="18" charset="0"/>
                <a:sym typeface="Wingdings" panose="05000000000000000000" pitchFamily="2" charset="2"/>
              </a:rPr>
              <a:t>2Fe</a:t>
            </a:r>
            <a:r>
              <a:rPr lang="en-US" sz="2000" b="1" baseline="30000" dirty="0" smtClean="0">
                <a:latin typeface="Times New Roman" pitchFamily="18" charset="0"/>
                <a:sym typeface="Wingdings" panose="05000000000000000000" pitchFamily="2" charset="2"/>
              </a:rPr>
              <a:t>2+</a:t>
            </a:r>
            <a:r>
              <a:rPr lang="en-US" sz="2000" b="1" dirty="0" smtClean="0"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latin typeface="Times New Roman" pitchFamily="18" charset="0"/>
                <a:sym typeface="Wingdings" panose="05000000000000000000" pitchFamily="2" charset="2"/>
              </a:rPr>
              <a:t>+ </a:t>
            </a:r>
            <a:r>
              <a:rPr lang="en-US" sz="2000" b="1" dirty="0" smtClean="0">
                <a:latin typeface="Times New Roman" pitchFamily="18" charset="0"/>
                <a:sym typeface="Wingdings" panose="05000000000000000000" pitchFamily="2" charset="2"/>
              </a:rPr>
              <a:t>4H</a:t>
            </a:r>
            <a:r>
              <a:rPr lang="en-US" sz="2000" b="1" baseline="-25000" dirty="0" smtClean="0"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 smtClean="0">
                <a:latin typeface="Times New Roman" pitchFamily="18" charset="0"/>
                <a:sym typeface="Wingdings" panose="05000000000000000000" pitchFamily="2" charset="2"/>
              </a:rPr>
              <a:t>O</a:t>
            </a:r>
            <a:endParaRPr lang="en-US" sz="2000" b="1" baseline="30000" dirty="0">
              <a:solidFill>
                <a:srgbClr val="FFFFFF"/>
              </a:solidFill>
              <a:latin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488" y="964772"/>
            <a:ext cx="38061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1. Methanogenesis:</a:t>
            </a:r>
            <a:endParaRPr lang="en-US" sz="2000" dirty="0"/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</a:rPr>
              <a:t>+ </a:t>
            </a:r>
            <a:r>
              <a:rPr lang="en-US" sz="2000" b="1" dirty="0" smtClean="0">
                <a:solidFill>
                  <a:srgbClr val="3FE4FF"/>
                </a:solidFill>
                <a:latin typeface="Times New Roman" pitchFamily="18" charset="0"/>
              </a:rPr>
              <a:t>CO</a:t>
            </a:r>
            <a:r>
              <a:rPr lang="en-US" sz="2000" b="1" baseline="-25000" dirty="0" smtClean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latin typeface="Times New Roman" pitchFamily="18" charset="0"/>
                <a:sym typeface="Wingdings" panose="05000000000000000000" pitchFamily="2" charset="2"/>
              </a:rPr>
              <a:t>CH</a:t>
            </a:r>
            <a:r>
              <a:rPr lang="en-US" sz="2000" b="1" baseline="-25000" dirty="0" smtClean="0"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sz="2000" b="1" dirty="0" smtClean="0">
                <a:latin typeface="Times New Roman" pitchFamily="18" charset="0"/>
                <a:sym typeface="Wingdings" panose="05000000000000000000" pitchFamily="2" charset="2"/>
              </a:rPr>
              <a:t> + 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2H</a:t>
            </a:r>
            <a:r>
              <a:rPr lang="en-US" sz="2000" b="1" baseline="-25000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O</a:t>
            </a:r>
          </a:p>
          <a:p>
            <a:endParaRPr lang="en-US" sz="2000" dirty="0" smtClean="0"/>
          </a:p>
          <a:p>
            <a:pPr algn="ctr"/>
            <a:r>
              <a:rPr lang="en-US" sz="2000" dirty="0" smtClean="0"/>
              <a:t>2. Methane Oxidation:</a:t>
            </a:r>
          </a:p>
          <a:p>
            <a:pPr lvl="0" algn="ctr"/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C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</a:rPr>
              <a:t>4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</a:rPr>
              <a:t> + 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</a:rPr>
              <a:t>2O</a:t>
            </a:r>
            <a:r>
              <a:rPr lang="en-US" sz="2000" b="1" baseline="-25000" dirty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CO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+ 2H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O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2000" dirty="0" smtClean="0"/>
              <a:t>3. </a:t>
            </a:r>
            <a:r>
              <a:rPr lang="en-US" sz="2000" dirty="0">
                <a:solidFill>
                  <a:srgbClr val="FFFFFF"/>
                </a:solidFill>
              </a:rPr>
              <a:t>Hydrogen </a:t>
            </a:r>
            <a:r>
              <a:rPr lang="en-US" sz="2000" dirty="0" smtClean="0">
                <a:solidFill>
                  <a:srgbClr val="FFFFFF"/>
                </a:solidFill>
              </a:rPr>
              <a:t>Oxidation:</a:t>
            </a:r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</a:rPr>
              <a:t> + 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</a:rPr>
              <a:t>O</a:t>
            </a:r>
            <a:r>
              <a:rPr lang="en-US" sz="2000" b="1" baseline="-25000" dirty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2H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O</a:t>
            </a:r>
            <a:endParaRPr lang="en-US" sz="2000" b="1" dirty="0">
              <a:latin typeface="Times New Roman" pitchFamily="18" charset="0"/>
              <a:sym typeface="Wingdings" panose="05000000000000000000" pitchFamily="2" charset="2"/>
            </a:endParaRPr>
          </a:p>
          <a:p>
            <a:pPr lvl="0">
              <a:spcBef>
                <a:spcPct val="20000"/>
              </a:spcBef>
            </a:pPr>
            <a:endParaRPr lang="en-US" sz="2000" b="1" dirty="0" smtClean="0">
              <a:solidFill>
                <a:srgbClr val="FFFF00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2000" dirty="0"/>
              <a:t>4</a:t>
            </a:r>
            <a:r>
              <a:rPr lang="en-US" sz="2000" dirty="0" smtClean="0"/>
              <a:t>. Sulfide Oxidation: </a:t>
            </a:r>
            <a:endParaRPr lang="en-US" sz="2000" dirty="0"/>
          </a:p>
          <a:p>
            <a:pPr lvl="0" algn="ctr"/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</a:rPr>
              <a:t>S + 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</a:rPr>
              <a:t>2O</a:t>
            </a:r>
            <a:r>
              <a:rPr lang="en-US" sz="2000" b="1" baseline="-25000" dirty="0">
                <a:solidFill>
                  <a:srgbClr val="3FE4FF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3FE4FF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 SO</a:t>
            </a:r>
            <a:r>
              <a:rPr lang="en-US" sz="2000" b="1" baseline="-25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4</a:t>
            </a:r>
            <a:r>
              <a:rPr lang="en-US" sz="2000" b="1" baseline="30000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2-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 + 2H</a:t>
            </a:r>
            <a:r>
              <a:rPr lang="en-US" sz="2000" b="1" baseline="30000" dirty="0" smtClean="0">
                <a:solidFill>
                  <a:srgbClr val="FFFFFF"/>
                </a:solidFill>
                <a:latin typeface="Times New Roman" pitchFamily="18" charset="0"/>
                <a:sym typeface="Wingdings" panose="05000000000000000000" pitchFamily="2" charset="2"/>
              </a:rPr>
              <a:t>+</a:t>
            </a:r>
            <a:endParaRPr lang="en-US" sz="2000" b="1" baseline="30000" dirty="0">
              <a:solidFill>
                <a:srgbClr val="FFFFFF"/>
              </a:solidFill>
              <a:latin typeface="Times New Roman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2914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Backup Slides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5" name="Picture 4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7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86"/>
            <a:ext cx="8229600" cy="6127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ill Sans"/>
                <a:cs typeface="Gill Sans"/>
              </a:rPr>
              <a:t>4</a:t>
            </a:r>
            <a:r>
              <a:rPr lang="en-US" sz="3600" dirty="0" smtClean="0">
                <a:latin typeface="Gill Sans"/>
                <a:cs typeface="Gill Sans"/>
              </a:rPr>
              <a:t>. What Happens to O</a:t>
            </a:r>
            <a:r>
              <a:rPr lang="en-US" sz="3600" baseline="-25000" dirty="0" smtClean="0">
                <a:latin typeface="Gill Sans"/>
                <a:cs typeface="Gill Sans"/>
              </a:rPr>
              <a:t>2</a:t>
            </a:r>
            <a:r>
              <a:rPr lang="en-US" sz="3600" dirty="0" smtClean="0">
                <a:latin typeface="Gill Sans"/>
                <a:cs typeface="Gill Sans"/>
              </a:rPr>
              <a:t> </a:t>
            </a:r>
            <a:r>
              <a:rPr lang="en-US" sz="3600" dirty="0">
                <a:solidFill>
                  <a:srgbClr val="FFFFFF"/>
                </a:solidFill>
              </a:rPr>
              <a:t>and H</a:t>
            </a:r>
            <a:r>
              <a:rPr lang="en-US" sz="3600" baseline="-25000" dirty="0">
                <a:solidFill>
                  <a:srgbClr val="FFFFFF"/>
                </a:solidFill>
              </a:rPr>
              <a:t>2</a:t>
            </a:r>
            <a:r>
              <a:rPr lang="en-US" sz="3600" dirty="0">
                <a:solidFill>
                  <a:srgbClr val="FFFFFF"/>
                </a:solidFill>
              </a:rPr>
              <a:t>O</a:t>
            </a:r>
            <a:r>
              <a:rPr lang="en-US" sz="3600" baseline="-25000" dirty="0">
                <a:solidFill>
                  <a:srgbClr val="FFFFFF"/>
                </a:solidFill>
              </a:rPr>
              <a:t>2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latin typeface="Gill Sans"/>
                <a:cs typeface="Gill Sans"/>
              </a:rPr>
              <a:t>in the Ocean?</a:t>
            </a:r>
            <a:endParaRPr lang="en-US" sz="3600" dirty="0"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4065" y="1415044"/>
            <a:ext cx="27784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We can calculate the concentration of Fe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if we know which mineral is controlling it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25" name="Picture 24" descr="Iron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9" y="916427"/>
            <a:ext cx="5423704" cy="39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86"/>
            <a:ext cx="8229600" cy="6127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ill Sans"/>
                <a:cs typeface="Gill Sans"/>
              </a:rPr>
              <a:t>4</a:t>
            </a:r>
            <a:r>
              <a:rPr lang="en-US" sz="3600" dirty="0" smtClean="0">
                <a:latin typeface="Gill Sans"/>
                <a:cs typeface="Gill Sans"/>
              </a:rPr>
              <a:t>. What Happens to O</a:t>
            </a:r>
            <a:r>
              <a:rPr lang="en-US" sz="3600" baseline="-25000" dirty="0" smtClean="0">
                <a:latin typeface="Gill Sans"/>
                <a:cs typeface="Gill Sans"/>
              </a:rPr>
              <a:t>2</a:t>
            </a:r>
            <a:r>
              <a:rPr lang="en-US" sz="3600" dirty="0" smtClean="0">
                <a:latin typeface="Gill Sans"/>
                <a:cs typeface="Gill Sans"/>
              </a:rPr>
              <a:t> </a:t>
            </a:r>
            <a:r>
              <a:rPr lang="en-US" sz="3600" dirty="0">
                <a:solidFill>
                  <a:srgbClr val="FFFFFF"/>
                </a:solidFill>
              </a:rPr>
              <a:t>and H</a:t>
            </a:r>
            <a:r>
              <a:rPr lang="en-US" sz="3600" baseline="-25000" dirty="0">
                <a:solidFill>
                  <a:srgbClr val="FFFFFF"/>
                </a:solidFill>
              </a:rPr>
              <a:t>2</a:t>
            </a:r>
            <a:r>
              <a:rPr lang="en-US" sz="3600" dirty="0">
                <a:solidFill>
                  <a:srgbClr val="FFFFFF"/>
                </a:solidFill>
              </a:rPr>
              <a:t>O</a:t>
            </a:r>
            <a:r>
              <a:rPr lang="en-US" sz="3600" baseline="-25000" dirty="0">
                <a:solidFill>
                  <a:srgbClr val="FFFFFF"/>
                </a:solidFill>
              </a:rPr>
              <a:t>2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latin typeface="Gill Sans"/>
                <a:cs typeface="Gill Sans"/>
              </a:rPr>
              <a:t>in the Ocean?</a:t>
            </a:r>
            <a:endParaRPr lang="en-US" sz="3600" dirty="0"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1621" y="1325255"/>
            <a:ext cx="30109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We can calculate the concentration of Fe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if we know which mineral is controlling it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Based on the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constraint from Waite et al (2017), it will either be siderite or </a:t>
            </a:r>
            <a:r>
              <a:rPr lang="en-US" sz="2000" dirty="0" err="1" smtClean="0"/>
              <a:t>minnesotaite</a:t>
            </a:r>
            <a:r>
              <a:rPr lang="en-US" sz="2000" dirty="0" smtClean="0"/>
              <a:t> at pH 9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23" name="Picture 22" descr="Iron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9" y="967736"/>
            <a:ext cx="5301370" cy="39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7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86"/>
            <a:ext cx="8229600" cy="6127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ill Sans"/>
                <a:cs typeface="Gill Sans"/>
              </a:rPr>
              <a:t>4</a:t>
            </a:r>
            <a:r>
              <a:rPr lang="en-US" sz="3600" dirty="0" smtClean="0">
                <a:latin typeface="Gill Sans"/>
                <a:cs typeface="Gill Sans"/>
              </a:rPr>
              <a:t>. What Happens to O</a:t>
            </a:r>
            <a:r>
              <a:rPr lang="en-US" sz="3600" baseline="-25000" dirty="0" smtClean="0">
                <a:latin typeface="Gill Sans"/>
                <a:cs typeface="Gill Sans"/>
              </a:rPr>
              <a:t>2</a:t>
            </a:r>
            <a:r>
              <a:rPr lang="en-US" sz="3600" dirty="0" smtClean="0">
                <a:latin typeface="Gill Sans"/>
                <a:cs typeface="Gill Sans"/>
              </a:rPr>
              <a:t> </a:t>
            </a:r>
            <a:r>
              <a:rPr lang="en-US" sz="3600" dirty="0">
                <a:solidFill>
                  <a:srgbClr val="FFFFFF"/>
                </a:solidFill>
              </a:rPr>
              <a:t>and H</a:t>
            </a:r>
            <a:r>
              <a:rPr lang="en-US" sz="3600" baseline="-25000" dirty="0">
                <a:solidFill>
                  <a:srgbClr val="FFFFFF"/>
                </a:solidFill>
              </a:rPr>
              <a:t>2</a:t>
            </a:r>
            <a:r>
              <a:rPr lang="en-US" sz="3600" dirty="0">
                <a:solidFill>
                  <a:srgbClr val="FFFFFF"/>
                </a:solidFill>
              </a:rPr>
              <a:t>O</a:t>
            </a:r>
            <a:r>
              <a:rPr lang="en-US" sz="3600" baseline="-25000" dirty="0">
                <a:solidFill>
                  <a:srgbClr val="FFFFFF"/>
                </a:solidFill>
              </a:rPr>
              <a:t>2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latin typeface="Gill Sans"/>
                <a:cs typeface="Gill Sans"/>
              </a:rPr>
              <a:t>in the Ocean?</a:t>
            </a:r>
            <a:endParaRPr lang="en-US" sz="3600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06" y="4336165"/>
            <a:ext cx="8833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can then use these iron-bearing minerals to figure out which sulfur-bearing minerals could control the ocean’s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S/HS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concentration (</a:t>
            </a:r>
            <a:r>
              <a:rPr lang="en-US" sz="2000" dirty="0" err="1" smtClean="0"/>
              <a:t>troilite</a:t>
            </a:r>
            <a:r>
              <a:rPr lang="en-US" sz="2000" dirty="0" smtClean="0"/>
              <a:t> or pyrite at pH 9)</a:t>
            </a:r>
            <a:endParaRPr lang="en-US" sz="2000" baseline="30000" dirty="0" smtClean="0"/>
          </a:p>
        </p:txBody>
      </p:sp>
      <p:pic>
        <p:nvPicPr>
          <p:cNvPr id="3" name="Picture 2" descr="Iron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9" y="1000481"/>
            <a:ext cx="4532814" cy="3318735"/>
          </a:xfrm>
          <a:prstGeom prst="rect">
            <a:avLst/>
          </a:prstGeom>
        </p:spPr>
      </p:pic>
      <p:pic>
        <p:nvPicPr>
          <p:cNvPr id="4" name="Picture 3" descr="Sulfur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739" y="1000481"/>
            <a:ext cx="4532813" cy="33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86"/>
            <a:ext cx="8229600" cy="6127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ill Sans"/>
                <a:cs typeface="Gill Sans"/>
              </a:rPr>
              <a:t>4</a:t>
            </a:r>
            <a:r>
              <a:rPr lang="en-US" sz="3600" dirty="0" smtClean="0">
                <a:latin typeface="Gill Sans"/>
                <a:cs typeface="Gill Sans"/>
              </a:rPr>
              <a:t>. What Happens to O</a:t>
            </a:r>
            <a:r>
              <a:rPr lang="en-US" sz="3600" baseline="-25000" dirty="0" smtClean="0">
                <a:latin typeface="Gill Sans"/>
                <a:cs typeface="Gill Sans"/>
              </a:rPr>
              <a:t>2</a:t>
            </a:r>
            <a:r>
              <a:rPr lang="en-US" sz="3600" dirty="0" smtClean="0">
                <a:latin typeface="Gill Sans"/>
                <a:cs typeface="Gill Sans"/>
              </a:rPr>
              <a:t> </a:t>
            </a:r>
            <a:r>
              <a:rPr lang="en-US" sz="3600" dirty="0">
                <a:solidFill>
                  <a:srgbClr val="FFFFFF"/>
                </a:solidFill>
              </a:rPr>
              <a:t>and H</a:t>
            </a:r>
            <a:r>
              <a:rPr lang="en-US" sz="3600" baseline="-25000" dirty="0">
                <a:solidFill>
                  <a:srgbClr val="FFFFFF"/>
                </a:solidFill>
              </a:rPr>
              <a:t>2</a:t>
            </a:r>
            <a:r>
              <a:rPr lang="en-US" sz="3600" dirty="0">
                <a:solidFill>
                  <a:srgbClr val="FFFFFF"/>
                </a:solidFill>
              </a:rPr>
              <a:t>O</a:t>
            </a:r>
            <a:r>
              <a:rPr lang="en-US" sz="3600" baseline="-25000" dirty="0">
                <a:solidFill>
                  <a:srgbClr val="FFFFFF"/>
                </a:solidFill>
              </a:rPr>
              <a:t>2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latin typeface="Gill Sans"/>
                <a:cs typeface="Gill Sans"/>
              </a:rPr>
              <a:t>in the Ocean?</a:t>
            </a:r>
            <a:endParaRPr lang="en-US" sz="3600" dirty="0"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6496" y="1328457"/>
            <a:ext cx="2490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pH 11, magnetite, </a:t>
            </a:r>
            <a:r>
              <a:rPr lang="en-US" sz="2000" dirty="0" err="1"/>
              <a:t>c</a:t>
            </a:r>
            <a:r>
              <a:rPr lang="en-US" sz="2000" dirty="0" err="1" smtClean="0"/>
              <a:t>ronstedtite</a:t>
            </a:r>
            <a:r>
              <a:rPr lang="en-US" sz="2000" dirty="0" smtClean="0"/>
              <a:t>, </a:t>
            </a:r>
            <a:r>
              <a:rPr lang="en-US" sz="2000" dirty="0" err="1"/>
              <a:t>g</a:t>
            </a:r>
            <a:r>
              <a:rPr lang="en-US" sz="2000" dirty="0" err="1" smtClean="0"/>
              <a:t>reenalite</a:t>
            </a:r>
            <a:r>
              <a:rPr lang="en-US" sz="2000" dirty="0" smtClean="0"/>
              <a:t> or </a:t>
            </a:r>
            <a:r>
              <a:rPr lang="en-US" sz="2000" dirty="0" err="1"/>
              <a:t>m</a:t>
            </a:r>
            <a:r>
              <a:rPr lang="en-US" sz="2000" dirty="0" err="1" smtClean="0"/>
              <a:t>innesotaite</a:t>
            </a:r>
            <a:r>
              <a:rPr lang="en-US" sz="2000" dirty="0" smtClean="0"/>
              <a:t> will control the Fe</a:t>
            </a:r>
            <a:r>
              <a:rPr lang="en-US" sz="2000" baseline="30000" dirty="0" smtClean="0"/>
              <a:t>2+ </a:t>
            </a:r>
            <a:r>
              <a:rPr lang="en-US" sz="2000" dirty="0" smtClean="0"/>
              <a:t>concentration</a:t>
            </a:r>
            <a:r>
              <a:rPr lang="is-IS" sz="2000" dirty="0" smtClean="0"/>
              <a:t>…</a:t>
            </a:r>
            <a:endParaRPr lang="en-US" sz="2000" dirty="0" smtClean="0"/>
          </a:p>
        </p:txBody>
      </p:sp>
      <p:pic>
        <p:nvPicPr>
          <p:cNvPr id="15" name="Picture 14" descr="Iron_pH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7" y="880495"/>
            <a:ext cx="5362598" cy="40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1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86"/>
            <a:ext cx="8229600" cy="6127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ill Sans"/>
                <a:cs typeface="Gill Sans"/>
              </a:rPr>
              <a:t>4</a:t>
            </a:r>
            <a:r>
              <a:rPr lang="en-US" sz="3600" dirty="0" smtClean="0">
                <a:latin typeface="Gill Sans"/>
                <a:cs typeface="Gill Sans"/>
              </a:rPr>
              <a:t>. What Happens to O</a:t>
            </a:r>
            <a:r>
              <a:rPr lang="en-US" sz="3600" baseline="-25000" dirty="0" smtClean="0">
                <a:latin typeface="Gill Sans"/>
                <a:cs typeface="Gill Sans"/>
              </a:rPr>
              <a:t>2 </a:t>
            </a:r>
            <a:r>
              <a:rPr lang="en-US" sz="3600" dirty="0" smtClean="0">
                <a:solidFill>
                  <a:srgbClr val="FFFFFF"/>
                </a:solidFill>
              </a:rPr>
              <a:t>and H</a:t>
            </a:r>
            <a:r>
              <a:rPr lang="en-US" sz="3600" baseline="-25000" dirty="0" smtClean="0">
                <a:solidFill>
                  <a:srgbClr val="FFFFFF"/>
                </a:solidFill>
              </a:rPr>
              <a:t>2</a:t>
            </a:r>
            <a:r>
              <a:rPr lang="en-US" sz="3600" dirty="0" smtClean="0">
                <a:solidFill>
                  <a:srgbClr val="FFFFFF"/>
                </a:solidFill>
              </a:rPr>
              <a:t>O</a:t>
            </a:r>
            <a:r>
              <a:rPr lang="en-US" sz="3600" baseline="-25000" dirty="0" smtClean="0">
                <a:solidFill>
                  <a:srgbClr val="FFFFFF"/>
                </a:solidFill>
              </a:rPr>
              <a:t>2</a:t>
            </a:r>
            <a:r>
              <a:rPr lang="en-US" sz="3600" dirty="0" smtClean="0">
                <a:latin typeface="Gill Sans"/>
                <a:cs typeface="Gill Sans"/>
              </a:rPr>
              <a:t> in the Ocean?</a:t>
            </a:r>
            <a:endParaRPr lang="en-US" sz="3600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0" y="4422748"/>
            <a:ext cx="8669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dirty="0" smtClean="0"/>
              <a:t>…which means</a:t>
            </a:r>
            <a:r>
              <a:rPr lang="en-US" sz="2000" dirty="0" smtClean="0"/>
              <a:t> pyrite will </a:t>
            </a:r>
            <a:r>
              <a:rPr lang="en-US" sz="2000" dirty="0"/>
              <a:t>control the H</a:t>
            </a:r>
            <a:r>
              <a:rPr lang="en-US" sz="2000" baseline="-25000" dirty="0"/>
              <a:t>2</a:t>
            </a:r>
            <a:r>
              <a:rPr lang="en-US" sz="2000" dirty="0"/>
              <a:t>S/HS</a:t>
            </a:r>
            <a:r>
              <a:rPr lang="en-US" sz="2000" baseline="30000" dirty="0"/>
              <a:t>-</a:t>
            </a:r>
            <a:r>
              <a:rPr lang="en-US" sz="2000" dirty="0"/>
              <a:t> concentration </a:t>
            </a:r>
            <a:endParaRPr lang="en-US" sz="2000" baseline="30000" dirty="0" smtClean="0"/>
          </a:p>
        </p:txBody>
      </p:sp>
      <p:pic>
        <p:nvPicPr>
          <p:cNvPr id="6" name="Picture 5" descr="Iron_pH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6" y="1038962"/>
            <a:ext cx="4532813" cy="3289078"/>
          </a:xfrm>
          <a:prstGeom prst="rect">
            <a:avLst/>
          </a:prstGeom>
        </p:spPr>
      </p:pic>
      <p:pic>
        <p:nvPicPr>
          <p:cNvPr id="7" name="Picture 6" descr="Sulfur_pH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52" y="1038962"/>
            <a:ext cx="4532813" cy="32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9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37"/>
            <a:ext cx="9144000" cy="4240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078"/>
            <a:ext cx="8229600" cy="6127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ill Sans"/>
                <a:cs typeface="Gill Sans"/>
              </a:rPr>
              <a:t>4</a:t>
            </a:r>
            <a:r>
              <a:rPr lang="en-US" sz="3600" dirty="0" smtClean="0">
                <a:latin typeface="Gill Sans"/>
                <a:cs typeface="Gill Sans"/>
              </a:rPr>
              <a:t>. What Happens to O</a:t>
            </a:r>
            <a:r>
              <a:rPr lang="en-US" sz="3600" baseline="-25000" dirty="0" smtClean="0">
                <a:latin typeface="Gill Sans"/>
                <a:cs typeface="Gill Sans"/>
              </a:rPr>
              <a:t>2</a:t>
            </a:r>
            <a:r>
              <a:rPr lang="en-US" sz="3600" dirty="0" smtClean="0">
                <a:latin typeface="Gill Sans"/>
                <a:cs typeface="Gill Sans"/>
              </a:rPr>
              <a:t> </a:t>
            </a:r>
            <a:r>
              <a:rPr lang="en-US" sz="3600" dirty="0">
                <a:solidFill>
                  <a:srgbClr val="FFFFFF"/>
                </a:solidFill>
              </a:rPr>
              <a:t>and H</a:t>
            </a:r>
            <a:r>
              <a:rPr lang="en-US" sz="3600" baseline="-25000" dirty="0">
                <a:solidFill>
                  <a:srgbClr val="FFFFFF"/>
                </a:solidFill>
              </a:rPr>
              <a:t>2</a:t>
            </a:r>
            <a:r>
              <a:rPr lang="en-US" sz="3600" dirty="0">
                <a:solidFill>
                  <a:srgbClr val="FFFFFF"/>
                </a:solidFill>
              </a:rPr>
              <a:t>O</a:t>
            </a:r>
            <a:r>
              <a:rPr lang="en-US" sz="3600" baseline="-25000" dirty="0">
                <a:solidFill>
                  <a:srgbClr val="FFFFFF"/>
                </a:solidFill>
              </a:rPr>
              <a:t>2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latin typeface="Gill Sans"/>
                <a:cs typeface="Gill Sans"/>
              </a:rPr>
              <a:t>in the Ocean?</a:t>
            </a:r>
            <a:endParaRPr lang="en-US" sz="3600" dirty="0">
              <a:latin typeface="Gill Sans"/>
              <a:cs typeface="Gill Sans"/>
            </a:endParaRPr>
          </a:p>
        </p:txBody>
      </p:sp>
      <p:pic>
        <p:nvPicPr>
          <p:cNvPr id="8" name="Picture 7" descr="IronCo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3" y="1050871"/>
            <a:ext cx="4508851" cy="3204385"/>
          </a:xfrm>
          <a:prstGeom prst="rect">
            <a:avLst/>
          </a:prstGeom>
        </p:spPr>
      </p:pic>
      <p:pic>
        <p:nvPicPr>
          <p:cNvPr id="7" name="Picture 6" descr="SulfurCo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52" y="1044307"/>
            <a:ext cx="4508852" cy="32043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4000" y="4333736"/>
            <a:ext cx="8669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Speciation calculations using these minerals, along with current ocean chemistry models, yield the appropriate concentration ranges for Fe</a:t>
            </a:r>
            <a:r>
              <a:rPr lang="en-US" sz="2000" baseline="30000" dirty="0" smtClean="0"/>
              <a:t>2+ </a:t>
            </a:r>
            <a:r>
              <a:rPr lang="en-US" sz="2000" dirty="0"/>
              <a:t>and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</a:t>
            </a:r>
            <a:r>
              <a:rPr lang="en-US" sz="2000" dirty="0"/>
              <a:t>/HS</a:t>
            </a:r>
            <a:r>
              <a:rPr lang="en-US" sz="2000" baseline="30000" dirty="0"/>
              <a:t>-</a:t>
            </a:r>
            <a:r>
              <a:rPr lang="en-US" sz="2000" dirty="0"/>
              <a:t> </a:t>
            </a:r>
            <a:endParaRPr lang="en-US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795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pic>
        <p:nvPicPr>
          <p:cNvPr id="14" name="Picture 13" descr="diagram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0"/>
          <a:stretch/>
        </p:blipFill>
        <p:spPr>
          <a:xfrm>
            <a:off x="88900" y="1353517"/>
            <a:ext cx="8961120" cy="36745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104" y="2444721"/>
            <a:ext cx="67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Ice Shell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6513" y="3534991"/>
            <a:ext cx="14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Ocean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469" y="4389875"/>
            <a:ext cx="85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Rocky Core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4586" y="1276713"/>
            <a:ext cx="2152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1. Radiolysis creates O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 and H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O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 in surface ice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001" y="2203818"/>
            <a:ext cx="3073465" cy="415498"/>
          </a:xfrm>
          <a:prstGeom prst="rect">
            <a:avLst/>
          </a:prstGeom>
          <a:noFill/>
          <a:ln>
            <a:noFill/>
          </a:ln>
          <a:effectLst>
            <a:glow rad="863600">
              <a:schemeClr val="bg2">
                <a:lumMod val="20000"/>
                <a:lumOff val="80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2H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O</a:t>
            </a:r>
            <a:r>
              <a:rPr lang="en-US" sz="2100" b="1" dirty="0">
                <a:ln>
                  <a:solidFill>
                    <a:srgbClr val="000000">
                      <a:alpha val="42000"/>
                    </a:srgbClr>
                  </a:solidFill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100" b="1" dirty="0" smtClean="0">
                <a:ln>
                  <a:solidFill>
                    <a:srgbClr val="000000">
                      <a:alpha val="42000"/>
                    </a:srgbClr>
                  </a:solidFill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100" b="1" dirty="0" smtClean="0">
                <a:ln>
                  <a:solidFill>
                    <a:srgbClr val="000000">
                      <a:alpha val="42000"/>
                    </a:srgbClr>
                  </a:solidFill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 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2H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 + O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2,  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H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O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</a:t>
            </a:r>
            <a:endParaRPr lang="en-US" sz="2100" b="1" baseline="-25000" dirty="0">
              <a:ln w="317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66700">
                  <a:schemeClr val="bg2">
                    <a:lumMod val="20000"/>
                    <a:lumOff val="80000"/>
                    <a:alpha val="80000"/>
                  </a:schemeClr>
                </a:glow>
                <a:outerShdw blurRad="63500" sx="0" sy="0" algn="ctr" rotWithShape="0">
                  <a:schemeClr val="bg1">
                    <a:alpha val="76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1508" y="1203680"/>
            <a:ext cx="1306399" cy="4154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n>
                  <a:solidFill>
                    <a:schemeClr val="tx1">
                      <a:alpha val="25000"/>
                    </a:schemeClr>
                  </a:solidFill>
                </a:ln>
                <a:solidFill>
                  <a:srgbClr val="FF0000"/>
                </a:solidFill>
              </a:rPr>
              <a:t>Radiation</a:t>
            </a:r>
            <a:endParaRPr lang="en-US" sz="2100" dirty="0">
              <a:ln>
                <a:solidFill>
                  <a:schemeClr val="tx1">
                    <a:alpha val="2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3773" y="1229333"/>
            <a:ext cx="1306399" cy="4154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n>
                  <a:solidFill>
                    <a:schemeClr val="tx1">
                      <a:alpha val="25000"/>
                    </a:schemeClr>
                  </a:solidFill>
                </a:ln>
                <a:solidFill>
                  <a:srgbClr val="FF0000"/>
                </a:solidFill>
              </a:rPr>
              <a:t>Radiation</a:t>
            </a:r>
            <a:endParaRPr lang="en-US" sz="2100" dirty="0">
              <a:ln>
                <a:solidFill>
                  <a:schemeClr val="tx1">
                    <a:alpha val="2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818155" y="1644831"/>
            <a:ext cx="300689" cy="566708"/>
          </a:xfrm>
          <a:prstGeom prst="downArrow">
            <a:avLst>
              <a:gd name="adj1" fmla="val 25233"/>
              <a:gd name="adj2" fmla="val 41365"/>
            </a:avLst>
          </a:prstGeom>
          <a:solidFill>
            <a:srgbClr val="FF0000"/>
          </a:solidFill>
          <a:ln w="6350" cmpd="sng">
            <a:solidFill>
              <a:srgbClr val="FFFFFF">
                <a:alpha val="4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705818" y="1647502"/>
            <a:ext cx="300689" cy="566708"/>
          </a:xfrm>
          <a:prstGeom prst="downArrow">
            <a:avLst>
              <a:gd name="adj1" fmla="val 25233"/>
              <a:gd name="adj2" fmla="val 41365"/>
            </a:avLst>
          </a:prstGeom>
          <a:solidFill>
            <a:srgbClr val="FF0000"/>
          </a:solidFill>
          <a:ln w="6350" cmpd="sng">
            <a:solidFill>
              <a:srgbClr val="FFFFFF">
                <a:alpha val="4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59085" y="2239864"/>
            <a:ext cx="3073465" cy="415498"/>
          </a:xfrm>
          <a:prstGeom prst="rect">
            <a:avLst/>
          </a:prstGeom>
          <a:noFill/>
          <a:ln>
            <a:noFill/>
          </a:ln>
          <a:effectLst>
            <a:glow rad="863600">
              <a:schemeClr val="bg2">
                <a:lumMod val="20000"/>
                <a:lumOff val="80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2H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O</a:t>
            </a:r>
            <a:r>
              <a:rPr lang="en-US" sz="2100" b="1" dirty="0">
                <a:ln>
                  <a:solidFill>
                    <a:srgbClr val="000000">
                      <a:alpha val="42000"/>
                    </a:srgbClr>
                  </a:solidFill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100" b="1" dirty="0" smtClean="0">
                <a:ln>
                  <a:solidFill>
                    <a:srgbClr val="000000">
                      <a:alpha val="42000"/>
                    </a:srgbClr>
                  </a:solidFill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100" b="1" dirty="0" smtClean="0">
                <a:ln>
                  <a:solidFill>
                    <a:srgbClr val="000000">
                      <a:alpha val="42000"/>
                    </a:srgbClr>
                  </a:solidFill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 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2H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 + O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2,  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H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O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</a:t>
            </a:r>
            <a:endParaRPr lang="en-US" sz="2100" b="1" baseline="-25000" dirty="0">
              <a:ln w="317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66700">
                  <a:schemeClr val="bg2">
                    <a:lumMod val="20000"/>
                    <a:lumOff val="80000"/>
                    <a:alpha val="80000"/>
                  </a:schemeClr>
                </a:glow>
                <a:outerShdw blurRad="63500" sx="0" sy="0" algn="ctr" rotWithShape="0">
                  <a:schemeClr val="bg1">
                    <a:alpha val="76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27"/>
            <a:ext cx="8229600" cy="10890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Where could these other oxidants come from?</a:t>
            </a:r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619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pic>
        <p:nvPicPr>
          <p:cNvPr id="14" name="Picture 13" descr="diagram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0"/>
          <a:stretch/>
        </p:blipFill>
        <p:spPr>
          <a:xfrm>
            <a:off x="88900" y="1353517"/>
            <a:ext cx="8961120" cy="36745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104" y="2444721"/>
            <a:ext cx="67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Ice Shell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6513" y="3534991"/>
            <a:ext cx="14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Ocean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469" y="4389875"/>
            <a:ext cx="85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Rocky Core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27"/>
            <a:ext cx="8229600" cy="10890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Where could these other oxidants come from?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4586" y="1276713"/>
            <a:ext cx="215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1. Radiolysis creates O</a:t>
            </a:r>
            <a:r>
              <a:rPr lang="en-US" sz="1400" baseline="-25000" dirty="0" smtClean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 and H</a:t>
            </a:r>
            <a:r>
              <a:rPr lang="en-US" sz="1400" baseline="-25000" dirty="0" smtClean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O</a:t>
            </a:r>
            <a:r>
              <a:rPr lang="en-US" sz="1400" baseline="-25000" dirty="0" smtClean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 in surface ice 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9910" y="2174199"/>
            <a:ext cx="259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2. Snowfall from plume transfers surface ice down to ocean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flipH="1">
            <a:off x="3294282" y="2338940"/>
            <a:ext cx="242396" cy="382318"/>
          </a:xfrm>
          <a:prstGeom prst="downArrow">
            <a:avLst>
              <a:gd name="adj1" fmla="val 37635"/>
              <a:gd name="adj2" fmla="val 369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345723" y="2796251"/>
            <a:ext cx="237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Calibri"/>
                <a:ea typeface="Heiti TC Medium"/>
                <a:cs typeface="Calibri"/>
              </a:rPr>
              <a:t>Dissolved O</a:t>
            </a:r>
            <a:r>
              <a:rPr lang="en-US" sz="2000" baseline="-25000" dirty="0" smtClean="0">
                <a:solidFill>
                  <a:srgbClr val="FFFFFF"/>
                </a:solidFill>
                <a:latin typeface="Calibri"/>
                <a:ea typeface="Heiti TC Medium"/>
                <a:cs typeface="Calibri"/>
              </a:rPr>
              <a:t>2, 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Heiti TC Medium"/>
                <a:cs typeface="Calibri"/>
              </a:rPr>
              <a:t>H</a:t>
            </a:r>
            <a:r>
              <a:rPr lang="en-US" sz="2000" baseline="-25000" dirty="0" smtClean="0">
                <a:solidFill>
                  <a:srgbClr val="FFFFFF"/>
                </a:solidFill>
                <a:latin typeface="Calibri"/>
                <a:ea typeface="Heiti TC Medium"/>
                <a:cs typeface="Calibri"/>
              </a:rPr>
              <a:t>2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Heiti TC Medium"/>
                <a:cs typeface="Calibri"/>
              </a:rPr>
              <a:t>O</a:t>
            </a:r>
            <a:r>
              <a:rPr lang="en-US" sz="2000" baseline="-25000" dirty="0" smtClean="0">
                <a:solidFill>
                  <a:srgbClr val="FFFFFF"/>
                </a:solidFill>
                <a:latin typeface="Calibri"/>
                <a:ea typeface="Heiti TC Medium"/>
                <a:cs typeface="Calibri"/>
              </a:rPr>
              <a:t>2</a:t>
            </a:r>
            <a:endParaRPr lang="en-US" sz="2000" dirty="0">
              <a:solidFill>
                <a:srgbClr val="FFFFFF"/>
              </a:solidFill>
              <a:latin typeface="Calibri"/>
              <a:ea typeface="Heiti TC Medium"/>
              <a:cs typeface="Calibri"/>
            </a:endParaRPr>
          </a:p>
        </p:txBody>
      </p:sp>
      <p:sp>
        <p:nvSpPr>
          <p:cNvPr id="29" name="Down Arrow 28"/>
          <p:cNvSpPr/>
          <p:nvPr/>
        </p:nvSpPr>
        <p:spPr>
          <a:xfrm rot="732027" flipH="1">
            <a:off x="4261810" y="2364289"/>
            <a:ext cx="242396" cy="389144"/>
          </a:xfrm>
          <a:prstGeom prst="downArrow">
            <a:avLst>
              <a:gd name="adj1" fmla="val 37635"/>
              <a:gd name="adj2" fmla="val 369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143435" flipH="1">
            <a:off x="5245444" y="2470827"/>
            <a:ext cx="242396" cy="336628"/>
          </a:xfrm>
          <a:prstGeom prst="downArrow">
            <a:avLst>
              <a:gd name="adj1" fmla="val 37635"/>
              <a:gd name="adj2" fmla="val 369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20867973">
            <a:off x="2394762" y="2364534"/>
            <a:ext cx="242396" cy="367498"/>
          </a:xfrm>
          <a:prstGeom prst="downArrow">
            <a:avLst>
              <a:gd name="adj1" fmla="val 37635"/>
              <a:gd name="adj2" fmla="val 369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20456565">
            <a:off x="1455241" y="2469742"/>
            <a:ext cx="242396" cy="376286"/>
          </a:xfrm>
          <a:prstGeom prst="downArrow">
            <a:avLst>
              <a:gd name="adj1" fmla="val 37635"/>
              <a:gd name="adj2" fmla="val 369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061323" y="1889048"/>
            <a:ext cx="2950711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O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, H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O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 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 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Trapped in Ice</a:t>
            </a:r>
            <a:endParaRPr lang="en-US" sz="2100" b="1" dirty="0">
              <a:ln w="317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66700">
                  <a:schemeClr val="bg2">
                    <a:lumMod val="20000"/>
                    <a:lumOff val="80000"/>
                    <a:alpha val="80000"/>
                  </a:schemeClr>
                </a:glow>
                <a:outerShdw blurRad="63500" sx="0" sy="0" algn="ctr" rotWithShape="0">
                  <a:schemeClr val="bg1">
                    <a:alpha val="76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48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pic>
        <p:nvPicPr>
          <p:cNvPr id="14" name="Picture 13" descr="diagram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0"/>
          <a:stretch/>
        </p:blipFill>
        <p:spPr>
          <a:xfrm>
            <a:off x="88900" y="1353517"/>
            <a:ext cx="8961120" cy="36745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104" y="2444721"/>
            <a:ext cx="67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Ice Shell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6513" y="3534991"/>
            <a:ext cx="14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Ocean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469" y="4389875"/>
            <a:ext cx="85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Rocky Core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27"/>
            <a:ext cx="8229600" cy="10890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Where could these other oxidants come from?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4586" y="1276713"/>
            <a:ext cx="215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1. Radiolysis creates O</a:t>
            </a:r>
            <a:r>
              <a:rPr lang="en-US" sz="1400" baseline="-25000" dirty="0" smtClean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 and H</a:t>
            </a:r>
            <a:r>
              <a:rPr lang="en-US" sz="1400" baseline="-25000" dirty="0" smtClean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O</a:t>
            </a:r>
            <a:r>
              <a:rPr lang="en-US" sz="1400" baseline="-25000" dirty="0" smtClean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 in surface ice 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1959" y="2966324"/>
            <a:ext cx="798348" cy="400110"/>
          </a:xfrm>
          <a:prstGeom prst="rect">
            <a:avLst/>
          </a:prstGeom>
          <a:noFill/>
          <a:effectLst>
            <a:glow rad="101600">
              <a:schemeClr val="tx1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</a:rPr>
              <a:t>2H</a:t>
            </a:r>
            <a:r>
              <a:rPr lang="en-US" sz="2000" b="1" baseline="-25000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2000" b="1" baseline="-25000" dirty="0">
              <a:effectLst>
                <a:outerShdw blurRad="50800" dist="50800" dir="678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44525" y="2852330"/>
            <a:ext cx="120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40</a:t>
            </a:r>
            <a:r>
              <a:rPr lang="en-US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K decay</a:t>
            </a:r>
            <a:endParaRPr lang="en-US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9033" y="2964381"/>
            <a:ext cx="1752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2H</a:t>
            </a:r>
            <a:r>
              <a:rPr lang="en-US" sz="2000" b="1" baseline="-25000" dirty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2</a:t>
            </a:r>
            <a:r>
              <a:rPr lang="en-US" sz="2000" b="1" dirty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 + </a:t>
            </a:r>
            <a:r>
              <a:rPr lang="en-US" sz="2000" b="1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O</a:t>
            </a:r>
            <a:r>
              <a:rPr lang="en-US" sz="2000" b="1" baseline="-25000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2, </a:t>
            </a:r>
            <a:r>
              <a:rPr lang="en-US" sz="2000" b="1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H</a:t>
            </a:r>
            <a:r>
              <a:rPr lang="en-US" sz="2000" b="1" baseline="-25000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2</a:t>
            </a:r>
            <a:r>
              <a:rPr lang="en-US" sz="2000" b="1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O</a:t>
            </a:r>
            <a:r>
              <a:rPr lang="en-US" sz="2000" b="1" baseline="-25000" dirty="0" smtClean="0">
                <a:effectLst>
                  <a:outerShdw blurRad="50800" dist="50800" dir="6780000" algn="tl" rotWithShape="0">
                    <a:srgbClr val="000000">
                      <a:alpha val="43137"/>
                    </a:srgbClr>
                  </a:outerShdw>
                </a:effectLst>
                <a:ea typeface="Wingdings"/>
                <a:cs typeface="Wingdings"/>
                <a:sym typeface="Wingdings"/>
              </a:rPr>
              <a:t>2</a:t>
            </a:r>
            <a:endParaRPr lang="en-US" sz="2000" b="1" dirty="0" smtClean="0">
              <a:ln w="317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1CEFFF"/>
              </a:solidFill>
              <a:effectLst>
                <a:glow rad="88900">
                  <a:schemeClr val="bg2">
                    <a:lumMod val="20000"/>
                    <a:lumOff val="80000"/>
                    <a:alpha val="8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8049" y="2904769"/>
            <a:ext cx="2985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3. O</a:t>
            </a:r>
            <a:r>
              <a:rPr lang="en-US" baseline="-25000" dirty="0" smtClean="0">
                <a:solidFill>
                  <a:srgbClr val="FFFFFF"/>
                </a:solidFill>
              </a:rPr>
              <a:t>2 </a:t>
            </a:r>
            <a:r>
              <a:rPr lang="en-US" dirty="0" smtClean="0">
                <a:solidFill>
                  <a:srgbClr val="FFFFFF"/>
                </a:solidFill>
              </a:rPr>
              <a:t>and H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O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 are also produced from decay of </a:t>
            </a:r>
            <a:r>
              <a:rPr lang="en-US" baseline="30000" dirty="0" smtClean="0">
                <a:solidFill>
                  <a:srgbClr val="FFFFFF"/>
                </a:solidFill>
              </a:rPr>
              <a:t>40</a:t>
            </a:r>
            <a:r>
              <a:rPr lang="en-US" dirty="0" smtClean="0">
                <a:solidFill>
                  <a:srgbClr val="FFFFFF"/>
                </a:solidFill>
              </a:rPr>
              <a:t>K atoms dissolved in the ocean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110" y="2067670"/>
            <a:ext cx="259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2. Snowfall from plume transfers surface ice down to ocean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0800000" flipH="1" flipV="1">
            <a:off x="2625869" y="3187372"/>
            <a:ext cx="843164" cy="34290"/>
          </a:xfrm>
          <a:prstGeom prst="rightArrow">
            <a:avLst>
              <a:gd name="adj1" fmla="val 37488"/>
              <a:gd name="adj2" fmla="val 48493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n w="12700" cmpd="sng"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9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02894" y="946260"/>
            <a:ext cx="8941107" cy="37813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diagram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0"/>
          <a:stretch/>
        </p:blipFill>
        <p:spPr>
          <a:xfrm>
            <a:off x="88900" y="1353517"/>
            <a:ext cx="8961120" cy="3674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0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What about </a:t>
            </a:r>
            <a:r>
              <a:rPr lang="en-US" dirty="0" smtClean="0">
                <a:solidFill>
                  <a:srgbClr val="FFFFFF"/>
                </a:solidFill>
                <a:latin typeface="Gill Sans"/>
                <a:cs typeface="Gill Sans"/>
                <a:sym typeface="Wingdings" panose="05000000000000000000" pitchFamily="2" charset="2"/>
              </a:rPr>
              <a:t>sulfate and ferric iron</a:t>
            </a:r>
            <a:r>
              <a:rPr lang="en-US" dirty="0" smtClean="0">
                <a:latin typeface="Gill Sans"/>
                <a:cs typeface="Gill Sans"/>
              </a:rPr>
              <a:t>?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104" y="2180636"/>
            <a:ext cx="67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Ice Shell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513" y="3350325"/>
            <a:ext cx="14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Ocean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469" y="4235947"/>
            <a:ext cx="85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Rocky Core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110" y="1972886"/>
            <a:ext cx="259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2. Snowfall from plume transfers surface ice down to ocean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1167" y="3465006"/>
            <a:ext cx="2985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4</a:t>
            </a:r>
            <a:r>
              <a:rPr lang="en-US" dirty="0" smtClean="0">
                <a:solidFill>
                  <a:srgbClr val="FFFFFF"/>
                </a:solidFill>
              </a:rPr>
              <a:t>. O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and H</a:t>
            </a:r>
            <a:r>
              <a:rPr lang="en-US" baseline="-25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O</a:t>
            </a:r>
            <a:r>
              <a:rPr lang="en-US" baseline="-25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could react </a:t>
            </a:r>
            <a:r>
              <a:rPr lang="en-US" dirty="0" smtClean="0">
                <a:solidFill>
                  <a:srgbClr val="FFFFFF"/>
                </a:solidFill>
              </a:rPr>
              <a:t>with Fe</a:t>
            </a:r>
            <a:r>
              <a:rPr lang="en-US" baseline="30000" dirty="0" smtClean="0">
                <a:solidFill>
                  <a:srgbClr val="FFFFFF"/>
                </a:solidFill>
              </a:rPr>
              <a:t>2+ </a:t>
            </a:r>
            <a:r>
              <a:rPr lang="en-US" dirty="0" smtClean="0">
                <a:solidFill>
                  <a:srgbClr val="FFFFFF"/>
                </a:solidFill>
              </a:rPr>
              <a:t>and H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S/HS</a:t>
            </a:r>
            <a:r>
              <a:rPr lang="en-US" baseline="30000" dirty="0" smtClean="0">
                <a:solidFill>
                  <a:srgbClr val="FFFFFF"/>
                </a:solidFill>
              </a:rPr>
              <a:t>-</a:t>
            </a:r>
            <a:r>
              <a:rPr lang="en-US" dirty="0" smtClean="0">
                <a:solidFill>
                  <a:srgbClr val="FFFFFF"/>
                </a:solidFill>
              </a:rPr>
              <a:t> in ocean </a:t>
            </a:r>
            <a:r>
              <a:rPr lang="en-US" dirty="0" smtClean="0">
                <a:solidFill>
                  <a:srgbClr val="FFFFFF"/>
                </a:solidFill>
              </a:rPr>
              <a:t>to produce new oxidants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 smtClean="0">
                <a:solidFill>
                  <a:srgbClr val="FFFFFF"/>
                </a:solidFill>
              </a:rPr>
              <a:t> but it depends what’s going on in the core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7114" y="2733589"/>
            <a:ext cx="228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Dissolved O</a:t>
            </a:r>
            <a:r>
              <a:rPr lang="en-US" baseline="-25000" dirty="0" smtClean="0">
                <a:solidFill>
                  <a:srgbClr val="FFFFFF"/>
                </a:solidFill>
              </a:rPr>
              <a:t>2, </a:t>
            </a:r>
            <a:r>
              <a:rPr lang="en-US" dirty="0" smtClean="0">
                <a:solidFill>
                  <a:srgbClr val="FFFFFF"/>
                </a:solidFill>
              </a:rPr>
              <a:t>H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O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5839" y="3226897"/>
            <a:ext cx="66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Fe</a:t>
            </a:r>
            <a:r>
              <a:rPr lang="en-US" baseline="30000" dirty="0" smtClean="0">
                <a:solidFill>
                  <a:srgbClr val="FFFFFF"/>
                </a:solidFill>
              </a:rPr>
              <a:t>2+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baseline="30000" dirty="0" smtClean="0">
                <a:solidFill>
                  <a:srgbClr val="FFFFFF"/>
                </a:solidFill>
              </a:rPr>
              <a:t> </a:t>
            </a:r>
            <a:endParaRPr lang="en-US" baseline="30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4053" y="3269537"/>
            <a:ext cx="113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S, HS</a:t>
            </a:r>
            <a:r>
              <a:rPr lang="en-US" baseline="30000" dirty="0" smtClean="0">
                <a:solidFill>
                  <a:srgbClr val="FFFFFF"/>
                </a:solidFill>
              </a:rPr>
              <a:t>-</a:t>
            </a:r>
            <a:endParaRPr lang="en-US" baseline="300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7051" y="3804577"/>
            <a:ext cx="69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</a:t>
            </a:r>
            <a:r>
              <a:rPr lang="en-US" baseline="-25000" dirty="0" smtClean="0">
                <a:solidFill>
                  <a:srgbClr val="FFFFFF"/>
                </a:solidFill>
              </a:rPr>
              <a:t>4</a:t>
            </a:r>
            <a:r>
              <a:rPr lang="en-US" baseline="30000" dirty="0" smtClean="0">
                <a:solidFill>
                  <a:srgbClr val="FFFFFF"/>
                </a:solidFill>
              </a:rPr>
              <a:t>2-</a:t>
            </a:r>
            <a:endParaRPr lang="en-US" baseline="300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2508" y="3804577"/>
            <a:ext cx="96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FeOOH</a:t>
            </a:r>
            <a:endParaRPr lang="en-US" baseline="30000" dirty="0">
              <a:solidFill>
                <a:srgbClr val="FFFFFF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8539798" flipH="1" flipV="1">
            <a:off x="2528479" y="3138372"/>
            <a:ext cx="236897" cy="78307"/>
          </a:xfrm>
          <a:prstGeom prst="rightArrow">
            <a:avLst>
              <a:gd name="adj1" fmla="val 37488"/>
              <a:gd name="adj2" fmla="val 48493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9631" y="2617985"/>
            <a:ext cx="2757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3. </a:t>
            </a:r>
            <a:r>
              <a:rPr lang="en-US" sz="1400" baseline="-25000" dirty="0" smtClean="0">
                <a:solidFill>
                  <a:srgbClr val="FFFFFF"/>
                </a:solidFill>
              </a:rPr>
              <a:t> </a:t>
            </a:r>
            <a:r>
              <a:rPr lang="en-US" sz="1400" dirty="0">
                <a:solidFill>
                  <a:srgbClr val="FFFFFF"/>
                </a:solidFill>
              </a:rPr>
              <a:t>O</a:t>
            </a:r>
            <a:r>
              <a:rPr lang="en-US" sz="1400" baseline="-25000" dirty="0">
                <a:solidFill>
                  <a:srgbClr val="FFFFFF"/>
                </a:solidFill>
              </a:rPr>
              <a:t>2 </a:t>
            </a:r>
            <a:r>
              <a:rPr lang="en-US" sz="1400" dirty="0">
                <a:solidFill>
                  <a:srgbClr val="FFFFFF"/>
                </a:solidFill>
              </a:rPr>
              <a:t>and H</a:t>
            </a:r>
            <a:r>
              <a:rPr lang="en-US" sz="1400" baseline="-25000" dirty="0">
                <a:solidFill>
                  <a:srgbClr val="FFFFFF"/>
                </a:solidFill>
              </a:rPr>
              <a:t>2</a:t>
            </a:r>
            <a:r>
              <a:rPr lang="en-US" sz="1400" dirty="0">
                <a:solidFill>
                  <a:srgbClr val="FFFFFF"/>
                </a:solidFill>
              </a:rPr>
              <a:t>O</a:t>
            </a:r>
            <a:r>
              <a:rPr lang="en-US" sz="1400" baseline="-25000" dirty="0">
                <a:solidFill>
                  <a:srgbClr val="FFFFFF"/>
                </a:solidFill>
              </a:rPr>
              <a:t>2</a:t>
            </a:r>
            <a:r>
              <a:rPr lang="en-US" sz="1400" dirty="0">
                <a:solidFill>
                  <a:srgbClr val="FFFFFF"/>
                </a:solidFill>
              </a:rPr>
              <a:t> are </a:t>
            </a:r>
            <a:r>
              <a:rPr lang="en-US" sz="1400" dirty="0" smtClean="0">
                <a:solidFill>
                  <a:srgbClr val="FFFFFF"/>
                </a:solidFill>
              </a:rPr>
              <a:t> also produced from decay of </a:t>
            </a:r>
            <a:r>
              <a:rPr lang="en-US" sz="1400" baseline="30000" dirty="0" smtClean="0">
                <a:solidFill>
                  <a:srgbClr val="FFFFFF"/>
                </a:solidFill>
              </a:rPr>
              <a:t>40</a:t>
            </a:r>
            <a:r>
              <a:rPr lang="en-US" sz="1400" dirty="0" smtClean="0">
                <a:solidFill>
                  <a:srgbClr val="FFFFFF"/>
                </a:solidFill>
              </a:rPr>
              <a:t>K atoms dissolved in the ocean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8539798" flipH="1" flipV="1">
            <a:off x="1925464" y="3666965"/>
            <a:ext cx="426142" cy="84164"/>
          </a:xfrm>
          <a:prstGeom prst="rightArrow">
            <a:avLst>
              <a:gd name="adj1" fmla="val 37488"/>
              <a:gd name="adj2" fmla="val 48493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4586" y="1276713"/>
            <a:ext cx="215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1. Radiolysis creates O</a:t>
            </a:r>
            <a:r>
              <a:rPr lang="en-US" sz="1400" baseline="-25000" dirty="0" smtClean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 and H</a:t>
            </a:r>
            <a:r>
              <a:rPr lang="en-US" sz="1400" baseline="-25000" dirty="0" smtClean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O</a:t>
            </a:r>
            <a:r>
              <a:rPr lang="en-US" sz="1400" baseline="-25000" dirty="0" smtClean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 in surface ice 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3060202" flipV="1">
            <a:off x="4220378" y="3200801"/>
            <a:ext cx="236897" cy="78307"/>
          </a:xfrm>
          <a:prstGeom prst="rightArrow">
            <a:avLst>
              <a:gd name="adj1" fmla="val 37488"/>
              <a:gd name="adj2" fmla="val 48493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rot="3060202" flipV="1">
            <a:off x="4518322" y="3694834"/>
            <a:ext cx="426142" cy="84164"/>
          </a:xfrm>
          <a:prstGeom prst="rightArrow">
            <a:avLst>
              <a:gd name="adj1" fmla="val 37488"/>
              <a:gd name="adj2" fmla="val 48493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0675"/>
          </a:xfrm>
          <a:prstGeom prst="rect">
            <a:avLst/>
          </a:prstGeom>
        </p:spPr>
      </p:pic>
      <p:pic>
        <p:nvPicPr>
          <p:cNvPr id="14" name="Picture 13" descr="diagram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0"/>
          <a:stretch/>
        </p:blipFill>
        <p:spPr>
          <a:xfrm>
            <a:off x="88900" y="1353517"/>
            <a:ext cx="8961120" cy="36745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104" y="2444721"/>
            <a:ext cx="67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Ice Shell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6513" y="3534991"/>
            <a:ext cx="14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Ocean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469" y="4389875"/>
            <a:ext cx="85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Rocky Core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27"/>
            <a:ext cx="8229600" cy="10890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"/>
                <a:cs typeface="Gill Sans"/>
              </a:rPr>
              <a:t>Our first limiting case: O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 and H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O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 build up in the ocean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4586" y="1276713"/>
            <a:ext cx="215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1. Radiolysis creates O</a:t>
            </a:r>
            <a:r>
              <a:rPr lang="en-US" sz="1400" baseline="-25000" dirty="0" smtClean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 and H</a:t>
            </a:r>
            <a:r>
              <a:rPr lang="en-US" sz="1400" baseline="-25000" dirty="0" smtClean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O</a:t>
            </a:r>
            <a:r>
              <a:rPr lang="en-US" sz="1400" baseline="-25000" dirty="0" smtClean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 in surface ice 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9910" y="2174199"/>
            <a:ext cx="259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2. Snowfall from plume transfers surface ice down to ocean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flipH="1">
            <a:off x="3294282" y="2338940"/>
            <a:ext cx="242396" cy="382318"/>
          </a:xfrm>
          <a:prstGeom prst="downArrow">
            <a:avLst>
              <a:gd name="adj1" fmla="val 37635"/>
              <a:gd name="adj2" fmla="val 369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345723" y="2796251"/>
            <a:ext cx="237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Calibri"/>
                <a:ea typeface="Heiti TC Medium"/>
                <a:cs typeface="Calibri"/>
              </a:rPr>
              <a:t>Dissolved O</a:t>
            </a:r>
            <a:r>
              <a:rPr lang="en-US" sz="2000" baseline="-25000" dirty="0" smtClean="0">
                <a:solidFill>
                  <a:srgbClr val="FFFFFF"/>
                </a:solidFill>
                <a:latin typeface="Calibri"/>
                <a:ea typeface="Heiti TC Medium"/>
                <a:cs typeface="Calibri"/>
              </a:rPr>
              <a:t>2, 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Heiti TC Medium"/>
                <a:cs typeface="Calibri"/>
              </a:rPr>
              <a:t>H</a:t>
            </a:r>
            <a:r>
              <a:rPr lang="en-US" sz="2000" baseline="-25000" dirty="0" smtClean="0">
                <a:solidFill>
                  <a:srgbClr val="FFFFFF"/>
                </a:solidFill>
                <a:latin typeface="Calibri"/>
                <a:ea typeface="Heiti TC Medium"/>
                <a:cs typeface="Calibri"/>
              </a:rPr>
              <a:t>2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Heiti TC Medium"/>
                <a:cs typeface="Calibri"/>
              </a:rPr>
              <a:t>O</a:t>
            </a:r>
            <a:r>
              <a:rPr lang="en-US" sz="2000" baseline="-25000" dirty="0" smtClean="0">
                <a:solidFill>
                  <a:srgbClr val="FFFFFF"/>
                </a:solidFill>
                <a:latin typeface="Calibri"/>
                <a:ea typeface="Heiti TC Medium"/>
                <a:cs typeface="Calibri"/>
              </a:rPr>
              <a:t>2</a:t>
            </a:r>
            <a:endParaRPr lang="en-US" sz="2000" dirty="0">
              <a:solidFill>
                <a:srgbClr val="FFFFFF"/>
              </a:solidFill>
              <a:latin typeface="Calibri"/>
              <a:ea typeface="Heiti TC Medium"/>
              <a:cs typeface="Calibri"/>
            </a:endParaRPr>
          </a:p>
        </p:txBody>
      </p:sp>
      <p:sp>
        <p:nvSpPr>
          <p:cNvPr id="29" name="Down Arrow 28"/>
          <p:cNvSpPr/>
          <p:nvPr/>
        </p:nvSpPr>
        <p:spPr>
          <a:xfrm rot="732027" flipH="1">
            <a:off x="4261810" y="2364289"/>
            <a:ext cx="242396" cy="389144"/>
          </a:xfrm>
          <a:prstGeom prst="downArrow">
            <a:avLst>
              <a:gd name="adj1" fmla="val 37635"/>
              <a:gd name="adj2" fmla="val 369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143435" flipH="1">
            <a:off x="5245444" y="2470827"/>
            <a:ext cx="242396" cy="336628"/>
          </a:xfrm>
          <a:prstGeom prst="downArrow">
            <a:avLst>
              <a:gd name="adj1" fmla="val 37635"/>
              <a:gd name="adj2" fmla="val 369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20867973">
            <a:off x="2394762" y="2364534"/>
            <a:ext cx="242396" cy="367498"/>
          </a:xfrm>
          <a:prstGeom prst="downArrow">
            <a:avLst>
              <a:gd name="adj1" fmla="val 37635"/>
              <a:gd name="adj2" fmla="val 369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20456565">
            <a:off x="1455241" y="2469742"/>
            <a:ext cx="242396" cy="376286"/>
          </a:xfrm>
          <a:prstGeom prst="downArrow">
            <a:avLst>
              <a:gd name="adj1" fmla="val 37635"/>
              <a:gd name="adj2" fmla="val 369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061323" y="1889048"/>
            <a:ext cx="2950711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O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, H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O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2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 </a:t>
            </a:r>
            <a:r>
              <a:rPr lang="en-US" sz="2100" b="1" baseline="-25000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 </a:t>
            </a:r>
            <a:r>
              <a:rPr lang="en-US" sz="21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66700">
                    <a:schemeClr val="bg2">
                      <a:lumMod val="20000"/>
                      <a:lumOff val="80000"/>
                      <a:alpha val="80000"/>
                    </a:schemeClr>
                  </a:glow>
                  <a:outerShdw blurRad="63500" sx="0" sy="0" algn="ctr" rotWithShape="0">
                    <a:schemeClr val="bg1">
                      <a:alpha val="76000"/>
                    </a:schemeClr>
                  </a:outerShdw>
                </a:effectLst>
              </a:rPr>
              <a:t>Trapped in Ice</a:t>
            </a:r>
            <a:endParaRPr lang="en-US" sz="2100" b="1" dirty="0">
              <a:ln w="317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66700">
                  <a:schemeClr val="bg2">
                    <a:lumMod val="20000"/>
                    <a:lumOff val="80000"/>
                    <a:alpha val="80000"/>
                  </a:schemeClr>
                </a:glow>
                <a:outerShdw blurRad="63500" sx="0" sy="0" algn="ctr" rotWithShape="0">
                  <a:schemeClr val="bg1">
                    <a:alpha val="76000"/>
                  </a:schemeClr>
                </a:outerShdw>
              </a:effectLst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654503" y="1737838"/>
            <a:ext cx="300689" cy="566708"/>
          </a:xfrm>
          <a:prstGeom prst="downArrow">
            <a:avLst>
              <a:gd name="adj1" fmla="val 25233"/>
              <a:gd name="adj2" fmla="val 41365"/>
            </a:avLst>
          </a:prstGeom>
          <a:solidFill>
            <a:srgbClr val="FF0000"/>
          </a:solidFill>
          <a:ln w="6350" cmpd="sng">
            <a:solidFill>
              <a:srgbClr val="FFFFFF">
                <a:alpha val="4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951493" y="1737838"/>
            <a:ext cx="300689" cy="566708"/>
          </a:xfrm>
          <a:prstGeom prst="downArrow">
            <a:avLst>
              <a:gd name="adj1" fmla="val 25233"/>
              <a:gd name="adj2" fmla="val 41365"/>
            </a:avLst>
          </a:prstGeom>
          <a:solidFill>
            <a:srgbClr val="FF0000"/>
          </a:solidFill>
          <a:ln w="6350" cmpd="sng">
            <a:solidFill>
              <a:srgbClr val="FFFFFF">
                <a:alpha val="4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51508" y="1315194"/>
            <a:ext cx="1306399" cy="4154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n>
                  <a:solidFill>
                    <a:schemeClr val="tx1">
                      <a:alpha val="25000"/>
                    </a:schemeClr>
                  </a:solidFill>
                </a:ln>
                <a:solidFill>
                  <a:srgbClr val="FF0000"/>
                </a:solidFill>
              </a:rPr>
              <a:t>Radiation</a:t>
            </a:r>
            <a:endParaRPr lang="en-US" sz="2100" dirty="0">
              <a:ln>
                <a:solidFill>
                  <a:schemeClr val="tx1">
                    <a:alpha val="2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42589" y="1328021"/>
            <a:ext cx="1306399" cy="4154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n>
                  <a:solidFill>
                    <a:schemeClr val="tx1">
                      <a:alpha val="25000"/>
                    </a:schemeClr>
                  </a:solidFill>
                </a:ln>
                <a:solidFill>
                  <a:srgbClr val="FF0000"/>
                </a:solidFill>
              </a:rPr>
              <a:t>Radiation</a:t>
            </a:r>
            <a:endParaRPr lang="en-US" sz="2100" dirty="0">
              <a:ln>
                <a:solidFill>
                  <a:schemeClr val="tx1">
                    <a:alpha val="2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5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nceladusheadeer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2"/>
            <a:ext cx="9144000" cy="4053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1173" y="1659479"/>
            <a:ext cx="2853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Start with the incident energy spectrum at </a:t>
            </a:r>
            <a:r>
              <a:rPr lang="en-US" dirty="0" err="1" smtClean="0"/>
              <a:t>Enceladus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 energy electrons will produce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, while lower energies produce O</a:t>
            </a:r>
            <a:r>
              <a:rPr lang="en-US" baseline="-25000" dirty="0" smtClean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108" y="4359511"/>
            <a:ext cx="8913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Integrated high energy distribution is ~6x higher than the integrated low energy distribution, so we should get more peroxide than oxygen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9427"/>
            <a:ext cx="8229600" cy="10890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"/>
                <a:cs typeface="Gill Sans"/>
              </a:rPr>
              <a:t>Our first limiting case: O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 and H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O</a:t>
            </a:r>
            <a:r>
              <a:rPr lang="en-US" baseline="-25000" dirty="0">
                <a:latin typeface="Gill Sans"/>
                <a:cs typeface="Gill Sans"/>
              </a:rPr>
              <a:t>2</a:t>
            </a:r>
            <a:r>
              <a:rPr lang="en-US" dirty="0">
                <a:latin typeface="Gill Sans"/>
                <a:cs typeface="Gill Sans"/>
              </a:rPr>
              <a:t> build up in the ocean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3" name="Picture 2" descr="ElectronDistPU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"/>
          <a:stretch/>
        </p:blipFill>
        <p:spPr>
          <a:xfrm>
            <a:off x="585491" y="1398108"/>
            <a:ext cx="5123495" cy="296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b="1" dirty="0" smtClean="0">
            <a:ln w="3175" cmpd="sng">
              <a:solidFill>
                <a:schemeClr val="bg2">
                  <a:lumMod val="75000"/>
                </a:schemeClr>
              </a:solidFill>
              <a:prstDash val="solid"/>
            </a:ln>
            <a:solidFill>
              <a:srgbClr val="1CEFFF"/>
            </a:solidFill>
            <a:effectLst>
              <a:glow rad="88900">
                <a:schemeClr val="bg2">
                  <a:lumMod val="20000"/>
                  <a:lumOff val="80000"/>
                  <a:alpha val="8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55657</TotalTime>
  <Words>2268</Words>
  <Application>Microsoft Macintosh PowerPoint</Application>
  <PresentationFormat>On-screen Show (16:9)</PresentationFormat>
  <Paragraphs>348</Paragraphs>
  <Slides>36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Black</vt:lpstr>
      <vt:lpstr>Exploring the Oxidation Chemistry of Enceladus’ Ocean</vt:lpstr>
      <vt:lpstr>Chemical Affinity for Methanogenesis in Enceladus’ Ocean</vt:lpstr>
      <vt:lpstr>Possible Metabolisms:</vt:lpstr>
      <vt:lpstr>Where could these other oxidants come from?</vt:lpstr>
      <vt:lpstr>Where could these other oxidants come from?</vt:lpstr>
      <vt:lpstr>Where could these other oxidants come from?</vt:lpstr>
      <vt:lpstr>What about sulfate and ferric iron?</vt:lpstr>
      <vt:lpstr>Our first limiting case: O2 and H2O2 build up in the ocean</vt:lpstr>
      <vt:lpstr>Our first limiting case: O2 and H2O2 build up in the ocean</vt:lpstr>
      <vt:lpstr>Our first limiting case: O2 and H2O2 build up in the ocean</vt:lpstr>
      <vt:lpstr>Where could these other oxidants come from?</vt:lpstr>
      <vt:lpstr>Our first limiting case: O2 and H2O2 build up in the ocean</vt:lpstr>
      <vt:lpstr>Our first limiting case: O2 and H2O2 build up in the ocean</vt:lpstr>
      <vt:lpstr>Our first limiting case: O2 and H2O2 build up in the ocean</vt:lpstr>
      <vt:lpstr>Our second limiting case: a reductant-rich ocean</vt:lpstr>
      <vt:lpstr>Our second limiting case: a reductant-rich ocean</vt:lpstr>
      <vt:lpstr>Our second limiting case: a reductant-rich ocean</vt:lpstr>
      <vt:lpstr>Our second limiting case: a reductant-rich ocean</vt:lpstr>
      <vt:lpstr>PowerPoint Presentation</vt:lpstr>
      <vt:lpstr>PowerPoint Presentation</vt:lpstr>
      <vt:lpstr>Possible Metabolisms:</vt:lpstr>
      <vt:lpstr>Possible Metabolisms:</vt:lpstr>
      <vt:lpstr>What Has Cassini Already Detected?</vt:lpstr>
      <vt:lpstr>What Has Cassini Already Detected?</vt:lpstr>
      <vt:lpstr>What Can We Accomplish with a Future Enceladus Mission?</vt:lpstr>
      <vt:lpstr>What Can We Accomplish with a Future Enceladus Mission?</vt:lpstr>
      <vt:lpstr>What Can We Accomplish with a Future Enceladus Mission?</vt:lpstr>
      <vt:lpstr>What Can We Accomplish with a Future Enceladus Mission?</vt:lpstr>
      <vt:lpstr>Questions?</vt:lpstr>
      <vt:lpstr>Backup Slides</vt:lpstr>
      <vt:lpstr>4. What Happens to O2 and H2O2 in the Ocean?</vt:lpstr>
      <vt:lpstr>4. What Happens to O2 and H2O2 in the Ocean?</vt:lpstr>
      <vt:lpstr>4. What Happens to O2 and H2O2 in the Ocean?</vt:lpstr>
      <vt:lpstr>4. What Happens to O2 and H2O2 in the Ocean?</vt:lpstr>
      <vt:lpstr>4. What Happens to O2 and H2O2 in the Ocean?</vt:lpstr>
      <vt:lpstr>4. What Happens to O2 and H2O2 in the Ocean?</vt:lpstr>
    </vt:vector>
  </TitlesOfParts>
  <Company>Southwest Research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Ray</dc:creator>
  <cp:lastModifiedBy>Christine Ray</cp:lastModifiedBy>
  <cp:revision>273</cp:revision>
  <cp:lastPrinted>2017-09-21T18:21:08Z</cp:lastPrinted>
  <dcterms:created xsi:type="dcterms:W3CDTF">2017-09-19T18:23:58Z</dcterms:created>
  <dcterms:modified xsi:type="dcterms:W3CDTF">2018-08-13T18:40:46Z</dcterms:modified>
</cp:coreProperties>
</file>