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Layouts/slideLayout43.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Layouts/slideLayout28.xml" ContentType="application/vnd.openxmlformats-officedocument.presentationml.slideLayout+xml"/>
  <Override PartName="/ppt/slideMasters/slideMaster3.xml" ContentType="application/vnd.openxmlformats-officedocument.presentationml.slideMaster+xml"/>
  <Override PartName="/ppt/notesSlides/notesSlide8.xml" ContentType="application/vnd.openxmlformats-officedocument.presentationml.notesSlide+xml"/>
  <Default Extension="tiff" ContentType="image/tiff"/>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charts/chart1.xml" ContentType="application/vnd.openxmlformats-officedocument.drawingml.chart+xml"/>
  <Override PartName="/ppt/slideLayouts/slideLayout25.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slideLayouts/slideLayout6.xml" ContentType="application/vnd.openxmlformats-officedocument.presentationml.slideLayout+xml"/>
  <Override PartName="/ppt/slideLayouts/slideLayout29.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Layouts/slideLayout34.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charts/chart2.xml" ContentType="application/vnd.openxmlformats-officedocument.drawingml.chart+xml"/>
  <Override PartName="/ppt/theme/theme3.xml" ContentType="application/vnd.openxmlformats-officedocument.theme+xml"/>
  <Override PartName="/ppt/slideLayouts/slideLayout26.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viewProps.xml" ContentType="application/vnd.openxmlformats-officedocument.presentationml.viewProps+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60" r:id="rId2"/>
    <p:sldMasterId id="2147483672" r:id="rId3"/>
    <p:sldMasterId id="2147483684" r:id="rId4"/>
  </p:sldMasterIdLst>
  <p:notesMasterIdLst>
    <p:notesMasterId r:id="rId40"/>
  </p:notesMasterIdLst>
  <p:sldIdLst>
    <p:sldId id="257" r:id="rId5"/>
    <p:sldId id="258" r:id="rId6"/>
    <p:sldId id="261" r:id="rId7"/>
    <p:sldId id="366" r:id="rId8"/>
    <p:sldId id="333" r:id="rId9"/>
    <p:sldId id="367" r:id="rId10"/>
    <p:sldId id="313" r:id="rId11"/>
    <p:sldId id="368" r:id="rId12"/>
    <p:sldId id="351" r:id="rId13"/>
    <p:sldId id="342" r:id="rId14"/>
    <p:sldId id="369" r:id="rId15"/>
    <p:sldId id="370" r:id="rId16"/>
    <p:sldId id="352" r:id="rId17"/>
    <p:sldId id="353" r:id="rId18"/>
    <p:sldId id="316" r:id="rId19"/>
    <p:sldId id="320" r:id="rId20"/>
    <p:sldId id="312" r:id="rId21"/>
    <p:sldId id="364" r:id="rId22"/>
    <p:sldId id="365" r:id="rId23"/>
    <p:sldId id="318" r:id="rId24"/>
    <p:sldId id="344" r:id="rId25"/>
    <p:sldId id="357" r:id="rId26"/>
    <p:sldId id="325" r:id="rId27"/>
    <p:sldId id="326" r:id="rId28"/>
    <p:sldId id="327" r:id="rId29"/>
    <p:sldId id="328" r:id="rId30"/>
    <p:sldId id="259" r:id="rId31"/>
    <p:sldId id="336" r:id="rId32"/>
    <p:sldId id="346" r:id="rId33"/>
    <p:sldId id="332" r:id="rId34"/>
    <p:sldId id="321" r:id="rId35"/>
    <p:sldId id="361" r:id="rId36"/>
    <p:sldId id="363" r:id="rId37"/>
    <p:sldId id="338" r:id="rId38"/>
    <p:sldId id="371"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a:srgbClr val="80008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102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jhansen:itt:itt:idl70:satdata:enceladus:rev267_occ:geometry:geometry_267_occ_v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jhansen:itt:itt:idl70:satdata:enceladus:rev267_occ:geometry:geometry_267_occ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title>
      <c:layout/>
    </c:title>
    <c:plotArea>
      <c:layout/>
      <c:lineChart>
        <c:grouping val="standard"/>
        <c:ser>
          <c:idx val="1"/>
          <c:order val="0"/>
          <c:tx>
            <c:v>Rayheight (km)</c:v>
          </c:tx>
          <c:marker>
            <c:symbol val="none"/>
          </c:marker>
          <c:cat>
            <c:strLit>
              <c:ptCount val="1"/>
              <c:pt idx="0">
                <c:v>_x0019_time (sec) from occ begin</c:v>
              </c:pt>
            </c:strLit>
          </c:cat>
          <c:val>
            <c:numRef>
              <c:f>recon_2sec!$E$284:$E$302</c:f>
              <c:numCache>
                <c:formatCode>General</c:formatCode>
                <c:ptCount val="19"/>
                <c:pt idx="0">
                  <c:v>60.2684</c:v>
                </c:pt>
                <c:pt idx="1">
                  <c:v>59.6668</c:v>
                </c:pt>
                <c:pt idx="2">
                  <c:v>59.6429</c:v>
                </c:pt>
                <c:pt idx="3">
                  <c:v>60.196</c:v>
                </c:pt>
                <c:pt idx="4">
                  <c:v>61.3219</c:v>
                </c:pt>
                <c:pt idx="5">
                  <c:v>63.014</c:v>
                </c:pt>
                <c:pt idx="6">
                  <c:v>65.2626</c:v>
                </c:pt>
                <c:pt idx="7">
                  <c:v>68.0556</c:v>
                </c:pt>
                <c:pt idx="8">
                  <c:v>71.37889999999985</c:v>
                </c:pt>
                <c:pt idx="9">
                  <c:v>75.2164</c:v>
                </c:pt>
                <c:pt idx="10">
                  <c:v>79.5503</c:v>
                </c:pt>
                <c:pt idx="11">
                  <c:v>84.362</c:v>
                </c:pt>
                <c:pt idx="12">
                  <c:v>89.6318</c:v>
                </c:pt>
                <c:pt idx="13">
                  <c:v>95.3394</c:v>
                </c:pt>
                <c:pt idx="14">
                  <c:v>101.4643</c:v>
                </c:pt>
                <c:pt idx="15">
                  <c:v>107.9859</c:v>
                </c:pt>
                <c:pt idx="16">
                  <c:v>114.8839</c:v>
                </c:pt>
                <c:pt idx="17">
                  <c:v>122.1382</c:v>
                </c:pt>
                <c:pt idx="18">
                  <c:v>129.7294</c:v>
                </c:pt>
              </c:numCache>
            </c:numRef>
          </c:val>
        </c:ser>
        <c:marker val="1"/>
        <c:axId val="601453032"/>
        <c:axId val="478721128"/>
      </c:lineChart>
      <c:catAx>
        <c:axId val="601453032"/>
        <c:scaling>
          <c:orientation val="minMax"/>
        </c:scaling>
        <c:axPos val="b"/>
        <c:tickLblPos val="low"/>
        <c:crossAx val="478721128"/>
        <c:crosses val="autoZero"/>
        <c:auto val="1"/>
        <c:lblAlgn val="ctr"/>
        <c:lblOffset val="100"/>
      </c:catAx>
      <c:valAx>
        <c:axId val="478721128"/>
        <c:scaling>
          <c:orientation val="minMax"/>
        </c:scaling>
        <c:axPos val="l"/>
        <c:majorGridlines/>
        <c:numFmt formatCode="General" sourceLinked="1"/>
        <c:tickLblPos val="nextTo"/>
        <c:crossAx val="601453032"/>
        <c:crosses val="autoZero"/>
        <c:crossBetween val="between"/>
      </c:valAx>
    </c:plotArea>
    <c:legend>
      <c:legendPos val="r"/>
      <c:layout>
        <c:manualLayout>
          <c:xMode val="edge"/>
          <c:yMode val="edge"/>
          <c:x val="0.740207162696048"/>
          <c:y val="0.47268282480315"/>
          <c:w val="0.208570485732357"/>
          <c:h val="0.184634104330709"/>
        </c:manualLayout>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title>
      <c:layout/>
    </c:title>
    <c:plotArea>
      <c:layout/>
      <c:lineChart>
        <c:grouping val="standard"/>
        <c:ser>
          <c:idx val="1"/>
          <c:order val="0"/>
          <c:tx>
            <c:v>Rayheight (km)</c:v>
          </c:tx>
          <c:marker>
            <c:symbol val="none"/>
          </c:marker>
          <c:cat>
            <c:strLit>
              <c:ptCount val="1"/>
              <c:pt idx="0">
                <c:v>_x0019_time (sec) from occ begin</c:v>
              </c:pt>
            </c:strLit>
          </c:cat>
          <c:val>
            <c:numRef>
              <c:f>recon_2sec!$E$284:$E$302</c:f>
              <c:numCache>
                <c:formatCode>General</c:formatCode>
                <c:ptCount val="19"/>
                <c:pt idx="0">
                  <c:v>60.2684</c:v>
                </c:pt>
                <c:pt idx="1">
                  <c:v>59.6668</c:v>
                </c:pt>
                <c:pt idx="2">
                  <c:v>59.6429</c:v>
                </c:pt>
                <c:pt idx="3">
                  <c:v>60.196</c:v>
                </c:pt>
                <c:pt idx="4">
                  <c:v>61.3219</c:v>
                </c:pt>
                <c:pt idx="5">
                  <c:v>63.014</c:v>
                </c:pt>
                <c:pt idx="6">
                  <c:v>65.2626</c:v>
                </c:pt>
                <c:pt idx="7">
                  <c:v>68.0556</c:v>
                </c:pt>
                <c:pt idx="8">
                  <c:v>71.37889999999985</c:v>
                </c:pt>
                <c:pt idx="9">
                  <c:v>75.2164</c:v>
                </c:pt>
                <c:pt idx="10">
                  <c:v>79.5503</c:v>
                </c:pt>
                <c:pt idx="11">
                  <c:v>84.362</c:v>
                </c:pt>
                <c:pt idx="12">
                  <c:v>89.6318</c:v>
                </c:pt>
                <c:pt idx="13">
                  <c:v>95.3394</c:v>
                </c:pt>
                <c:pt idx="14">
                  <c:v>101.4643</c:v>
                </c:pt>
                <c:pt idx="15">
                  <c:v>107.9859</c:v>
                </c:pt>
                <c:pt idx="16">
                  <c:v>114.8839</c:v>
                </c:pt>
                <c:pt idx="17">
                  <c:v>122.1382</c:v>
                </c:pt>
                <c:pt idx="18">
                  <c:v>129.7294</c:v>
                </c:pt>
              </c:numCache>
            </c:numRef>
          </c:val>
        </c:ser>
        <c:marker val="1"/>
        <c:axId val="258891528"/>
        <c:axId val="258894552"/>
      </c:lineChart>
      <c:catAx>
        <c:axId val="258891528"/>
        <c:scaling>
          <c:orientation val="minMax"/>
        </c:scaling>
        <c:axPos val="b"/>
        <c:tickLblPos val="low"/>
        <c:crossAx val="258894552"/>
        <c:crosses val="autoZero"/>
        <c:auto val="1"/>
        <c:lblAlgn val="ctr"/>
        <c:lblOffset val="100"/>
      </c:catAx>
      <c:valAx>
        <c:axId val="258894552"/>
        <c:scaling>
          <c:orientation val="minMax"/>
        </c:scaling>
        <c:axPos val="l"/>
        <c:majorGridlines/>
        <c:numFmt formatCode="General" sourceLinked="1"/>
        <c:tickLblPos val="nextTo"/>
        <c:crossAx val="258891528"/>
        <c:crosses val="autoZero"/>
        <c:crossBetween val="between"/>
      </c:valAx>
    </c:plotArea>
    <c:legend>
      <c:legendPos val="r"/>
      <c:layout>
        <c:manualLayout>
          <c:xMode val="edge"/>
          <c:yMode val="edge"/>
          <c:x val="0.740207162696048"/>
          <c:y val="0.47268282480315"/>
          <c:w val="0.208570485732357"/>
          <c:h val="0.184634104330709"/>
        </c:manualLayout>
      </c:layout>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 charset="0"/>
                <a:ea typeface="ＭＳ Ｐゴシック" pitchFamily="1" charset="-128"/>
                <a:cs typeface="ＭＳ Ｐゴシック" pitchFamily="1" charset="-128"/>
              </a:defRPr>
            </a:lvl1pPr>
          </a:lstStyle>
          <a:p>
            <a:pPr>
              <a:defRPr/>
            </a:pPr>
            <a:fld id="{1CAE9CA2-8299-F24C-88AF-4A633CCD8DE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8060C9E-8CF2-DB4F-A617-3E4A45DBC550}" type="slidenum">
              <a:rPr lang="en-US">
                <a:latin typeface="Arial" pitchFamily="-110" charset="0"/>
                <a:ea typeface="ＭＳ Ｐゴシック" pitchFamily="-110" charset="-128"/>
                <a:cs typeface="ＭＳ Ｐゴシック" pitchFamily="-110" charset="-128"/>
              </a:rPr>
              <a:pPr/>
              <a:t>1</a:t>
            </a:fld>
            <a:endParaRPr lang="en-US">
              <a:latin typeface="Arial" pitchFamily="-110" charset="0"/>
              <a:ea typeface="ＭＳ Ｐゴシック" pitchFamily="-110" charset="-128"/>
              <a:cs typeface="ＭＳ Ｐゴシック" pitchFamily="-110" charset="-128"/>
            </a:endParaRPr>
          </a:p>
        </p:txBody>
      </p:sp>
      <p:sp>
        <p:nvSpPr>
          <p:cNvPr id="153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E3FB9B0-DE80-C64D-BE2F-42117A073FAC}" type="slidenum">
              <a:rPr lang="en-US" sz="1200"/>
              <a:pPr algn="r"/>
              <a:t>1</a:t>
            </a:fld>
            <a:endParaRPr lang="en-US" sz="1200"/>
          </a:p>
        </p:txBody>
      </p:sp>
      <p:sp>
        <p:nvSpPr>
          <p:cNvPr id="15364" name="Rectangle 2"/>
          <p:cNvSpPr>
            <a:spLocks noGrp="1" noRot="1" noChangeAspect="1" noChangeArrowheads="1"/>
          </p:cNvSpPr>
          <p:nvPr>
            <p:ph type="sldImg"/>
          </p:nvPr>
        </p:nvSpPr>
        <p:spPr>
          <a:solidFill>
            <a:srgbClr val="FFFFFF"/>
          </a:solidFill>
          <a:ln/>
        </p:spPr>
      </p:sp>
      <p:sp>
        <p:nvSpPr>
          <p:cNvPr id="1536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10" charset="0"/>
                <a:ea typeface="ＭＳ Ｐゴシック" pitchFamily="-110" charset="-128"/>
                <a:cs typeface="ＭＳ Ｐゴシック" pitchFamily="-110" charset="-128"/>
              </a:rPr>
              <a:t>I will be talking</a:t>
            </a:r>
            <a:r>
              <a:rPr lang="en-US" baseline="0" dirty="0" smtClean="0">
                <a:latin typeface="Arial" pitchFamily="-110" charset="0"/>
                <a:ea typeface="ＭＳ Ｐゴシック" pitchFamily="-110" charset="-128"/>
                <a:cs typeface="ＭＳ Ｐゴシック" pitchFamily="-110" charset="-128"/>
              </a:rPr>
              <a:t> today about some recent UVIS data and new findings, in the context of the complete collections</a:t>
            </a:r>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in spite of challenge,</a:t>
            </a:r>
            <a:r>
              <a:rPr lang="en-US" baseline="0" dirty="0" smtClean="0"/>
              <a:t> do see occultation</a:t>
            </a:r>
            <a:endParaRPr lang="en-US" dirty="0"/>
          </a:p>
        </p:txBody>
      </p:sp>
      <p:sp>
        <p:nvSpPr>
          <p:cNvPr id="4" name="Slide Number Placeholder 3"/>
          <p:cNvSpPr>
            <a:spLocks noGrp="1"/>
          </p:cNvSpPr>
          <p:nvPr>
            <p:ph type="sldNum" sz="quarter" idx="10"/>
          </p:nvPr>
        </p:nvSpPr>
        <p:spPr/>
        <p:txBody>
          <a:bodyPr/>
          <a:lstStyle/>
          <a:p>
            <a:pPr>
              <a:defRPr/>
            </a:pPr>
            <a:fld id="{1CAE9CA2-8299-F24C-88AF-4A633CCD8DE1}"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96AC163-B30E-2A4D-A915-76B1EA3A3FB6}" type="slidenum">
              <a:rPr lang="en-US">
                <a:latin typeface="Arial" pitchFamily="-110" charset="0"/>
                <a:ea typeface="ＭＳ Ｐゴシック" pitchFamily="-110" charset="-128"/>
                <a:cs typeface="ＭＳ Ｐゴシック" pitchFamily="-110" charset="-128"/>
              </a:rPr>
              <a:pPr/>
              <a:t>17</a:t>
            </a:fld>
            <a:endParaRPr lang="en-US">
              <a:latin typeface="Arial" pitchFamily="-110" charset="0"/>
              <a:ea typeface="ＭＳ Ｐゴシック" pitchFamily="-110" charset="-128"/>
              <a:cs typeface="ＭＳ Ｐゴシック" pitchFamily="-110" charset="-128"/>
            </a:endParaRPr>
          </a:p>
        </p:txBody>
      </p:sp>
      <p:sp>
        <p:nvSpPr>
          <p:cNvPr id="24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0BE5302-49CC-C940-8B89-8E9A532CAF22}" type="slidenum">
              <a:rPr lang="en-US" sz="1200"/>
              <a:pPr algn="r"/>
              <a:t>17</a:t>
            </a:fld>
            <a:endParaRPr lang="en-US" sz="1200"/>
          </a:p>
        </p:txBody>
      </p:sp>
      <p:sp>
        <p:nvSpPr>
          <p:cNvPr id="24580" name="Rectangle 2"/>
          <p:cNvSpPr>
            <a:spLocks noGrp="1" noRot="1" noChangeAspect="1" noChangeArrowheads="1" noTextEdit="1"/>
          </p:cNvSpPr>
          <p:nvPr>
            <p:ph type="sldImg"/>
          </p:nvPr>
        </p:nvSpPr>
        <p:spPr>
          <a:solidFill>
            <a:srgbClr val="FFFFFF"/>
          </a:solidFill>
          <a:ln/>
        </p:spPr>
      </p:sp>
      <p:sp>
        <p:nvSpPr>
          <p:cNvPr id="24581" name="Rectangle 3"/>
          <p:cNvSpPr>
            <a:spLocks noGrp="1" noChangeArrowheads="1"/>
          </p:cNvSpPr>
          <p:nvPr>
            <p:ph type="body" idx="1"/>
          </p:nvPr>
        </p:nvSpPr>
        <p:spPr>
          <a:no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839E933-F272-DD4E-8219-6FFEB957E7A7}" type="slidenum">
              <a:rPr lang="en-US">
                <a:latin typeface="Arial" pitchFamily="-103" charset="0"/>
                <a:ea typeface="ＭＳ Ｐゴシック" pitchFamily="-103" charset="-128"/>
                <a:cs typeface="ＭＳ Ｐゴシック" pitchFamily="-103" charset="-128"/>
              </a:rPr>
              <a:pPr/>
              <a:t>25</a:t>
            </a:fld>
            <a:endParaRPr lang="en-US">
              <a:latin typeface="Arial" pitchFamily="-103" charset="0"/>
              <a:ea typeface="ＭＳ Ｐゴシック" pitchFamily="-103" charset="-128"/>
              <a:cs typeface="ＭＳ Ｐゴシック" pitchFamily="-103" charset="-128"/>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3" charset="0"/>
                <a:ea typeface="ＭＳ Ｐゴシック" pitchFamily="-103" charset="-128"/>
                <a:cs typeface="ＭＳ Ｐゴシック" pitchFamily="-103" charset="-128"/>
              </a:rPr>
              <a:t>Each row is UVIS slit</a:t>
            </a:r>
            <a:r>
              <a:rPr lang="en-US" baseline="0" dirty="0" smtClean="0">
                <a:latin typeface="Arial" pitchFamily="-103" charset="0"/>
                <a:ea typeface="ＭＳ Ｐゴシック" pitchFamily="-103" charset="-128"/>
                <a:cs typeface="ＭＳ Ｐゴシック" pitchFamily="-103" charset="-128"/>
              </a:rPr>
              <a:t> parked on Saturn (3 positions).  Slit was stationary (repositioned just twice) while </a:t>
            </a:r>
            <a:r>
              <a:rPr lang="en-US" baseline="0" dirty="0" err="1" smtClean="0">
                <a:latin typeface="Arial" pitchFamily="-103" charset="0"/>
                <a:ea typeface="ＭＳ Ｐゴシック" pitchFamily="-103" charset="-128"/>
                <a:cs typeface="ＭＳ Ｐゴシック" pitchFamily="-103" charset="-128"/>
              </a:rPr>
              <a:t>Enceladus</a:t>
            </a:r>
            <a:r>
              <a:rPr lang="en-US" baseline="0" dirty="0" smtClean="0">
                <a:latin typeface="Arial" pitchFamily="-103" charset="0"/>
                <a:ea typeface="ＭＳ Ｐゴシック" pitchFamily="-103" charset="-128"/>
                <a:cs typeface="ＭＳ Ｐゴシック" pitchFamily="-103" charset="-128"/>
              </a:rPr>
              <a:t> moved by</a:t>
            </a:r>
            <a:endParaRPr lang="en-US" dirty="0">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343E28F-279C-8C4B-AF79-DB0729F3DB22}" type="slidenum">
              <a:rPr lang="en-US">
                <a:latin typeface="Arial" pitchFamily="-110" charset="0"/>
                <a:ea typeface="ＭＳ Ｐゴシック" pitchFamily="-110" charset="-128"/>
                <a:cs typeface="ＭＳ Ｐゴシック" pitchFamily="-110" charset="-128"/>
              </a:rPr>
              <a:pPr/>
              <a:t>27</a:t>
            </a:fld>
            <a:endParaRPr lang="en-US">
              <a:latin typeface="Arial" pitchFamily="-110" charset="0"/>
              <a:ea typeface="ＭＳ Ｐゴシック" pitchFamily="-110" charset="-128"/>
              <a:cs typeface="ＭＳ Ｐゴシック" pitchFamily="-110" charset="-128"/>
            </a:endParaRPr>
          </a:p>
        </p:txBody>
      </p:sp>
      <p:sp>
        <p:nvSpPr>
          <p:cNvPr id="276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BF5592E-47FD-CE4D-9608-49707066F4BF}" type="slidenum">
              <a:rPr lang="en-US" sz="1200"/>
              <a:pPr algn="r"/>
              <a:t>27</a:t>
            </a:fld>
            <a:endParaRPr lang="en-US" sz="1200"/>
          </a:p>
        </p:txBody>
      </p:sp>
      <p:sp>
        <p:nvSpPr>
          <p:cNvPr id="27652" name="Rectangle 2"/>
          <p:cNvSpPr>
            <a:spLocks noGrp="1" noRot="1" noChangeAspect="1" noChangeArrowheads="1"/>
          </p:cNvSpPr>
          <p:nvPr>
            <p:ph type="sldImg"/>
          </p:nvPr>
        </p:nvSpPr>
        <p:spPr>
          <a:solidFill>
            <a:srgbClr val="FFFFFF"/>
          </a:solidFill>
          <a:ln/>
        </p:spPr>
      </p:sp>
      <p:sp>
        <p:nvSpPr>
          <p:cNvPr id="27653" name="Rectangle 3"/>
          <p:cNvSpPr>
            <a:spLocks noGrp="1" noChangeArrowheads="1"/>
          </p:cNvSpPr>
          <p:nvPr>
            <p:ph type="body" idx="1"/>
          </p:nvPr>
        </p:nvSpPr>
        <p:spPr>
          <a:solidFill>
            <a:srgbClr val="FFFFFF"/>
          </a:solidFill>
          <a:ln>
            <a:solidFill>
              <a:srgbClr val="000000"/>
            </a:solidFill>
          </a:ln>
        </p:spPr>
        <p:txBody>
          <a:bodyPr lIns="89940" tIns="44970" rIns="89940" bIns="44970"/>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5C5D0CC1-1361-C142-95C8-7AC53140778C}" type="slidenum">
              <a:rPr lang="en-US">
                <a:latin typeface="Arial" pitchFamily="-110" charset="0"/>
                <a:ea typeface="ＭＳ Ｐゴシック" pitchFamily="-110" charset="-128"/>
                <a:cs typeface="ＭＳ Ｐゴシック" pitchFamily="-110" charset="-128"/>
              </a:rPr>
              <a:pPr/>
              <a:t>28</a:t>
            </a:fld>
            <a:endParaRPr lang="en-US">
              <a:latin typeface="Arial" pitchFamily="-110" charset="0"/>
              <a:ea typeface="ＭＳ Ｐゴシック" pitchFamily="-110" charset="-128"/>
              <a:cs typeface="ＭＳ Ｐゴシック" pitchFamily="-110" charset="-128"/>
            </a:endParaRPr>
          </a:p>
        </p:txBody>
      </p:sp>
      <p:sp>
        <p:nvSpPr>
          <p:cNvPr id="3481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6ACA549-92A6-4246-9AF6-D381720F2411}" type="slidenum">
              <a:rPr lang="en-US" sz="1200"/>
              <a:pPr algn="r"/>
              <a:t>28</a:t>
            </a:fld>
            <a:endParaRPr lang="en-US" sz="1200"/>
          </a:p>
        </p:txBody>
      </p:sp>
      <p:sp>
        <p:nvSpPr>
          <p:cNvPr id="3482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3" tIns="45717" rIns="91433" bIns="45717" anchor="b">
            <a:prstTxWarp prst="textNoShape">
              <a:avLst/>
            </a:prstTxWarp>
          </a:bodyPr>
          <a:lstStyle/>
          <a:p>
            <a:pPr algn="r"/>
            <a:fld id="{E8611154-553C-F54A-9167-8435A2F670C3}" type="slidenum">
              <a:rPr lang="en-US" sz="1200">
                <a:latin typeface="Times New Roman" pitchFamily="-110" charset="0"/>
                <a:ea typeface="Times New Roman" pitchFamily="-110" charset="0"/>
                <a:cs typeface="Times New Roman" pitchFamily="-110" charset="0"/>
              </a:rPr>
              <a:pPr algn="r"/>
              <a:t>28</a:t>
            </a:fld>
            <a:endParaRPr lang="en-US" sz="1200">
              <a:latin typeface="Times New Roman" pitchFamily="-110" charset="0"/>
              <a:ea typeface="Times New Roman" pitchFamily="-110" charset="0"/>
              <a:cs typeface="Times New Roman" pitchFamily="-110" charset="0"/>
            </a:endParaRPr>
          </a:p>
        </p:txBody>
      </p:sp>
      <p:sp>
        <p:nvSpPr>
          <p:cNvPr id="34821" name="Rectangle 2"/>
          <p:cNvSpPr>
            <a:spLocks noGrp="1" noRot="1" noChangeAspect="1" noChangeArrowheads="1" noTextEdit="1"/>
          </p:cNvSpPr>
          <p:nvPr>
            <p:ph type="sldImg"/>
          </p:nvPr>
        </p:nvSpPr>
        <p:spPr>
          <a:solidFill>
            <a:srgbClr val="FFFFFF"/>
          </a:solidFill>
          <a:ln/>
        </p:spPr>
      </p:sp>
      <p:sp>
        <p:nvSpPr>
          <p:cNvPr id="34822" name="Rectangle 3"/>
          <p:cNvSpPr>
            <a:spLocks noGrp="1" noChangeArrowheads="1"/>
          </p:cNvSpPr>
          <p:nvPr>
            <p:ph type="body" idx="1"/>
          </p:nvPr>
        </p:nvSpPr>
        <p:spPr>
          <a:noFill/>
          <a:ln>
            <a:solidFill>
              <a:srgbClr val="000000"/>
            </a:solidFill>
          </a:ln>
        </p:spPr>
        <p:txBody>
          <a:bodyPr lIns="91433" tIns="45717" rIns="91433" bIns="45717"/>
          <a:lstStyle/>
          <a:p>
            <a:pPr eaLnBrk="1" hangingPunct="1"/>
            <a:r>
              <a:rPr lang="en-US" smtClean="0">
                <a:latin typeface="Arial" pitchFamily="-110" charset="0"/>
                <a:ea typeface="ＭＳ Ｐゴシック" pitchFamily="-110" charset="-128"/>
                <a:cs typeface="ＭＳ Ｐゴシック" pitchFamily="-110" charset="-128"/>
              </a:rPr>
              <a:t>Important message – flux has not changed much in 5 years.  (Deviation is only 15%, not factors of 2)</a:t>
            </a:r>
          </a:p>
          <a:p>
            <a:pPr eaLnBrk="1" hangingPunct="1"/>
            <a:r>
              <a:rPr lang="en-US" smtClean="0">
                <a:latin typeface="Arial" pitchFamily="-110" charset="0"/>
                <a:ea typeface="ＭＳ Ｐゴシック" pitchFamily="-110" charset="-128"/>
                <a:cs typeface="ＭＳ Ｐゴシック" pitchFamily="-110" charset="-128"/>
              </a:rPr>
              <a:t>Width (y) is at FWHM</a:t>
            </a:r>
          </a:p>
          <a:p>
            <a:pPr eaLnBrk="1" hangingPunct="1"/>
            <a:r>
              <a:rPr lang="en-US" smtClean="0">
                <a:latin typeface="Arial" pitchFamily="-110" charset="0"/>
                <a:ea typeface="ＭＳ Ｐゴシック" pitchFamily="-110" charset="-128"/>
                <a:cs typeface="ＭＳ Ｐゴシック" pitchFamily="-110" charset="-128"/>
              </a:rPr>
              <a:t>Vlos is the line-of-sight velocity of the star across the plane of the sky</a:t>
            </a:r>
          </a:p>
          <a:p>
            <a:pPr eaLnBrk="1" hangingPunct="1"/>
            <a:r>
              <a:rPr lang="en-US" smtClean="0">
                <a:latin typeface="Arial" pitchFamily="-110" charset="0"/>
                <a:ea typeface="ＭＳ Ｐゴシック" pitchFamily="-110" charset="-128"/>
                <a:cs typeface="ＭＳ Ｐゴシック" pitchFamily="-110" charset="-128"/>
              </a:rPr>
              <a:t>Given uncertainties our best estimate of water flux from Enceladus is 200 kg/sec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Rot="1" noChangeAspect="1" noChangeArrowheads="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lIns="89940" tIns="44970" rIns="89940" bIns="44970"/>
          <a:lstStyle/>
          <a:p>
            <a:r>
              <a:rPr lang="en-US" dirty="0">
                <a:latin typeface="Arial" pitchFamily="-103" charset="0"/>
                <a:ea typeface="ＭＳ Ｐゴシック" pitchFamily="-103" charset="-128"/>
                <a:cs typeface="ＭＳ Ｐゴシック" pitchFamily="-103" charset="-128"/>
              </a:rPr>
              <a:t>The water </a:t>
            </a:r>
            <a:r>
              <a:rPr lang="en-US" dirty="0" smtClean="0">
                <a:latin typeface="Arial" pitchFamily="-103" charset="0"/>
                <a:ea typeface="ＭＳ Ｐゴシック" pitchFamily="-103" charset="-128"/>
                <a:cs typeface="ＭＳ Ｐゴシック" pitchFamily="-103" charset="-128"/>
              </a:rPr>
              <a:t>budget</a:t>
            </a:r>
          </a:p>
          <a:p>
            <a:pPr>
              <a:lnSpc>
                <a:spcPct val="90000"/>
              </a:lnSpc>
            </a:pPr>
            <a:r>
              <a:rPr lang="en-US" sz="2000" dirty="0" smtClean="0"/>
              <a:t>Estimates of required re-supply rates, water molecules/sec:</a:t>
            </a:r>
          </a:p>
          <a:p>
            <a:pPr>
              <a:lnSpc>
                <a:spcPct val="90000"/>
              </a:lnSpc>
              <a:buFontTx/>
              <a:buNone/>
            </a:pPr>
            <a:endParaRPr lang="en-US" sz="700" dirty="0" smtClean="0"/>
          </a:p>
          <a:p>
            <a:pPr lvl="2">
              <a:lnSpc>
                <a:spcPct val="90000"/>
              </a:lnSpc>
            </a:pPr>
            <a:r>
              <a:rPr lang="en-US" sz="1600" dirty="0" smtClean="0"/>
              <a:t>2.8 </a:t>
            </a:r>
            <a:r>
              <a:rPr lang="en-US" sz="1600" dirty="0" err="1" smtClean="0"/>
              <a:t>x</a:t>
            </a:r>
            <a:r>
              <a:rPr lang="en-US" sz="1600" dirty="0" smtClean="0"/>
              <a:t> 10</a:t>
            </a:r>
            <a:r>
              <a:rPr lang="en-US" sz="1600" baseline="30000" dirty="0" smtClean="0"/>
              <a:t>27</a:t>
            </a:r>
            <a:r>
              <a:rPr lang="en-US" sz="1600" dirty="0" smtClean="0"/>
              <a:t>	   	1993	</a:t>
            </a:r>
            <a:r>
              <a:rPr lang="en-US" sz="1600" dirty="0" err="1" smtClean="0"/>
              <a:t>Shemansky</a:t>
            </a:r>
            <a:r>
              <a:rPr lang="en-US" sz="1600" dirty="0" smtClean="0"/>
              <a:t>, </a:t>
            </a:r>
            <a:r>
              <a:rPr lang="en-US" sz="1600" i="1" dirty="0" smtClean="0"/>
              <a:t>et al.</a:t>
            </a:r>
          </a:p>
          <a:p>
            <a:pPr lvl="2">
              <a:lnSpc>
                <a:spcPct val="90000"/>
              </a:lnSpc>
            </a:pPr>
            <a:r>
              <a:rPr lang="en-US" sz="1600" dirty="0" smtClean="0"/>
              <a:t>3.75 </a:t>
            </a:r>
            <a:r>
              <a:rPr lang="en-US" sz="1600" dirty="0" err="1" smtClean="0"/>
              <a:t>x</a:t>
            </a:r>
            <a:r>
              <a:rPr lang="en-US" sz="1600" dirty="0" smtClean="0"/>
              <a:t> 10</a:t>
            </a:r>
            <a:r>
              <a:rPr lang="en-US" sz="1600" baseline="30000" dirty="0" smtClean="0"/>
              <a:t>27</a:t>
            </a:r>
            <a:r>
              <a:rPr lang="en-US" sz="1600" dirty="0" smtClean="0"/>
              <a:t> 		2002	</a:t>
            </a:r>
            <a:r>
              <a:rPr lang="en-US" sz="1600" baseline="30000" dirty="0" smtClean="0"/>
              <a:t>1</a:t>
            </a:r>
            <a:r>
              <a:rPr lang="en-US" sz="1600" dirty="0" smtClean="0"/>
              <a:t>Jurac, </a:t>
            </a:r>
            <a:r>
              <a:rPr lang="en-US" sz="1600" i="1" dirty="0" smtClean="0"/>
              <a:t>et al. </a:t>
            </a:r>
          </a:p>
          <a:p>
            <a:pPr lvl="2">
              <a:lnSpc>
                <a:spcPct val="90000"/>
              </a:lnSpc>
            </a:pPr>
            <a:r>
              <a:rPr lang="en-US" sz="1600" dirty="0" smtClean="0"/>
              <a:t>10</a:t>
            </a:r>
            <a:r>
              <a:rPr lang="en-US" sz="1600" baseline="30000" dirty="0" smtClean="0"/>
              <a:t>28</a:t>
            </a:r>
            <a:r>
              <a:rPr lang="en-US" sz="1600" dirty="0" smtClean="0"/>
              <a:t>			2005	</a:t>
            </a:r>
            <a:r>
              <a:rPr lang="en-US" sz="1600" dirty="0" err="1" smtClean="0"/>
              <a:t>Jurac</a:t>
            </a:r>
            <a:r>
              <a:rPr lang="en-US" sz="1600" dirty="0" smtClean="0"/>
              <a:t> and Richardson</a:t>
            </a:r>
          </a:p>
          <a:p>
            <a:pPr lvl="2">
              <a:lnSpc>
                <a:spcPct val="90000"/>
              </a:lnSpc>
            </a:pPr>
            <a:r>
              <a:rPr lang="en-US" sz="1600" dirty="0" smtClean="0"/>
              <a:t>2 </a:t>
            </a:r>
            <a:r>
              <a:rPr lang="en-US" sz="1600" dirty="0" err="1" smtClean="0"/>
              <a:t>x</a:t>
            </a:r>
            <a:r>
              <a:rPr lang="en-US" sz="1600" dirty="0" smtClean="0"/>
              <a:t> 10</a:t>
            </a:r>
            <a:r>
              <a:rPr lang="en-US" sz="1600" baseline="30000" dirty="0" smtClean="0"/>
              <a:t>28</a:t>
            </a:r>
            <a:r>
              <a:rPr lang="en-US" sz="1600" dirty="0" smtClean="0"/>
              <a:t>			2005	</a:t>
            </a:r>
            <a:r>
              <a:rPr lang="en-US" sz="1600" dirty="0" err="1" smtClean="0"/>
              <a:t>Shemansky</a:t>
            </a:r>
            <a:r>
              <a:rPr lang="en-US" sz="1600" dirty="0" smtClean="0"/>
              <a:t>, </a:t>
            </a:r>
            <a:r>
              <a:rPr lang="en-US" sz="1600" i="1" dirty="0" smtClean="0"/>
              <a:t>et al.</a:t>
            </a:r>
          </a:p>
          <a:p>
            <a:endParaRPr lang="en-US" dirty="0">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2CA41365-42FF-494F-A541-21ECDC325120}" type="slidenum">
              <a:rPr lang="en-US">
                <a:latin typeface="Arial" pitchFamily="-103" charset="0"/>
                <a:ea typeface="ＭＳ Ｐゴシック" pitchFamily="-103" charset="-128"/>
                <a:cs typeface="ＭＳ Ｐゴシック" pitchFamily="-103" charset="-128"/>
              </a:rPr>
              <a:pPr/>
              <a:t>32</a:t>
            </a:fld>
            <a:endParaRPr lang="en-US">
              <a:latin typeface="Arial" pitchFamily="-103" charset="0"/>
              <a:ea typeface="ＭＳ Ｐゴシック" pitchFamily="-103" charset="-128"/>
              <a:cs typeface="ＭＳ Ｐゴシック" pitchFamily="-103" charset="-128"/>
            </a:endParaRPr>
          </a:p>
        </p:txBody>
      </p:sp>
      <p:sp>
        <p:nvSpPr>
          <p:cNvPr id="389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89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ea typeface="ＭＳ Ｐゴシック" pitchFamily="-103" charset="-128"/>
                <a:cs typeface="ＭＳ Ｐゴシック" pitchFamily="-103" charset="-128"/>
              </a:rPr>
              <a:t>Same as previous plot but with different color stretch and without ra/dec grid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60B6939-E5EA-E24F-A122-3C1A7257A5FB}" type="slidenum">
              <a:rPr lang="en-US">
                <a:latin typeface="Arial" pitchFamily="-110" charset="0"/>
                <a:ea typeface="ＭＳ Ｐゴシック" pitchFamily="-110" charset="-128"/>
                <a:cs typeface="ＭＳ Ｐゴシック" pitchFamily="-110" charset="-128"/>
              </a:rPr>
              <a:pPr/>
              <a:t>2</a:t>
            </a:fld>
            <a:endParaRPr lang="en-US">
              <a:latin typeface="Arial" pitchFamily="-110" charset="0"/>
              <a:ea typeface="ＭＳ Ｐゴシック" pitchFamily="-110" charset="-128"/>
              <a:cs typeface="ＭＳ Ｐゴシック" pitchFamily="-110" charset="-128"/>
            </a:endParaRPr>
          </a:p>
        </p:txBody>
      </p:sp>
      <p:sp>
        <p:nvSpPr>
          <p:cNvPr id="174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D7AF8538-20F5-0F46-8835-CF0B204B9282}" type="slidenum">
              <a:rPr lang="en-US" sz="1200"/>
              <a:pPr algn="r"/>
              <a:t>2</a:t>
            </a:fld>
            <a:endParaRPr lang="en-US" sz="1200"/>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noFill/>
          <a:ln>
            <a:solidFill>
              <a:srgbClr val="000000"/>
            </a:solid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96AC163-B30E-2A4D-A915-76B1EA3A3FB6}" type="slidenum">
              <a:rPr lang="en-US">
                <a:latin typeface="Arial" pitchFamily="-110" charset="0"/>
                <a:ea typeface="ＭＳ Ｐゴシック" pitchFamily="-110" charset="-128"/>
                <a:cs typeface="ＭＳ Ｐゴシック" pitchFamily="-110" charset="-128"/>
              </a:rPr>
              <a:pPr/>
              <a:t>3</a:t>
            </a:fld>
            <a:endParaRPr lang="en-US">
              <a:latin typeface="Arial" pitchFamily="-110" charset="0"/>
              <a:ea typeface="ＭＳ Ｐゴシック" pitchFamily="-110" charset="-128"/>
              <a:cs typeface="ＭＳ Ｐゴシック" pitchFamily="-110" charset="-128"/>
            </a:endParaRPr>
          </a:p>
        </p:txBody>
      </p:sp>
      <p:sp>
        <p:nvSpPr>
          <p:cNvPr id="24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0BE5302-49CC-C940-8B89-8E9A532CAF22}" type="slidenum">
              <a:rPr lang="en-US" sz="1200"/>
              <a:pPr algn="r"/>
              <a:t>3</a:t>
            </a:fld>
            <a:endParaRPr lang="en-US" sz="1200"/>
          </a:p>
        </p:txBody>
      </p:sp>
      <p:sp>
        <p:nvSpPr>
          <p:cNvPr id="24580" name="Rectangle 2"/>
          <p:cNvSpPr>
            <a:spLocks noGrp="1" noRot="1" noChangeAspect="1" noChangeArrowheads="1" noTextEdit="1"/>
          </p:cNvSpPr>
          <p:nvPr>
            <p:ph type="sldImg"/>
          </p:nvPr>
        </p:nvSpPr>
        <p:spPr>
          <a:solidFill>
            <a:srgbClr val="FFFFFF"/>
          </a:solidFill>
          <a:ln/>
        </p:spPr>
      </p:sp>
      <p:sp>
        <p:nvSpPr>
          <p:cNvPr id="24581" name="Rectangle 3"/>
          <p:cNvSpPr>
            <a:spLocks noGrp="1" noChangeArrowheads="1"/>
          </p:cNvSpPr>
          <p:nvPr>
            <p:ph type="body" idx="1"/>
          </p:nvPr>
        </p:nvSpPr>
        <p:spPr>
          <a:noFill/>
          <a:ln>
            <a:solidFill>
              <a:srgbClr val="000000"/>
            </a:solidFill>
          </a:ln>
        </p:spPr>
        <p:txBody>
          <a:bodyPr/>
          <a:lstStyle/>
          <a:p>
            <a:pPr eaLnBrk="1" hangingPunct="1"/>
            <a:r>
              <a:rPr lang="en-US" dirty="0" smtClean="0">
                <a:latin typeface="Arial" pitchFamily="-110" charset="0"/>
                <a:ea typeface="ＭＳ Ｐゴシック" pitchFamily="-110" charset="-128"/>
                <a:cs typeface="ＭＳ Ｐゴシック" pitchFamily="-110" charset="-128"/>
              </a:rPr>
              <a:t>We observed</a:t>
            </a:r>
            <a:r>
              <a:rPr lang="en-US" baseline="0" dirty="0" smtClean="0">
                <a:latin typeface="Arial" pitchFamily="-110" charset="0"/>
                <a:ea typeface="ＭＳ Ｐゴシック" pitchFamily="-110" charset="-128"/>
                <a:cs typeface="ＭＳ Ｐゴシック" pitchFamily="-110" charset="-128"/>
              </a:rPr>
              <a:t> two </a:t>
            </a:r>
            <a:r>
              <a:rPr lang="en-US" baseline="0" dirty="0" err="1" smtClean="0">
                <a:latin typeface="Arial" pitchFamily="-110" charset="0"/>
                <a:ea typeface="ＭＳ Ｐゴシック" pitchFamily="-110" charset="-128"/>
                <a:cs typeface="ＭＳ Ｐゴシック" pitchFamily="-110" charset="-128"/>
              </a:rPr>
              <a:t>occultations</a:t>
            </a:r>
            <a:r>
              <a:rPr lang="en-US" baseline="0" dirty="0" smtClean="0">
                <a:latin typeface="Arial" pitchFamily="-110" charset="0"/>
                <a:ea typeface="ＭＳ Ｐゴシック" pitchFamily="-110" charset="-128"/>
                <a:cs typeface="ＭＳ Ｐゴシック" pitchFamily="-110" charset="-128"/>
              </a:rPr>
              <a:t> in 2005.  No one remembers the February lambda </a:t>
            </a:r>
            <a:r>
              <a:rPr lang="en-US" baseline="0" dirty="0" err="1" smtClean="0">
                <a:latin typeface="Arial" pitchFamily="-110" charset="0"/>
                <a:ea typeface="ＭＳ Ｐゴシック" pitchFamily="-110" charset="-128"/>
                <a:cs typeface="ＭＳ Ｐゴシック" pitchFamily="-110" charset="-128"/>
              </a:rPr>
              <a:t>Sco</a:t>
            </a:r>
            <a:r>
              <a:rPr lang="en-US" baseline="0" dirty="0" smtClean="0">
                <a:latin typeface="Arial" pitchFamily="-110" charset="0"/>
                <a:ea typeface="ＭＳ Ｐゴシック" pitchFamily="-110" charset="-128"/>
                <a:cs typeface="ＭＳ Ｐゴシック" pitchFamily="-110" charset="-128"/>
              </a:rPr>
              <a:t> </a:t>
            </a:r>
            <a:r>
              <a:rPr lang="en-US" baseline="0" dirty="0" err="1" smtClean="0">
                <a:latin typeface="Arial" pitchFamily="-110" charset="0"/>
                <a:ea typeface="ＭＳ Ｐゴシック" pitchFamily="-110" charset="-128"/>
                <a:cs typeface="ＭＳ Ｐゴシック" pitchFamily="-110" charset="-128"/>
              </a:rPr>
              <a:t>occ</a:t>
            </a:r>
            <a:r>
              <a:rPr lang="en-US" baseline="0" dirty="0" smtClean="0">
                <a:latin typeface="Arial" pitchFamily="-110" charset="0"/>
                <a:ea typeface="ＭＳ Ｐゴシック" pitchFamily="-110" charset="-128"/>
                <a:cs typeface="ＭＳ Ｐゴシック" pitchFamily="-110" charset="-128"/>
              </a:rPr>
              <a:t> because the plume was not detected, however, combined with the July occultation we could establish that we were seeing a localized phenomena, not a global exosphere</a:t>
            </a:r>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6425A07-2E49-C943-8E35-D173FFDEFA06}" type="slidenum">
              <a:rPr lang="en-US">
                <a:latin typeface="Arial" pitchFamily="-103" charset="0"/>
                <a:ea typeface="ＭＳ Ｐゴシック" pitchFamily="-103" charset="-128"/>
                <a:cs typeface="ＭＳ Ｐゴシック" pitchFamily="-103" charset="-128"/>
              </a:rPr>
              <a:pPr/>
              <a:t>4</a:t>
            </a:fld>
            <a:endParaRPr lang="en-US">
              <a:latin typeface="Arial" pitchFamily="-103" charset="0"/>
              <a:ea typeface="ＭＳ Ｐゴシック" pitchFamily="-103" charset="-128"/>
              <a:cs typeface="ＭＳ Ｐゴシック" pitchFamily="-103" charset="-128"/>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3" charset="0"/>
                <a:ea typeface="ＭＳ Ｐゴシック" pitchFamily="-103" charset="-128"/>
                <a:cs typeface="ＭＳ Ｐゴシック" pitchFamily="-103" charset="-128"/>
              </a:rPr>
              <a:t>This is what FUV data looks like.</a:t>
            </a:r>
            <a:endParaRPr lang="en-US" dirty="0">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a:lstStyle/>
          <a:p>
            <a:fld id="{5A9909D9-41C9-7947-94BE-E0F4FFDD04BA}" type="slidenum">
              <a:rPr lang="en-US">
                <a:latin typeface="Arial" pitchFamily="-103" charset="0"/>
                <a:ea typeface="ＭＳ Ｐゴシック" pitchFamily="-103" charset="-128"/>
                <a:cs typeface="ＭＳ Ｐゴシック" pitchFamily="-103" charset="-128"/>
              </a:rPr>
              <a:pPr/>
              <a:t>6</a:t>
            </a:fld>
            <a:endParaRPr lang="en-US">
              <a:latin typeface="Arial" pitchFamily="-103" charset="0"/>
              <a:ea typeface="ＭＳ Ｐゴシック" pitchFamily="-103" charset="-128"/>
              <a:cs typeface="ＭＳ Ｐゴシック" pitchFamily="-103" charset="-128"/>
            </a:endParaRPr>
          </a:p>
        </p:txBody>
      </p:sp>
      <p:sp>
        <p:nvSpPr>
          <p:cNvPr id="266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A794D814-3F7F-EB4E-8573-D7303D8638F8}" type="slidenum">
              <a:rPr lang="en-US" sz="1200"/>
              <a:pPr algn="r"/>
              <a:t>6</a:t>
            </a:fld>
            <a:endParaRPr lang="en-US" sz="1200"/>
          </a:p>
        </p:txBody>
      </p:sp>
      <p:sp>
        <p:nvSpPr>
          <p:cNvPr id="2662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3" tIns="45717" rIns="91433" bIns="45717" anchor="b">
            <a:prstTxWarp prst="textNoShape">
              <a:avLst/>
            </a:prstTxWarp>
          </a:bodyPr>
          <a:lstStyle/>
          <a:p>
            <a:pPr algn="r"/>
            <a:fld id="{6BB23362-B51E-BC4E-8873-F32027D1B1DD}" type="slidenum">
              <a:rPr lang="en-US" sz="1200">
                <a:latin typeface="Times New Roman" pitchFamily="-103" charset="0"/>
                <a:ea typeface="Times New Roman" pitchFamily="-103" charset="0"/>
                <a:cs typeface="Times New Roman" pitchFamily="-103" charset="0"/>
              </a:rPr>
              <a:pPr algn="r"/>
              <a:t>6</a:t>
            </a:fld>
            <a:endParaRPr lang="en-US" sz="1200">
              <a:latin typeface="Times New Roman" pitchFamily="-103" charset="0"/>
              <a:ea typeface="Times New Roman" pitchFamily="-103" charset="0"/>
              <a:cs typeface="Times New Roman" pitchFamily="-103" charset="0"/>
            </a:endParaRPr>
          </a:p>
        </p:txBody>
      </p:sp>
      <p:sp>
        <p:nvSpPr>
          <p:cNvPr id="2662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630" name="Rectangle 3"/>
          <p:cNvSpPr>
            <a:spLocks noGrp="1" noChangeArrowheads="1"/>
          </p:cNvSpPr>
          <p:nvPr>
            <p:ph type="body" idx="1"/>
          </p:nvPr>
        </p:nvSpPr>
        <p:spPr bwMode="auto">
          <a:noFill/>
          <a:ln>
            <a:solidFill>
              <a:srgbClr val="000000"/>
            </a:solidFill>
            <a:miter lim="800000"/>
            <a:headEnd/>
            <a:tailEnd/>
          </a:ln>
        </p:spPr>
        <p:txBody>
          <a:bodyPr wrap="square" lIns="91433" tIns="45717" rIns="91433" bIns="45717" numCol="1" anchor="t" anchorCtr="0" compatLnSpc="1">
            <a:prstTxWarp prst="textNoShape">
              <a:avLst/>
            </a:prstTxWarp>
          </a:bodyPr>
          <a:lstStyle/>
          <a:p>
            <a:pPr eaLnBrk="1" hangingPunct="1"/>
            <a:r>
              <a:rPr lang="en-US" smtClean="0">
                <a:latin typeface="Arial" pitchFamily="-103" charset="0"/>
                <a:ea typeface="ＭＳ Ｐゴシック" pitchFamily="-103" charset="-128"/>
                <a:cs typeface="ＭＳ Ｐゴシック" pitchFamily="-103" charset="-128"/>
              </a:rPr>
              <a:t>Important message – flux has not changed much in 5 years.  (Deviation is only 15%, not factors of 2)</a:t>
            </a:r>
          </a:p>
          <a:p>
            <a:pPr eaLnBrk="1" hangingPunct="1"/>
            <a:r>
              <a:rPr lang="en-US" smtClean="0">
                <a:latin typeface="Arial" pitchFamily="-103" charset="0"/>
                <a:ea typeface="ＭＳ Ｐゴシック" pitchFamily="-103" charset="-128"/>
                <a:cs typeface="ＭＳ Ｐゴシック" pitchFamily="-103" charset="-128"/>
              </a:rPr>
              <a:t>Width (y) is at FWHM</a:t>
            </a:r>
          </a:p>
          <a:p>
            <a:pPr eaLnBrk="1" hangingPunct="1"/>
            <a:r>
              <a:rPr lang="en-US" smtClean="0">
                <a:latin typeface="Arial" pitchFamily="-103" charset="0"/>
                <a:ea typeface="ＭＳ Ｐゴシック" pitchFamily="-103" charset="-128"/>
                <a:cs typeface="ＭＳ Ｐゴシック" pitchFamily="-103" charset="-128"/>
              </a:rPr>
              <a:t>Vlos is the line-of-sight velocity of the star across the plane of the sky</a:t>
            </a:r>
          </a:p>
          <a:p>
            <a:pPr eaLnBrk="1" hangingPunct="1"/>
            <a:r>
              <a:rPr lang="en-US" smtClean="0">
                <a:latin typeface="Arial" pitchFamily="-103" charset="0"/>
                <a:ea typeface="ＭＳ Ｐゴシック" pitchFamily="-103" charset="-128"/>
                <a:cs typeface="ＭＳ Ｐゴシック" pitchFamily="-103" charset="-128"/>
              </a:rPr>
              <a:t>Given uncertainties our best estimate of water flux from Enceladus is 200 kg/sec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96AC163-B30E-2A4D-A915-76B1EA3A3FB6}" type="slidenum">
              <a:rPr lang="en-US">
                <a:latin typeface="Arial" pitchFamily="-110" charset="0"/>
                <a:ea typeface="ＭＳ Ｐゴシック" pitchFamily="-110" charset="-128"/>
                <a:cs typeface="ＭＳ Ｐゴシック" pitchFamily="-110" charset="-128"/>
              </a:rPr>
              <a:pPr/>
              <a:t>7</a:t>
            </a:fld>
            <a:endParaRPr lang="en-US">
              <a:latin typeface="Arial" pitchFamily="-110" charset="0"/>
              <a:ea typeface="ＭＳ Ｐゴシック" pitchFamily="-110" charset="-128"/>
              <a:cs typeface="ＭＳ Ｐゴシック" pitchFamily="-110" charset="-128"/>
            </a:endParaRPr>
          </a:p>
        </p:txBody>
      </p:sp>
      <p:sp>
        <p:nvSpPr>
          <p:cNvPr id="24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0BE5302-49CC-C940-8B89-8E9A532CAF22}" type="slidenum">
              <a:rPr lang="en-US" sz="1200"/>
              <a:pPr algn="r"/>
              <a:t>7</a:t>
            </a:fld>
            <a:endParaRPr lang="en-US" sz="1200"/>
          </a:p>
        </p:txBody>
      </p:sp>
      <p:sp>
        <p:nvSpPr>
          <p:cNvPr id="24580" name="Rectangle 2"/>
          <p:cNvSpPr>
            <a:spLocks noGrp="1" noRot="1" noChangeAspect="1" noChangeArrowheads="1" noTextEdit="1"/>
          </p:cNvSpPr>
          <p:nvPr>
            <p:ph type="sldImg"/>
          </p:nvPr>
        </p:nvSpPr>
        <p:spPr>
          <a:solidFill>
            <a:srgbClr val="FFFFFF"/>
          </a:solidFill>
          <a:ln/>
        </p:spPr>
      </p:sp>
      <p:sp>
        <p:nvSpPr>
          <p:cNvPr id="24581" name="Rectangle 3"/>
          <p:cNvSpPr>
            <a:spLocks noGrp="1" noChangeArrowheads="1"/>
          </p:cNvSpPr>
          <p:nvPr>
            <p:ph type="body" idx="1"/>
          </p:nvPr>
        </p:nvSpPr>
        <p:spPr>
          <a:noFill/>
          <a:ln>
            <a:solidFill>
              <a:srgbClr val="000000"/>
            </a:solidFill>
          </a:ln>
        </p:spPr>
        <p:txBody>
          <a:bodyPr/>
          <a:lstStyle/>
          <a:p>
            <a:pPr eaLnBrk="1" hangingPunct="1"/>
            <a:r>
              <a:rPr lang="en-US" dirty="0" smtClean="0">
                <a:latin typeface="Arial" pitchFamily="-110" charset="0"/>
                <a:ea typeface="ＭＳ Ｐゴシック" pitchFamily="-110" charset="-128"/>
                <a:cs typeface="ＭＳ Ｐゴシック" pitchFamily="-110" charset="-128"/>
              </a:rPr>
              <a:t>This</a:t>
            </a:r>
            <a:r>
              <a:rPr lang="en-US" baseline="0" dirty="0" smtClean="0">
                <a:latin typeface="Arial" pitchFamily="-110" charset="0"/>
                <a:ea typeface="ＭＳ Ｐゴシック" pitchFamily="-110" charset="-128"/>
                <a:cs typeface="ＭＳ Ｐゴシック" pitchFamily="-110" charset="-128"/>
              </a:rPr>
              <a:t> is</a:t>
            </a:r>
            <a:r>
              <a:rPr lang="en-US" dirty="0" smtClean="0">
                <a:latin typeface="Arial" pitchFamily="-110" charset="0"/>
                <a:ea typeface="ＭＳ Ｐゴシック" pitchFamily="-110" charset="-128"/>
                <a:cs typeface="ＭＳ Ｐゴシック" pitchFamily="-110" charset="-128"/>
              </a:rPr>
              <a:t> what HSP</a:t>
            </a:r>
            <a:r>
              <a:rPr lang="en-US" baseline="0" dirty="0" smtClean="0">
                <a:latin typeface="Arial" pitchFamily="-110" charset="0"/>
                <a:ea typeface="ＭＳ Ｐゴシック" pitchFamily="-110" charset="-128"/>
                <a:cs typeface="ＭＳ Ｐゴシック" pitchFamily="-110" charset="-128"/>
              </a:rPr>
              <a:t> data looks like</a:t>
            </a:r>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96AC163-B30E-2A4D-A915-76B1EA3A3FB6}" type="slidenum">
              <a:rPr lang="en-US">
                <a:latin typeface="Arial" pitchFamily="-110" charset="0"/>
                <a:ea typeface="ＭＳ Ｐゴシック" pitchFamily="-110" charset="-128"/>
                <a:cs typeface="ＭＳ Ｐゴシック" pitchFamily="-110" charset="-128"/>
              </a:rPr>
              <a:pPr/>
              <a:t>8</a:t>
            </a:fld>
            <a:endParaRPr lang="en-US">
              <a:latin typeface="Arial" pitchFamily="-110" charset="0"/>
              <a:ea typeface="ＭＳ Ｐゴシック" pitchFamily="-110" charset="-128"/>
              <a:cs typeface="ＭＳ Ｐゴシック" pitchFamily="-110" charset="-128"/>
            </a:endParaRPr>
          </a:p>
        </p:txBody>
      </p:sp>
      <p:sp>
        <p:nvSpPr>
          <p:cNvPr id="24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0BE5302-49CC-C940-8B89-8E9A532CAF22}" type="slidenum">
              <a:rPr lang="en-US" sz="1200"/>
              <a:pPr algn="r"/>
              <a:t>8</a:t>
            </a:fld>
            <a:endParaRPr lang="en-US" sz="1200"/>
          </a:p>
        </p:txBody>
      </p:sp>
      <p:sp>
        <p:nvSpPr>
          <p:cNvPr id="24580" name="Rectangle 2"/>
          <p:cNvSpPr>
            <a:spLocks noGrp="1" noRot="1" noChangeAspect="1" noChangeArrowheads="1" noTextEdit="1"/>
          </p:cNvSpPr>
          <p:nvPr>
            <p:ph type="sldImg"/>
          </p:nvPr>
        </p:nvSpPr>
        <p:spPr>
          <a:solidFill>
            <a:srgbClr val="FFFFFF"/>
          </a:solidFill>
          <a:ln/>
        </p:spPr>
      </p:sp>
      <p:sp>
        <p:nvSpPr>
          <p:cNvPr id="24581" name="Rectangle 3"/>
          <p:cNvSpPr>
            <a:spLocks noGrp="1" noChangeArrowheads="1"/>
          </p:cNvSpPr>
          <p:nvPr>
            <p:ph type="body" idx="1"/>
          </p:nvPr>
        </p:nvSpPr>
        <p:spPr>
          <a:no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 charset="0"/>
                <a:ea typeface="ＭＳ Ｐゴシック" pitchFamily="1" charset="-128"/>
                <a:cs typeface="ＭＳ Ｐゴシック" pitchFamily="1" charset="-128"/>
              </a:rPr>
              <a:t>plume material above Baghdad and Damascus </a:t>
            </a:r>
            <a:r>
              <a:rPr lang="en-US" sz="1200" kern="1200" dirty="0" err="1" smtClean="0">
                <a:solidFill>
                  <a:schemeClr val="tx1"/>
                </a:solidFill>
                <a:latin typeface="Arial" pitchFamily="1" charset="0"/>
                <a:ea typeface="ＭＳ Ｐゴシック" pitchFamily="1" charset="-128"/>
                <a:cs typeface="ＭＳ Ｐゴシック" pitchFamily="1" charset="-128"/>
              </a:rPr>
              <a:t>sulci</a:t>
            </a:r>
            <a:r>
              <a:rPr lang="en-US" sz="1200" kern="1200" dirty="0" smtClean="0">
                <a:solidFill>
                  <a:schemeClr val="tx1"/>
                </a:solidFill>
                <a:latin typeface="Arial" pitchFamily="1" charset="0"/>
                <a:ea typeface="ＭＳ Ｐゴシック" pitchFamily="1" charset="-128"/>
                <a:cs typeface="ＭＳ Ｐゴシック" pitchFamily="1" charset="-128"/>
              </a:rPr>
              <a:t> has a dust-to-gas mass ratio that is roughly an order of magnitude higher than the material above Alexandria and Cairo </a:t>
            </a:r>
            <a:r>
              <a:rPr lang="en-US" sz="1200" kern="1200" dirty="0" err="1" smtClean="0">
                <a:solidFill>
                  <a:schemeClr val="tx1"/>
                </a:solidFill>
                <a:latin typeface="Arial" pitchFamily="1" charset="0"/>
                <a:ea typeface="ＭＳ Ｐゴシック" pitchFamily="1" charset="-128"/>
                <a:cs typeface="ＭＳ Ｐゴシック" pitchFamily="1" charset="-128"/>
              </a:rPr>
              <a:t>sulci</a:t>
            </a:r>
            <a:r>
              <a:rPr lang="en-US" sz="1200" kern="1200" dirty="0" smtClean="0">
                <a:solidFill>
                  <a:schemeClr val="tx1"/>
                </a:solidFill>
                <a:latin typeface="Arial" pitchFamily="1" charset="0"/>
                <a:ea typeface="ＭＳ Ｐゴシック" pitchFamily="1" charset="-128"/>
                <a:cs typeface="ＭＳ Ｐゴシック" pitchFamily="1" charset="-128"/>
              </a:rPr>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AE9CA2-8299-F24C-88AF-4A633CCD8DE1}"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March27  of this year</a:t>
            </a:r>
            <a:endParaRPr lang="en-US" dirty="0"/>
          </a:p>
        </p:txBody>
      </p:sp>
      <p:sp>
        <p:nvSpPr>
          <p:cNvPr id="4" name="Slide Number Placeholder 3"/>
          <p:cNvSpPr>
            <a:spLocks noGrp="1"/>
          </p:cNvSpPr>
          <p:nvPr>
            <p:ph type="sldNum" sz="quarter" idx="10"/>
          </p:nvPr>
        </p:nvSpPr>
        <p:spPr/>
        <p:txBody>
          <a:bodyPr/>
          <a:lstStyle/>
          <a:p>
            <a:pPr>
              <a:defRPr/>
            </a:pPr>
            <a:fld id="{1CAE9CA2-8299-F24C-88AF-4A633CCD8DE1}"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82A4E9-6626-4C43-AA78-5BEC414AC8E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9C1B9-411A-BB47-8F5A-10809ED513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367E34-0343-2D43-9BFC-3D4CF8C2ECA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C0C207-329C-9C41-AD77-FF132C4A66FF}"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27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0C207-329C-9C41-AD77-FF132C4A66FF}"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4384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C0C207-329C-9C41-AD77-FF132C4A66FF}"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2330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C0C207-329C-9C41-AD77-FF132C4A66FF}" type="datetimeFigureOut">
              <a:rPr lang="en-US" smtClean="0"/>
              <a:pPr/>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092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C0C207-329C-9C41-AD77-FF132C4A66FF}" type="datetimeFigureOut">
              <a:rPr lang="en-US" smtClean="0"/>
              <a:pPr/>
              <a:t>8/12/18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1071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0C207-329C-9C41-AD77-FF132C4A66FF}" type="datetimeFigureOut">
              <a:rPr lang="en-US" smtClean="0"/>
              <a:pPr/>
              <a:t>8/12/18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850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0C207-329C-9C41-AD77-FF132C4A66FF}" type="datetimeFigureOut">
              <a:rPr lang="en-US" smtClean="0"/>
              <a:pPr/>
              <a:t>8/12/18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955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0C207-329C-9C41-AD77-FF132C4A66FF}" type="datetimeFigureOut">
              <a:rPr lang="en-US" smtClean="0"/>
              <a:pPr/>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5416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38DB3-5695-F444-A036-35B8A26CA8D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0C207-329C-9C41-AD77-FF132C4A66FF}" type="datetimeFigureOut">
              <a:rPr lang="en-US" smtClean="0"/>
              <a:pPr/>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6622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0C207-329C-9C41-AD77-FF132C4A66FF}"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6767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0C207-329C-9C41-AD77-FF132C4A66FF}"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7547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2219B0-E9EC-484D-B4C0-D17E589F173C}"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219B0-E9EC-484D-B4C0-D17E589F173C}"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2219B0-E9EC-484D-B4C0-D17E589F173C}"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2219B0-E9EC-484D-B4C0-D17E589F173C}" type="datetimeFigureOut">
              <a:rPr lang="en-US" smtClean="0"/>
              <a:pPr/>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2219B0-E9EC-484D-B4C0-D17E589F173C}" type="datetimeFigureOut">
              <a:rPr lang="en-US" smtClean="0"/>
              <a:pPr/>
              <a:t>8/12/18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2219B0-E9EC-484D-B4C0-D17E589F173C}" type="datetimeFigureOut">
              <a:rPr lang="en-US" smtClean="0"/>
              <a:pPr/>
              <a:t>8/12/18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219B0-E9EC-484D-B4C0-D17E589F173C}" type="datetimeFigureOut">
              <a:rPr lang="en-US" smtClean="0"/>
              <a:pPr/>
              <a:t>8/12/18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C01D-23FF-2B40-99DD-59EED5297D7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2219B0-E9EC-484D-B4C0-D17E589F173C}" type="datetimeFigureOut">
              <a:rPr lang="en-US" smtClean="0"/>
              <a:pPr/>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2219B0-E9EC-484D-B4C0-D17E589F173C}" type="datetimeFigureOut">
              <a:rPr lang="en-US" smtClean="0"/>
              <a:pPr/>
              <a:t>8/12/18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219B0-E9EC-484D-B4C0-D17E589F173C}"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219B0-E9EC-484D-B4C0-D17E589F173C}" type="datetimeFigureOut">
              <a:rPr lang="en-US" smtClean="0"/>
              <a:pPr/>
              <a:t>8/12/18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5C57CF-4794-8349-B992-5A14F624B18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D318A8-B3C8-8B48-B7D3-0BD49084782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F75EBC-2F44-F04C-BA23-47FFB43EA52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D885-8592-D141-B0CE-B3B5EB82B5C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F075FB-76BE-AD40-8351-E585DFDEE69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9E179B-9F51-8242-BA66-B3ACAC27F98B}"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C75026-A6FC-7447-B0B2-A5111F0A3A9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AD826-37A5-8C4F-90AA-F62450BAD7F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396E0A-F1E8-6540-8B40-68DA8792F146}"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7E9FFC-13DF-854A-A121-B5430FA7E9B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411D2-25B1-E244-93E5-834448CF4AB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DDA52-6CCC-8846-A0E7-AA4C56A8CC4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3C7952-6069-0546-9EFD-4F1BCAC95CD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F65E6B-1529-9144-A132-6DA42F8B5D0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D71036-ED4B-9C4E-84F7-8FD9D9F133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D12D21-6EE0-B444-A970-3C039927616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5F3A14-1D40-1E45-A4CA-7865A72ABDC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704B7-B2FA-4F42-A4B5-F98F9AD89B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 charset="0"/>
                <a:ea typeface="ＭＳ Ｐゴシック" pitchFamily="1" charset="-128"/>
                <a:cs typeface="ＭＳ Ｐゴシック" pitchFamily="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 charset="0"/>
                <a:ea typeface="ＭＳ Ｐゴシック" pitchFamily="1" charset="-128"/>
                <a:cs typeface="ＭＳ Ｐゴシック" pitchFamily="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1" charset="0"/>
                <a:ea typeface="ＭＳ Ｐゴシック" pitchFamily="1" charset="-128"/>
                <a:cs typeface="ＭＳ Ｐゴシック" pitchFamily="1" charset="-128"/>
              </a:defRPr>
            </a:lvl1pPr>
          </a:lstStyle>
          <a:p>
            <a:pPr>
              <a:defRPr/>
            </a:pPr>
            <a:fld id="{812341B3-4C2D-594E-BA49-AFC408FFBB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C0C207-329C-9C41-AD77-FF132C4A66FF}" type="datetimeFigureOut">
              <a:rPr lang="en-US" smtClean="0"/>
              <a:pPr/>
              <a:t>8/12/18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ADFD6-DA78-2848-AD5E-245D7AF017F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7069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219B0-E9EC-484D-B4C0-D17E589F173C}" type="datetimeFigureOut">
              <a:rPr lang="en-US" smtClean="0"/>
              <a:pPr/>
              <a:t>8/12/18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C57CF-4794-8349-B992-5A14F624B1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lgn="r">
              <a:defRPr sz="1400">
                <a:latin typeface="Arial" pitchFamily="-110" charset="0"/>
                <a:ea typeface="ＭＳ Ｐゴシック" pitchFamily="-110" charset="-128"/>
                <a:cs typeface="ＭＳ Ｐゴシック" pitchFamily="-110" charset="-128"/>
              </a:defRPr>
            </a:lvl1pPr>
          </a:lstStyle>
          <a:p>
            <a:pPr>
              <a:defRPr/>
            </a:pPr>
            <a:fld id="{FED83148-2253-624E-BFFC-D42BB95590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9.png"/><Relationship Id="rId1" Type="http://schemas.openxmlformats.org/officeDocument/2006/relationships/video" Target="file://localhost/Users/cjhansen/Hansen/cassini/sost/enceladus/rev_233_occ_2016/Enc_EpsOri_Occ.mpg" TargetMode="Externa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jpeg"/><Relationship Id="rId5" Type="http://schemas.openxmlformats.org/officeDocument/2006/relationships/oleObject" Target="!OLE_LINK3" TargetMode="External"/><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4.png"/><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4.jpeg"/><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oleObject" Target="Macintosh%20HD:Users:cjhansen:Hansen:cassini:sost:enceladus:paper_2018_icarus_opus:encel_occs_opus_2018_2_7.docx!OLE_LINK1" TargetMode="External"/><Relationship Id="rId1" Type="http://schemas.openxmlformats.org/officeDocument/2006/relationships/vmlDrawing" Target="../drawings/vmlDrawing2.vml"/><Relationship Id="rId2"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jpeg"/><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MG003035"/>
          <p:cNvPicPr>
            <a:picLocks noChangeAspect="1" noChangeArrowheads="1"/>
          </p:cNvPicPr>
          <p:nvPr/>
        </p:nvPicPr>
        <p:blipFill>
          <a:blip r:embed="rId3"/>
          <a:srcRect/>
          <a:stretch>
            <a:fillRect/>
          </a:stretch>
        </p:blipFill>
        <p:spPr bwMode="auto">
          <a:xfrm>
            <a:off x="-46661" y="0"/>
            <a:ext cx="9190661" cy="6553200"/>
          </a:xfrm>
          <a:prstGeom prst="rect">
            <a:avLst/>
          </a:prstGeom>
          <a:noFill/>
          <a:ln w="9525">
            <a:noFill/>
            <a:miter lim="800000"/>
            <a:headEnd/>
            <a:tailEnd/>
          </a:ln>
        </p:spPr>
      </p:pic>
      <p:sp>
        <p:nvSpPr>
          <p:cNvPr id="14339" name="Rectangle 3"/>
          <p:cNvSpPr>
            <a:spLocks noGrp="1" noChangeArrowheads="1"/>
          </p:cNvSpPr>
          <p:nvPr>
            <p:ph type="ctrTitle" idx="4294967295"/>
          </p:nvPr>
        </p:nvSpPr>
        <p:spPr>
          <a:xfrm>
            <a:off x="0" y="304800"/>
            <a:ext cx="9144000" cy="1371600"/>
          </a:xfrm>
        </p:spPr>
        <p:txBody>
          <a:bodyPr/>
          <a:lstStyle/>
          <a:p>
            <a:pPr eaLnBrk="1" hangingPunct="1"/>
            <a:r>
              <a:rPr lang="en-US" sz="3200" b="1" dirty="0" smtClean="0">
                <a:solidFill>
                  <a:schemeClr val="hlink"/>
                </a:solidFill>
              </a:rPr>
              <a:t>The Structure and Composition of </a:t>
            </a:r>
            <a:r>
              <a:rPr lang="en-US" sz="3200" b="1" dirty="0" err="1" smtClean="0">
                <a:solidFill>
                  <a:schemeClr val="hlink"/>
                </a:solidFill>
              </a:rPr>
              <a:t>Enceladus</a:t>
            </a:r>
            <a:r>
              <a:rPr lang="en-US" sz="3200" b="1" dirty="0" smtClean="0">
                <a:solidFill>
                  <a:schemeClr val="hlink"/>
                </a:solidFill>
              </a:rPr>
              <a:t>’ Plume – Results from Cassini’s Ultraviolet Imaging Spectrograph (UVIS) </a:t>
            </a:r>
          </a:p>
        </p:txBody>
      </p:sp>
      <p:sp>
        <p:nvSpPr>
          <p:cNvPr id="14340" name="Rectangle 4"/>
          <p:cNvSpPr>
            <a:spLocks noGrp="1" noChangeArrowheads="1"/>
          </p:cNvSpPr>
          <p:nvPr>
            <p:ph type="subTitle" idx="4294967295"/>
          </p:nvPr>
        </p:nvSpPr>
        <p:spPr>
          <a:xfrm>
            <a:off x="3962400" y="4724400"/>
            <a:ext cx="5181600" cy="1295400"/>
          </a:xfrm>
        </p:spPr>
        <p:txBody>
          <a:bodyPr/>
          <a:lstStyle/>
          <a:p>
            <a:pPr marL="0" indent="0" algn="ctr" eaLnBrk="1" hangingPunct="1">
              <a:buFontTx/>
              <a:buNone/>
            </a:pPr>
            <a:r>
              <a:rPr lang="en-US" sz="2400" dirty="0">
                <a:solidFill>
                  <a:schemeClr val="hlink"/>
                </a:solidFill>
              </a:rPr>
              <a:t> C. J. Hansen, L. W. Esposito,</a:t>
            </a:r>
            <a:r>
              <a:rPr lang="en-US" sz="2400" dirty="0" smtClean="0">
                <a:solidFill>
                  <a:schemeClr val="hlink"/>
                </a:solidFill>
              </a:rPr>
              <a:t> A. Hendrix, A. </a:t>
            </a:r>
            <a:r>
              <a:rPr lang="en-US" sz="2400" dirty="0" err="1" smtClean="0">
                <a:solidFill>
                  <a:schemeClr val="hlink"/>
                </a:solidFill>
              </a:rPr>
              <a:t>Portyankina</a:t>
            </a:r>
            <a:r>
              <a:rPr lang="en-US" sz="2400" dirty="0" smtClean="0">
                <a:solidFill>
                  <a:schemeClr val="hlink"/>
                </a:solidFill>
              </a:rPr>
              <a:t>, J</a:t>
            </a:r>
            <a:r>
              <a:rPr lang="en-US" sz="2400" dirty="0">
                <a:solidFill>
                  <a:schemeClr val="hlink"/>
                </a:solidFill>
              </a:rPr>
              <a:t>. </a:t>
            </a:r>
            <a:r>
              <a:rPr lang="en-US" sz="2400" dirty="0" smtClean="0">
                <a:solidFill>
                  <a:schemeClr val="hlink"/>
                </a:solidFill>
              </a:rPr>
              <a:t>Colwell </a:t>
            </a:r>
          </a:p>
          <a:p>
            <a:pPr marL="0" indent="0" algn="ctr" eaLnBrk="1" hangingPunct="1">
              <a:buFontTx/>
              <a:buNone/>
            </a:pPr>
            <a:endParaRPr lang="en-US" sz="2400" dirty="0" smtClean="0">
              <a:solidFill>
                <a:schemeClr val="hlink"/>
              </a:solidFill>
            </a:endParaRPr>
          </a:p>
          <a:p>
            <a:pPr marL="0" indent="0" algn="ctr" eaLnBrk="1" hangingPunct="1">
              <a:buFontTx/>
              <a:buNone/>
            </a:pPr>
            <a:r>
              <a:rPr lang="en-US" sz="2400" dirty="0" smtClean="0">
                <a:solidFill>
                  <a:schemeClr val="hlink"/>
                </a:solidFill>
              </a:rPr>
              <a:t>August 2018</a:t>
            </a:r>
            <a:endParaRPr lang="en-US" sz="2400" dirty="0">
              <a:solidFill>
                <a:schemeClr val="hlin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ig10_hedman_2017.jpg"/>
          <p:cNvPicPr>
            <a:picLocks noChangeAspect="1"/>
          </p:cNvPicPr>
          <p:nvPr/>
        </p:nvPicPr>
        <p:blipFill>
          <a:blip r:embed="rId3"/>
          <a:stretch>
            <a:fillRect/>
          </a:stretch>
        </p:blipFill>
        <p:spPr>
          <a:xfrm>
            <a:off x="1" y="838200"/>
            <a:ext cx="4648200" cy="3183006"/>
          </a:xfrm>
          <a:prstGeom prst="rect">
            <a:avLst/>
          </a:prstGeom>
        </p:spPr>
      </p:pic>
      <p:sp>
        <p:nvSpPr>
          <p:cNvPr id="2" name="Title 1"/>
          <p:cNvSpPr>
            <a:spLocks noGrp="1"/>
          </p:cNvSpPr>
          <p:nvPr>
            <p:ph type="title"/>
          </p:nvPr>
        </p:nvSpPr>
        <p:spPr>
          <a:xfrm>
            <a:off x="228600" y="228600"/>
            <a:ext cx="8610600" cy="1143000"/>
          </a:xfrm>
        </p:spPr>
        <p:txBody>
          <a:bodyPr/>
          <a:lstStyle/>
          <a:p>
            <a:pPr algn="r"/>
            <a:r>
              <a:rPr lang="en-US" b="1" dirty="0" smtClean="0"/>
              <a:t>Solar Occultation Comparison</a:t>
            </a:r>
            <a:br>
              <a:rPr lang="en-US" b="1" dirty="0" smtClean="0"/>
            </a:br>
            <a:r>
              <a:rPr lang="en-US" b="1" dirty="0" smtClean="0"/>
              <a:t>Gas </a:t>
            </a:r>
            <a:r>
              <a:rPr lang="en-US" b="1" dirty="0" err="1" smtClean="0"/>
              <a:t>vs</a:t>
            </a:r>
            <a:r>
              <a:rPr lang="en-US" b="1" dirty="0" smtClean="0"/>
              <a:t> Dust</a:t>
            </a:r>
            <a:endParaRPr lang="en-US" b="1" dirty="0"/>
          </a:p>
        </p:txBody>
      </p:sp>
      <p:sp>
        <p:nvSpPr>
          <p:cNvPr id="3" name="Content Placeholder 2"/>
          <p:cNvSpPr>
            <a:spLocks noGrp="1"/>
          </p:cNvSpPr>
          <p:nvPr>
            <p:ph idx="1"/>
          </p:nvPr>
        </p:nvSpPr>
        <p:spPr>
          <a:xfrm>
            <a:off x="4572000" y="1676400"/>
            <a:ext cx="4572000" cy="4114800"/>
          </a:xfrm>
        </p:spPr>
        <p:txBody>
          <a:bodyPr/>
          <a:lstStyle/>
          <a:p>
            <a:r>
              <a:rPr lang="en-US" sz="2000" dirty="0" smtClean="0"/>
              <a:t>VIMS and UVIS both observed the solar occultation in </a:t>
            </a:r>
            <a:r>
              <a:rPr lang="en-US" sz="2000" dirty="0" smtClean="0">
                <a:solidFill>
                  <a:srgbClr val="3366FF"/>
                </a:solidFill>
              </a:rPr>
              <a:t>2010</a:t>
            </a:r>
            <a:endParaRPr lang="en-US" sz="1100" dirty="0" smtClean="0">
              <a:solidFill>
                <a:srgbClr val="3366FF"/>
              </a:solidFill>
            </a:endParaRPr>
          </a:p>
          <a:p>
            <a:r>
              <a:rPr lang="en-US" sz="2000" dirty="0" err="1" smtClean="0"/>
              <a:t>Hedman</a:t>
            </a:r>
            <a:r>
              <a:rPr lang="en-US" sz="2000" dirty="0" smtClean="0"/>
              <a:t> (2018) compared the two to derive the dust/gas ratio</a:t>
            </a:r>
          </a:p>
          <a:p>
            <a:r>
              <a:rPr lang="en-US" sz="2000" dirty="0" smtClean="0"/>
              <a:t>Most notably, VIMS detected little/no dust coming from Alexandria and Cairo</a:t>
            </a:r>
          </a:p>
          <a:p>
            <a:pPr lvl="1"/>
            <a:r>
              <a:rPr lang="en-US" sz="1600" dirty="0" smtClean="0"/>
              <a:t>Dust/gas over Baghdad and Damascus is 10x dust/gas over Alexandria and Cairo</a:t>
            </a:r>
          </a:p>
          <a:p>
            <a:pPr lvl="1"/>
            <a:endParaRPr lang="en-US" sz="2000" dirty="0" smtClean="0"/>
          </a:p>
          <a:p>
            <a:r>
              <a:rPr lang="en-US" sz="2000" dirty="0" smtClean="0"/>
              <a:t>Now analyzing UVIS data to look for other differences, e.g. composition</a:t>
            </a:r>
          </a:p>
          <a:p>
            <a:pPr lvl="1"/>
            <a:r>
              <a:rPr lang="en-US" sz="1600" dirty="0" smtClean="0"/>
              <a:t>Nothing obvious</a:t>
            </a:r>
          </a:p>
        </p:txBody>
      </p:sp>
      <p:pic>
        <p:nvPicPr>
          <p:cNvPr id="8" name="Picture 7" descr="ioverinot_jets_AplusC_BplusD.jpg"/>
          <p:cNvPicPr>
            <a:picLocks noChangeAspect="1"/>
          </p:cNvPicPr>
          <p:nvPr/>
        </p:nvPicPr>
        <p:blipFill>
          <a:blip r:embed="rId4"/>
          <a:srcRect l="9412" t="7273" r="9412" b="43636"/>
          <a:stretch>
            <a:fillRect/>
          </a:stretch>
        </p:blipFill>
        <p:spPr>
          <a:xfrm>
            <a:off x="872082" y="3962400"/>
            <a:ext cx="3699918" cy="2895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6" descr="zeta_ori_i_vs_inot_dark.jpg"/>
          <p:cNvPicPr>
            <a:picLocks noChangeAspect="1"/>
          </p:cNvPicPr>
          <p:nvPr/>
        </p:nvPicPr>
        <p:blipFill>
          <a:blip r:embed="rId2"/>
          <a:srcRect l="8235" t="7268" r="9412" b="45427"/>
          <a:stretch>
            <a:fillRect/>
          </a:stretch>
        </p:blipFill>
        <p:spPr bwMode="auto">
          <a:xfrm>
            <a:off x="6096000" y="4591460"/>
            <a:ext cx="3048000" cy="2266540"/>
          </a:xfrm>
          <a:prstGeom prst="rect">
            <a:avLst/>
          </a:prstGeom>
          <a:noFill/>
          <a:ln w="9525">
            <a:noFill/>
            <a:miter lim="800000"/>
            <a:headEnd/>
            <a:tailEnd/>
          </a:ln>
        </p:spPr>
      </p:pic>
      <p:sp>
        <p:nvSpPr>
          <p:cNvPr id="22531" name="Title 1"/>
          <p:cNvSpPr>
            <a:spLocks noGrp="1"/>
          </p:cNvSpPr>
          <p:nvPr>
            <p:ph type="title"/>
          </p:nvPr>
        </p:nvSpPr>
        <p:spPr>
          <a:xfrm>
            <a:off x="0" y="0"/>
            <a:ext cx="5105400" cy="838200"/>
          </a:xfrm>
        </p:spPr>
        <p:txBody>
          <a:bodyPr/>
          <a:lstStyle/>
          <a:p>
            <a:pPr eaLnBrk="1" hangingPunct="1"/>
            <a:r>
              <a:rPr lang="en-US" sz="3600" b="1" dirty="0" smtClean="0">
                <a:solidFill>
                  <a:srgbClr val="3366FF"/>
                </a:solidFill>
              </a:rPr>
              <a:t>2011 </a:t>
            </a:r>
            <a:r>
              <a:rPr lang="en-US" sz="3600" b="1" dirty="0" smtClean="0"/>
              <a:t>Dual Occultation</a:t>
            </a:r>
          </a:p>
        </p:txBody>
      </p:sp>
      <p:sp>
        <p:nvSpPr>
          <p:cNvPr id="2" name="Content Placeholder 2"/>
          <p:cNvSpPr>
            <a:spLocks noGrp="1"/>
          </p:cNvSpPr>
          <p:nvPr>
            <p:ph idx="1"/>
          </p:nvPr>
        </p:nvSpPr>
        <p:spPr>
          <a:xfrm>
            <a:off x="0" y="3657600"/>
            <a:ext cx="3429000" cy="2819400"/>
          </a:xfrm>
        </p:spPr>
        <p:txBody>
          <a:bodyPr/>
          <a:lstStyle/>
          <a:p>
            <a:pPr eaLnBrk="1" hangingPunct="1">
              <a:defRPr/>
            </a:pPr>
            <a:endParaRPr lang="en-US" sz="1000" dirty="0" smtClean="0"/>
          </a:p>
          <a:p>
            <a:pPr eaLnBrk="1" hangingPunct="1">
              <a:defRPr/>
            </a:pPr>
            <a:r>
              <a:rPr lang="en-US" sz="2000" dirty="0" err="1" smtClean="0"/>
              <a:t>Eps</a:t>
            </a:r>
            <a:r>
              <a:rPr lang="en-US" sz="2000" dirty="0" smtClean="0"/>
              <a:t> </a:t>
            </a:r>
            <a:r>
              <a:rPr lang="en-US" sz="2000" dirty="0" err="1" smtClean="0"/>
              <a:t>Ori</a:t>
            </a:r>
            <a:r>
              <a:rPr lang="en-US" sz="2000" dirty="0" smtClean="0"/>
              <a:t> (</a:t>
            </a:r>
            <a:r>
              <a:rPr lang="en-US" sz="2000" dirty="0" err="1" smtClean="0"/>
              <a:t>Alnilam</a:t>
            </a:r>
            <a:r>
              <a:rPr lang="en-US" sz="2000" dirty="0" smtClean="0"/>
              <a:t>, B star) </a:t>
            </a:r>
          </a:p>
          <a:p>
            <a:pPr lvl="1" eaLnBrk="1" hangingPunct="1">
              <a:defRPr/>
            </a:pPr>
            <a:r>
              <a:rPr lang="en-US" sz="1800" dirty="0" smtClean="0"/>
              <a:t>16.5 km at closest point</a:t>
            </a:r>
          </a:p>
          <a:p>
            <a:pPr lvl="1" eaLnBrk="1" hangingPunct="1">
              <a:defRPr/>
            </a:pPr>
            <a:r>
              <a:rPr lang="en-US" sz="1800" dirty="0" smtClean="0"/>
              <a:t>HSP centered on </a:t>
            </a:r>
            <a:r>
              <a:rPr lang="en-US" sz="1800" dirty="0" err="1" smtClean="0"/>
              <a:t>eps</a:t>
            </a:r>
            <a:r>
              <a:rPr lang="en-US" sz="1800" dirty="0" smtClean="0"/>
              <a:t> </a:t>
            </a:r>
            <a:r>
              <a:rPr lang="en-US" sz="1800" dirty="0" err="1" smtClean="0"/>
              <a:t>Ori</a:t>
            </a:r>
            <a:endParaRPr lang="en-US" sz="1800" dirty="0" smtClean="0"/>
          </a:p>
          <a:p>
            <a:pPr lvl="1" eaLnBrk="1" hangingPunct="1">
              <a:defRPr/>
            </a:pPr>
            <a:r>
              <a:rPr lang="en-US" sz="1800" dirty="0" smtClean="0">
                <a:solidFill>
                  <a:srgbClr val="660066"/>
                </a:solidFill>
              </a:rPr>
              <a:t>Dimmer star in </a:t>
            </a:r>
            <a:r>
              <a:rPr lang="en-US" sz="1800" dirty="0" err="1" smtClean="0">
                <a:solidFill>
                  <a:srgbClr val="660066"/>
                </a:solidFill>
              </a:rPr>
              <a:t>uv</a:t>
            </a:r>
            <a:r>
              <a:rPr lang="en-US" sz="1800" dirty="0" smtClean="0">
                <a:solidFill>
                  <a:srgbClr val="660066"/>
                </a:solidFill>
              </a:rPr>
              <a:t> by ~2x</a:t>
            </a:r>
          </a:p>
          <a:p>
            <a:pPr lvl="1" eaLnBrk="1" hangingPunct="1">
              <a:defRPr/>
            </a:pPr>
            <a:r>
              <a:rPr lang="en-US" sz="1800" dirty="0" smtClean="0">
                <a:solidFill>
                  <a:srgbClr val="660066"/>
                </a:solidFill>
              </a:rPr>
              <a:t>Column density 1.35 </a:t>
            </a:r>
            <a:r>
              <a:rPr lang="en-US" sz="1800" dirty="0" err="1" smtClean="0">
                <a:solidFill>
                  <a:srgbClr val="660066"/>
                </a:solidFill>
              </a:rPr>
              <a:t>x</a:t>
            </a:r>
            <a:r>
              <a:rPr lang="en-US" sz="1800" dirty="0" smtClean="0">
                <a:solidFill>
                  <a:srgbClr val="660066"/>
                </a:solidFill>
              </a:rPr>
              <a:t> 10</a:t>
            </a:r>
            <a:r>
              <a:rPr lang="en-US" sz="1800" baseline="30000" dirty="0" smtClean="0">
                <a:solidFill>
                  <a:srgbClr val="660066"/>
                </a:solidFill>
              </a:rPr>
              <a:t>16</a:t>
            </a:r>
            <a:r>
              <a:rPr lang="en-US" sz="1800" dirty="0" smtClean="0">
                <a:solidFill>
                  <a:srgbClr val="660066"/>
                </a:solidFill>
              </a:rPr>
              <a:t> cm</a:t>
            </a:r>
            <a:r>
              <a:rPr lang="en-US" sz="1800" baseline="30000" dirty="0" smtClean="0">
                <a:solidFill>
                  <a:srgbClr val="660066"/>
                </a:solidFill>
              </a:rPr>
              <a:t>-2</a:t>
            </a:r>
          </a:p>
          <a:p>
            <a:pPr lvl="1" eaLnBrk="1" hangingPunct="1">
              <a:defRPr/>
            </a:pPr>
            <a:endParaRPr lang="en-US" sz="1000" dirty="0" smtClean="0"/>
          </a:p>
          <a:p>
            <a:pPr eaLnBrk="1" hangingPunct="1">
              <a:defRPr/>
            </a:pPr>
            <a:endParaRPr lang="en-US" sz="2000" dirty="0" smtClean="0"/>
          </a:p>
          <a:p>
            <a:pPr eaLnBrk="1" hangingPunct="1">
              <a:defRPr/>
            </a:pPr>
            <a:endParaRPr lang="en-US" sz="2000" dirty="0" smtClean="0"/>
          </a:p>
          <a:p>
            <a:pPr eaLnBrk="1" hangingPunct="1">
              <a:defRPr/>
            </a:pPr>
            <a:endParaRPr lang="en-US" sz="2000" dirty="0" smtClean="0"/>
          </a:p>
        </p:txBody>
      </p:sp>
      <p:pic>
        <p:nvPicPr>
          <p:cNvPr id="22533" name="Picture 6" descr="UVIS_155EN_ICYEXO001_PRIME.jpg"/>
          <p:cNvPicPr>
            <a:picLocks noChangeAspect="1"/>
          </p:cNvPicPr>
          <p:nvPr/>
        </p:nvPicPr>
        <p:blipFill>
          <a:blip r:embed="rId3"/>
          <a:srcRect/>
          <a:stretch>
            <a:fillRect/>
          </a:stretch>
        </p:blipFill>
        <p:spPr bwMode="auto">
          <a:xfrm>
            <a:off x="5105400" y="457200"/>
            <a:ext cx="4038600" cy="2876571"/>
          </a:xfrm>
          <a:prstGeom prst="rect">
            <a:avLst/>
          </a:prstGeom>
          <a:noFill/>
          <a:ln w="9525">
            <a:noFill/>
            <a:miter lim="800000"/>
            <a:headEnd/>
            <a:tailEnd/>
          </a:ln>
        </p:spPr>
      </p:pic>
      <p:pic>
        <p:nvPicPr>
          <p:cNvPr id="22534" name="Picture 5" descr="eps_ori_i_vs_inot_dark.jpg"/>
          <p:cNvPicPr>
            <a:picLocks noChangeAspect="1"/>
          </p:cNvPicPr>
          <p:nvPr/>
        </p:nvPicPr>
        <p:blipFill>
          <a:blip r:embed="rId4"/>
          <a:srcRect l="10588" t="7268" r="10588" b="45427"/>
          <a:stretch>
            <a:fillRect/>
          </a:stretch>
        </p:blipFill>
        <p:spPr bwMode="auto">
          <a:xfrm>
            <a:off x="3352800" y="4614244"/>
            <a:ext cx="2887007" cy="2243756"/>
          </a:xfrm>
          <a:prstGeom prst="rect">
            <a:avLst/>
          </a:prstGeom>
          <a:noFill/>
          <a:ln w="9525">
            <a:noFill/>
            <a:miter lim="800000"/>
            <a:headEnd/>
            <a:tailEnd/>
          </a:ln>
        </p:spPr>
      </p:pic>
      <p:grpSp>
        <p:nvGrpSpPr>
          <p:cNvPr id="7" name="Group 14"/>
          <p:cNvGrpSpPr>
            <a:grpSpLocks/>
          </p:cNvGrpSpPr>
          <p:nvPr/>
        </p:nvGrpSpPr>
        <p:grpSpPr bwMode="auto">
          <a:xfrm>
            <a:off x="304800" y="838200"/>
            <a:ext cx="4191000" cy="3092721"/>
            <a:chOff x="304800" y="533400"/>
            <a:chExt cx="7924800" cy="5715000"/>
          </a:xfrm>
        </p:grpSpPr>
        <p:grpSp>
          <p:nvGrpSpPr>
            <p:cNvPr id="8" name="Group 20"/>
            <p:cNvGrpSpPr>
              <a:grpSpLocks/>
            </p:cNvGrpSpPr>
            <p:nvPr/>
          </p:nvGrpSpPr>
          <p:grpSpPr bwMode="auto">
            <a:xfrm>
              <a:off x="304800" y="533400"/>
              <a:ext cx="7924800" cy="5715000"/>
              <a:chOff x="304800" y="-1066800"/>
              <a:chExt cx="9753600" cy="7750996"/>
            </a:xfrm>
          </p:grpSpPr>
          <p:grpSp>
            <p:nvGrpSpPr>
              <p:cNvPr id="11" name="Group 16"/>
              <p:cNvGrpSpPr>
                <a:grpSpLocks/>
              </p:cNvGrpSpPr>
              <p:nvPr/>
            </p:nvGrpSpPr>
            <p:grpSpPr bwMode="auto">
              <a:xfrm>
                <a:off x="304800" y="-1066800"/>
                <a:ext cx="9753600" cy="7750996"/>
                <a:chOff x="304800" y="-1066800"/>
                <a:chExt cx="9753600" cy="7750996"/>
              </a:xfrm>
            </p:grpSpPr>
            <p:grpSp>
              <p:nvGrpSpPr>
                <p:cNvPr id="13" name="Group 14"/>
                <p:cNvGrpSpPr>
                  <a:grpSpLocks/>
                </p:cNvGrpSpPr>
                <p:nvPr/>
              </p:nvGrpSpPr>
              <p:grpSpPr bwMode="auto">
                <a:xfrm>
                  <a:off x="304800" y="-1066800"/>
                  <a:ext cx="9753600" cy="7750996"/>
                  <a:chOff x="304800" y="533400"/>
                  <a:chExt cx="7848600" cy="6150796"/>
                </a:xfrm>
              </p:grpSpPr>
              <p:grpSp>
                <p:nvGrpSpPr>
                  <p:cNvPr id="15" name="Group 13"/>
                  <p:cNvGrpSpPr>
                    <a:grpSpLocks/>
                  </p:cNvGrpSpPr>
                  <p:nvPr/>
                </p:nvGrpSpPr>
                <p:grpSpPr bwMode="auto">
                  <a:xfrm>
                    <a:off x="304800" y="533400"/>
                    <a:ext cx="7848600" cy="6150796"/>
                    <a:chOff x="304800" y="533400"/>
                    <a:chExt cx="7848600" cy="6150796"/>
                  </a:xfrm>
                </p:grpSpPr>
                <p:pic>
                  <p:nvPicPr>
                    <p:cNvPr id="17" name="Picture 4" descr="2_channel_rayheight_recon_dark.jpg"/>
                    <p:cNvPicPr>
                      <a:picLocks noChangeAspect="1"/>
                    </p:cNvPicPr>
                    <p:nvPr/>
                  </p:nvPicPr>
                  <p:blipFill>
                    <a:blip r:embed="rId5"/>
                    <a:srcRect l="9412" t="7268" r="9412" b="43610"/>
                    <a:stretch>
                      <a:fillRect/>
                    </a:stretch>
                  </p:blipFill>
                  <p:spPr bwMode="auto">
                    <a:xfrm>
                      <a:off x="304800" y="533400"/>
                      <a:ext cx="7848600" cy="6150796"/>
                    </a:xfrm>
                    <a:prstGeom prst="rect">
                      <a:avLst/>
                    </a:prstGeom>
                    <a:noFill/>
                    <a:ln w="9525">
                      <a:noFill/>
                      <a:miter lim="800000"/>
                      <a:headEnd/>
                      <a:tailEnd/>
                    </a:ln>
                  </p:spPr>
                </p:pic>
                <p:cxnSp>
                  <p:nvCxnSpPr>
                    <p:cNvPr id="18" name="Straight Arrow Connector 10"/>
                    <p:cNvCxnSpPr>
                      <a:cxnSpLocks noChangeShapeType="1"/>
                    </p:cNvCxnSpPr>
                    <p:nvPr/>
                  </p:nvCxnSpPr>
                  <p:spPr bwMode="auto">
                    <a:xfrm rot="5400000" flipH="1" flipV="1">
                      <a:off x="2971800" y="5410200"/>
                      <a:ext cx="762000" cy="1588"/>
                    </a:xfrm>
                    <a:prstGeom prst="straightConnector1">
                      <a:avLst/>
                    </a:prstGeom>
                    <a:noFill/>
                    <a:ln w="9525">
                      <a:solidFill>
                        <a:srgbClr val="0000FF"/>
                      </a:solidFill>
                      <a:round/>
                      <a:headEnd/>
                      <a:tailEnd type="arrow" w="med" len="med"/>
                    </a:ln>
                  </p:spPr>
                </p:cxnSp>
              </p:grpSp>
              <p:cxnSp>
                <p:nvCxnSpPr>
                  <p:cNvPr id="16" name="Straight Arrow Connector 8"/>
                  <p:cNvCxnSpPr>
                    <a:cxnSpLocks noChangeShapeType="1"/>
                  </p:cNvCxnSpPr>
                  <p:nvPr/>
                </p:nvCxnSpPr>
                <p:spPr bwMode="auto">
                  <a:xfrm rot="16200000" flipV="1">
                    <a:off x="5478677" y="5173878"/>
                    <a:ext cx="1069746" cy="12500"/>
                  </a:xfrm>
                  <a:prstGeom prst="straightConnector1">
                    <a:avLst/>
                  </a:prstGeom>
                  <a:noFill/>
                  <a:ln w="9525">
                    <a:solidFill>
                      <a:srgbClr val="008000"/>
                    </a:solidFill>
                    <a:round/>
                    <a:headEnd/>
                    <a:tailEnd type="arrow" w="med" len="med"/>
                  </a:ln>
                </p:spPr>
              </p:cxnSp>
            </p:grpSp>
            <p:cxnSp>
              <p:nvCxnSpPr>
                <p:cNvPr id="14" name="Straight Arrow Connector 11"/>
                <p:cNvCxnSpPr>
                  <a:cxnSpLocks noChangeShapeType="1"/>
                </p:cNvCxnSpPr>
                <p:nvPr/>
              </p:nvCxnSpPr>
              <p:spPr bwMode="auto">
                <a:xfrm rot="5400000" flipH="1" flipV="1">
                  <a:off x="6782594" y="5028406"/>
                  <a:ext cx="914400" cy="1588"/>
                </a:xfrm>
                <a:prstGeom prst="straightConnector1">
                  <a:avLst/>
                </a:prstGeom>
                <a:noFill/>
                <a:ln w="9525">
                  <a:solidFill>
                    <a:srgbClr val="0000FF"/>
                  </a:solidFill>
                  <a:round/>
                  <a:headEnd/>
                  <a:tailEnd type="arrow" w="med" len="med"/>
                </a:ln>
              </p:spPr>
            </p:cxnSp>
          </p:grpSp>
          <p:cxnSp>
            <p:nvCxnSpPr>
              <p:cNvPr id="12" name="Straight Arrow Connector 7"/>
              <p:cNvCxnSpPr>
                <a:cxnSpLocks noChangeShapeType="1"/>
              </p:cNvCxnSpPr>
              <p:nvPr/>
            </p:nvCxnSpPr>
            <p:spPr bwMode="auto">
              <a:xfrm rot="5400000" flipH="1" flipV="1">
                <a:off x="4076700" y="4914900"/>
                <a:ext cx="1447800" cy="1588"/>
              </a:xfrm>
              <a:prstGeom prst="straightConnector1">
                <a:avLst/>
              </a:prstGeom>
              <a:noFill/>
              <a:ln w="9525">
                <a:solidFill>
                  <a:srgbClr val="008000"/>
                </a:solidFill>
                <a:round/>
                <a:headEnd/>
                <a:tailEnd type="arrow" w="med" len="med"/>
              </a:ln>
            </p:spPr>
          </p:cxnSp>
        </p:grpSp>
        <p:sp>
          <p:nvSpPr>
            <p:cNvPr id="9" name="TextBox 12"/>
            <p:cNvSpPr txBox="1">
              <a:spLocks noChangeArrowheads="1"/>
            </p:cNvSpPr>
            <p:nvPr/>
          </p:nvSpPr>
          <p:spPr bwMode="auto">
            <a:xfrm>
              <a:off x="2610196" y="4495799"/>
              <a:ext cx="1431917" cy="511863"/>
            </a:xfrm>
            <a:prstGeom prst="rect">
              <a:avLst/>
            </a:prstGeom>
            <a:noFill/>
            <a:ln w="9525">
              <a:noFill/>
              <a:miter lim="800000"/>
              <a:headEnd/>
              <a:tailEnd/>
            </a:ln>
          </p:spPr>
          <p:txBody>
            <a:bodyPr wrap="square">
              <a:prstTxWarp prst="textNoShape">
                <a:avLst/>
              </a:prstTxWarp>
              <a:spAutoFit/>
            </a:bodyPr>
            <a:lstStyle/>
            <a:p>
              <a:r>
                <a:rPr lang="en-US" sz="1200" dirty="0"/>
                <a:t>Ingress</a:t>
              </a:r>
            </a:p>
          </p:txBody>
        </p:sp>
        <p:sp>
          <p:nvSpPr>
            <p:cNvPr id="10" name="TextBox 13"/>
            <p:cNvSpPr txBox="1">
              <a:spLocks noChangeArrowheads="1"/>
            </p:cNvSpPr>
            <p:nvPr/>
          </p:nvSpPr>
          <p:spPr bwMode="auto">
            <a:xfrm>
              <a:off x="6096000" y="4724400"/>
              <a:ext cx="1269076" cy="511863"/>
            </a:xfrm>
            <a:prstGeom prst="rect">
              <a:avLst/>
            </a:prstGeom>
            <a:noFill/>
            <a:ln w="9525">
              <a:noFill/>
              <a:miter lim="800000"/>
              <a:headEnd/>
              <a:tailEnd/>
            </a:ln>
          </p:spPr>
          <p:txBody>
            <a:bodyPr wrap="square">
              <a:prstTxWarp prst="textNoShape">
                <a:avLst/>
              </a:prstTxWarp>
              <a:spAutoFit/>
            </a:bodyPr>
            <a:lstStyle/>
            <a:p>
              <a:r>
                <a:rPr lang="en-US" sz="1200" dirty="0"/>
                <a:t>Egress</a:t>
              </a:r>
            </a:p>
          </p:txBody>
        </p:sp>
      </p:grpSp>
      <p:sp>
        <p:nvSpPr>
          <p:cNvPr id="19" name="TextBox 18"/>
          <p:cNvSpPr txBox="1"/>
          <p:nvPr/>
        </p:nvSpPr>
        <p:spPr>
          <a:xfrm>
            <a:off x="4648200" y="3733800"/>
            <a:ext cx="4495800" cy="1600438"/>
          </a:xfrm>
          <a:prstGeom prst="rect">
            <a:avLst/>
          </a:prstGeom>
          <a:noFill/>
        </p:spPr>
        <p:txBody>
          <a:bodyPr wrap="square" rtlCol="0">
            <a:spAutoFit/>
          </a:bodyPr>
          <a:lstStyle/>
          <a:p>
            <a:pPr eaLnBrk="1" hangingPunct="1">
              <a:buFont typeface="Arial"/>
              <a:buChar char="•"/>
              <a:defRPr/>
            </a:pPr>
            <a:r>
              <a:rPr lang="en-US" sz="2000" dirty="0" smtClean="0"/>
              <a:t>  Zeta </a:t>
            </a:r>
            <a:r>
              <a:rPr lang="en-US" sz="2000" dirty="0" err="1" smtClean="0"/>
              <a:t>Ori</a:t>
            </a:r>
            <a:r>
              <a:rPr lang="en-US" sz="2000" dirty="0" smtClean="0"/>
              <a:t> (</a:t>
            </a:r>
            <a:r>
              <a:rPr lang="en-US" sz="2000" dirty="0" err="1" smtClean="0"/>
              <a:t>Alnitak</a:t>
            </a:r>
            <a:r>
              <a:rPr lang="en-US" sz="2000" dirty="0" smtClean="0"/>
              <a:t>, O star)</a:t>
            </a:r>
          </a:p>
          <a:p>
            <a:pPr lvl="1" eaLnBrk="1" hangingPunct="1">
              <a:buFont typeface="Arial"/>
              <a:buChar char="•"/>
              <a:defRPr/>
            </a:pPr>
            <a:r>
              <a:rPr lang="en-US" sz="1800" dirty="0" smtClean="0"/>
              <a:t>  37.9 km at closest point</a:t>
            </a:r>
          </a:p>
          <a:p>
            <a:pPr lvl="1" eaLnBrk="1" hangingPunct="1">
              <a:buFont typeface="Arial"/>
              <a:buChar char="•"/>
              <a:defRPr/>
            </a:pPr>
            <a:r>
              <a:rPr lang="en-US" sz="1800" dirty="0" smtClean="0">
                <a:solidFill>
                  <a:srgbClr val="660066"/>
                </a:solidFill>
              </a:rPr>
              <a:t>  Column density 1.2 </a:t>
            </a:r>
            <a:r>
              <a:rPr lang="en-US" sz="1800" dirty="0" err="1" smtClean="0">
                <a:solidFill>
                  <a:srgbClr val="660066"/>
                </a:solidFill>
              </a:rPr>
              <a:t>x</a:t>
            </a:r>
            <a:r>
              <a:rPr lang="en-US" sz="1800" dirty="0" smtClean="0">
                <a:solidFill>
                  <a:srgbClr val="660066"/>
                </a:solidFill>
              </a:rPr>
              <a:t> 10</a:t>
            </a:r>
            <a:r>
              <a:rPr lang="en-US" sz="1800" baseline="30000" dirty="0" smtClean="0">
                <a:solidFill>
                  <a:srgbClr val="660066"/>
                </a:solidFill>
              </a:rPr>
              <a:t>16</a:t>
            </a:r>
            <a:r>
              <a:rPr lang="en-US" sz="1800" dirty="0" smtClean="0">
                <a:solidFill>
                  <a:srgbClr val="660066"/>
                </a:solidFill>
              </a:rPr>
              <a:t> cm</a:t>
            </a:r>
            <a:r>
              <a:rPr lang="en-US" sz="1800" baseline="30000" dirty="0" smtClean="0">
                <a:solidFill>
                  <a:srgbClr val="660066"/>
                </a:solidFill>
              </a:rPr>
              <a:t>-2</a:t>
            </a:r>
          </a:p>
          <a:p>
            <a:pPr lvl="1" eaLnBrk="1" hangingPunct="1">
              <a:buFont typeface="Arial"/>
              <a:buChar char="•"/>
              <a:defRPr/>
            </a:pPr>
            <a:endParaRPr lang="en-US" sz="1800"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a:xfrm>
            <a:off x="4724400" y="533400"/>
            <a:ext cx="4419600" cy="990600"/>
          </a:xfrm>
        </p:spPr>
        <p:txBody>
          <a:bodyPr/>
          <a:lstStyle/>
          <a:p>
            <a:r>
              <a:rPr lang="en-US" sz="4000" b="1" dirty="0" smtClean="0">
                <a:solidFill>
                  <a:srgbClr val="3366FF"/>
                </a:solidFill>
              </a:rPr>
              <a:t>2011 </a:t>
            </a:r>
            <a:br>
              <a:rPr lang="en-US" sz="4000" b="1" dirty="0" smtClean="0">
                <a:solidFill>
                  <a:srgbClr val="3366FF"/>
                </a:solidFill>
              </a:rPr>
            </a:br>
            <a:r>
              <a:rPr lang="en-US" sz="4000" b="1" dirty="0" err="1" smtClean="0"/>
              <a:t>Eps</a:t>
            </a:r>
            <a:r>
              <a:rPr lang="en-US" sz="4000" b="1" dirty="0" smtClean="0"/>
              <a:t> – Zeta Direct Comparison</a:t>
            </a:r>
          </a:p>
        </p:txBody>
      </p:sp>
      <p:sp>
        <p:nvSpPr>
          <p:cNvPr id="40963" name="TextBox 14"/>
          <p:cNvSpPr txBox="1">
            <a:spLocks noChangeArrowheads="1"/>
          </p:cNvSpPr>
          <p:nvPr/>
        </p:nvSpPr>
        <p:spPr bwMode="auto">
          <a:xfrm>
            <a:off x="8382000" y="1905000"/>
            <a:ext cx="569913" cy="369888"/>
          </a:xfrm>
          <a:prstGeom prst="rect">
            <a:avLst/>
          </a:prstGeom>
          <a:noFill/>
          <a:ln w="9525">
            <a:noFill/>
            <a:miter lim="800000"/>
            <a:headEnd/>
            <a:tailEnd/>
          </a:ln>
        </p:spPr>
        <p:txBody>
          <a:bodyPr wrap="none">
            <a:prstTxWarp prst="textNoShape">
              <a:avLst/>
            </a:prstTxWarp>
            <a:spAutoFit/>
          </a:bodyPr>
          <a:lstStyle/>
          <a:p>
            <a:r>
              <a:rPr lang="en-US" sz="1800">
                <a:solidFill>
                  <a:srgbClr val="CCFFCC"/>
                </a:solidFill>
              </a:rPr>
              <a:t>S/C</a:t>
            </a:r>
          </a:p>
        </p:txBody>
      </p:sp>
      <p:pic>
        <p:nvPicPr>
          <p:cNvPr id="40964" name="Picture 12" descr="eps_zeta_both_groundtracks_v2.png"/>
          <p:cNvPicPr>
            <a:picLocks noChangeAspect="1"/>
          </p:cNvPicPr>
          <p:nvPr/>
        </p:nvPicPr>
        <p:blipFill>
          <a:blip r:embed="rId2"/>
          <a:srcRect/>
          <a:stretch>
            <a:fillRect/>
          </a:stretch>
        </p:blipFill>
        <p:spPr bwMode="auto">
          <a:xfrm>
            <a:off x="4327525" y="1981200"/>
            <a:ext cx="4816475" cy="4876800"/>
          </a:xfrm>
          <a:prstGeom prst="rect">
            <a:avLst/>
          </a:prstGeom>
          <a:noFill/>
          <a:ln w="9525">
            <a:noFill/>
            <a:miter lim="800000"/>
            <a:headEnd/>
            <a:tailEnd/>
          </a:ln>
        </p:spPr>
      </p:pic>
      <p:grpSp>
        <p:nvGrpSpPr>
          <p:cNvPr id="2" name="Group 9"/>
          <p:cNvGrpSpPr>
            <a:grpSpLocks/>
          </p:cNvGrpSpPr>
          <p:nvPr/>
        </p:nvGrpSpPr>
        <p:grpSpPr bwMode="auto">
          <a:xfrm>
            <a:off x="0" y="0"/>
            <a:ext cx="4419600" cy="2971800"/>
            <a:chOff x="0" y="980350"/>
            <a:chExt cx="5638800" cy="4418738"/>
          </a:xfrm>
        </p:grpSpPr>
        <p:pic>
          <p:nvPicPr>
            <p:cNvPr id="40967" name="Picture 13" descr="2_channel_1sec_interp_cal_dark.jpg"/>
            <p:cNvPicPr>
              <a:picLocks noChangeAspect="1"/>
            </p:cNvPicPr>
            <p:nvPr/>
          </p:nvPicPr>
          <p:blipFill>
            <a:blip r:embed="rId3"/>
            <a:srcRect l="9412" t="7268" r="9412" b="43610"/>
            <a:stretch>
              <a:fillRect/>
            </a:stretch>
          </p:blipFill>
          <p:spPr bwMode="auto">
            <a:xfrm>
              <a:off x="0" y="980350"/>
              <a:ext cx="5638800" cy="4418738"/>
            </a:xfrm>
            <a:prstGeom prst="rect">
              <a:avLst/>
            </a:prstGeom>
            <a:noFill/>
            <a:ln w="9525">
              <a:noFill/>
              <a:miter lim="800000"/>
              <a:headEnd/>
              <a:tailEnd/>
            </a:ln>
          </p:spPr>
        </p:pic>
        <p:sp>
          <p:nvSpPr>
            <p:cNvPr id="40968" name="TextBox 5"/>
            <p:cNvSpPr txBox="1">
              <a:spLocks noChangeArrowheads="1"/>
            </p:cNvSpPr>
            <p:nvPr/>
          </p:nvSpPr>
          <p:spPr bwMode="auto">
            <a:xfrm>
              <a:off x="2743200" y="3581398"/>
              <a:ext cx="295798" cy="686445"/>
            </a:xfrm>
            <a:prstGeom prst="rect">
              <a:avLst/>
            </a:prstGeom>
            <a:noFill/>
            <a:ln w="9525">
              <a:noFill/>
              <a:miter lim="800000"/>
              <a:headEnd/>
              <a:tailEnd/>
            </a:ln>
          </p:spPr>
          <p:txBody>
            <a:bodyPr wrap="square">
              <a:prstTxWarp prst="textNoShape">
                <a:avLst/>
              </a:prstTxWarp>
              <a:spAutoFit/>
            </a:bodyPr>
            <a:lstStyle/>
            <a:p>
              <a:r>
                <a:rPr lang="en-US" sz="1200" b="1"/>
                <a:t>B</a:t>
              </a:r>
            </a:p>
          </p:txBody>
        </p:sp>
        <p:sp>
          <p:nvSpPr>
            <p:cNvPr id="40969" name="TextBox 6"/>
            <p:cNvSpPr txBox="1">
              <a:spLocks noChangeArrowheads="1"/>
            </p:cNvSpPr>
            <p:nvPr/>
          </p:nvSpPr>
          <p:spPr bwMode="auto">
            <a:xfrm>
              <a:off x="2286000" y="3352800"/>
              <a:ext cx="270252" cy="686445"/>
            </a:xfrm>
            <a:prstGeom prst="rect">
              <a:avLst/>
            </a:prstGeom>
            <a:noFill/>
            <a:ln w="9525">
              <a:noFill/>
              <a:miter lim="800000"/>
              <a:headEnd/>
              <a:tailEnd/>
            </a:ln>
          </p:spPr>
          <p:txBody>
            <a:bodyPr wrap="square">
              <a:prstTxWarp prst="textNoShape">
                <a:avLst/>
              </a:prstTxWarp>
              <a:spAutoFit/>
            </a:bodyPr>
            <a:lstStyle/>
            <a:p>
              <a:r>
                <a:rPr lang="en-US" sz="1200" b="1"/>
                <a:t>a</a:t>
              </a:r>
            </a:p>
          </p:txBody>
        </p:sp>
        <p:sp>
          <p:nvSpPr>
            <p:cNvPr id="40970" name="TextBox 7"/>
            <p:cNvSpPr txBox="1">
              <a:spLocks noChangeArrowheads="1"/>
            </p:cNvSpPr>
            <p:nvPr/>
          </p:nvSpPr>
          <p:spPr bwMode="auto">
            <a:xfrm>
              <a:off x="3124201" y="3886200"/>
              <a:ext cx="270252" cy="686445"/>
            </a:xfrm>
            <a:prstGeom prst="rect">
              <a:avLst/>
            </a:prstGeom>
            <a:noFill/>
            <a:ln w="9525">
              <a:noFill/>
              <a:miter lim="800000"/>
              <a:headEnd/>
              <a:tailEnd/>
            </a:ln>
          </p:spPr>
          <p:txBody>
            <a:bodyPr wrap="square">
              <a:prstTxWarp prst="textNoShape">
                <a:avLst/>
              </a:prstTxWarp>
              <a:spAutoFit/>
            </a:bodyPr>
            <a:lstStyle/>
            <a:p>
              <a:r>
                <a:rPr lang="en-US" sz="1200" b="1"/>
                <a:t>c</a:t>
              </a:r>
            </a:p>
          </p:txBody>
        </p:sp>
        <p:sp>
          <p:nvSpPr>
            <p:cNvPr id="40971" name="TextBox 8"/>
            <p:cNvSpPr txBox="1">
              <a:spLocks noChangeArrowheads="1"/>
            </p:cNvSpPr>
            <p:nvPr/>
          </p:nvSpPr>
          <p:spPr bwMode="auto">
            <a:xfrm>
              <a:off x="3352800" y="4191001"/>
              <a:ext cx="278667" cy="686445"/>
            </a:xfrm>
            <a:prstGeom prst="rect">
              <a:avLst/>
            </a:prstGeom>
            <a:noFill/>
            <a:ln w="9525">
              <a:noFill/>
              <a:miter lim="800000"/>
              <a:headEnd/>
              <a:tailEnd/>
            </a:ln>
          </p:spPr>
          <p:txBody>
            <a:bodyPr wrap="square">
              <a:prstTxWarp prst="textNoShape">
                <a:avLst/>
              </a:prstTxWarp>
              <a:spAutoFit/>
            </a:bodyPr>
            <a:lstStyle/>
            <a:p>
              <a:r>
                <a:rPr lang="en-US" sz="1200" b="1"/>
                <a:t>d</a:t>
              </a:r>
            </a:p>
          </p:txBody>
        </p:sp>
      </p:grpSp>
      <p:sp>
        <p:nvSpPr>
          <p:cNvPr id="40966" name="TextBox 10"/>
          <p:cNvSpPr txBox="1">
            <a:spLocks noChangeArrowheads="1"/>
          </p:cNvSpPr>
          <p:nvPr/>
        </p:nvSpPr>
        <p:spPr bwMode="auto">
          <a:xfrm>
            <a:off x="152400" y="3087737"/>
            <a:ext cx="4191000" cy="3770263"/>
          </a:xfrm>
          <a:prstGeom prst="rect">
            <a:avLst/>
          </a:prstGeom>
          <a:noFill/>
          <a:ln w="9525">
            <a:noFill/>
            <a:miter lim="800000"/>
            <a:headEnd/>
            <a:tailEnd/>
          </a:ln>
        </p:spPr>
        <p:txBody>
          <a:bodyPr wrap="square">
            <a:prstTxWarp prst="textNoShape">
              <a:avLst/>
            </a:prstTxWarp>
            <a:spAutoFit/>
          </a:bodyPr>
          <a:lstStyle/>
          <a:p>
            <a:r>
              <a:rPr lang="en-US" sz="1800" i="1" dirty="0" smtClean="0"/>
              <a:t>FUV data summed over wavelength, as a function of time, at two altitudes</a:t>
            </a:r>
          </a:p>
          <a:p>
            <a:r>
              <a:rPr lang="en-US" sz="1800" dirty="0" smtClean="0"/>
              <a:t>  </a:t>
            </a:r>
          </a:p>
          <a:p>
            <a:pPr>
              <a:buFont typeface="Arial"/>
              <a:buChar char="•"/>
            </a:pPr>
            <a:r>
              <a:rPr lang="en-US" sz="1800" dirty="0" smtClean="0"/>
              <a:t>  Clear </a:t>
            </a:r>
            <a:r>
              <a:rPr lang="en-US" sz="1800" dirty="0"/>
              <a:t>signal of gas from Baghdad fissure (B</a:t>
            </a:r>
            <a:r>
              <a:rPr lang="en-US" sz="1800" dirty="0" smtClean="0"/>
              <a:t>)</a:t>
            </a:r>
            <a:endParaRPr lang="en-US" sz="1800" dirty="0" smtClean="0">
              <a:solidFill>
                <a:srgbClr val="FF0000"/>
              </a:solidFill>
            </a:endParaRPr>
          </a:p>
          <a:p>
            <a:pPr>
              <a:buFont typeface="Arial" pitchFamily="-103" charset="0"/>
              <a:buChar char="•"/>
            </a:pPr>
            <a:endParaRPr lang="en-US" sz="900" dirty="0"/>
          </a:p>
          <a:p>
            <a:pPr>
              <a:buFont typeface="Arial" pitchFamily="-103" charset="0"/>
              <a:buChar char="•"/>
            </a:pPr>
            <a:r>
              <a:rPr lang="en-US" sz="1800" dirty="0"/>
              <a:t> Damascus jets (DII and DIII): “</a:t>
            </a:r>
            <a:r>
              <a:rPr lang="en-US" sz="1800" dirty="0" err="1"/>
              <a:t>c</a:t>
            </a:r>
            <a:r>
              <a:rPr lang="en-US" sz="1800" dirty="0"/>
              <a:t>”, and </a:t>
            </a:r>
            <a:r>
              <a:rPr lang="en-US" sz="1800" dirty="0" smtClean="0"/>
              <a:t>Baghdad I </a:t>
            </a:r>
            <a:r>
              <a:rPr lang="en-US" sz="1800" dirty="0"/>
              <a:t>detected: “</a:t>
            </a:r>
            <a:r>
              <a:rPr lang="en-US" sz="1800" dirty="0" err="1"/>
              <a:t>d</a:t>
            </a:r>
            <a:r>
              <a:rPr lang="en-US" sz="1800" dirty="0" smtClean="0"/>
              <a:t>”</a:t>
            </a:r>
          </a:p>
          <a:p>
            <a:pPr>
              <a:buFont typeface="Arial" pitchFamily="-103" charset="0"/>
              <a:buChar char="•"/>
            </a:pPr>
            <a:endParaRPr lang="en-US" sz="900" dirty="0" smtClean="0"/>
          </a:p>
          <a:p>
            <a:pPr>
              <a:buFont typeface="Arial" pitchFamily="-103" charset="0"/>
              <a:buChar char="•"/>
            </a:pPr>
            <a:r>
              <a:rPr lang="en-US" sz="1800" dirty="0" smtClean="0"/>
              <a:t>  Overall width of plume is not very different at the two altitudes (120 vs. 135 km)</a:t>
            </a:r>
          </a:p>
          <a:p>
            <a:pPr lvl="1"/>
            <a:r>
              <a:rPr lang="en-US" sz="1600" dirty="0" smtClean="0"/>
              <a:t>Consistent with gas leaving at escape velocity on ~linear trajectory outward</a:t>
            </a:r>
          </a:p>
          <a:p>
            <a:pPr lvl="1"/>
            <a:endParaRPr lang="en-US" sz="900" dirty="0" smtClean="0"/>
          </a:p>
        </p:txBody>
      </p:sp>
      <p:sp>
        <p:nvSpPr>
          <p:cNvPr id="12" name="TextBox 11"/>
          <p:cNvSpPr txBox="1"/>
          <p:nvPr/>
        </p:nvSpPr>
        <p:spPr>
          <a:xfrm>
            <a:off x="2209800" y="990600"/>
            <a:ext cx="457200" cy="307777"/>
          </a:xfrm>
          <a:prstGeom prst="rect">
            <a:avLst/>
          </a:prstGeom>
          <a:noFill/>
        </p:spPr>
        <p:txBody>
          <a:bodyPr wrap="square" rtlCol="0">
            <a:spAutoFit/>
          </a:bodyPr>
          <a:lstStyle/>
          <a:p>
            <a:r>
              <a:rPr lang="en-US" sz="1400" dirty="0" smtClean="0">
                <a:solidFill>
                  <a:srgbClr val="FF0000"/>
                </a:solidFill>
              </a:rPr>
              <a:t>c/a</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a:xfrm>
            <a:off x="609600" y="0"/>
            <a:ext cx="8305800" cy="1143000"/>
          </a:xfrm>
        </p:spPr>
        <p:txBody>
          <a:bodyPr/>
          <a:lstStyle/>
          <a:p>
            <a:r>
              <a:rPr lang="en-US" sz="3200" b="1" dirty="0" smtClean="0"/>
              <a:t>The Final Plume </a:t>
            </a:r>
            <a:r>
              <a:rPr lang="en-US" sz="3200" b="1" dirty="0" err="1" smtClean="0"/>
              <a:t>Occ</a:t>
            </a:r>
            <a:r>
              <a:rPr lang="en-US" sz="3200" b="1" dirty="0" smtClean="0"/>
              <a:t>: </a:t>
            </a:r>
            <a:r>
              <a:rPr lang="en-US" sz="3200" b="1" dirty="0" err="1" smtClean="0"/>
              <a:t>eps</a:t>
            </a:r>
            <a:r>
              <a:rPr lang="en-US" sz="3200" b="1" dirty="0" smtClean="0"/>
              <a:t> </a:t>
            </a:r>
            <a:r>
              <a:rPr lang="en-US" sz="3200" b="1" dirty="0" err="1" smtClean="0"/>
              <a:t>CMa</a:t>
            </a:r>
            <a:r>
              <a:rPr lang="en-US" sz="3200" b="1" dirty="0" smtClean="0"/>
              <a:t> Occultation </a:t>
            </a:r>
            <a:r>
              <a:rPr lang="en-US" sz="3200" b="1" dirty="0" smtClean="0">
                <a:solidFill>
                  <a:srgbClr val="3366FF"/>
                </a:solidFill>
              </a:rPr>
              <a:t>2017</a:t>
            </a:r>
          </a:p>
        </p:txBody>
      </p:sp>
      <p:sp>
        <p:nvSpPr>
          <p:cNvPr id="35843" name="Content Placeholder 2"/>
          <p:cNvSpPr>
            <a:spLocks noGrp="1"/>
          </p:cNvSpPr>
          <p:nvPr>
            <p:ph idx="1"/>
          </p:nvPr>
        </p:nvSpPr>
        <p:spPr>
          <a:xfrm>
            <a:off x="0" y="609600"/>
            <a:ext cx="4572000" cy="4267200"/>
          </a:xfrm>
        </p:spPr>
        <p:txBody>
          <a:bodyPr/>
          <a:lstStyle/>
          <a:p>
            <a:pPr lvl="2">
              <a:buFontTx/>
              <a:buNone/>
            </a:pPr>
            <a:endParaRPr lang="en-US" sz="2000" dirty="0" smtClean="0"/>
          </a:p>
          <a:p>
            <a:r>
              <a:rPr lang="en-US" sz="2000" dirty="0" err="1" smtClean="0"/>
              <a:t>Eps</a:t>
            </a:r>
            <a:r>
              <a:rPr lang="en-US" sz="2000" dirty="0" smtClean="0"/>
              <a:t> </a:t>
            </a:r>
            <a:r>
              <a:rPr lang="en-US" sz="2000" dirty="0" err="1" smtClean="0"/>
              <a:t>CMa</a:t>
            </a:r>
            <a:r>
              <a:rPr lang="en-US" sz="2000" dirty="0" smtClean="0"/>
              <a:t> made a</a:t>
            </a:r>
            <a:r>
              <a:rPr lang="en-US" sz="2000" dirty="0" smtClean="0">
                <a:solidFill>
                  <a:srgbClr val="008000"/>
                </a:solidFill>
              </a:rPr>
              <a:t> horizontal </a:t>
            </a:r>
            <a:r>
              <a:rPr lang="en-US" sz="2000" dirty="0" smtClean="0"/>
              <a:t>cut through plume</a:t>
            </a:r>
          </a:p>
          <a:p>
            <a:r>
              <a:rPr lang="en-US" sz="2000" dirty="0" smtClean="0"/>
              <a:t>Time of </a:t>
            </a:r>
            <a:r>
              <a:rPr lang="en-US" sz="2000" dirty="0" err="1" smtClean="0"/>
              <a:t>occ</a:t>
            </a:r>
            <a:r>
              <a:rPr lang="en-US" sz="2000" dirty="0" smtClean="0"/>
              <a:t>:  </a:t>
            </a:r>
            <a:r>
              <a:rPr lang="en-US" sz="2000" dirty="0" smtClean="0">
                <a:solidFill>
                  <a:srgbClr val="3366FF"/>
                </a:solidFill>
              </a:rPr>
              <a:t>2017</a:t>
            </a:r>
            <a:r>
              <a:rPr lang="en-US" sz="2000" dirty="0" smtClean="0"/>
              <a:t> 27 March 14:40</a:t>
            </a:r>
          </a:p>
          <a:p>
            <a:r>
              <a:rPr lang="en-US" sz="2000" dirty="0" smtClean="0"/>
              <a:t>Mean anomaly:  ~131</a:t>
            </a:r>
          </a:p>
          <a:p>
            <a:r>
              <a:rPr lang="en-US" sz="2000" dirty="0" smtClean="0"/>
              <a:t>South pole is tipped away from us so </a:t>
            </a:r>
            <a:r>
              <a:rPr lang="en-US" sz="2000" dirty="0" err="1" smtClean="0"/>
              <a:t>groundtrack</a:t>
            </a:r>
            <a:r>
              <a:rPr lang="en-US" sz="2000" dirty="0" smtClean="0"/>
              <a:t> only reaches 63.2 S</a:t>
            </a:r>
          </a:p>
          <a:p>
            <a:r>
              <a:rPr lang="en-US" sz="2000" dirty="0" smtClean="0"/>
              <a:t>Occultation </a:t>
            </a:r>
            <a:r>
              <a:rPr lang="en-US" sz="2000" dirty="0" err="1" smtClean="0"/>
              <a:t>rayheight</a:t>
            </a:r>
            <a:r>
              <a:rPr lang="en-US" sz="2000" dirty="0" smtClean="0"/>
              <a:t> is higher than other horizontal cuts have been</a:t>
            </a:r>
            <a:r>
              <a:rPr lang="en-US" sz="1800" dirty="0" smtClean="0"/>
              <a:t> </a:t>
            </a:r>
            <a:r>
              <a:rPr lang="en-US" sz="2000" dirty="0" smtClean="0"/>
              <a:t>because tiger stripes are rotated away from view</a:t>
            </a:r>
          </a:p>
        </p:txBody>
      </p:sp>
      <p:pic>
        <p:nvPicPr>
          <p:cNvPr id="35844" name="Picture 3" descr="EpsCmaOcc_2.jpg"/>
          <p:cNvPicPr>
            <a:picLocks noChangeAspect="1"/>
          </p:cNvPicPr>
          <p:nvPr/>
        </p:nvPicPr>
        <p:blipFill>
          <a:blip r:embed="rId3"/>
          <a:srcRect/>
          <a:stretch>
            <a:fillRect/>
          </a:stretch>
        </p:blipFill>
        <p:spPr bwMode="auto">
          <a:xfrm>
            <a:off x="4724400" y="1219200"/>
            <a:ext cx="4419600" cy="4419600"/>
          </a:xfrm>
          <a:prstGeom prst="rect">
            <a:avLst/>
          </a:prstGeom>
          <a:noFill/>
          <a:ln w="9525">
            <a:noFill/>
            <a:miter lim="800000"/>
            <a:headEnd/>
            <a:tailEnd/>
          </a:ln>
        </p:spPr>
      </p:pic>
      <p:graphicFrame>
        <p:nvGraphicFramePr>
          <p:cNvPr id="5" name="Chart 4"/>
          <p:cNvGraphicFramePr>
            <a:graphicFrameLocks/>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4606653"/>
              </p:ext>
            </p:extLst>
          </p:nvPr>
        </p:nvGraphicFramePr>
        <p:xfrm>
          <a:off x="152400" y="4343400"/>
          <a:ext cx="4572000" cy="31496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4800600" y="5943600"/>
            <a:ext cx="4343400" cy="707886"/>
          </a:xfrm>
          <a:prstGeom prst="rect">
            <a:avLst/>
          </a:prstGeom>
          <a:noFill/>
        </p:spPr>
        <p:txBody>
          <a:bodyPr wrap="square" rtlCol="0">
            <a:spAutoFit/>
          </a:bodyPr>
          <a:lstStyle/>
          <a:p>
            <a:r>
              <a:rPr lang="en-US" sz="2000" dirty="0" smtClean="0"/>
              <a:t>This is altitude of star above limb; pierce point in plume is even higher </a:t>
            </a:r>
            <a:endParaRPr lang="en-US" sz="2000" dirty="0"/>
          </a:p>
        </p:txBody>
      </p:sp>
      <p:sp>
        <p:nvSpPr>
          <p:cNvPr id="7" name="TextBox 6"/>
          <p:cNvSpPr txBox="1"/>
          <p:nvPr/>
        </p:nvSpPr>
        <p:spPr>
          <a:xfrm>
            <a:off x="1752600" y="6096000"/>
            <a:ext cx="503964" cy="338554"/>
          </a:xfrm>
          <a:prstGeom prst="rect">
            <a:avLst/>
          </a:prstGeom>
          <a:noFill/>
        </p:spPr>
        <p:txBody>
          <a:bodyPr wrap="none" rtlCol="0">
            <a:spAutoFit/>
          </a:bodyPr>
          <a:lstStyle/>
          <a:p>
            <a:r>
              <a:rPr lang="en-US" sz="1600" dirty="0" smtClean="0"/>
              <a:t>sec</a:t>
            </a:r>
            <a:endParaRPr lang="en-US" sz="1600" dirty="0"/>
          </a:p>
        </p:txBody>
      </p:sp>
      <p:sp>
        <p:nvSpPr>
          <p:cNvPr id="8" name="TextBox 7"/>
          <p:cNvSpPr txBox="1"/>
          <p:nvPr/>
        </p:nvSpPr>
        <p:spPr>
          <a:xfrm>
            <a:off x="152400" y="4953000"/>
            <a:ext cx="838200" cy="646331"/>
          </a:xfrm>
          <a:prstGeom prst="rect">
            <a:avLst/>
          </a:prstGeom>
          <a:noFill/>
        </p:spPr>
        <p:txBody>
          <a:bodyPr wrap="square" rtlCol="0">
            <a:spAutoFit/>
          </a:bodyPr>
          <a:lstStyle/>
          <a:p>
            <a:r>
              <a:rPr lang="en-US" sz="1200" dirty="0" smtClean="0"/>
              <a:t>Relative to limb (km)</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14"/>
            <a:ext cx="8229600" cy="694273"/>
          </a:xfrm>
        </p:spPr>
        <p:txBody>
          <a:bodyPr>
            <a:normAutofit fontScale="90000"/>
          </a:bodyPr>
          <a:lstStyle/>
          <a:p>
            <a:r>
              <a:rPr lang="en-US" b="1" dirty="0" smtClean="0"/>
              <a:t>Comparison to other </a:t>
            </a:r>
            <a:r>
              <a:rPr lang="en-US" b="1" dirty="0" err="1" smtClean="0"/>
              <a:t>Occultations</a:t>
            </a:r>
            <a:endParaRPr lang="en-US" b="1" dirty="0"/>
          </a:p>
        </p:txBody>
      </p:sp>
      <p:sp>
        <p:nvSpPr>
          <p:cNvPr id="3" name="Content Placeholder 2"/>
          <p:cNvSpPr>
            <a:spLocks noGrp="1"/>
          </p:cNvSpPr>
          <p:nvPr>
            <p:ph idx="1"/>
          </p:nvPr>
        </p:nvSpPr>
        <p:spPr>
          <a:xfrm>
            <a:off x="0" y="1143823"/>
            <a:ext cx="3784801" cy="5714177"/>
          </a:xfrm>
        </p:spPr>
        <p:txBody>
          <a:bodyPr>
            <a:normAutofit fontScale="70000" lnSpcReduction="20000"/>
          </a:bodyPr>
          <a:lstStyle/>
          <a:p>
            <a:r>
              <a:rPr lang="en-US" dirty="0" smtClean="0"/>
              <a:t>Cannot directly plot </a:t>
            </a:r>
            <a:r>
              <a:rPr lang="en-US" dirty="0" err="1" smtClean="0"/>
              <a:t>groundtrack</a:t>
            </a:r>
            <a:r>
              <a:rPr lang="en-US" dirty="0" smtClean="0"/>
              <a:t> because latitude is ~62S at closest point to pole due to south pole being rotated away from Cassini</a:t>
            </a:r>
          </a:p>
          <a:p>
            <a:endParaRPr lang="en-US" sz="2353" dirty="0" smtClean="0"/>
          </a:p>
          <a:p>
            <a:r>
              <a:rPr lang="en-US" dirty="0" smtClean="0"/>
              <a:t>Damascus is closest tiger stripe, roughly parallel to ground track</a:t>
            </a:r>
          </a:p>
          <a:p>
            <a:endParaRPr lang="en-US" sz="2353" dirty="0" smtClean="0"/>
          </a:p>
          <a:p>
            <a:r>
              <a:rPr lang="en-US" dirty="0" smtClean="0"/>
              <a:t>Intercepting plume at an altitude of ~90 km at Damascus fissure including this angular offset (17 deg) in the intercept</a:t>
            </a:r>
          </a:p>
          <a:p>
            <a:endParaRPr lang="en-US" dirty="0" smtClean="0"/>
          </a:p>
          <a:p>
            <a:r>
              <a:rPr lang="en-US" dirty="0" smtClean="0"/>
              <a:t>Higher for other tiger stripes (Alexandria is ~200 km)</a:t>
            </a:r>
          </a:p>
          <a:p>
            <a:pPr>
              <a:buNone/>
            </a:pPr>
            <a:endParaRPr lang="en-US" dirty="0"/>
          </a:p>
        </p:txBody>
      </p:sp>
      <p:grpSp>
        <p:nvGrpSpPr>
          <p:cNvPr id="4" name="Group 10"/>
          <p:cNvGrpSpPr/>
          <p:nvPr/>
        </p:nvGrpSpPr>
        <p:grpSpPr>
          <a:xfrm>
            <a:off x="3429000" y="1371600"/>
            <a:ext cx="5277768" cy="4809161"/>
            <a:chOff x="1565912" y="1307198"/>
            <a:chExt cx="5277768" cy="4809161"/>
          </a:xfrm>
        </p:grpSpPr>
        <p:pic>
          <p:nvPicPr>
            <p:cNvPr id="12" name="Picture 11" descr="groundtrack_2005_2007_2010_2011_2016.tif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96879" y="1307198"/>
              <a:ext cx="4546801" cy="4570649"/>
            </a:xfrm>
            <a:prstGeom prst="rect">
              <a:avLst/>
            </a:prstGeom>
          </p:spPr>
        </p:pic>
        <p:sp>
          <p:nvSpPr>
            <p:cNvPr id="13" name="Diamond 12"/>
            <p:cNvSpPr/>
            <p:nvPr/>
          </p:nvSpPr>
          <p:spPr>
            <a:xfrm>
              <a:off x="3390463" y="5901216"/>
              <a:ext cx="116572" cy="92033"/>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iamond 13"/>
            <p:cNvSpPr/>
            <p:nvPr/>
          </p:nvSpPr>
          <p:spPr>
            <a:xfrm>
              <a:off x="1565912" y="3609707"/>
              <a:ext cx="116572" cy="92033"/>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1624198" y="3701740"/>
              <a:ext cx="1824552" cy="22313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48750" y="5870138"/>
              <a:ext cx="810646" cy="246221"/>
            </a:xfrm>
            <a:prstGeom prst="rect">
              <a:avLst/>
            </a:prstGeom>
            <a:noFill/>
          </p:spPr>
          <p:txBody>
            <a:bodyPr wrap="square" rtlCol="0">
              <a:spAutoFit/>
            </a:bodyPr>
            <a:lstStyle/>
            <a:p>
              <a:r>
                <a:rPr lang="en-US" sz="1000" dirty="0" smtClean="0"/>
                <a:t>267 Ingress</a:t>
              </a:r>
              <a:endParaRPr lang="en-US" sz="1000" dirty="0"/>
            </a:p>
          </p:txBody>
        </p:sp>
        <p:sp>
          <p:nvSpPr>
            <p:cNvPr id="17" name="TextBox 16"/>
            <p:cNvSpPr txBox="1"/>
            <p:nvPr/>
          </p:nvSpPr>
          <p:spPr>
            <a:xfrm>
              <a:off x="1624198" y="3455519"/>
              <a:ext cx="740457" cy="246221"/>
            </a:xfrm>
            <a:prstGeom prst="rect">
              <a:avLst/>
            </a:prstGeom>
            <a:noFill/>
          </p:spPr>
          <p:txBody>
            <a:bodyPr wrap="none" rtlCol="0">
              <a:spAutoFit/>
            </a:bodyPr>
            <a:lstStyle/>
            <a:p>
              <a:r>
                <a:rPr lang="en-US" sz="1000" dirty="0" smtClean="0"/>
                <a:t>267 </a:t>
              </a:r>
              <a:r>
                <a:rPr lang="en-US" sz="1000" dirty="0"/>
                <a:t>E</a:t>
              </a:r>
              <a:r>
                <a:rPr lang="en-US" sz="1000" dirty="0" smtClean="0"/>
                <a:t>gress</a:t>
              </a:r>
              <a:endParaRPr lang="en-US" sz="1000"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86996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occ_v_time.jpg"/>
          <p:cNvPicPr>
            <a:picLocks noChangeAspect="1"/>
          </p:cNvPicPr>
          <p:nvPr/>
        </p:nvPicPr>
        <p:blipFill>
          <a:blip r:embed="rId3"/>
          <a:srcRect l="9412" t="7273" r="9412" b="43636"/>
          <a:stretch>
            <a:fillRect/>
          </a:stretch>
        </p:blipFill>
        <p:spPr>
          <a:xfrm>
            <a:off x="4759257" y="142576"/>
            <a:ext cx="4107894" cy="3214909"/>
          </a:xfrm>
          <a:prstGeom prst="rect">
            <a:avLst/>
          </a:prstGeom>
        </p:spPr>
      </p:pic>
      <p:sp>
        <p:nvSpPr>
          <p:cNvPr id="2" name="Title 1"/>
          <p:cNvSpPr>
            <a:spLocks noGrp="1"/>
          </p:cNvSpPr>
          <p:nvPr>
            <p:ph type="title"/>
          </p:nvPr>
        </p:nvSpPr>
        <p:spPr>
          <a:xfrm>
            <a:off x="0" y="0"/>
            <a:ext cx="5029200" cy="762000"/>
          </a:xfrm>
        </p:spPr>
        <p:txBody>
          <a:bodyPr>
            <a:normAutofit fontScale="90000"/>
          </a:bodyPr>
          <a:lstStyle/>
          <a:p>
            <a:r>
              <a:rPr lang="en-US" b="1" dirty="0" smtClean="0">
                <a:solidFill>
                  <a:srgbClr val="3366FF"/>
                </a:solidFill>
              </a:rPr>
              <a:t>2017 </a:t>
            </a:r>
            <a:r>
              <a:rPr lang="en-US" b="1" dirty="0" smtClean="0"/>
              <a:t>Occultation Data</a:t>
            </a:r>
            <a:endParaRPr lang="en-US" b="1" dirty="0"/>
          </a:p>
        </p:txBody>
      </p:sp>
      <p:sp>
        <p:nvSpPr>
          <p:cNvPr id="3" name="Content Placeholder 2"/>
          <p:cNvSpPr>
            <a:spLocks noGrp="1"/>
          </p:cNvSpPr>
          <p:nvPr>
            <p:ph idx="1"/>
          </p:nvPr>
        </p:nvSpPr>
        <p:spPr>
          <a:xfrm>
            <a:off x="228600" y="4038600"/>
            <a:ext cx="4145918" cy="2579821"/>
          </a:xfrm>
        </p:spPr>
        <p:txBody>
          <a:bodyPr>
            <a:normAutofit/>
          </a:bodyPr>
          <a:lstStyle/>
          <a:p>
            <a:r>
              <a:rPr lang="en-US" sz="2000" dirty="0" smtClean="0"/>
              <a:t>FUV (summed over wavelength) and HSP show plume and two jets</a:t>
            </a:r>
          </a:p>
          <a:p>
            <a:pPr lvl="1"/>
            <a:r>
              <a:rPr lang="en-US" sz="1600" dirty="0" smtClean="0"/>
              <a:t>Dips at same time in both HSP and FUV data</a:t>
            </a:r>
          </a:p>
          <a:p>
            <a:pPr lvl="1"/>
            <a:r>
              <a:rPr lang="en-US" sz="1600" dirty="0" smtClean="0"/>
              <a:t>Star velocity across sky = 6.75 km/sec</a:t>
            </a:r>
          </a:p>
          <a:p>
            <a:pPr lvl="1"/>
            <a:endParaRPr lang="en-US" sz="1600" dirty="0" smtClean="0"/>
          </a:p>
          <a:p>
            <a:r>
              <a:rPr lang="en-US" sz="2000" dirty="0" smtClean="0"/>
              <a:t>Plume column density from FUV best fit ~ 1 </a:t>
            </a:r>
            <a:r>
              <a:rPr lang="en-US" sz="2000" dirty="0" err="1" smtClean="0"/>
              <a:t>x</a:t>
            </a:r>
            <a:r>
              <a:rPr lang="en-US" sz="2000" dirty="0" smtClean="0"/>
              <a:t> 10</a:t>
            </a:r>
            <a:r>
              <a:rPr lang="en-US" sz="2000" baseline="30000" dirty="0" smtClean="0"/>
              <a:t>16</a:t>
            </a:r>
            <a:r>
              <a:rPr lang="en-US" sz="2000" dirty="0" smtClean="0"/>
              <a:t> cm</a:t>
            </a:r>
            <a:r>
              <a:rPr lang="en-US" sz="2000" baseline="30000" dirty="0" smtClean="0"/>
              <a:t>-2</a:t>
            </a:r>
          </a:p>
        </p:txBody>
      </p:sp>
      <p:sp>
        <p:nvSpPr>
          <p:cNvPr id="7" name="TextBox 6"/>
          <p:cNvSpPr txBox="1"/>
          <p:nvPr/>
        </p:nvSpPr>
        <p:spPr>
          <a:xfrm>
            <a:off x="6019800" y="1828800"/>
            <a:ext cx="1042028" cy="276999"/>
          </a:xfrm>
          <a:prstGeom prst="rect">
            <a:avLst/>
          </a:prstGeom>
          <a:noFill/>
        </p:spPr>
        <p:txBody>
          <a:bodyPr wrap="square" rtlCol="0">
            <a:spAutoFit/>
          </a:bodyPr>
          <a:lstStyle/>
          <a:p>
            <a:r>
              <a:rPr lang="en-US" sz="1200" dirty="0" smtClean="0"/>
              <a:t>Baghdad I</a:t>
            </a:r>
            <a:endParaRPr lang="en-US" sz="1200" dirty="0"/>
          </a:p>
        </p:txBody>
      </p:sp>
      <p:sp>
        <p:nvSpPr>
          <p:cNvPr id="8" name="TextBox 7"/>
          <p:cNvSpPr txBox="1"/>
          <p:nvPr/>
        </p:nvSpPr>
        <p:spPr>
          <a:xfrm>
            <a:off x="7086600" y="2133600"/>
            <a:ext cx="1295400" cy="276999"/>
          </a:xfrm>
          <a:prstGeom prst="rect">
            <a:avLst/>
          </a:prstGeom>
          <a:noFill/>
        </p:spPr>
        <p:txBody>
          <a:bodyPr wrap="square" rtlCol="0">
            <a:spAutoFit/>
          </a:bodyPr>
          <a:lstStyle/>
          <a:p>
            <a:r>
              <a:rPr lang="en-US" sz="1200" dirty="0" smtClean="0"/>
              <a:t>Damascus II, III</a:t>
            </a:r>
            <a:endParaRPr lang="en-US" sz="1200" dirty="0"/>
          </a:p>
        </p:txBody>
      </p:sp>
      <p:pic>
        <p:nvPicPr>
          <p:cNvPr id="9" name="Picture 8" descr="allocc_v_time.jpg"/>
          <p:cNvPicPr>
            <a:picLocks noChangeAspect="1"/>
          </p:cNvPicPr>
          <p:nvPr/>
        </p:nvPicPr>
        <p:blipFill>
          <a:blip r:embed="rId4"/>
          <a:srcRect l="9412" t="7273" r="9412" b="43636"/>
          <a:stretch>
            <a:fillRect/>
          </a:stretch>
        </p:blipFill>
        <p:spPr>
          <a:xfrm>
            <a:off x="270163" y="668908"/>
            <a:ext cx="4104355" cy="3212139"/>
          </a:xfrm>
          <a:prstGeom prst="rect">
            <a:avLst/>
          </a:prstGeom>
        </p:spPr>
      </p:pic>
      <p:pic>
        <p:nvPicPr>
          <p:cNvPr id="12" name="Picture 11" descr="hsp_2sec_occtime.jpg"/>
          <p:cNvPicPr>
            <a:picLocks noChangeAspect="1"/>
          </p:cNvPicPr>
          <p:nvPr/>
        </p:nvPicPr>
        <p:blipFill>
          <a:blip r:embed="rId5"/>
          <a:stretch>
            <a:fillRect/>
          </a:stretch>
        </p:blipFill>
        <p:spPr>
          <a:xfrm>
            <a:off x="4374518" y="3357485"/>
            <a:ext cx="4769482" cy="3406773"/>
          </a:xfrm>
          <a:prstGeom prst="rect">
            <a:avLst/>
          </a:prstGeom>
        </p:spPr>
      </p:pic>
      <p:sp>
        <p:nvSpPr>
          <p:cNvPr id="13" name="TextBox 12"/>
          <p:cNvSpPr txBox="1"/>
          <p:nvPr/>
        </p:nvSpPr>
        <p:spPr>
          <a:xfrm>
            <a:off x="852374" y="2988153"/>
            <a:ext cx="582211" cy="369332"/>
          </a:xfrm>
          <a:prstGeom prst="rect">
            <a:avLst/>
          </a:prstGeom>
          <a:noFill/>
        </p:spPr>
        <p:txBody>
          <a:bodyPr wrap="none" rtlCol="0">
            <a:spAutoFit/>
          </a:bodyPr>
          <a:lstStyle/>
          <a:p>
            <a:r>
              <a:rPr lang="en-US" b="1" dirty="0" smtClean="0">
                <a:solidFill>
                  <a:srgbClr val="660066"/>
                </a:solidFill>
              </a:rPr>
              <a:t>FUV</a:t>
            </a:r>
            <a:endParaRPr lang="en-US" b="1" dirty="0">
              <a:solidFill>
                <a:srgbClr val="660066"/>
              </a:solidFill>
            </a:endParaRPr>
          </a:p>
        </p:txBody>
      </p:sp>
      <p:sp>
        <p:nvSpPr>
          <p:cNvPr id="14" name="TextBox 13"/>
          <p:cNvSpPr txBox="1"/>
          <p:nvPr/>
        </p:nvSpPr>
        <p:spPr>
          <a:xfrm>
            <a:off x="5291414" y="2393433"/>
            <a:ext cx="582211" cy="369332"/>
          </a:xfrm>
          <a:prstGeom prst="rect">
            <a:avLst/>
          </a:prstGeom>
          <a:noFill/>
        </p:spPr>
        <p:txBody>
          <a:bodyPr wrap="none" rtlCol="0">
            <a:spAutoFit/>
          </a:bodyPr>
          <a:lstStyle/>
          <a:p>
            <a:r>
              <a:rPr lang="en-US" b="1" dirty="0" smtClean="0">
                <a:solidFill>
                  <a:srgbClr val="660066"/>
                </a:solidFill>
              </a:rPr>
              <a:t>FUV</a:t>
            </a:r>
            <a:endParaRPr lang="en-US" b="1" dirty="0">
              <a:solidFill>
                <a:srgbClr val="660066"/>
              </a:solidFill>
            </a:endParaRPr>
          </a:p>
        </p:txBody>
      </p:sp>
      <p:sp>
        <p:nvSpPr>
          <p:cNvPr id="15" name="TextBox 14"/>
          <p:cNvSpPr txBox="1"/>
          <p:nvPr/>
        </p:nvSpPr>
        <p:spPr>
          <a:xfrm>
            <a:off x="5311377" y="3766722"/>
            <a:ext cx="562248" cy="369332"/>
          </a:xfrm>
          <a:prstGeom prst="rect">
            <a:avLst/>
          </a:prstGeom>
          <a:noFill/>
        </p:spPr>
        <p:txBody>
          <a:bodyPr wrap="none" rtlCol="0">
            <a:spAutoFit/>
          </a:bodyPr>
          <a:lstStyle/>
          <a:p>
            <a:r>
              <a:rPr lang="en-US" b="1" dirty="0" smtClean="0">
                <a:solidFill>
                  <a:srgbClr val="660066"/>
                </a:solidFill>
              </a:rPr>
              <a:t>HSP</a:t>
            </a:r>
            <a:endParaRPr lang="en-US" b="1" dirty="0">
              <a:solidFill>
                <a:srgbClr val="660066"/>
              </a:solidFill>
            </a:endParaRPr>
          </a:p>
        </p:txBody>
      </p:sp>
      <p:sp>
        <p:nvSpPr>
          <p:cNvPr id="16" name="TextBox 15"/>
          <p:cNvSpPr txBox="1"/>
          <p:nvPr/>
        </p:nvSpPr>
        <p:spPr>
          <a:xfrm>
            <a:off x="6019800" y="4876800"/>
            <a:ext cx="985153" cy="276999"/>
          </a:xfrm>
          <a:prstGeom prst="rect">
            <a:avLst/>
          </a:prstGeom>
          <a:noFill/>
        </p:spPr>
        <p:txBody>
          <a:bodyPr wrap="square" rtlCol="0">
            <a:spAutoFit/>
          </a:bodyPr>
          <a:lstStyle/>
          <a:p>
            <a:r>
              <a:rPr lang="en-US" sz="1200" dirty="0" smtClean="0"/>
              <a:t>Baghdad I</a:t>
            </a:r>
            <a:endParaRPr lang="en-US" sz="1200" dirty="0"/>
          </a:p>
        </p:txBody>
      </p:sp>
      <p:sp>
        <p:nvSpPr>
          <p:cNvPr id="17" name="TextBox 16"/>
          <p:cNvSpPr txBox="1"/>
          <p:nvPr/>
        </p:nvSpPr>
        <p:spPr>
          <a:xfrm>
            <a:off x="7010400" y="5181600"/>
            <a:ext cx="1295400" cy="276999"/>
          </a:xfrm>
          <a:prstGeom prst="rect">
            <a:avLst/>
          </a:prstGeom>
          <a:noFill/>
        </p:spPr>
        <p:txBody>
          <a:bodyPr wrap="square" rtlCol="0">
            <a:spAutoFit/>
          </a:bodyPr>
          <a:lstStyle/>
          <a:p>
            <a:r>
              <a:rPr lang="en-US" sz="1200" dirty="0" smtClean="0"/>
              <a:t>Damascus II, III</a:t>
            </a:r>
            <a:endParaRPr lang="en-US" sz="1200" dirty="0"/>
          </a:p>
        </p:txBody>
      </p:sp>
      <p:sp>
        <p:nvSpPr>
          <p:cNvPr id="18" name="TextBox 17"/>
          <p:cNvSpPr txBox="1"/>
          <p:nvPr/>
        </p:nvSpPr>
        <p:spPr>
          <a:xfrm>
            <a:off x="1447800" y="1600200"/>
            <a:ext cx="2590800" cy="923330"/>
          </a:xfrm>
          <a:prstGeom prst="rect">
            <a:avLst/>
          </a:prstGeom>
          <a:noFill/>
        </p:spPr>
        <p:txBody>
          <a:bodyPr wrap="square" rtlCol="0">
            <a:spAutoFit/>
          </a:bodyPr>
          <a:lstStyle/>
          <a:p>
            <a:r>
              <a:rPr lang="en-US" sz="1800" dirty="0" smtClean="0">
                <a:solidFill>
                  <a:srgbClr val="008000"/>
                </a:solidFill>
              </a:rPr>
              <a:t>Clear presence of plume even at this high altitude of ray to star </a:t>
            </a:r>
            <a:endParaRPr lang="en-US" sz="1800" dirty="0">
              <a:solidFill>
                <a:srgbClr val="008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9207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048000" cy="1143000"/>
          </a:xfrm>
        </p:spPr>
        <p:txBody>
          <a:bodyPr>
            <a:normAutofit/>
          </a:bodyPr>
          <a:lstStyle/>
          <a:p>
            <a:r>
              <a:rPr lang="en-US" sz="4000" b="1" dirty="0" smtClean="0"/>
              <a:t>Jet Altitudes</a:t>
            </a:r>
            <a:endParaRPr lang="en-US" sz="4000" b="1" dirty="0"/>
          </a:p>
        </p:txBody>
      </p:sp>
      <p:sp>
        <p:nvSpPr>
          <p:cNvPr id="3" name="Content Placeholder 2"/>
          <p:cNvSpPr>
            <a:spLocks noGrp="1"/>
          </p:cNvSpPr>
          <p:nvPr>
            <p:ph idx="1"/>
          </p:nvPr>
        </p:nvSpPr>
        <p:spPr>
          <a:xfrm>
            <a:off x="152400" y="4953000"/>
            <a:ext cx="8686800" cy="1905000"/>
          </a:xfrm>
        </p:spPr>
        <p:txBody>
          <a:bodyPr>
            <a:normAutofit fontScale="85000" lnSpcReduction="20000"/>
          </a:bodyPr>
          <a:lstStyle/>
          <a:p>
            <a:r>
              <a:rPr lang="en-US" dirty="0" smtClean="0"/>
              <a:t>Accounting for rotation of plume away from UVIS view, the ray intercept is very high</a:t>
            </a:r>
          </a:p>
          <a:p>
            <a:pPr lvl="1"/>
            <a:r>
              <a:rPr lang="en-US" dirty="0" smtClean="0"/>
              <a:t>Baghdad I:  108 km above surface; </a:t>
            </a:r>
            <a:r>
              <a:rPr lang="en-US" dirty="0" smtClean="0">
                <a:solidFill>
                  <a:srgbClr val="008000"/>
                </a:solidFill>
              </a:rPr>
              <a:t>mach 4</a:t>
            </a:r>
          </a:p>
          <a:p>
            <a:pPr lvl="1"/>
            <a:r>
              <a:rPr lang="en-US" dirty="0" smtClean="0"/>
              <a:t>Damascus II:  91 km above surface, blended with Damascus III at 98 km altitude so cannot calculate mach # </a:t>
            </a:r>
            <a:endParaRPr lang="en-US" dirty="0"/>
          </a:p>
        </p:txBody>
      </p:sp>
      <p:graphicFrame>
        <p:nvGraphicFramePr>
          <p:cNvPr id="4" name="Chart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4606653"/>
              </p:ext>
            </p:extLst>
          </p:nvPr>
        </p:nvGraphicFramePr>
        <p:xfrm>
          <a:off x="2590800" y="228600"/>
          <a:ext cx="6326894" cy="486356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467600" y="3886200"/>
            <a:ext cx="355837" cy="276999"/>
          </a:xfrm>
          <a:prstGeom prst="rect">
            <a:avLst/>
          </a:prstGeom>
          <a:noFill/>
        </p:spPr>
        <p:txBody>
          <a:bodyPr wrap="none" rtlCol="0">
            <a:spAutoFit/>
          </a:bodyPr>
          <a:lstStyle/>
          <a:p>
            <a:r>
              <a:rPr lang="en-US" sz="1200" dirty="0" smtClean="0"/>
              <a:t>40 </a:t>
            </a:r>
            <a:endParaRPr lang="en-US" sz="1200" dirty="0"/>
          </a:p>
        </p:txBody>
      </p:sp>
      <p:cxnSp>
        <p:nvCxnSpPr>
          <p:cNvPr id="7" name="Straight Connector 6"/>
          <p:cNvCxnSpPr/>
          <p:nvPr/>
        </p:nvCxnSpPr>
        <p:spPr>
          <a:xfrm rot="5400000" flipH="1" flipV="1">
            <a:off x="4305300" y="3086100"/>
            <a:ext cx="1447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4953000" y="2895600"/>
            <a:ext cx="1828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76800" y="3886200"/>
            <a:ext cx="400110" cy="910942"/>
          </a:xfrm>
          <a:prstGeom prst="rect">
            <a:avLst/>
          </a:prstGeom>
          <a:noFill/>
        </p:spPr>
        <p:txBody>
          <a:bodyPr vert="vert270" wrap="none" rtlCol="0">
            <a:spAutoFit/>
          </a:bodyPr>
          <a:lstStyle/>
          <a:p>
            <a:r>
              <a:rPr lang="en-US" sz="1400" dirty="0" smtClean="0"/>
              <a:t>Baghdad I</a:t>
            </a:r>
            <a:endParaRPr lang="en-US" sz="1400" dirty="0"/>
          </a:p>
        </p:txBody>
      </p:sp>
      <p:sp>
        <p:nvSpPr>
          <p:cNvPr id="12" name="TextBox 11"/>
          <p:cNvSpPr txBox="1"/>
          <p:nvPr/>
        </p:nvSpPr>
        <p:spPr>
          <a:xfrm>
            <a:off x="5715000" y="3810000"/>
            <a:ext cx="400110" cy="1090039"/>
          </a:xfrm>
          <a:prstGeom prst="rect">
            <a:avLst/>
          </a:prstGeom>
          <a:noFill/>
        </p:spPr>
        <p:txBody>
          <a:bodyPr vert="vert270" wrap="none" rtlCol="0">
            <a:spAutoFit/>
          </a:bodyPr>
          <a:lstStyle/>
          <a:p>
            <a:r>
              <a:rPr lang="en-US" sz="1400" dirty="0" smtClean="0"/>
              <a:t>Damascus II</a:t>
            </a:r>
            <a:endParaRPr lang="en-US" sz="1400" dirty="0"/>
          </a:p>
        </p:txBody>
      </p:sp>
      <p:sp>
        <p:nvSpPr>
          <p:cNvPr id="13" name="TextBox 12"/>
          <p:cNvSpPr txBox="1"/>
          <p:nvPr/>
        </p:nvSpPr>
        <p:spPr>
          <a:xfrm>
            <a:off x="381000" y="1295400"/>
            <a:ext cx="2590800" cy="3046988"/>
          </a:xfrm>
          <a:prstGeom prst="rect">
            <a:avLst/>
          </a:prstGeom>
          <a:noFill/>
        </p:spPr>
        <p:txBody>
          <a:bodyPr wrap="square" rtlCol="0">
            <a:spAutoFit/>
          </a:bodyPr>
          <a:lstStyle/>
          <a:p>
            <a:r>
              <a:rPr lang="en-US" dirty="0" smtClean="0"/>
              <a:t>Signature of jets still detectable at very high altitude (add ~30 km to </a:t>
            </a:r>
            <a:r>
              <a:rPr lang="en-US" dirty="0" err="1" smtClean="0"/>
              <a:t>rayheight</a:t>
            </a:r>
            <a:r>
              <a:rPr lang="en-US" dirty="0" smtClean="0"/>
              <a:t> for altitude of plume intersect above Baghdad fissure)</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60" name="Text Box 16"/>
          <p:cNvSpPr txBox="1">
            <a:spLocks noChangeArrowheads="1"/>
          </p:cNvSpPr>
          <p:nvPr/>
        </p:nvSpPr>
        <p:spPr bwMode="auto">
          <a:xfrm>
            <a:off x="0" y="152400"/>
            <a:ext cx="9144000" cy="1200329"/>
          </a:xfrm>
          <a:prstGeom prst="rect">
            <a:avLst/>
          </a:prstGeom>
          <a:noFill/>
          <a:ln w="9525">
            <a:noFill/>
            <a:miter lim="800000"/>
            <a:headEnd/>
            <a:tailEnd/>
          </a:ln>
        </p:spPr>
        <p:txBody>
          <a:bodyPr wrap="square">
            <a:prstTxWarp prst="textNoShape">
              <a:avLst/>
            </a:prstTxWarp>
            <a:spAutoFit/>
          </a:bodyPr>
          <a:lstStyle/>
          <a:p>
            <a:pPr algn="ctr"/>
            <a:r>
              <a:rPr lang="en-US" sz="3600" b="1" dirty="0"/>
              <a:t>The Occultation </a:t>
            </a:r>
            <a:r>
              <a:rPr lang="en-US" sz="3600" b="1" dirty="0" smtClean="0"/>
              <a:t>Collection (3)</a:t>
            </a:r>
          </a:p>
          <a:p>
            <a:pPr algn="ctr"/>
            <a:r>
              <a:rPr lang="en-US" sz="3600" b="1" dirty="0" smtClean="0">
                <a:solidFill>
                  <a:srgbClr val="008000"/>
                </a:solidFill>
              </a:rPr>
              <a:t>Diurnal Variability - </a:t>
            </a:r>
            <a:r>
              <a:rPr lang="en-US" sz="3600" b="1" dirty="0" smtClean="0">
                <a:solidFill>
                  <a:srgbClr val="3366FF"/>
                </a:solidFill>
              </a:rPr>
              <a:t>2016</a:t>
            </a:r>
            <a:endParaRPr lang="en-US" sz="3600" b="1" dirty="0">
              <a:solidFill>
                <a:srgbClr val="008000"/>
              </a:solidFill>
            </a:endParaRPr>
          </a:p>
        </p:txBody>
      </p:sp>
      <p:pic>
        <p:nvPicPr>
          <p:cNvPr id="19" name="Enc_EpsOri_Occ.mpg">
            <a:hlinkClick r:id="" action="ppaction://media"/>
          </p:cNvPr>
          <p:cNvPicPr/>
          <p:nvPr>
            <a:videoFile r:link="rId1"/>
          </p:nvPr>
        </p:nvPicPr>
        <p:blipFill>
          <a:blip r:embed="rId4"/>
          <a:stretch>
            <a:fillRect/>
          </a:stretch>
        </p:blipFill>
        <p:spPr>
          <a:xfrm>
            <a:off x="5867400" y="2209800"/>
            <a:ext cx="3048000" cy="2764028"/>
          </a:xfrm>
          <a:prstGeom prst="rect">
            <a:avLst/>
          </a:prstGeom>
        </p:spPr>
      </p:pic>
      <p:sp>
        <p:nvSpPr>
          <p:cNvPr id="20" name="Rectangle 15"/>
          <p:cNvSpPr>
            <a:spLocks noChangeArrowheads="1"/>
          </p:cNvSpPr>
          <p:nvPr/>
        </p:nvSpPr>
        <p:spPr bwMode="auto">
          <a:xfrm>
            <a:off x="4114800" y="3962400"/>
            <a:ext cx="1752600" cy="1015663"/>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3366FF"/>
                </a:solidFill>
              </a:rPr>
              <a:t>2016</a:t>
            </a:r>
            <a:r>
              <a:rPr lang="en-US" sz="2000" dirty="0" smtClean="0">
                <a:solidFill>
                  <a:srgbClr val="800080"/>
                </a:solidFill>
              </a:rPr>
              <a:t> </a:t>
            </a:r>
            <a:r>
              <a:rPr lang="en-US" sz="2000" dirty="0">
                <a:solidFill>
                  <a:srgbClr val="800080"/>
                </a:solidFill>
              </a:rPr>
              <a:t>-</a:t>
            </a:r>
            <a:r>
              <a:rPr lang="en-US" sz="2000" dirty="0" smtClean="0">
                <a:solidFill>
                  <a:srgbClr val="800080"/>
                </a:solidFill>
              </a:rPr>
              <a:t> </a:t>
            </a:r>
            <a:r>
              <a:rPr lang="en-US" sz="2000" dirty="0" err="1" smtClean="0">
                <a:solidFill>
                  <a:srgbClr val="800080"/>
                </a:solidFill>
              </a:rPr>
              <a:t>eps</a:t>
            </a:r>
            <a:r>
              <a:rPr lang="en-US" sz="2000" dirty="0" smtClean="0">
                <a:solidFill>
                  <a:srgbClr val="800080"/>
                </a:solidFill>
              </a:rPr>
              <a:t> </a:t>
            </a:r>
            <a:r>
              <a:rPr lang="en-US" sz="2000" dirty="0" err="1">
                <a:solidFill>
                  <a:srgbClr val="800080"/>
                </a:solidFill>
              </a:rPr>
              <a:t>Orionis</a:t>
            </a:r>
            <a:r>
              <a:rPr lang="en-US" sz="2000" dirty="0">
                <a:solidFill>
                  <a:srgbClr val="800080"/>
                </a:solidFill>
              </a:rPr>
              <a:t> Occultation</a:t>
            </a:r>
          </a:p>
        </p:txBody>
      </p:sp>
      <p:sp>
        <p:nvSpPr>
          <p:cNvPr id="21" name="TextBox 20"/>
          <p:cNvSpPr txBox="1"/>
          <p:nvPr/>
        </p:nvSpPr>
        <p:spPr>
          <a:xfrm>
            <a:off x="304800" y="1295400"/>
            <a:ext cx="8534401" cy="830997"/>
          </a:xfrm>
          <a:prstGeom prst="rect">
            <a:avLst/>
          </a:prstGeom>
          <a:noFill/>
        </p:spPr>
        <p:txBody>
          <a:bodyPr wrap="square" rtlCol="0">
            <a:spAutoFit/>
          </a:bodyPr>
          <a:lstStyle/>
          <a:p>
            <a:pPr algn="ctr"/>
            <a:r>
              <a:rPr lang="en-US" b="1" i="1" dirty="0" smtClean="0"/>
              <a:t>Supersonic Jets, not the bulk plume, are responsible for the diurnal variability in particulate brightness</a:t>
            </a:r>
            <a:endParaRPr lang="en-US" b="1" i="1" dirty="0"/>
          </a:p>
        </p:txBody>
      </p:sp>
      <p:sp>
        <p:nvSpPr>
          <p:cNvPr id="22" name="TextBox 21"/>
          <p:cNvSpPr txBox="1"/>
          <p:nvPr/>
        </p:nvSpPr>
        <p:spPr>
          <a:xfrm>
            <a:off x="3886200" y="5105400"/>
            <a:ext cx="5257800" cy="1631216"/>
          </a:xfrm>
          <a:prstGeom prst="rect">
            <a:avLst/>
          </a:prstGeom>
          <a:noFill/>
        </p:spPr>
        <p:txBody>
          <a:bodyPr wrap="square" rtlCol="0">
            <a:spAutoFit/>
          </a:bodyPr>
          <a:lstStyle/>
          <a:p>
            <a:pPr>
              <a:buFont typeface="Arial"/>
              <a:buChar char="•"/>
            </a:pPr>
            <a:r>
              <a:rPr lang="en-US" sz="2000" dirty="0" smtClean="0">
                <a:solidFill>
                  <a:srgbClr val="008000"/>
                </a:solidFill>
              </a:rPr>
              <a:t>  Bulk column density </a:t>
            </a:r>
            <a:r>
              <a:rPr lang="en-US" sz="2000" dirty="0" smtClean="0"/>
              <a:t>at same altitude of gamma </a:t>
            </a:r>
            <a:r>
              <a:rPr lang="en-US" sz="2000" dirty="0" err="1" smtClean="0"/>
              <a:t>Ori</a:t>
            </a:r>
            <a:r>
              <a:rPr lang="en-US" sz="2000" dirty="0" smtClean="0"/>
              <a:t> </a:t>
            </a:r>
            <a:r>
              <a:rPr lang="en-US" sz="2000" dirty="0" smtClean="0">
                <a:solidFill>
                  <a:srgbClr val="3366FF"/>
                </a:solidFill>
              </a:rPr>
              <a:t>(2005) </a:t>
            </a:r>
            <a:r>
              <a:rPr lang="en-US" sz="2000" dirty="0" smtClean="0"/>
              <a:t>occultation at </a:t>
            </a:r>
            <a:r>
              <a:rPr lang="en-US" sz="2000" dirty="0" smtClean="0">
                <a:solidFill>
                  <a:srgbClr val="800000"/>
                </a:solidFill>
              </a:rPr>
              <a:t>mean anomaly </a:t>
            </a:r>
            <a:r>
              <a:rPr lang="en-US" sz="2000" b="1" dirty="0" smtClean="0">
                <a:solidFill>
                  <a:srgbClr val="800000"/>
                </a:solidFill>
              </a:rPr>
              <a:t>117</a:t>
            </a:r>
            <a:r>
              <a:rPr lang="en-US" sz="2000" dirty="0" smtClean="0">
                <a:solidFill>
                  <a:srgbClr val="800000"/>
                </a:solidFill>
              </a:rPr>
              <a:t> </a:t>
            </a:r>
            <a:r>
              <a:rPr lang="en-US" sz="2000" dirty="0" smtClean="0"/>
              <a:t>and epsilon </a:t>
            </a:r>
            <a:r>
              <a:rPr lang="en-US" sz="2000" dirty="0" err="1" smtClean="0"/>
              <a:t>Ori</a:t>
            </a:r>
            <a:r>
              <a:rPr lang="en-US" sz="2000" dirty="0" smtClean="0"/>
              <a:t> </a:t>
            </a:r>
            <a:r>
              <a:rPr lang="en-US" sz="2000" dirty="0" smtClean="0">
                <a:solidFill>
                  <a:srgbClr val="3366FF"/>
                </a:solidFill>
              </a:rPr>
              <a:t>(2016) </a:t>
            </a:r>
            <a:r>
              <a:rPr lang="en-US" sz="2000" dirty="0" smtClean="0"/>
              <a:t>occultation at </a:t>
            </a:r>
            <a:r>
              <a:rPr lang="en-US" sz="2000" dirty="0" smtClean="0">
                <a:solidFill>
                  <a:srgbClr val="800000"/>
                </a:solidFill>
              </a:rPr>
              <a:t>mean anomaly </a:t>
            </a:r>
            <a:r>
              <a:rPr lang="en-US" sz="2000" b="1" dirty="0" smtClean="0">
                <a:solidFill>
                  <a:srgbClr val="800000"/>
                </a:solidFill>
              </a:rPr>
              <a:t>208</a:t>
            </a:r>
            <a:r>
              <a:rPr lang="en-US" sz="2000" dirty="0" smtClean="0"/>
              <a:t> </a:t>
            </a:r>
            <a:r>
              <a:rPr lang="en-US" sz="2000" dirty="0" smtClean="0">
                <a:solidFill>
                  <a:srgbClr val="008000"/>
                </a:solidFill>
              </a:rPr>
              <a:t>was the same:  1.5 </a:t>
            </a:r>
            <a:r>
              <a:rPr lang="en-US" sz="2000" dirty="0" err="1" smtClean="0">
                <a:solidFill>
                  <a:srgbClr val="008000"/>
                </a:solidFill>
              </a:rPr>
              <a:t>x</a:t>
            </a:r>
            <a:r>
              <a:rPr lang="en-US" sz="2000" dirty="0" smtClean="0">
                <a:solidFill>
                  <a:srgbClr val="008000"/>
                </a:solidFill>
              </a:rPr>
              <a:t> 10</a:t>
            </a:r>
            <a:r>
              <a:rPr lang="en-US" sz="2000" baseline="30000" dirty="0" smtClean="0">
                <a:solidFill>
                  <a:srgbClr val="008000"/>
                </a:solidFill>
              </a:rPr>
              <a:t>16</a:t>
            </a:r>
            <a:r>
              <a:rPr lang="en-US" sz="2000" dirty="0" smtClean="0">
                <a:solidFill>
                  <a:srgbClr val="008000"/>
                </a:solidFill>
              </a:rPr>
              <a:t> cm</a:t>
            </a:r>
            <a:r>
              <a:rPr lang="en-US" sz="2000" baseline="30000" dirty="0" smtClean="0">
                <a:solidFill>
                  <a:srgbClr val="008000"/>
                </a:solidFill>
              </a:rPr>
              <a:t>-2</a:t>
            </a:r>
            <a:endParaRPr lang="en-US" sz="2000" baseline="30000" dirty="0">
              <a:solidFill>
                <a:srgbClr val="008000"/>
              </a:solidFill>
            </a:endParaRPr>
          </a:p>
        </p:txBody>
      </p:sp>
      <p:sp>
        <p:nvSpPr>
          <p:cNvPr id="10" name="Content Placeholder 2"/>
          <p:cNvSpPr txBox="1">
            <a:spLocks/>
          </p:cNvSpPr>
          <p:nvPr/>
        </p:nvSpPr>
        <p:spPr bwMode="auto">
          <a:xfrm>
            <a:off x="1" y="2209800"/>
            <a:ext cx="57912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Diurnal variability in plume brightness (particles) discovered in VIMS data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Hedman</a:t>
            </a:r>
            <a:r>
              <a:rPr kumimoji="0" lang="en-US" sz="2400" b="0" i="0" u="none" strike="noStrike" kern="0" cap="none" spc="0" normalizeH="0" baseline="0" noProof="0" dirty="0" smtClean="0">
                <a:ln>
                  <a:noFill/>
                </a:ln>
                <a:solidFill>
                  <a:schemeClr val="tx1"/>
                </a:solidFill>
                <a:effectLst/>
                <a:uLnTx/>
                <a:uFillTx/>
                <a:latin typeface="+mn-lt"/>
                <a:ea typeface="+mn-ea"/>
                <a:cs typeface="+mn-cs"/>
              </a:rPr>
              <a:t> et al., 2013), with up to 3x difference between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perikrone</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and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apokrone</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But UVIS had seen only ~15% water vapor variability in </a:t>
            </a:r>
            <a:r>
              <a:rPr kumimoji="0" lang="en-US" sz="2400" b="0" i="0" u="none" strike="noStrike" kern="0" cap="none" spc="0" normalizeH="0" baseline="0" noProof="0" dirty="0" err="1" smtClean="0">
                <a:ln>
                  <a:noFill/>
                </a:ln>
                <a:solidFill>
                  <a:schemeClr val="tx1"/>
                </a:solidFill>
                <a:effectLst/>
                <a:uLnTx/>
                <a:uFillTx/>
                <a:latin typeface="+mn-lt"/>
                <a:ea typeface="+mn-ea"/>
                <a:cs typeface="+mn-cs"/>
              </a:rPr>
              <a:t>occultations</a:t>
            </a:r>
            <a:r>
              <a:rPr kumimoji="0" lang="en-US" sz="2400" b="0" i="0" u="none" strike="noStrike" kern="0" cap="none" spc="0" normalizeH="0" baseline="0" noProof="0" dirty="0" smtClean="0">
                <a:ln>
                  <a:noFill/>
                </a:ln>
                <a:solidFill>
                  <a:schemeClr val="tx1"/>
                </a:solidFill>
                <a:effectLst/>
                <a:uLnTx/>
                <a:uFillTx/>
                <a:latin typeface="+mn-lt"/>
                <a:ea typeface="+mn-ea"/>
                <a:cs typeface="+mn-cs"/>
              </a:rPr>
              <a:t> </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11" name="Content Placeholder 2"/>
          <p:cNvSpPr txBox="1">
            <a:spLocks/>
          </p:cNvSpPr>
          <p:nvPr/>
        </p:nvSpPr>
        <p:spPr>
          <a:xfrm>
            <a:off x="0" y="4114800"/>
            <a:ext cx="3505200" cy="2743200"/>
          </a:xfrm>
          <a:prstGeom prst="rect">
            <a:avLst/>
          </a:prstGeom>
        </p:spPr>
        <p:txBody>
          <a:bodyPr>
            <a:normAutofit/>
          </a:bodyPr>
          <a:lstStyle/>
          <a:p>
            <a:pPr marL="342900" indent="-342900" defTabSz="457200" eaLnBrk="1" fontAlgn="auto" hangingPunct="1">
              <a:spcBef>
                <a:spcPct val="20000"/>
              </a:spcBef>
              <a:spcAft>
                <a:spcPts val="0"/>
              </a:spcAft>
              <a:buFont typeface="Arial"/>
              <a:buChar char="•"/>
              <a:defRPr/>
            </a:pPr>
            <a:r>
              <a:rPr lang="en-US" sz="2000" dirty="0">
                <a:latin typeface="+mn-lt"/>
                <a:ea typeface="+mn-ea"/>
                <a:cs typeface="+mn-cs"/>
              </a:rPr>
              <a:t>Why?  No </a:t>
            </a:r>
            <a:r>
              <a:rPr lang="en-US" sz="2000" dirty="0" err="1">
                <a:latin typeface="+mn-lt"/>
                <a:ea typeface="+mn-ea"/>
                <a:cs typeface="+mn-cs"/>
              </a:rPr>
              <a:t>occultations</a:t>
            </a:r>
            <a:r>
              <a:rPr lang="en-US" sz="2000" dirty="0">
                <a:latin typeface="+mn-lt"/>
                <a:ea typeface="+mn-ea"/>
                <a:cs typeface="+mn-cs"/>
              </a:rPr>
              <a:t> at </a:t>
            </a:r>
            <a:r>
              <a:rPr lang="en-US" sz="2000" dirty="0" err="1">
                <a:latin typeface="+mn-lt"/>
                <a:ea typeface="+mn-ea"/>
                <a:cs typeface="+mn-cs"/>
              </a:rPr>
              <a:t>apokrone</a:t>
            </a:r>
            <a:r>
              <a:rPr lang="en-US" sz="2000" dirty="0" smtClean="0">
                <a:latin typeface="+mn-lt"/>
                <a:ea typeface="+mn-ea"/>
                <a:cs typeface="+mn-cs"/>
              </a:rPr>
              <a:t> </a:t>
            </a:r>
            <a:endParaRPr lang="en-US" sz="1800" dirty="0" smtClean="0">
              <a:latin typeface="+mn-lt"/>
              <a:ea typeface="+mn-ea"/>
              <a:cs typeface="+mn-cs"/>
            </a:endParaRPr>
          </a:p>
          <a:p>
            <a:pPr marL="342900" indent="-342900" defTabSz="457200" eaLnBrk="1" fontAlgn="auto" hangingPunct="1">
              <a:spcBef>
                <a:spcPct val="20000"/>
              </a:spcBef>
              <a:spcAft>
                <a:spcPts val="0"/>
              </a:spcAft>
              <a:buFont typeface="Arial"/>
              <a:buChar char="•"/>
              <a:defRPr/>
            </a:pPr>
            <a:endParaRPr lang="en-US" sz="1050" dirty="0">
              <a:latin typeface="+mn-lt"/>
              <a:ea typeface="+mn-ea"/>
              <a:cs typeface="+mn-cs"/>
            </a:endParaRPr>
          </a:p>
          <a:p>
            <a:pPr marL="342900" indent="-342900" defTabSz="457200" eaLnBrk="1" fontAlgn="auto" hangingPunct="1">
              <a:spcBef>
                <a:spcPct val="20000"/>
              </a:spcBef>
              <a:spcAft>
                <a:spcPts val="0"/>
              </a:spcAft>
              <a:buFont typeface="Arial"/>
              <a:buChar char="•"/>
              <a:defRPr/>
            </a:pPr>
            <a:r>
              <a:rPr lang="en-US" sz="2000" dirty="0">
                <a:latin typeface="+mn-lt"/>
                <a:ea typeface="+mn-ea"/>
                <a:cs typeface="+mn-cs"/>
              </a:rPr>
              <a:t>So, we requested another occultation, in </a:t>
            </a:r>
            <a:r>
              <a:rPr lang="en-US" sz="2000" dirty="0">
                <a:solidFill>
                  <a:srgbClr val="3366FF"/>
                </a:solidFill>
                <a:latin typeface="+mn-lt"/>
                <a:ea typeface="+mn-ea"/>
                <a:cs typeface="+mn-cs"/>
              </a:rPr>
              <a:t>2016</a:t>
            </a:r>
            <a:r>
              <a:rPr lang="en-US" sz="2000" dirty="0">
                <a:latin typeface="+mn-lt"/>
                <a:ea typeface="+mn-ea"/>
                <a:cs typeface="+mn-cs"/>
              </a:rPr>
              <a:t>, at a mean anomaly of </a:t>
            </a:r>
            <a:r>
              <a:rPr lang="en-US" sz="2000" dirty="0" smtClean="0">
                <a:solidFill>
                  <a:srgbClr val="008000"/>
                </a:solidFill>
                <a:latin typeface="+mn-lt"/>
                <a:ea typeface="+mn-ea"/>
                <a:cs typeface="+mn-cs"/>
              </a:rPr>
              <a:t>208</a:t>
            </a:r>
          </a:p>
          <a:p>
            <a:pPr marL="342900" indent="-342900" defTabSz="457200" eaLnBrk="1" fontAlgn="auto" hangingPunct="1">
              <a:spcBef>
                <a:spcPct val="20000"/>
              </a:spcBef>
              <a:spcAft>
                <a:spcPts val="0"/>
              </a:spcAft>
              <a:buFont typeface="Arial"/>
              <a:buChar char="•"/>
              <a:defRPr/>
            </a:pPr>
            <a:r>
              <a:rPr lang="en-US" sz="2000" dirty="0" smtClean="0">
                <a:solidFill>
                  <a:srgbClr val="FF0000"/>
                </a:solidFill>
              </a:rPr>
              <a:t>Result:  No difference in bulk column density</a:t>
            </a:r>
            <a:r>
              <a:rPr lang="en-US" sz="2000" dirty="0" smtClean="0">
                <a:solidFill>
                  <a:srgbClr val="FF0000"/>
                </a:solidFill>
                <a:latin typeface="+mn-lt"/>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3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a:bodyPr>
          <a:lstStyle/>
          <a:p>
            <a:r>
              <a:rPr lang="en-US" sz="4000" b="1" dirty="0" smtClean="0"/>
              <a:t>Variability in Jet Properties with Orbital Longitude?  </a:t>
            </a:r>
            <a:r>
              <a:rPr lang="en-US" sz="4000" b="1" dirty="0" smtClean="0">
                <a:solidFill>
                  <a:srgbClr val="008000"/>
                </a:solidFill>
              </a:rPr>
              <a:t>YES</a:t>
            </a:r>
            <a:endParaRPr lang="en-US" sz="4000" b="1" dirty="0"/>
          </a:p>
        </p:txBody>
      </p:sp>
      <p:sp>
        <p:nvSpPr>
          <p:cNvPr id="3" name="Content Placeholder 2"/>
          <p:cNvSpPr>
            <a:spLocks noGrp="1"/>
          </p:cNvSpPr>
          <p:nvPr>
            <p:ph idx="1"/>
          </p:nvPr>
        </p:nvSpPr>
        <p:spPr>
          <a:xfrm>
            <a:off x="229464" y="1447800"/>
            <a:ext cx="8914536" cy="5181600"/>
          </a:xfrm>
        </p:spPr>
        <p:txBody>
          <a:bodyPr>
            <a:normAutofit fontScale="70000" lnSpcReduction="20000"/>
          </a:bodyPr>
          <a:lstStyle/>
          <a:p>
            <a:pPr>
              <a:buNone/>
            </a:pPr>
            <a:r>
              <a:rPr lang="en-US" b="1" i="1" dirty="0" smtClean="0"/>
              <a:t>Compare Baghdad I gas jet at other times</a:t>
            </a:r>
          </a:p>
          <a:p>
            <a:endParaRPr lang="en-US" sz="1946" b="1" dirty="0" smtClean="0"/>
          </a:p>
          <a:p>
            <a:r>
              <a:rPr lang="en-US" dirty="0" smtClean="0"/>
              <a:t>The previous estimate of </a:t>
            </a:r>
            <a:r>
              <a:rPr lang="en-US" dirty="0" smtClean="0">
                <a:solidFill>
                  <a:srgbClr val="660066"/>
                </a:solidFill>
              </a:rPr>
              <a:t>column density </a:t>
            </a:r>
            <a:r>
              <a:rPr lang="en-US" dirty="0" smtClean="0"/>
              <a:t>from the </a:t>
            </a:r>
            <a:r>
              <a:rPr lang="en-US" dirty="0" smtClean="0">
                <a:solidFill>
                  <a:srgbClr val="3366FF"/>
                </a:solidFill>
              </a:rPr>
              <a:t>2011</a:t>
            </a:r>
            <a:r>
              <a:rPr lang="en-US" dirty="0" smtClean="0"/>
              <a:t> zeta </a:t>
            </a:r>
            <a:r>
              <a:rPr lang="en-US" dirty="0" err="1" smtClean="0"/>
              <a:t>Orionis</a:t>
            </a:r>
            <a:r>
              <a:rPr lang="en-US" dirty="0" smtClean="0"/>
              <a:t> occultation, mean anomaly 237, at ~same altitude, was </a:t>
            </a:r>
            <a:r>
              <a:rPr lang="en-US" dirty="0" smtClean="0">
                <a:solidFill>
                  <a:srgbClr val="660066"/>
                </a:solidFill>
              </a:rPr>
              <a:t>1.6 </a:t>
            </a:r>
            <a:r>
              <a:rPr lang="en-US" dirty="0" err="1" smtClean="0">
                <a:solidFill>
                  <a:srgbClr val="660066"/>
                </a:solidFill>
              </a:rPr>
              <a:t>x</a:t>
            </a:r>
            <a:r>
              <a:rPr lang="en-US" dirty="0" smtClean="0">
                <a:solidFill>
                  <a:srgbClr val="660066"/>
                </a:solidFill>
              </a:rPr>
              <a:t> 10</a:t>
            </a:r>
            <a:r>
              <a:rPr lang="en-US" baseline="30000" dirty="0" smtClean="0">
                <a:solidFill>
                  <a:srgbClr val="660066"/>
                </a:solidFill>
              </a:rPr>
              <a:t>16</a:t>
            </a:r>
            <a:r>
              <a:rPr lang="en-US" dirty="0" smtClean="0">
                <a:solidFill>
                  <a:srgbClr val="660066"/>
                </a:solidFill>
              </a:rPr>
              <a:t> cm</a:t>
            </a:r>
            <a:r>
              <a:rPr lang="en-US" baseline="30000" dirty="0" smtClean="0">
                <a:solidFill>
                  <a:srgbClr val="660066"/>
                </a:solidFill>
              </a:rPr>
              <a:t>-2</a:t>
            </a:r>
          </a:p>
          <a:p>
            <a:r>
              <a:rPr lang="en-US" dirty="0" smtClean="0">
                <a:solidFill>
                  <a:srgbClr val="3366FF"/>
                </a:solidFill>
              </a:rPr>
              <a:t>2016</a:t>
            </a:r>
            <a:r>
              <a:rPr lang="en-US" dirty="0" smtClean="0">
                <a:solidFill>
                  <a:srgbClr val="008000"/>
                </a:solidFill>
              </a:rPr>
              <a:t> column density = 2.0 </a:t>
            </a:r>
            <a:r>
              <a:rPr lang="en-US" dirty="0" err="1" smtClean="0">
                <a:solidFill>
                  <a:srgbClr val="008000"/>
                </a:solidFill>
              </a:rPr>
              <a:t>x</a:t>
            </a:r>
            <a:r>
              <a:rPr lang="en-US" dirty="0" smtClean="0">
                <a:solidFill>
                  <a:srgbClr val="008000"/>
                </a:solidFill>
              </a:rPr>
              <a:t> 10</a:t>
            </a:r>
            <a:r>
              <a:rPr lang="en-US" baseline="30000" dirty="0" smtClean="0">
                <a:solidFill>
                  <a:srgbClr val="008000"/>
                </a:solidFill>
              </a:rPr>
              <a:t>16</a:t>
            </a:r>
            <a:r>
              <a:rPr lang="en-US" dirty="0" smtClean="0">
                <a:solidFill>
                  <a:srgbClr val="008000"/>
                </a:solidFill>
              </a:rPr>
              <a:t> cm</a:t>
            </a:r>
            <a:r>
              <a:rPr lang="en-US" baseline="30000" dirty="0" smtClean="0">
                <a:solidFill>
                  <a:srgbClr val="008000"/>
                </a:solidFill>
              </a:rPr>
              <a:t>-2</a:t>
            </a:r>
          </a:p>
          <a:p>
            <a:endParaRPr lang="en-US" sz="1946" dirty="0" smtClean="0">
              <a:solidFill>
                <a:srgbClr val="008000"/>
              </a:solidFill>
            </a:endParaRPr>
          </a:p>
          <a:p>
            <a:r>
              <a:rPr lang="en-US" dirty="0" smtClean="0"/>
              <a:t>Previous estimate from the </a:t>
            </a:r>
            <a:r>
              <a:rPr lang="en-US" dirty="0" smtClean="0">
                <a:solidFill>
                  <a:srgbClr val="3366FF"/>
                </a:solidFill>
              </a:rPr>
              <a:t>2010</a:t>
            </a:r>
            <a:r>
              <a:rPr lang="en-US" dirty="0" smtClean="0"/>
              <a:t> solar occultation was </a:t>
            </a:r>
            <a:r>
              <a:rPr lang="en-US" dirty="0" smtClean="0">
                <a:solidFill>
                  <a:srgbClr val="660066"/>
                </a:solidFill>
              </a:rPr>
              <a:t>mach number = 6</a:t>
            </a:r>
          </a:p>
          <a:p>
            <a:r>
              <a:rPr lang="en-US" dirty="0" smtClean="0">
                <a:solidFill>
                  <a:srgbClr val="3366FF"/>
                </a:solidFill>
              </a:rPr>
              <a:t>2016</a:t>
            </a:r>
            <a:r>
              <a:rPr lang="en-US" dirty="0" smtClean="0">
                <a:solidFill>
                  <a:srgbClr val="008000"/>
                </a:solidFill>
              </a:rPr>
              <a:t> mach number = 8 – 9</a:t>
            </a:r>
          </a:p>
          <a:p>
            <a:pPr>
              <a:buNone/>
            </a:pPr>
            <a:r>
              <a:rPr lang="en-US" b="1" i="1" dirty="0" smtClean="0"/>
              <a:t>Conclusion:  there is more gas in this jet, going faster</a:t>
            </a:r>
          </a:p>
          <a:p>
            <a:pPr>
              <a:buNone/>
            </a:pPr>
            <a:endParaRPr lang="en-US" b="1" i="1" dirty="0" smtClean="0"/>
          </a:p>
          <a:p>
            <a:r>
              <a:rPr lang="en-US" dirty="0" smtClean="0">
                <a:solidFill>
                  <a:srgbClr val="000000"/>
                </a:solidFill>
              </a:rPr>
              <a:t>This is not inconsistent with the overall plume mass flux:</a:t>
            </a:r>
          </a:p>
          <a:p>
            <a:pPr lvl="1"/>
            <a:r>
              <a:rPr lang="en-US" dirty="0" smtClean="0">
                <a:solidFill>
                  <a:srgbClr val="000000"/>
                </a:solidFill>
              </a:rPr>
              <a:t>The Baghdad I jet typically contributes 2% to the total plume, at this orbital longitude that has increased to 8%</a:t>
            </a:r>
          </a:p>
          <a:p>
            <a:pPr lvl="1"/>
            <a:r>
              <a:rPr lang="en-US" dirty="0" smtClean="0">
                <a:solidFill>
                  <a:srgbClr val="000000"/>
                </a:solidFill>
              </a:rPr>
              <a:t>The jets only contribute </a:t>
            </a:r>
            <a:r>
              <a:rPr lang="en-US" dirty="0" smtClean="0"/>
              <a:t>3-4 </a:t>
            </a:r>
            <a:r>
              <a:rPr lang="en-US" dirty="0" smtClean="0">
                <a:solidFill>
                  <a:srgbClr val="000000"/>
                </a:solidFill>
              </a:rPr>
              <a:t>% of the molecules exiting </a:t>
            </a:r>
            <a:r>
              <a:rPr lang="en-US" dirty="0" err="1" smtClean="0">
                <a:solidFill>
                  <a:srgbClr val="000000"/>
                </a:solidFill>
              </a:rPr>
              <a:t>Enceladus</a:t>
            </a:r>
            <a:r>
              <a:rPr lang="en-US" dirty="0" smtClean="0">
                <a:solidFill>
                  <a:srgbClr val="000000"/>
                </a:solidFill>
              </a:rPr>
              <a:t>, so even if the density and velocity increase it is still a minimal effect</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normAutofit fontScale="90000"/>
          </a:bodyPr>
          <a:lstStyle/>
          <a:p>
            <a:r>
              <a:rPr lang="en-US" sz="4000" b="1" dirty="0" smtClean="0"/>
              <a:t>Another interesting difference:  </a:t>
            </a:r>
            <a:br>
              <a:rPr lang="en-US" sz="4000" b="1" dirty="0" smtClean="0"/>
            </a:br>
            <a:r>
              <a:rPr lang="en-US" sz="4000" b="1" dirty="0" smtClean="0"/>
              <a:t>HSP Extinction </a:t>
            </a:r>
            <a:r>
              <a:rPr lang="en-US" sz="4000" b="1" dirty="0" err="1" smtClean="0"/>
              <a:t>vs</a:t>
            </a:r>
            <a:r>
              <a:rPr lang="en-US" sz="4000" b="1" dirty="0" smtClean="0"/>
              <a:t> </a:t>
            </a:r>
            <a:r>
              <a:rPr lang="en-US" sz="4000" b="1" dirty="0" err="1" smtClean="0"/>
              <a:t>Rayheight</a:t>
            </a:r>
            <a:r>
              <a:rPr lang="en-US" sz="4000" b="1" dirty="0" smtClean="0"/>
              <a:t> Altitude</a:t>
            </a:r>
            <a:endParaRPr lang="en-US" sz="4000" b="1" dirty="0"/>
          </a:p>
        </p:txBody>
      </p:sp>
      <p:pic>
        <p:nvPicPr>
          <p:cNvPr id="4" name="Picture 3" descr="2005_2007_2011_2016_hsp_rayheight_5km_v2_dark.jpg"/>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015" t="6845" r="5008" b="44005"/>
          <a:stretch/>
        </p:blipFill>
        <p:spPr>
          <a:xfrm>
            <a:off x="4587799" y="1757573"/>
            <a:ext cx="4556201" cy="3370691"/>
          </a:xfrm>
          <a:prstGeom prst="rect">
            <a:avLst/>
          </a:prstGeom>
        </p:spPr>
      </p:pic>
      <p:pic>
        <p:nvPicPr>
          <p:cNvPr id="5" name="Picture 4" descr="2005_2016_hsp_rayheight_5km_dark.jp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449" t="5704" r="6711" b="44181"/>
          <a:stretch/>
        </p:blipFill>
        <p:spPr>
          <a:xfrm>
            <a:off x="91785" y="1691363"/>
            <a:ext cx="4496014" cy="3436901"/>
          </a:xfrm>
          <a:prstGeom prst="rect">
            <a:avLst/>
          </a:prstGeom>
        </p:spPr>
      </p:pic>
      <p:sp>
        <p:nvSpPr>
          <p:cNvPr id="6" name="TextBox 5"/>
          <p:cNvSpPr txBox="1"/>
          <p:nvPr/>
        </p:nvSpPr>
        <p:spPr>
          <a:xfrm>
            <a:off x="312976" y="5511734"/>
            <a:ext cx="8664428" cy="830997"/>
          </a:xfrm>
          <a:prstGeom prst="rect">
            <a:avLst/>
          </a:prstGeom>
          <a:noFill/>
        </p:spPr>
        <p:txBody>
          <a:bodyPr wrap="square" rtlCol="0">
            <a:spAutoFit/>
          </a:bodyPr>
          <a:lstStyle/>
          <a:p>
            <a:r>
              <a:rPr lang="en-US" sz="2400" dirty="0" smtClean="0"/>
              <a:t>In </a:t>
            </a:r>
            <a:r>
              <a:rPr lang="en-US" sz="2400" dirty="0" smtClean="0">
                <a:solidFill>
                  <a:srgbClr val="3366FF"/>
                </a:solidFill>
              </a:rPr>
              <a:t>2016</a:t>
            </a:r>
            <a:r>
              <a:rPr lang="en-US" sz="2400" dirty="0" smtClean="0"/>
              <a:t> there is a lot less gas between the tiger stripes than in other years (other orbital longitudes)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4" descr="PIA08386.jpg"/>
          <p:cNvPicPr>
            <a:picLocks noChangeAspect="1"/>
          </p:cNvPicPr>
          <p:nvPr/>
        </p:nvPicPr>
        <p:blipFill>
          <a:blip r:embed="rId4"/>
          <a:srcRect/>
          <a:stretch>
            <a:fillRect/>
          </a:stretch>
        </p:blipFill>
        <p:spPr bwMode="auto">
          <a:xfrm>
            <a:off x="4953000" y="0"/>
            <a:ext cx="4191000" cy="4782124"/>
          </a:xfrm>
          <a:prstGeom prst="rect">
            <a:avLst/>
          </a:prstGeom>
          <a:noFill/>
          <a:ln w="9525">
            <a:noFill/>
            <a:miter lim="800000"/>
            <a:headEnd/>
            <a:tailEnd/>
          </a:ln>
        </p:spPr>
      </p:pic>
      <p:sp>
        <p:nvSpPr>
          <p:cNvPr id="16387" name="Text Box 4"/>
          <p:cNvSpPr txBox="1">
            <a:spLocks noChangeArrowheads="1"/>
          </p:cNvSpPr>
          <p:nvPr/>
        </p:nvSpPr>
        <p:spPr bwMode="auto">
          <a:xfrm>
            <a:off x="4953000" y="0"/>
            <a:ext cx="3124200" cy="641350"/>
          </a:xfrm>
          <a:prstGeom prst="rect">
            <a:avLst/>
          </a:prstGeom>
          <a:noFill/>
          <a:ln w="9525">
            <a:noFill/>
            <a:miter lim="800000"/>
            <a:headEnd/>
            <a:tailEnd/>
          </a:ln>
        </p:spPr>
        <p:txBody>
          <a:bodyPr>
            <a:prstTxWarp prst="textNoShape">
              <a:avLst/>
            </a:prstTxWarp>
            <a:spAutoFit/>
          </a:bodyPr>
          <a:lstStyle/>
          <a:p>
            <a:pPr algn="ctr"/>
            <a:r>
              <a:rPr lang="en-US" sz="3600" b="1" dirty="0">
                <a:solidFill>
                  <a:schemeClr val="accent1"/>
                </a:solidFill>
              </a:rPr>
              <a:t>Introduction </a:t>
            </a:r>
          </a:p>
        </p:txBody>
      </p:sp>
      <p:sp>
        <p:nvSpPr>
          <p:cNvPr id="16388" name="Text Box 5"/>
          <p:cNvSpPr txBox="1">
            <a:spLocks noChangeArrowheads="1"/>
          </p:cNvSpPr>
          <p:nvPr/>
        </p:nvSpPr>
        <p:spPr bwMode="auto">
          <a:xfrm>
            <a:off x="152400" y="1981200"/>
            <a:ext cx="4724400" cy="2923877"/>
          </a:xfrm>
          <a:prstGeom prst="rect">
            <a:avLst/>
          </a:prstGeom>
          <a:noFill/>
          <a:ln w="9525">
            <a:noFill/>
            <a:miter lim="800000"/>
            <a:headEnd/>
            <a:tailEnd/>
          </a:ln>
        </p:spPr>
        <p:txBody>
          <a:bodyPr wrap="square">
            <a:prstTxWarp prst="textNoShape">
              <a:avLst/>
            </a:prstTxWarp>
            <a:spAutoFit/>
          </a:bodyPr>
          <a:lstStyle/>
          <a:p>
            <a:r>
              <a:rPr lang="en-US" sz="2000" i="1" dirty="0" smtClean="0"/>
              <a:t>In the span from 2005 to 2017 we’ve </a:t>
            </a:r>
            <a:r>
              <a:rPr lang="en-US" sz="2000" i="1" dirty="0"/>
              <a:t>observed a total of</a:t>
            </a:r>
            <a:r>
              <a:rPr lang="en-US" sz="2000" i="1" dirty="0" smtClean="0"/>
              <a:t> </a:t>
            </a:r>
            <a:r>
              <a:rPr lang="en-US" sz="2000" b="1" i="1" dirty="0" smtClean="0"/>
              <a:t>9</a:t>
            </a:r>
            <a:r>
              <a:rPr lang="en-US" sz="2000" i="1" dirty="0" smtClean="0"/>
              <a:t> </a:t>
            </a:r>
            <a:r>
              <a:rPr lang="en-US" sz="2000" i="1" dirty="0" err="1" smtClean="0"/>
              <a:t>occultations</a:t>
            </a:r>
            <a:endParaRPr lang="en-US" sz="2000" i="1" dirty="0" smtClean="0"/>
          </a:p>
          <a:p>
            <a:pPr lvl="1">
              <a:buFont typeface="Arial"/>
              <a:buChar char="•"/>
            </a:pPr>
            <a:r>
              <a:rPr lang="en-US" sz="1600" i="1" dirty="0" smtClean="0"/>
              <a:t>  Diagonal</a:t>
            </a:r>
          </a:p>
          <a:p>
            <a:pPr lvl="1">
              <a:buFont typeface="Arial"/>
              <a:buChar char="•"/>
            </a:pPr>
            <a:r>
              <a:rPr lang="en-US" sz="1600" i="1" dirty="0" smtClean="0"/>
              <a:t>  Horizontal</a:t>
            </a:r>
          </a:p>
          <a:p>
            <a:pPr lvl="1">
              <a:buFont typeface="Arial"/>
              <a:buChar char="•"/>
            </a:pPr>
            <a:r>
              <a:rPr lang="en-US" sz="1600" i="1" dirty="0" smtClean="0"/>
              <a:t>  Mid-latitude</a:t>
            </a:r>
          </a:p>
          <a:p>
            <a:endParaRPr lang="en-US" sz="1600" i="1" dirty="0" smtClean="0"/>
          </a:p>
          <a:p>
            <a:r>
              <a:rPr lang="en-US" sz="2000" dirty="0" smtClean="0"/>
              <a:t>This talk will review findings from the </a:t>
            </a:r>
            <a:r>
              <a:rPr lang="en-US" sz="2000" dirty="0" err="1" smtClean="0"/>
              <a:t>occultations</a:t>
            </a:r>
            <a:r>
              <a:rPr lang="en-US" sz="2000" dirty="0" smtClean="0"/>
              <a:t>, and place in context </a:t>
            </a:r>
            <a:r>
              <a:rPr lang="en-US" sz="2000" dirty="0" smtClean="0">
                <a:solidFill>
                  <a:srgbClr val="660066"/>
                </a:solidFill>
              </a:rPr>
              <a:t>new</a:t>
            </a:r>
            <a:r>
              <a:rPr lang="en-US" sz="2000" dirty="0" smtClean="0"/>
              <a:t> results from the </a:t>
            </a:r>
            <a:r>
              <a:rPr lang="en-US" sz="2000" dirty="0" smtClean="0">
                <a:solidFill>
                  <a:srgbClr val="660066"/>
                </a:solidFill>
              </a:rPr>
              <a:t>latest / last </a:t>
            </a:r>
            <a:r>
              <a:rPr lang="en-US" sz="2000" dirty="0" smtClean="0"/>
              <a:t>occultation observations</a:t>
            </a:r>
            <a:endParaRPr lang="en-US" sz="2000" dirty="0"/>
          </a:p>
        </p:txBody>
      </p:sp>
      <p:sp>
        <p:nvSpPr>
          <p:cNvPr id="16389" name="Text Box 5"/>
          <p:cNvSpPr txBox="1">
            <a:spLocks noChangeArrowheads="1"/>
          </p:cNvSpPr>
          <p:nvPr/>
        </p:nvSpPr>
        <p:spPr bwMode="auto">
          <a:xfrm>
            <a:off x="5486400" y="2590800"/>
            <a:ext cx="838954"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Plume</a:t>
            </a:r>
          </a:p>
        </p:txBody>
      </p:sp>
      <p:sp>
        <p:nvSpPr>
          <p:cNvPr id="16390" name="Text Box 6"/>
          <p:cNvSpPr txBox="1">
            <a:spLocks noChangeArrowheads="1"/>
          </p:cNvSpPr>
          <p:nvPr/>
        </p:nvSpPr>
        <p:spPr bwMode="auto">
          <a:xfrm>
            <a:off x="7848600" y="2667000"/>
            <a:ext cx="608009"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Jets</a:t>
            </a:r>
          </a:p>
        </p:txBody>
      </p:sp>
      <p:sp>
        <p:nvSpPr>
          <p:cNvPr id="7" name="TextBox 6"/>
          <p:cNvSpPr txBox="1"/>
          <p:nvPr/>
        </p:nvSpPr>
        <p:spPr>
          <a:xfrm>
            <a:off x="4953000" y="3962400"/>
            <a:ext cx="4191000" cy="584776"/>
          </a:xfrm>
          <a:prstGeom prst="rect">
            <a:avLst/>
          </a:prstGeom>
          <a:noFill/>
        </p:spPr>
        <p:txBody>
          <a:bodyPr wrap="square">
            <a:spAutoFit/>
          </a:bodyPr>
          <a:lstStyle/>
          <a:p>
            <a:pPr>
              <a:defRPr/>
            </a:pPr>
            <a:r>
              <a:rPr lang="en-US" sz="1600" dirty="0">
                <a:solidFill>
                  <a:schemeClr val="accent5"/>
                </a:solidFill>
                <a:latin typeface="Arial" pitchFamily="1" charset="0"/>
                <a:ea typeface="ＭＳ Ｐゴシック" pitchFamily="1" charset="-128"/>
                <a:cs typeface="ＭＳ Ｐゴシック" pitchFamily="1" charset="-128"/>
              </a:rPr>
              <a:t>Shown in this Cassini ISS image are small particles – UVIS detects gas </a:t>
            </a:r>
          </a:p>
        </p:txBody>
      </p:sp>
      <p:sp>
        <p:nvSpPr>
          <p:cNvPr id="8" name="Content Placeholder 2"/>
          <p:cNvSpPr txBox="1">
            <a:spLocks/>
          </p:cNvSpPr>
          <p:nvPr/>
        </p:nvSpPr>
        <p:spPr bwMode="auto">
          <a:xfrm>
            <a:off x="152400" y="0"/>
            <a:ext cx="4572000" cy="2286000"/>
          </a:xfrm>
          <a:prstGeom prst="rect">
            <a:avLst/>
          </a:prstGeom>
          <a:noFill/>
          <a:ln w="9525">
            <a:noFill/>
            <a:miter lim="800000"/>
            <a:headEnd/>
            <a:tailEnd/>
          </a:ln>
        </p:spPr>
        <p:txBody>
          <a:bodyPr>
            <a:prstTxWarp prst="textNoShape">
              <a:avLst/>
            </a:prstTxWarp>
            <a:noAutofit/>
          </a:bodyPr>
          <a:lstStyle/>
          <a:p>
            <a:pPr marL="0" indent="0" eaLnBrk="1" hangingPunct="1"/>
            <a:r>
              <a:rPr lang="en-US" sz="2000" dirty="0" smtClean="0"/>
              <a:t>Cassini’s Ultraviolet Imaging Spectrograph (UVIS) observes </a:t>
            </a:r>
            <a:r>
              <a:rPr lang="en-US" sz="2000" dirty="0" err="1" smtClean="0"/>
              <a:t>occultations</a:t>
            </a:r>
            <a:r>
              <a:rPr lang="en-US" sz="2000" dirty="0" smtClean="0"/>
              <a:t> of stars and the sun to probe </a:t>
            </a:r>
            <a:r>
              <a:rPr lang="en-US" sz="2000" dirty="0" err="1" smtClean="0"/>
              <a:t>Enceladus</a:t>
            </a:r>
            <a:r>
              <a:rPr lang="en-US" sz="2000" dirty="0" smtClean="0"/>
              <a:t>’ plume</a:t>
            </a:r>
          </a:p>
          <a:p>
            <a:pPr lvl="1" eaLnBrk="1" hangingPunct="1"/>
            <a:r>
              <a:rPr lang="en-US" sz="2000" b="1" i="1" dirty="0" smtClean="0">
                <a:solidFill>
                  <a:srgbClr val="4597A0"/>
                </a:solidFill>
              </a:rPr>
              <a:t>  Composition, source rate, and plume and jet structure</a:t>
            </a:r>
            <a:endParaRPr lang="en-US" sz="2000" kern="0" dirty="0">
              <a:latin typeface="+mn-lt"/>
              <a:ea typeface="+mn-ea"/>
              <a:cs typeface="+mn-cs"/>
            </a:endParaRPr>
          </a:p>
        </p:txBody>
      </p:sp>
      <p:graphicFrame>
        <p:nvGraphicFramePr>
          <p:cNvPr id="31746" name="Object 2"/>
          <p:cNvGraphicFramePr>
            <a:graphicFrameLocks noChangeAspect="1"/>
          </p:cNvGraphicFramePr>
          <p:nvPr/>
        </p:nvGraphicFramePr>
        <p:xfrm>
          <a:off x="3517900" y="4648200"/>
          <a:ext cx="5626100" cy="2209800"/>
        </p:xfrm>
        <a:graphic>
          <a:graphicData uri="http://schemas.openxmlformats.org/presentationml/2006/ole">
            <p:oleObj spid="_x0000_s31746" name="Document" r:id="rId5" imgW="5626100" imgH="2209800" progId="Word.Document.12">
              <p:link updateAutomatic="1"/>
            </p:oleObj>
          </a:graphicData>
        </a:graphic>
      </p:graphicFrame>
      <p:sp>
        <p:nvSpPr>
          <p:cNvPr id="10" name="TextBox 9"/>
          <p:cNvSpPr txBox="1"/>
          <p:nvPr/>
        </p:nvSpPr>
        <p:spPr>
          <a:xfrm>
            <a:off x="304800" y="5257800"/>
            <a:ext cx="2339102" cy="1200328"/>
          </a:xfrm>
          <a:prstGeom prst="rect">
            <a:avLst/>
          </a:prstGeom>
          <a:noFill/>
        </p:spPr>
        <p:txBody>
          <a:bodyPr wrap="none" rtlCol="0">
            <a:spAutoFit/>
          </a:bodyPr>
          <a:lstStyle/>
          <a:p>
            <a:pPr marL="457200" indent="-457200">
              <a:buAutoNum type="arabicParenBoth"/>
            </a:pPr>
            <a:r>
              <a:rPr lang="en-US" dirty="0" smtClean="0"/>
              <a:t>Composition</a:t>
            </a:r>
          </a:p>
          <a:p>
            <a:pPr marL="457200" indent="-457200">
              <a:buAutoNum type="arabicParenBoth"/>
            </a:pPr>
            <a:r>
              <a:rPr lang="en-US" dirty="0" smtClean="0"/>
              <a:t>Jets</a:t>
            </a:r>
          </a:p>
          <a:p>
            <a:pPr marL="457200" indent="-457200">
              <a:buAutoNum type="arabicParenBoth"/>
            </a:pPr>
            <a:r>
              <a:rPr lang="en-US" dirty="0" smtClean="0"/>
              <a:t>Variability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Summary</a:t>
            </a:r>
            <a:endParaRPr lang="en-US" b="1" dirty="0"/>
          </a:p>
        </p:txBody>
      </p:sp>
      <p:sp>
        <p:nvSpPr>
          <p:cNvPr id="3" name="Content Placeholder 2"/>
          <p:cNvSpPr>
            <a:spLocks noGrp="1"/>
          </p:cNvSpPr>
          <p:nvPr>
            <p:ph idx="1"/>
          </p:nvPr>
        </p:nvSpPr>
        <p:spPr>
          <a:xfrm>
            <a:off x="0" y="990600"/>
            <a:ext cx="9144000" cy="3886200"/>
          </a:xfrm>
        </p:spPr>
        <p:txBody>
          <a:bodyPr>
            <a:normAutofit fontScale="62500" lnSpcReduction="20000"/>
          </a:bodyPr>
          <a:lstStyle/>
          <a:p>
            <a:r>
              <a:rPr lang="en-US" sz="3429" dirty="0" smtClean="0"/>
              <a:t>The last occultation observed by Cassini UVIS expands our timeframe of observations from 2005 to 2017</a:t>
            </a:r>
          </a:p>
          <a:p>
            <a:pPr lvl="1"/>
            <a:endParaRPr lang="en-US" sz="1714" dirty="0" smtClean="0"/>
          </a:p>
          <a:p>
            <a:r>
              <a:rPr lang="en-US" sz="3429" dirty="0" smtClean="0"/>
              <a:t>In these 12 years overall plume output has been steady to within 20%</a:t>
            </a:r>
          </a:p>
          <a:p>
            <a:endParaRPr lang="en-US" sz="1760" dirty="0" smtClean="0"/>
          </a:p>
          <a:p>
            <a:r>
              <a:rPr lang="en-US" sz="3429" dirty="0" smtClean="0"/>
              <a:t>Primarily water vapor, upper limits set for other gases; variable dust/gas mass ratio over different tiger stripes</a:t>
            </a:r>
          </a:p>
          <a:p>
            <a:pPr lvl="1"/>
            <a:endParaRPr lang="en-US" sz="2000" dirty="0" smtClean="0"/>
          </a:p>
          <a:p>
            <a:r>
              <a:rPr lang="en-US" sz="3429" dirty="0" smtClean="0"/>
              <a:t>Enhancement of gas in the plume in collimated gas jets is still detectable at heights over 100 km</a:t>
            </a:r>
          </a:p>
          <a:p>
            <a:endParaRPr lang="en-US" sz="1548" dirty="0" smtClean="0"/>
          </a:p>
          <a:p>
            <a:r>
              <a:rPr lang="en-US" sz="3429" dirty="0" smtClean="0"/>
              <a:t>Supersonic gas jets are likely responsible for the diurnal variability in brightness of the particulate component of the plume observed by ISS and VIMS</a:t>
            </a:r>
          </a:p>
        </p:txBody>
      </p:sp>
      <p:pic>
        <p:nvPicPr>
          <p:cNvPr id="4" name="Picture 6" descr="PIA08321.jpg"/>
          <p:cNvPicPr>
            <a:picLocks noChangeAspect="1"/>
          </p:cNvPicPr>
          <p:nvPr/>
        </p:nvPicPr>
        <p:blipFill>
          <a:blip r:embed="rId2"/>
          <a:srcRect/>
          <a:stretch>
            <a:fillRect/>
          </a:stretch>
        </p:blipFill>
        <p:spPr bwMode="auto">
          <a:xfrm>
            <a:off x="4648200" y="4343400"/>
            <a:ext cx="3800108" cy="2514600"/>
          </a:xfrm>
          <a:prstGeom prst="rect">
            <a:avLst/>
          </a:prstGeom>
          <a:noFill/>
          <a:ln w="9525">
            <a:noFill/>
            <a:miter lim="800000"/>
            <a:headEnd/>
            <a:tailEnd/>
          </a:ln>
        </p:spPr>
      </p:pic>
      <p:sp>
        <p:nvSpPr>
          <p:cNvPr id="5" name="Text Box 8"/>
          <p:cNvSpPr txBox="1">
            <a:spLocks noChangeArrowheads="1"/>
          </p:cNvSpPr>
          <p:nvPr/>
        </p:nvSpPr>
        <p:spPr bwMode="auto">
          <a:xfrm>
            <a:off x="914400" y="5029200"/>
            <a:ext cx="3810000" cy="1016000"/>
          </a:xfrm>
          <a:prstGeom prst="rect">
            <a:avLst/>
          </a:prstGeom>
          <a:noFill/>
          <a:ln w="9525">
            <a:noFill/>
            <a:miter lim="800000"/>
            <a:headEnd/>
            <a:tailEnd/>
          </a:ln>
        </p:spPr>
        <p:txBody>
          <a:bodyPr wrap="square">
            <a:prstTxWarp prst="textNoShape">
              <a:avLst/>
            </a:prstTxWarp>
            <a:spAutoFit/>
          </a:bodyPr>
          <a:lstStyle/>
          <a:p>
            <a:r>
              <a:rPr lang="en-US" sz="2000" dirty="0">
                <a:solidFill>
                  <a:srgbClr val="660066"/>
                </a:solidFill>
              </a:rPr>
              <a:t>High velocity gas streams propel smallest particles out to become Saturn’s E ring</a:t>
            </a:r>
          </a:p>
        </p:txBody>
      </p:sp>
      <p:sp>
        <p:nvSpPr>
          <p:cNvPr id="6" name="TextBox 5"/>
          <p:cNvSpPr txBox="1">
            <a:spLocks noChangeArrowheads="1"/>
          </p:cNvSpPr>
          <p:nvPr/>
        </p:nvSpPr>
        <p:spPr bwMode="auto">
          <a:xfrm>
            <a:off x="2362200" y="6553201"/>
            <a:ext cx="2743200" cy="276999"/>
          </a:xfrm>
          <a:prstGeom prst="rect">
            <a:avLst/>
          </a:prstGeom>
          <a:noFill/>
          <a:ln w="9525">
            <a:noFill/>
            <a:miter lim="800000"/>
            <a:headEnd/>
            <a:tailEnd/>
          </a:ln>
        </p:spPr>
        <p:txBody>
          <a:bodyPr wrap="square">
            <a:prstTxWarp prst="textNoShape">
              <a:avLst/>
            </a:prstTxWarp>
            <a:spAutoFit/>
          </a:bodyPr>
          <a:lstStyle/>
          <a:p>
            <a:r>
              <a:rPr lang="en-US" sz="1200" dirty="0"/>
              <a:t>Cassini ISS image PIA08321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590800" y="2971800"/>
            <a:ext cx="3110196" cy="646331"/>
          </a:xfrm>
          <a:prstGeom prst="rect">
            <a:avLst/>
          </a:prstGeom>
          <a:noFill/>
        </p:spPr>
        <p:txBody>
          <a:bodyPr wrap="none" rtlCol="0">
            <a:spAutoFit/>
          </a:bodyPr>
          <a:lstStyle/>
          <a:p>
            <a:r>
              <a:rPr lang="en-US" sz="3600" dirty="0" smtClean="0"/>
              <a:t>Backup Slides</a:t>
            </a:r>
            <a:endParaRPr lang="en-US"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143000"/>
          </a:xfrm>
        </p:spPr>
        <p:txBody>
          <a:bodyPr>
            <a:normAutofit fontScale="90000"/>
          </a:bodyPr>
          <a:lstStyle/>
          <a:p>
            <a:r>
              <a:rPr lang="en-US" dirty="0" smtClean="0"/>
              <a:t>A cautionary note…</a:t>
            </a:r>
            <a:br>
              <a:rPr lang="en-US" dirty="0" smtClean="0"/>
            </a:br>
            <a:r>
              <a:rPr lang="en-US" dirty="0" smtClean="0"/>
              <a:t/>
            </a:r>
            <a:br>
              <a:rPr lang="en-US" dirty="0" smtClean="0"/>
            </a:br>
            <a:r>
              <a:rPr lang="en-US" dirty="0" err="1" smtClean="0"/>
              <a:t>Europa</a:t>
            </a:r>
            <a:r>
              <a:rPr lang="en-US" dirty="0" smtClean="0"/>
              <a:t>            </a:t>
            </a:r>
            <a:r>
              <a:rPr lang="en-US" dirty="0" err="1" smtClean="0"/>
              <a:t>Enceladus</a:t>
            </a:r>
            <a:endParaRPr lang="en-US" dirty="0"/>
          </a:p>
        </p:txBody>
      </p:sp>
      <p:sp>
        <p:nvSpPr>
          <p:cNvPr id="3" name="Not Equal 2"/>
          <p:cNvSpPr/>
          <p:nvPr/>
        </p:nvSpPr>
        <p:spPr>
          <a:xfrm>
            <a:off x="3886200" y="2819400"/>
            <a:ext cx="838200" cy="762000"/>
          </a:xfrm>
          <a:prstGeom prst="mathNot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descr="FUV2006_272_23_19_spectrum_plot_dark"/>
          <p:cNvPicPr>
            <a:picLocks noChangeAspect="1" noChangeArrowheads="1"/>
          </p:cNvPicPr>
          <p:nvPr/>
        </p:nvPicPr>
        <p:blipFill>
          <a:blip r:embed="rId2"/>
          <a:srcRect l="12254" t="6628" r="9804" b="42613"/>
          <a:stretch>
            <a:fillRect/>
          </a:stretch>
        </p:blipFill>
        <p:spPr bwMode="auto">
          <a:xfrm>
            <a:off x="5947215" y="2099997"/>
            <a:ext cx="2983037" cy="2514216"/>
          </a:xfrm>
          <a:prstGeom prst="rect">
            <a:avLst/>
          </a:prstGeom>
          <a:noFill/>
        </p:spPr>
      </p:pic>
      <p:sp>
        <p:nvSpPr>
          <p:cNvPr id="2" name="Title 1"/>
          <p:cNvSpPr>
            <a:spLocks noGrp="1"/>
          </p:cNvSpPr>
          <p:nvPr>
            <p:ph type="title"/>
          </p:nvPr>
        </p:nvSpPr>
        <p:spPr>
          <a:xfrm>
            <a:off x="457200" y="0"/>
            <a:ext cx="8229600" cy="954377"/>
          </a:xfrm>
        </p:spPr>
        <p:txBody>
          <a:bodyPr>
            <a:normAutofit/>
          </a:bodyPr>
          <a:lstStyle/>
          <a:p>
            <a:r>
              <a:rPr lang="en-US" b="1" dirty="0" err="1" smtClean="0">
                <a:solidFill>
                  <a:srgbClr val="31859C"/>
                </a:solidFill>
              </a:rPr>
              <a:t>Enceladus</a:t>
            </a:r>
            <a:r>
              <a:rPr lang="en-US" b="1" dirty="0" smtClean="0">
                <a:solidFill>
                  <a:srgbClr val="31859C"/>
                </a:solidFill>
              </a:rPr>
              <a:t> – </a:t>
            </a:r>
            <a:r>
              <a:rPr lang="en-US" b="1" dirty="0" err="1" smtClean="0">
                <a:solidFill>
                  <a:srgbClr val="31859C"/>
                </a:solidFill>
              </a:rPr>
              <a:t>Europa</a:t>
            </a:r>
            <a:r>
              <a:rPr lang="en-US" b="1" dirty="0" smtClean="0">
                <a:solidFill>
                  <a:srgbClr val="31859C"/>
                </a:solidFill>
              </a:rPr>
              <a:t> Comparisons</a:t>
            </a:r>
            <a:endParaRPr lang="en-US" b="1" dirty="0">
              <a:solidFill>
                <a:srgbClr val="31859C"/>
              </a:solidFill>
            </a:endParaRPr>
          </a:p>
        </p:txBody>
      </p:sp>
      <p:sp>
        <p:nvSpPr>
          <p:cNvPr id="3" name="Content Placeholder 2"/>
          <p:cNvSpPr>
            <a:spLocks noGrp="1"/>
          </p:cNvSpPr>
          <p:nvPr>
            <p:ph idx="1"/>
          </p:nvPr>
        </p:nvSpPr>
        <p:spPr>
          <a:xfrm>
            <a:off x="150882" y="954377"/>
            <a:ext cx="6010082" cy="4915579"/>
          </a:xfrm>
        </p:spPr>
        <p:txBody>
          <a:bodyPr>
            <a:normAutofit fontScale="92500" lnSpcReduction="20000"/>
          </a:bodyPr>
          <a:lstStyle/>
          <a:p>
            <a:r>
              <a:rPr lang="en-US" sz="2800" dirty="0" smtClean="0"/>
              <a:t>Data from HST ultraviolet observations can be directly compared to UVIS </a:t>
            </a:r>
            <a:r>
              <a:rPr lang="en-US" sz="2800" dirty="0" err="1" smtClean="0"/>
              <a:t>Enceladus</a:t>
            </a:r>
            <a:r>
              <a:rPr lang="en-US" sz="2800" dirty="0" smtClean="0"/>
              <a:t> data</a:t>
            </a:r>
          </a:p>
          <a:p>
            <a:endParaRPr lang="en-US" sz="1400" dirty="0" smtClean="0"/>
          </a:p>
          <a:p>
            <a:r>
              <a:rPr lang="en-US" sz="2800" dirty="0" smtClean="0"/>
              <a:t>Ultraviolet observation techniques:</a:t>
            </a:r>
          </a:p>
          <a:p>
            <a:pPr lvl="1"/>
            <a:r>
              <a:rPr lang="en-US" sz="2400" dirty="0" smtClean="0">
                <a:solidFill>
                  <a:srgbClr val="008000"/>
                </a:solidFill>
              </a:rPr>
              <a:t>Emission</a:t>
            </a:r>
            <a:r>
              <a:rPr lang="en-US" sz="2400" dirty="0" smtClean="0"/>
              <a:t> features</a:t>
            </a:r>
          </a:p>
          <a:p>
            <a:pPr lvl="2"/>
            <a:r>
              <a:rPr lang="en-US" sz="2000" dirty="0" smtClean="0"/>
              <a:t>Work well for </a:t>
            </a:r>
            <a:r>
              <a:rPr lang="en-US" sz="2000" dirty="0" err="1" smtClean="0"/>
              <a:t>Europa</a:t>
            </a:r>
            <a:r>
              <a:rPr lang="en-US" sz="2000" dirty="0" smtClean="0"/>
              <a:t> because of greater electron energy at Jupiter</a:t>
            </a:r>
          </a:p>
          <a:p>
            <a:pPr lvl="2"/>
            <a:r>
              <a:rPr lang="en-US" sz="2000" dirty="0" smtClean="0"/>
              <a:t>No consistent detection at </a:t>
            </a:r>
            <a:r>
              <a:rPr lang="en-US" sz="2000" dirty="0" err="1" smtClean="0"/>
              <a:t>Enceladus</a:t>
            </a:r>
            <a:r>
              <a:rPr lang="en-US" sz="2000" dirty="0" smtClean="0"/>
              <a:t> due to reduced electron energy at Saturn and other factors</a:t>
            </a:r>
          </a:p>
          <a:p>
            <a:pPr lvl="2"/>
            <a:endParaRPr lang="en-US" sz="2000" dirty="0" smtClean="0"/>
          </a:p>
          <a:p>
            <a:pPr lvl="1"/>
            <a:r>
              <a:rPr lang="en-US" sz="2400" dirty="0" smtClean="0">
                <a:solidFill>
                  <a:schemeClr val="accent6">
                    <a:lumMod val="50000"/>
                  </a:schemeClr>
                </a:solidFill>
              </a:rPr>
              <a:t>Absorption</a:t>
            </a:r>
            <a:r>
              <a:rPr lang="en-US" sz="2400" dirty="0" smtClean="0"/>
              <a:t> of signal</a:t>
            </a:r>
          </a:p>
          <a:p>
            <a:pPr lvl="2"/>
            <a:r>
              <a:rPr lang="en-US" sz="2000" dirty="0" smtClean="0">
                <a:solidFill>
                  <a:srgbClr val="984807"/>
                </a:solidFill>
              </a:rPr>
              <a:t>Jupiter</a:t>
            </a:r>
            <a:r>
              <a:rPr lang="en-US" sz="2000" dirty="0" smtClean="0"/>
              <a:t> </a:t>
            </a:r>
            <a:r>
              <a:rPr lang="en-US" sz="2000" dirty="0" err="1" smtClean="0"/>
              <a:t>vs</a:t>
            </a:r>
            <a:r>
              <a:rPr lang="en-US" sz="2000" dirty="0" smtClean="0"/>
              <a:t> </a:t>
            </a:r>
            <a:r>
              <a:rPr lang="en-US" sz="2000" dirty="0" smtClean="0">
                <a:solidFill>
                  <a:schemeClr val="accent6">
                    <a:lumMod val="50000"/>
                  </a:schemeClr>
                </a:solidFill>
              </a:rPr>
              <a:t>Saturn</a:t>
            </a:r>
            <a:r>
              <a:rPr lang="en-US" sz="2000" dirty="0" smtClean="0"/>
              <a:t> as source</a:t>
            </a:r>
          </a:p>
          <a:p>
            <a:pPr lvl="3"/>
            <a:r>
              <a:rPr lang="en-US" sz="1800" dirty="0" smtClean="0"/>
              <a:t>Should work well if </a:t>
            </a:r>
            <a:r>
              <a:rPr lang="en-US" sz="1800" dirty="0" err="1" smtClean="0"/>
              <a:t>Europa</a:t>
            </a:r>
            <a:r>
              <a:rPr lang="en-US" sz="1800" dirty="0" smtClean="0"/>
              <a:t> has higher density plumes and given brighter signal from Jupiter</a:t>
            </a:r>
          </a:p>
        </p:txBody>
      </p:sp>
      <p:sp>
        <p:nvSpPr>
          <p:cNvPr id="4" name="TextBox 3"/>
          <p:cNvSpPr txBox="1"/>
          <p:nvPr/>
        </p:nvSpPr>
        <p:spPr>
          <a:xfrm>
            <a:off x="150882" y="5869956"/>
            <a:ext cx="8993118" cy="830997"/>
          </a:xfrm>
          <a:prstGeom prst="rect">
            <a:avLst/>
          </a:prstGeom>
          <a:noFill/>
        </p:spPr>
        <p:txBody>
          <a:bodyPr wrap="square" rtlCol="0">
            <a:spAutoFit/>
          </a:bodyPr>
          <a:lstStyle/>
          <a:p>
            <a:r>
              <a:rPr lang="en-US" b="1" dirty="0" smtClean="0">
                <a:solidFill>
                  <a:schemeClr val="accent5">
                    <a:lumMod val="75000"/>
                  </a:schemeClr>
                </a:solidFill>
              </a:rPr>
              <a:t>Spoiler alert</a:t>
            </a:r>
            <a:r>
              <a:rPr lang="en-US" sz="2400" b="1" dirty="0" smtClean="0">
                <a:solidFill>
                  <a:schemeClr val="accent5">
                    <a:lumMod val="75000"/>
                  </a:schemeClr>
                </a:solidFill>
              </a:rPr>
              <a:t>:  </a:t>
            </a:r>
            <a:r>
              <a:rPr lang="en-US" sz="2400" b="1" dirty="0" err="1" smtClean="0">
                <a:solidFill>
                  <a:schemeClr val="accent5">
                    <a:lumMod val="75000"/>
                  </a:schemeClr>
                </a:solidFill>
              </a:rPr>
              <a:t>Europa’s</a:t>
            </a:r>
            <a:r>
              <a:rPr lang="en-US" sz="2400" b="1" dirty="0" smtClean="0">
                <a:solidFill>
                  <a:schemeClr val="accent5">
                    <a:lumMod val="75000"/>
                  </a:schemeClr>
                </a:solidFill>
              </a:rPr>
              <a:t> plumes are quite different from those at </a:t>
            </a:r>
            <a:r>
              <a:rPr lang="en-US" sz="2400" b="1" dirty="0" err="1" smtClean="0">
                <a:solidFill>
                  <a:schemeClr val="accent5">
                    <a:lumMod val="75000"/>
                  </a:schemeClr>
                </a:solidFill>
              </a:rPr>
              <a:t>Enceladus</a:t>
            </a:r>
            <a:r>
              <a:rPr lang="en-US" sz="2400" b="1" dirty="0" smtClean="0">
                <a:solidFill>
                  <a:schemeClr val="accent5">
                    <a:lumMod val="75000"/>
                  </a:schemeClr>
                </a:solidFill>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normAutofit/>
          </a:bodyPr>
          <a:lstStyle/>
          <a:p>
            <a:r>
              <a:rPr lang="en-US" b="1" dirty="0" smtClean="0">
                <a:solidFill>
                  <a:schemeClr val="accent5">
                    <a:lumMod val="75000"/>
                  </a:schemeClr>
                </a:solidFill>
              </a:rPr>
              <a:t>Possible Plumes from </a:t>
            </a:r>
            <a:r>
              <a:rPr lang="en-US" b="1" dirty="0" err="1" smtClean="0">
                <a:solidFill>
                  <a:schemeClr val="accent5">
                    <a:lumMod val="75000"/>
                  </a:schemeClr>
                </a:solidFill>
              </a:rPr>
              <a:t>Europa</a:t>
            </a:r>
            <a:endParaRPr lang="en-US" b="1" dirty="0">
              <a:solidFill>
                <a:schemeClr val="accent5">
                  <a:lumMod val="75000"/>
                </a:schemeClr>
              </a:solidFill>
            </a:endParaRPr>
          </a:p>
        </p:txBody>
      </p:sp>
      <p:sp>
        <p:nvSpPr>
          <p:cNvPr id="3" name="Content Placeholder 2"/>
          <p:cNvSpPr>
            <a:spLocks noGrp="1"/>
          </p:cNvSpPr>
          <p:nvPr>
            <p:ph idx="1"/>
          </p:nvPr>
        </p:nvSpPr>
        <p:spPr>
          <a:xfrm>
            <a:off x="-1" y="812800"/>
            <a:ext cx="4648201" cy="3269518"/>
          </a:xfrm>
        </p:spPr>
        <p:txBody>
          <a:bodyPr>
            <a:noAutofit/>
          </a:bodyPr>
          <a:lstStyle/>
          <a:p>
            <a:r>
              <a:rPr lang="en-US" sz="2000" dirty="0" smtClean="0"/>
              <a:t>Latest results from HST  and re-analysis of Galileo data make it seem more likely that there are plumes erupting from </a:t>
            </a:r>
            <a:r>
              <a:rPr lang="en-US" sz="2000" dirty="0" err="1" smtClean="0"/>
              <a:t>Europa</a:t>
            </a:r>
            <a:endParaRPr lang="en-US" sz="2000" dirty="0" smtClean="0"/>
          </a:p>
          <a:p>
            <a:endParaRPr lang="en-US" sz="400" dirty="0" smtClean="0"/>
          </a:p>
          <a:p>
            <a:r>
              <a:rPr lang="en-US" sz="2000" dirty="0" smtClean="0"/>
              <a:t>Roth et al. 2014:  surplus emission at Lyman alpha and 1304 Å near south pole </a:t>
            </a:r>
            <a:r>
              <a:rPr lang="en-US" sz="2000" i="1" dirty="0" smtClean="0"/>
              <a:t>interpreted as water vapor eruptions similar to </a:t>
            </a:r>
            <a:r>
              <a:rPr lang="en-US" sz="2000" i="1" dirty="0" err="1" smtClean="0"/>
              <a:t>Enceladus</a:t>
            </a:r>
            <a:endParaRPr lang="en-US" sz="2000" i="1" dirty="0" smtClean="0"/>
          </a:p>
          <a:p>
            <a:endParaRPr lang="en-US" sz="400" dirty="0" smtClean="0"/>
          </a:p>
          <a:p>
            <a:r>
              <a:rPr lang="en-US" sz="2000" dirty="0" smtClean="0"/>
              <a:t>Distinct from 1304 and 1356 emission from </a:t>
            </a:r>
            <a:r>
              <a:rPr lang="en-US" sz="2000" i="1" dirty="0" smtClean="0"/>
              <a:t>bound O</a:t>
            </a:r>
            <a:r>
              <a:rPr lang="en-US" sz="2000" i="1" baseline="-25000" dirty="0" smtClean="0"/>
              <a:t>2</a:t>
            </a:r>
            <a:r>
              <a:rPr lang="en-US" sz="2000" i="1" dirty="0" smtClean="0"/>
              <a:t> atmosphere</a:t>
            </a:r>
          </a:p>
          <a:p>
            <a:endParaRPr lang="en-US" sz="2000" dirty="0" smtClean="0"/>
          </a:p>
          <a:p>
            <a:endParaRPr lang="en-US" sz="2000" dirty="0" smtClean="0"/>
          </a:p>
          <a:p>
            <a:pPr lvl="3"/>
            <a:endParaRPr lang="en-US" sz="1200" dirty="0" smtClean="0"/>
          </a:p>
        </p:txBody>
      </p:sp>
      <p:pic>
        <p:nvPicPr>
          <p:cNvPr id="4" name="Picture 3" descr="roth_data.png"/>
          <p:cNvPicPr>
            <a:picLocks noChangeAspect="1"/>
          </p:cNvPicPr>
          <p:nvPr/>
        </p:nvPicPr>
        <p:blipFill>
          <a:blip r:embed="rId2"/>
          <a:srcRect/>
          <a:stretch>
            <a:fillRect/>
          </a:stretch>
        </p:blipFill>
        <p:spPr bwMode="auto">
          <a:xfrm>
            <a:off x="4685653" y="812801"/>
            <a:ext cx="4170569" cy="3340905"/>
          </a:xfrm>
          <a:prstGeom prst="rect">
            <a:avLst/>
          </a:prstGeom>
          <a:noFill/>
          <a:ln w="9525">
            <a:noFill/>
            <a:miter lim="800000"/>
            <a:headEnd/>
            <a:tailEnd/>
          </a:ln>
        </p:spPr>
      </p:pic>
      <p:pic>
        <p:nvPicPr>
          <p:cNvPr id="5" name="Picture 4" descr="plumes_sparks_2014_2016_Fig1_2016.png"/>
          <p:cNvPicPr>
            <a:picLocks noChangeAspect="1"/>
          </p:cNvPicPr>
          <p:nvPr/>
        </p:nvPicPr>
        <p:blipFill>
          <a:blip r:embed="rId3"/>
          <a:stretch>
            <a:fillRect/>
          </a:stretch>
        </p:blipFill>
        <p:spPr>
          <a:xfrm>
            <a:off x="203201" y="4234718"/>
            <a:ext cx="3797300" cy="2623282"/>
          </a:xfrm>
          <a:prstGeom prst="rect">
            <a:avLst/>
          </a:prstGeom>
        </p:spPr>
      </p:pic>
      <p:sp>
        <p:nvSpPr>
          <p:cNvPr id="6" name="TextBox 5"/>
          <p:cNvSpPr txBox="1"/>
          <p:nvPr/>
        </p:nvSpPr>
        <p:spPr>
          <a:xfrm>
            <a:off x="4000501" y="5657671"/>
            <a:ext cx="5143498" cy="1200329"/>
          </a:xfrm>
          <a:prstGeom prst="rect">
            <a:avLst/>
          </a:prstGeom>
          <a:noFill/>
        </p:spPr>
        <p:txBody>
          <a:bodyPr wrap="square" rtlCol="0">
            <a:spAutoFit/>
          </a:bodyPr>
          <a:lstStyle/>
          <a:p>
            <a:r>
              <a:rPr lang="en-US" sz="1800" i="1" dirty="0" smtClean="0"/>
              <a:t>Using a different technique:</a:t>
            </a:r>
          </a:p>
          <a:p>
            <a:r>
              <a:rPr lang="en-US" sz="1800" dirty="0" smtClean="0"/>
              <a:t>Possible plume observed at </a:t>
            </a:r>
            <a:r>
              <a:rPr lang="en-US" sz="1800" dirty="0" err="1" smtClean="0"/>
              <a:t>Europa‘s</a:t>
            </a:r>
            <a:r>
              <a:rPr lang="en-US" sz="1800" dirty="0" smtClean="0"/>
              <a:t> limb (4 of 12 transits) as </a:t>
            </a:r>
            <a:r>
              <a:rPr lang="en-US" sz="1800" dirty="0" err="1" smtClean="0"/>
              <a:t>Europa</a:t>
            </a:r>
            <a:r>
              <a:rPr lang="en-US" sz="1800" dirty="0" smtClean="0"/>
              <a:t> was observed in transit across Jupiter (Sparks et al., 2016) </a:t>
            </a:r>
            <a:endParaRPr lang="en-US" sz="1800" dirty="0"/>
          </a:p>
        </p:txBody>
      </p:sp>
      <p:sp>
        <p:nvSpPr>
          <p:cNvPr id="7" name="Content Placeholder 2"/>
          <p:cNvSpPr txBox="1">
            <a:spLocks/>
          </p:cNvSpPr>
          <p:nvPr/>
        </p:nvSpPr>
        <p:spPr>
          <a:xfrm>
            <a:off x="4000502" y="3748419"/>
            <a:ext cx="5143498" cy="1297867"/>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1800" dirty="0" smtClean="0">
                <a:latin typeface="+mn-lt"/>
                <a:ea typeface="+mn-ea"/>
                <a:cs typeface="+mn-cs"/>
              </a:rPr>
              <a:t>However, </a:t>
            </a:r>
            <a:r>
              <a:rPr lang="en-US" sz="1800" dirty="0" err="1" smtClean="0">
                <a:latin typeface="+mn-lt"/>
                <a:ea typeface="+mn-ea"/>
                <a:cs typeface="+mn-cs"/>
              </a:rPr>
              <a:t>o</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f</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20 HST emission observations from 2012 to 2015, only one showed enhanced emission (Rhoden et</a:t>
            </a:r>
            <a:r>
              <a:rPr kumimoji="0" lang="en-US" sz="1800" b="0" i="0" u="none" strike="noStrike" kern="1200" cap="none" spc="0" normalizeH="0" noProof="0" dirty="0" smtClean="0">
                <a:ln>
                  <a:noFill/>
                </a:ln>
                <a:solidFill>
                  <a:schemeClr val="tx1"/>
                </a:solidFill>
                <a:effectLst/>
                <a:uLnTx/>
                <a:uFillTx/>
                <a:latin typeface="+mn-lt"/>
                <a:ea typeface="+mn-ea"/>
                <a:cs typeface="+mn-cs"/>
              </a:rPr>
              <a:t> al., 2015)</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1" u="none" strike="noStrike" kern="1200" cap="none" spc="0" normalizeH="0" baseline="0" noProof="0" dirty="0" smtClean="0">
                <a:ln>
                  <a:noFill/>
                </a:ln>
                <a:solidFill>
                  <a:schemeClr val="accent5"/>
                </a:solidFill>
                <a:effectLst/>
                <a:uLnTx/>
                <a:uFillTx/>
                <a:latin typeface="+mn-lt"/>
                <a:ea typeface="+mn-ea"/>
                <a:cs typeface="+mn-cs"/>
              </a:rPr>
              <a:t>Plumes are transient</a:t>
            </a:r>
            <a:r>
              <a:rPr kumimoji="0" lang="en-US" sz="1800" b="0" i="1" u="none" strike="noStrike" kern="1200" cap="none" spc="0" normalizeH="0" noProof="0" dirty="0" smtClean="0">
                <a:ln>
                  <a:noFill/>
                </a:ln>
                <a:solidFill>
                  <a:schemeClr val="accent5"/>
                </a:solidFill>
                <a:effectLst/>
                <a:uLnTx/>
                <a:uFillTx/>
                <a:latin typeface="+mn-lt"/>
                <a:ea typeface="+mn-ea"/>
                <a:cs typeface="+mn-cs"/>
              </a:rPr>
              <a:t> – not modulated diurnally like </a:t>
            </a:r>
            <a:r>
              <a:rPr kumimoji="0" lang="en-US" sz="1800" b="0" i="1" u="none" strike="noStrike" kern="1200" cap="none" spc="0" normalizeH="0" noProof="0" dirty="0" err="1" smtClean="0">
                <a:ln>
                  <a:noFill/>
                </a:ln>
                <a:solidFill>
                  <a:schemeClr val="accent5"/>
                </a:solidFill>
                <a:effectLst/>
                <a:uLnTx/>
                <a:uFillTx/>
                <a:latin typeface="+mn-lt"/>
                <a:ea typeface="+mn-ea"/>
                <a:cs typeface="+mn-cs"/>
              </a:rPr>
              <a:t>Enceladus</a:t>
            </a:r>
            <a:r>
              <a:rPr kumimoji="0" lang="en-US" sz="1800" b="0" i="1" u="none" strike="noStrike" kern="1200" cap="none" spc="0" normalizeH="0" baseline="0" noProof="0" dirty="0" smtClean="0">
                <a:ln>
                  <a:noFill/>
                </a:ln>
                <a:solidFill>
                  <a:schemeClr val="accent5"/>
                </a:solidFill>
                <a:effectLst/>
                <a:uLnTx/>
                <a:uFillTx/>
                <a:latin typeface="+mn-lt"/>
                <a:ea typeface="+mn-ea"/>
                <a:cs typeface="+mn-cs"/>
              </a:rPr>
              <a:t> </a:t>
            </a:r>
          </a:p>
        </p:txBody>
      </p:sp>
      <p:sp>
        <p:nvSpPr>
          <p:cNvPr id="8" name="TextBox 7"/>
          <p:cNvSpPr txBox="1"/>
          <p:nvPr/>
        </p:nvSpPr>
        <p:spPr>
          <a:xfrm>
            <a:off x="203201" y="6519446"/>
            <a:ext cx="2637260" cy="338554"/>
          </a:xfrm>
          <a:prstGeom prst="rect">
            <a:avLst/>
          </a:prstGeom>
          <a:noFill/>
        </p:spPr>
        <p:txBody>
          <a:bodyPr wrap="none" rtlCol="0">
            <a:spAutoFit/>
          </a:bodyPr>
          <a:lstStyle/>
          <a:p>
            <a:r>
              <a:rPr lang="en-US" sz="1600" dirty="0" smtClean="0"/>
              <a:t>Fig. 1 from Sparks et al., 2017</a:t>
            </a:r>
            <a:endParaRPr lang="en-US" sz="1600" dirty="0"/>
          </a:p>
        </p:txBody>
      </p:sp>
      <p:sp>
        <p:nvSpPr>
          <p:cNvPr id="9" name="TextBox 8"/>
          <p:cNvSpPr txBox="1"/>
          <p:nvPr/>
        </p:nvSpPr>
        <p:spPr>
          <a:xfrm>
            <a:off x="228600" y="5105400"/>
            <a:ext cx="698178" cy="369332"/>
          </a:xfrm>
          <a:prstGeom prst="rect">
            <a:avLst/>
          </a:prstGeom>
          <a:noFill/>
        </p:spPr>
        <p:txBody>
          <a:bodyPr wrap="none" rtlCol="0">
            <a:spAutoFit/>
          </a:bodyPr>
          <a:lstStyle/>
          <a:p>
            <a:r>
              <a:rPr lang="en-US" sz="1800" dirty="0" smtClean="0">
                <a:solidFill>
                  <a:schemeClr val="accent5"/>
                </a:solidFill>
              </a:rPr>
              <a:t>2014</a:t>
            </a:r>
            <a:endParaRPr lang="en-US" sz="1800" dirty="0">
              <a:solidFill>
                <a:schemeClr val="accent5"/>
              </a:solidFill>
            </a:endParaRPr>
          </a:p>
        </p:txBody>
      </p:sp>
      <p:sp>
        <p:nvSpPr>
          <p:cNvPr id="10" name="TextBox 9"/>
          <p:cNvSpPr txBox="1"/>
          <p:nvPr/>
        </p:nvSpPr>
        <p:spPr>
          <a:xfrm>
            <a:off x="2133600" y="5181600"/>
            <a:ext cx="698178" cy="369332"/>
          </a:xfrm>
          <a:prstGeom prst="rect">
            <a:avLst/>
          </a:prstGeom>
          <a:noFill/>
        </p:spPr>
        <p:txBody>
          <a:bodyPr wrap="none" rtlCol="0">
            <a:spAutoFit/>
          </a:bodyPr>
          <a:lstStyle/>
          <a:p>
            <a:r>
              <a:rPr lang="en-US" sz="1800" dirty="0" smtClean="0">
                <a:solidFill>
                  <a:schemeClr val="accent5"/>
                </a:solidFill>
              </a:rPr>
              <a:t>2016</a:t>
            </a:r>
            <a:endParaRPr lang="en-US" sz="1800" dirty="0">
              <a:solidFill>
                <a:schemeClr val="accent5"/>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1" y="0"/>
            <a:ext cx="9143999" cy="533400"/>
          </a:xfrm>
        </p:spPr>
        <p:txBody>
          <a:bodyPr>
            <a:noAutofit/>
          </a:bodyPr>
          <a:lstStyle/>
          <a:p>
            <a:pPr algn="ctr" eaLnBrk="1" hangingPunct="1">
              <a:buFontTx/>
              <a:buNone/>
            </a:pPr>
            <a:r>
              <a:rPr lang="en-US" sz="3600" b="1" dirty="0" err="1" smtClean="0">
                <a:solidFill>
                  <a:srgbClr val="31859C"/>
                </a:solidFill>
              </a:rPr>
              <a:t>Enceladus</a:t>
            </a:r>
            <a:r>
              <a:rPr lang="en-US" sz="3600" b="1" dirty="0" smtClean="0">
                <a:solidFill>
                  <a:srgbClr val="31859C"/>
                </a:solidFill>
              </a:rPr>
              <a:t> Plume in Transit across Saturn </a:t>
            </a:r>
            <a:endParaRPr lang="en-US" sz="3600" b="1" dirty="0">
              <a:solidFill>
                <a:srgbClr val="31859C"/>
              </a:solidFill>
            </a:endParaRPr>
          </a:p>
        </p:txBody>
      </p:sp>
      <p:grpSp>
        <p:nvGrpSpPr>
          <p:cNvPr id="2" name="Group 13"/>
          <p:cNvGrpSpPr/>
          <p:nvPr/>
        </p:nvGrpSpPr>
        <p:grpSpPr>
          <a:xfrm>
            <a:off x="2157988" y="876048"/>
            <a:ext cx="6986011" cy="2990976"/>
            <a:chOff x="0" y="609600"/>
            <a:chExt cx="9144000" cy="4164013"/>
          </a:xfrm>
        </p:grpSpPr>
        <p:pic>
          <p:nvPicPr>
            <p:cNvPr id="49156" name="Picture 4" descr="EN_120_END_STARE_1"/>
            <p:cNvPicPr>
              <a:picLocks noChangeAspect="1" noChangeArrowheads="1"/>
            </p:cNvPicPr>
            <p:nvPr/>
          </p:nvPicPr>
          <p:blipFill>
            <a:blip r:embed="rId3"/>
            <a:srcRect/>
            <a:stretch>
              <a:fillRect/>
            </a:stretch>
          </p:blipFill>
          <p:spPr bwMode="auto">
            <a:xfrm>
              <a:off x="6248400" y="609600"/>
              <a:ext cx="2895600" cy="2062163"/>
            </a:xfrm>
            <a:prstGeom prst="rect">
              <a:avLst/>
            </a:prstGeom>
            <a:noFill/>
            <a:ln w="9525">
              <a:noFill/>
              <a:miter lim="800000"/>
              <a:headEnd/>
              <a:tailEnd/>
            </a:ln>
          </p:spPr>
        </p:pic>
        <p:pic>
          <p:nvPicPr>
            <p:cNvPr id="49157" name="Picture 5" descr="EN_120_START_STARE_1"/>
            <p:cNvPicPr>
              <a:picLocks noChangeAspect="1" noChangeArrowheads="1"/>
            </p:cNvPicPr>
            <p:nvPr/>
          </p:nvPicPr>
          <p:blipFill>
            <a:blip r:embed="rId4"/>
            <a:srcRect/>
            <a:stretch>
              <a:fillRect/>
            </a:stretch>
          </p:blipFill>
          <p:spPr bwMode="auto">
            <a:xfrm>
              <a:off x="0" y="609600"/>
              <a:ext cx="2895600" cy="2063750"/>
            </a:xfrm>
            <a:prstGeom prst="rect">
              <a:avLst/>
            </a:prstGeom>
            <a:noFill/>
            <a:ln w="9525">
              <a:noFill/>
              <a:miter lim="800000"/>
              <a:headEnd/>
              <a:tailEnd/>
            </a:ln>
          </p:spPr>
        </p:pic>
        <p:pic>
          <p:nvPicPr>
            <p:cNvPr id="49158" name="Picture 6" descr="EN_120_MIDDLE_STARE_1"/>
            <p:cNvPicPr>
              <a:picLocks noChangeAspect="1" noChangeArrowheads="1"/>
            </p:cNvPicPr>
            <p:nvPr/>
          </p:nvPicPr>
          <p:blipFill>
            <a:blip r:embed="rId5"/>
            <a:srcRect/>
            <a:stretch>
              <a:fillRect/>
            </a:stretch>
          </p:blipFill>
          <p:spPr bwMode="auto">
            <a:xfrm>
              <a:off x="3124200" y="609600"/>
              <a:ext cx="2895600" cy="2062163"/>
            </a:xfrm>
            <a:prstGeom prst="rect">
              <a:avLst/>
            </a:prstGeom>
            <a:noFill/>
            <a:ln w="9525">
              <a:noFill/>
              <a:miter lim="800000"/>
              <a:headEnd/>
              <a:tailEnd/>
            </a:ln>
          </p:spPr>
        </p:pic>
        <p:pic>
          <p:nvPicPr>
            <p:cNvPr id="49159" name="Picture 7" descr="EN_120_START_STARE_2"/>
            <p:cNvPicPr>
              <a:picLocks noChangeAspect="1" noChangeArrowheads="1"/>
            </p:cNvPicPr>
            <p:nvPr/>
          </p:nvPicPr>
          <p:blipFill>
            <a:blip r:embed="rId6"/>
            <a:srcRect/>
            <a:stretch>
              <a:fillRect/>
            </a:stretch>
          </p:blipFill>
          <p:spPr bwMode="auto">
            <a:xfrm>
              <a:off x="0" y="2689225"/>
              <a:ext cx="2895600" cy="2062163"/>
            </a:xfrm>
            <a:prstGeom prst="rect">
              <a:avLst/>
            </a:prstGeom>
            <a:noFill/>
            <a:ln w="9525">
              <a:noFill/>
              <a:miter lim="800000"/>
              <a:headEnd/>
              <a:tailEnd/>
            </a:ln>
          </p:spPr>
        </p:pic>
        <p:pic>
          <p:nvPicPr>
            <p:cNvPr id="49160" name="Picture 8" descr="EN_120_MIDDLE_STARE_2"/>
            <p:cNvPicPr>
              <a:picLocks noChangeAspect="1" noChangeArrowheads="1"/>
            </p:cNvPicPr>
            <p:nvPr/>
          </p:nvPicPr>
          <p:blipFill>
            <a:blip r:embed="rId7"/>
            <a:srcRect/>
            <a:stretch>
              <a:fillRect/>
            </a:stretch>
          </p:blipFill>
          <p:spPr bwMode="auto">
            <a:xfrm>
              <a:off x="3124200" y="2711450"/>
              <a:ext cx="2895600" cy="2062163"/>
            </a:xfrm>
            <a:prstGeom prst="rect">
              <a:avLst/>
            </a:prstGeom>
            <a:noFill/>
            <a:ln w="9525">
              <a:noFill/>
              <a:miter lim="800000"/>
              <a:headEnd/>
              <a:tailEnd/>
            </a:ln>
          </p:spPr>
        </p:pic>
        <p:pic>
          <p:nvPicPr>
            <p:cNvPr id="49161" name="Picture 9" descr="EN_120_END_STARE_2"/>
            <p:cNvPicPr>
              <a:picLocks noChangeAspect="1" noChangeArrowheads="1"/>
            </p:cNvPicPr>
            <p:nvPr/>
          </p:nvPicPr>
          <p:blipFill>
            <a:blip r:embed="rId8"/>
            <a:srcRect/>
            <a:stretch>
              <a:fillRect/>
            </a:stretch>
          </p:blipFill>
          <p:spPr bwMode="auto">
            <a:xfrm>
              <a:off x="6248400" y="2667000"/>
              <a:ext cx="2895600" cy="2060575"/>
            </a:xfrm>
            <a:prstGeom prst="rect">
              <a:avLst/>
            </a:prstGeom>
            <a:noFill/>
            <a:ln w="9525">
              <a:noFill/>
              <a:miter lim="800000"/>
              <a:headEnd/>
              <a:tailEnd/>
            </a:ln>
          </p:spPr>
        </p:pic>
      </p:grpSp>
      <p:sp>
        <p:nvSpPr>
          <p:cNvPr id="15" name="TextBox 14"/>
          <p:cNvSpPr txBox="1"/>
          <p:nvPr/>
        </p:nvSpPr>
        <p:spPr>
          <a:xfrm>
            <a:off x="0" y="1333500"/>
            <a:ext cx="2157988" cy="2246769"/>
          </a:xfrm>
          <a:prstGeom prst="rect">
            <a:avLst/>
          </a:prstGeom>
          <a:noFill/>
        </p:spPr>
        <p:txBody>
          <a:bodyPr wrap="square" rtlCol="0">
            <a:spAutoFit/>
          </a:bodyPr>
          <a:lstStyle/>
          <a:p>
            <a:r>
              <a:rPr lang="en-US" sz="2000" dirty="0" err="1" smtClean="0"/>
              <a:t>Enceladus</a:t>
            </a:r>
            <a:r>
              <a:rPr lang="en-US" sz="2000" dirty="0" smtClean="0"/>
              <a:t>’ plume was not detected as </a:t>
            </a:r>
            <a:r>
              <a:rPr lang="en-US" sz="2000" dirty="0" err="1" smtClean="0"/>
              <a:t>Enceladus</a:t>
            </a:r>
            <a:r>
              <a:rPr lang="en-US" sz="2000" dirty="0" smtClean="0"/>
              <a:t> was observed in transit across Saturn </a:t>
            </a:r>
            <a:endParaRPr lang="en-US" sz="2000" dirty="0"/>
          </a:p>
        </p:txBody>
      </p:sp>
      <p:pic>
        <p:nvPicPr>
          <p:cNvPr id="19" name="Picture 18" descr="plume_image_uvis"/>
          <p:cNvPicPr>
            <a:picLocks noChangeAspect="1" noChangeArrowheads="1"/>
          </p:cNvPicPr>
          <p:nvPr/>
        </p:nvPicPr>
        <p:blipFill>
          <a:blip r:embed="rId9"/>
          <a:srcRect/>
          <a:stretch>
            <a:fillRect/>
          </a:stretch>
        </p:blipFill>
        <p:spPr bwMode="auto">
          <a:xfrm>
            <a:off x="5918662" y="3867025"/>
            <a:ext cx="3225338" cy="2990976"/>
          </a:xfrm>
          <a:prstGeom prst="rect">
            <a:avLst/>
          </a:prstGeom>
          <a:noFill/>
          <a:ln w="9525">
            <a:noFill/>
            <a:miter lim="800000"/>
            <a:headEnd/>
            <a:tailEnd/>
          </a:ln>
        </p:spPr>
      </p:pic>
      <p:sp>
        <p:nvSpPr>
          <p:cNvPr id="20" name="Rectangle 3"/>
          <p:cNvSpPr txBox="1">
            <a:spLocks noChangeArrowheads="1"/>
          </p:cNvSpPr>
          <p:nvPr/>
        </p:nvSpPr>
        <p:spPr>
          <a:xfrm>
            <a:off x="0" y="3867025"/>
            <a:ext cx="5918662" cy="2990975"/>
          </a:xfrm>
          <a:prstGeom prst="rect">
            <a:avLst/>
          </a:prstGeom>
        </p:spPr>
        <p:txBody>
          <a:bodyPr vert="horz" lIns="91440" tIns="45720" rIns="91440" bIns="45720" rtlCol="0">
            <a:normAutofit fontScale="5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This was an experiment worth attempting</a:t>
            </a:r>
            <a:endParaRPr kumimoji="0" lang="en-US" sz="1081"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But, no quantitative results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b="0" i="0" u="none" strike="noStrike" kern="1200" cap="none" spc="0" normalizeH="0" baseline="0" noProof="0" dirty="0" smtClean="0">
                <a:ln>
                  <a:noFill/>
                </a:ln>
                <a:solidFill>
                  <a:schemeClr val="tx1"/>
                </a:solidFill>
                <a:effectLst/>
                <a:uLnTx/>
                <a:uFillTx/>
                <a:latin typeface="+mn-lt"/>
                <a:ea typeface="+mn-ea"/>
                <a:cs typeface="+mn-cs"/>
              </a:rPr>
              <a:t>Average signal (summed) = 55</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b="0" i="0" u="none" strike="noStrike" kern="1200" cap="none" spc="0" normalizeH="0" baseline="0" noProof="0" dirty="0" smtClean="0">
                <a:ln>
                  <a:noFill/>
                </a:ln>
                <a:solidFill>
                  <a:schemeClr val="tx1"/>
                </a:solidFill>
                <a:effectLst/>
                <a:uLnTx/>
                <a:uFillTx/>
                <a:latin typeface="+mn-lt"/>
                <a:ea typeface="+mn-ea"/>
                <a:cs typeface="+mn-cs"/>
              </a:rPr>
              <a:t>Absorption in this wavelength range for column density of 1.5e16 = 7%</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b="0" i="0" u="none" strike="noStrike" kern="1200" cap="none" spc="0" normalizeH="0" baseline="0" noProof="0" dirty="0" smtClean="0">
                <a:ln>
                  <a:noFill/>
                </a:ln>
                <a:solidFill>
                  <a:schemeClr val="tx1"/>
                </a:solidFill>
                <a:effectLst/>
                <a:uLnTx/>
                <a:uFillTx/>
                <a:latin typeface="+mn-lt"/>
                <a:ea typeface="+mn-ea"/>
                <a:cs typeface="+mn-cs"/>
              </a:rPr>
              <a:t>7% of 55 = 3.9;</a:t>
            </a:r>
            <a:r>
              <a:rPr kumimoji="0" lang="en-US" sz="2909" b="0" i="0" u="none" strike="noStrike" kern="1200" cap="none" spc="0" normalizeH="0" noProof="0" dirty="0" smtClean="0">
                <a:ln>
                  <a:noFill/>
                </a:ln>
                <a:solidFill>
                  <a:schemeClr val="tx1"/>
                </a:solidFill>
                <a:effectLst/>
                <a:uLnTx/>
                <a:uFillTx/>
                <a:latin typeface="+mn-lt"/>
                <a:ea typeface="+mn-ea"/>
                <a:cs typeface="+mn-cs"/>
              </a:rPr>
              <a:t>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Sqrt(55) = 7.4</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9" b="0" i="0" u="none" strike="noStrike" kern="1200" cap="none" spc="0" normalizeH="0" baseline="0" noProof="0" dirty="0" smtClean="0">
                <a:ln>
                  <a:noFill/>
                </a:ln>
                <a:solidFill>
                  <a:srgbClr val="984807"/>
                </a:solidFill>
                <a:effectLst/>
                <a:uLnTx/>
                <a:uFillTx/>
                <a:latin typeface="+mn-lt"/>
                <a:ea typeface="+mn-ea"/>
                <a:cs typeface="+mn-cs"/>
              </a:rPr>
              <a:t>In a pixel the noise is &gt; the signal we are looking for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rgbClr val="984807"/>
              </a:solidFill>
              <a:effectLst/>
              <a:uLnTx/>
              <a:uFillTx/>
              <a:latin typeface="+mn-lt"/>
              <a:ea typeface="+mn-ea"/>
              <a:cs typeface="+mn-cs"/>
            </a:endParaRPr>
          </a:p>
          <a:p>
            <a:pPr marL="285750" indent="-285750">
              <a:spcBef>
                <a:spcPct val="20000"/>
              </a:spcBef>
              <a:buFont typeface="Arial"/>
              <a:buChar char="–"/>
            </a:pPr>
            <a:r>
              <a:rPr lang="en-US" sz="3273" i="1" dirty="0" smtClean="0"/>
              <a:t>Applying the Sparks et al. (2016) values for </a:t>
            </a:r>
            <a:r>
              <a:rPr lang="en-US" sz="3273" i="1" dirty="0" err="1" smtClean="0"/>
              <a:t>Europa</a:t>
            </a:r>
            <a:r>
              <a:rPr lang="en-US" sz="3273" i="1" dirty="0" smtClean="0"/>
              <a:t> plume column density would predict 26% absorption in the UVIS transit observation of </a:t>
            </a:r>
            <a:r>
              <a:rPr lang="en-US" sz="3273" i="1" dirty="0" err="1" smtClean="0"/>
              <a:t>Enceladus</a:t>
            </a:r>
            <a:r>
              <a:rPr lang="en-US" sz="3273" i="1" dirty="0" smtClean="0"/>
              <a:t>, well above the detection limit of 10%</a:t>
            </a:r>
          </a:p>
          <a:p>
            <a:pPr marL="285750" indent="-285750">
              <a:spcBef>
                <a:spcPct val="20000"/>
              </a:spcBef>
              <a:buFont typeface="Arial"/>
              <a:buChar char="–"/>
            </a:pPr>
            <a:endParaRPr kumimoji="0" lang="en-US" sz="2400" b="0" i="0" u="none" strike="noStrike" kern="1200" cap="none" spc="0" normalizeH="0" baseline="0" noProof="0" dirty="0" smtClean="0">
              <a:ln>
                <a:noFill/>
              </a:ln>
              <a:solidFill>
                <a:srgbClr val="984807"/>
              </a:solidFill>
              <a:effectLst/>
              <a:uLnTx/>
              <a:uFillTx/>
              <a:latin typeface="+mn-lt"/>
              <a:ea typeface="+mn-ea"/>
              <a:cs typeface="+mn-cs"/>
            </a:endParaRPr>
          </a:p>
        </p:txBody>
      </p:sp>
      <p:sp>
        <p:nvSpPr>
          <p:cNvPr id="13" name="TextBox 12"/>
          <p:cNvSpPr txBox="1"/>
          <p:nvPr/>
        </p:nvSpPr>
        <p:spPr>
          <a:xfrm>
            <a:off x="152400" y="838200"/>
            <a:ext cx="1697374" cy="461665"/>
          </a:xfrm>
          <a:prstGeom prst="rect">
            <a:avLst/>
          </a:prstGeom>
          <a:noFill/>
        </p:spPr>
        <p:txBody>
          <a:bodyPr wrap="none" rtlCol="0">
            <a:spAutoFit/>
          </a:bodyPr>
          <a:lstStyle/>
          <a:p>
            <a:r>
              <a:rPr lang="en-US" b="1" i="1" dirty="0" smtClean="0">
                <a:solidFill>
                  <a:srgbClr val="FF0000"/>
                </a:solidFill>
              </a:rPr>
              <a:t>Compare:</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7900"/>
          </a:xfrm>
        </p:spPr>
        <p:txBody>
          <a:bodyPr>
            <a:normAutofit fontScale="90000"/>
          </a:bodyPr>
          <a:lstStyle/>
          <a:p>
            <a:r>
              <a:rPr lang="en-US" b="1" dirty="0" err="1" smtClean="0">
                <a:solidFill>
                  <a:srgbClr val="31859C"/>
                </a:solidFill>
              </a:rPr>
              <a:t>Enceladus</a:t>
            </a:r>
            <a:r>
              <a:rPr lang="en-US" b="1" dirty="0" smtClean="0">
                <a:solidFill>
                  <a:srgbClr val="31859C"/>
                </a:solidFill>
              </a:rPr>
              <a:t> </a:t>
            </a:r>
            <a:r>
              <a:rPr lang="en-US" b="1" dirty="0" err="1" smtClean="0">
                <a:solidFill>
                  <a:srgbClr val="31859C"/>
                </a:solidFill>
              </a:rPr>
              <a:t>vs</a:t>
            </a:r>
            <a:r>
              <a:rPr lang="en-US" b="1" dirty="0" smtClean="0">
                <a:solidFill>
                  <a:srgbClr val="31859C"/>
                </a:solidFill>
              </a:rPr>
              <a:t> </a:t>
            </a:r>
            <a:r>
              <a:rPr lang="en-US" b="1" dirty="0" err="1" smtClean="0">
                <a:solidFill>
                  <a:srgbClr val="31859C"/>
                </a:solidFill>
              </a:rPr>
              <a:t>Europa</a:t>
            </a:r>
            <a:r>
              <a:rPr lang="en-US" b="1" dirty="0" smtClean="0">
                <a:solidFill>
                  <a:srgbClr val="31859C"/>
                </a:solidFill>
              </a:rPr>
              <a:t> Plume Characteristics</a:t>
            </a:r>
            <a:endParaRPr lang="en-US" b="1" dirty="0">
              <a:solidFill>
                <a:srgbClr val="31859C"/>
              </a:solidFill>
            </a:endParaRPr>
          </a:p>
        </p:txBody>
      </p:sp>
      <p:sp>
        <p:nvSpPr>
          <p:cNvPr id="3" name="Content Placeholder 2"/>
          <p:cNvSpPr>
            <a:spLocks noGrp="1"/>
          </p:cNvSpPr>
          <p:nvPr>
            <p:ph idx="1"/>
          </p:nvPr>
        </p:nvSpPr>
        <p:spPr>
          <a:xfrm>
            <a:off x="0" y="762000"/>
            <a:ext cx="9144000" cy="5880100"/>
          </a:xfrm>
        </p:spPr>
        <p:txBody>
          <a:bodyPr>
            <a:noAutofit/>
          </a:bodyPr>
          <a:lstStyle/>
          <a:p>
            <a:pPr>
              <a:buNone/>
            </a:pPr>
            <a:r>
              <a:rPr lang="en-US" sz="1600" i="1" dirty="0" smtClean="0"/>
              <a:t>Duty cycle</a:t>
            </a:r>
          </a:p>
          <a:p>
            <a:r>
              <a:rPr lang="en-US" sz="1600" dirty="0" err="1" smtClean="0"/>
              <a:t>Enceladus</a:t>
            </a:r>
            <a:r>
              <a:rPr lang="en-US" sz="1600" dirty="0" smtClean="0"/>
              <a:t> eruption is ongoing; intensity may be modulated over an orbit but it never stops</a:t>
            </a:r>
          </a:p>
          <a:p>
            <a:r>
              <a:rPr lang="en-US" sz="1600" dirty="0" err="1" smtClean="0"/>
              <a:t>Europa</a:t>
            </a:r>
            <a:r>
              <a:rPr lang="en-US" sz="1600" dirty="0" smtClean="0"/>
              <a:t> eruptions are sporadic with a duty cycle of ~17% (Sparks et al., 2017) {2 of 12 observed in same place)</a:t>
            </a:r>
          </a:p>
          <a:p>
            <a:endParaRPr lang="en-US" sz="600" dirty="0" smtClean="0"/>
          </a:p>
          <a:p>
            <a:pPr>
              <a:buNone/>
            </a:pPr>
            <a:r>
              <a:rPr lang="en-US" sz="1600" i="1" dirty="0" smtClean="0"/>
              <a:t>Column density</a:t>
            </a:r>
          </a:p>
          <a:p>
            <a:r>
              <a:rPr lang="en-US" sz="1600" dirty="0" smtClean="0"/>
              <a:t>Typical </a:t>
            </a:r>
            <a:r>
              <a:rPr lang="en-US" sz="1600" dirty="0" err="1" smtClean="0"/>
              <a:t>Enceladus</a:t>
            </a:r>
            <a:r>
              <a:rPr lang="en-US" sz="1600" dirty="0" smtClean="0"/>
              <a:t> column density is 1.5x 10</a:t>
            </a:r>
            <a:r>
              <a:rPr lang="en-US" sz="1600" baseline="30000" dirty="0" smtClean="0"/>
              <a:t>16</a:t>
            </a:r>
            <a:r>
              <a:rPr lang="en-US" sz="1600" dirty="0" smtClean="0"/>
              <a:t> cm</a:t>
            </a:r>
            <a:r>
              <a:rPr lang="en-US" sz="1600" baseline="30000" dirty="0" smtClean="0"/>
              <a:t>-2</a:t>
            </a:r>
            <a:r>
              <a:rPr lang="en-US" sz="1600" dirty="0" smtClean="0"/>
              <a:t>; gas leaves at escape velocity (Hansen et al., 2006)</a:t>
            </a:r>
          </a:p>
          <a:p>
            <a:r>
              <a:rPr lang="en-US" sz="1600" dirty="0" err="1" smtClean="0"/>
              <a:t>Europa</a:t>
            </a:r>
            <a:r>
              <a:rPr lang="en-US" sz="1600" dirty="0" smtClean="0"/>
              <a:t> column density for 4 observations ranges between 0.7-3.3 x10</a:t>
            </a:r>
            <a:r>
              <a:rPr lang="en-US" sz="1600" baseline="30000" dirty="0" smtClean="0"/>
              <a:t>17</a:t>
            </a:r>
            <a:r>
              <a:rPr lang="en-US" sz="1600" dirty="0" smtClean="0"/>
              <a:t> cm</a:t>
            </a:r>
            <a:r>
              <a:rPr lang="en-US" sz="1600" baseline="30000" dirty="0" smtClean="0"/>
              <a:t>-2 </a:t>
            </a:r>
            <a:r>
              <a:rPr lang="en-US" sz="1600" dirty="0" smtClean="0"/>
              <a:t> (Sparks et al., 2016, 2017)</a:t>
            </a:r>
          </a:p>
          <a:p>
            <a:endParaRPr lang="en-US" sz="600" dirty="0" smtClean="0"/>
          </a:p>
          <a:p>
            <a:pPr>
              <a:buNone/>
            </a:pPr>
            <a:r>
              <a:rPr lang="en-US" sz="1600" i="1" dirty="0" smtClean="0"/>
              <a:t>Height</a:t>
            </a:r>
            <a:r>
              <a:rPr lang="en-US" sz="1600" dirty="0" smtClean="0"/>
              <a:t>  </a:t>
            </a:r>
          </a:p>
          <a:p>
            <a:r>
              <a:rPr lang="en-US" sz="1600" dirty="0" smtClean="0"/>
              <a:t>The </a:t>
            </a:r>
            <a:r>
              <a:rPr lang="en-US" sz="1600" dirty="0" err="1" smtClean="0"/>
              <a:t>Enceladus</a:t>
            </a:r>
            <a:r>
              <a:rPr lang="en-US" sz="1600" dirty="0" smtClean="0"/>
              <a:t> plume has a scale length of ~80 km (Hansen et al., 2006)</a:t>
            </a:r>
          </a:p>
          <a:p>
            <a:r>
              <a:rPr lang="en-US" sz="1600" dirty="0" smtClean="0"/>
              <a:t>Sparks et al (2016) estimate a height of &gt;100 km.  </a:t>
            </a:r>
            <a:r>
              <a:rPr lang="en-US" sz="1600" dirty="0" smtClean="0">
                <a:solidFill>
                  <a:srgbClr val="31859C"/>
                </a:solidFill>
              </a:rPr>
              <a:t>This implies a much larger eruption </a:t>
            </a:r>
            <a:r>
              <a:rPr lang="en-US" sz="1600" i="1" dirty="0" smtClean="0">
                <a:solidFill>
                  <a:srgbClr val="31859C"/>
                </a:solidFill>
              </a:rPr>
              <a:t>velocity</a:t>
            </a:r>
            <a:r>
              <a:rPr lang="en-US" sz="1600" dirty="0" smtClean="0">
                <a:solidFill>
                  <a:srgbClr val="31859C"/>
                </a:solidFill>
              </a:rPr>
              <a:t> because of </a:t>
            </a:r>
            <a:r>
              <a:rPr lang="en-US" sz="1600" dirty="0" err="1" smtClean="0">
                <a:solidFill>
                  <a:srgbClr val="31859C"/>
                </a:solidFill>
              </a:rPr>
              <a:t>Europa’s</a:t>
            </a:r>
            <a:r>
              <a:rPr lang="en-US" sz="1600" dirty="0" smtClean="0">
                <a:solidFill>
                  <a:srgbClr val="31859C"/>
                </a:solidFill>
              </a:rPr>
              <a:t> higher surface gravity. </a:t>
            </a:r>
          </a:p>
          <a:p>
            <a:endParaRPr lang="en-US" sz="600" i="1" dirty="0" smtClean="0"/>
          </a:p>
          <a:p>
            <a:pPr>
              <a:buNone/>
            </a:pPr>
            <a:r>
              <a:rPr lang="en-US" sz="1600" i="1" dirty="0" smtClean="0"/>
              <a:t>Total eruption</a:t>
            </a:r>
            <a:r>
              <a:rPr lang="en-US" sz="1600" dirty="0" smtClean="0"/>
              <a:t> </a:t>
            </a:r>
            <a:r>
              <a:rPr lang="en-US" sz="1600" i="1" dirty="0" smtClean="0"/>
              <a:t>mass</a:t>
            </a:r>
            <a:r>
              <a:rPr lang="en-US" sz="1600" dirty="0" smtClean="0"/>
              <a:t>  </a:t>
            </a:r>
          </a:p>
          <a:p>
            <a:r>
              <a:rPr lang="en-US" sz="1600" dirty="0" smtClean="0"/>
              <a:t>From the transit observation the total mass in the </a:t>
            </a:r>
            <a:r>
              <a:rPr lang="en-US" sz="1600" dirty="0" err="1" smtClean="0"/>
              <a:t>Europa</a:t>
            </a:r>
            <a:r>
              <a:rPr lang="en-US" sz="1600" dirty="0" smtClean="0"/>
              <a:t> plumes visible to HST was 3.9, 6.6 and 1.4 </a:t>
            </a:r>
            <a:r>
              <a:rPr lang="en-US" sz="1600" dirty="0" err="1" smtClean="0"/>
              <a:t>x</a:t>
            </a:r>
            <a:r>
              <a:rPr lang="en-US" sz="1600" dirty="0" smtClean="0"/>
              <a:t> 10</a:t>
            </a:r>
            <a:r>
              <a:rPr lang="en-US" sz="1600" baseline="30000" dirty="0" smtClean="0"/>
              <a:t>6 </a:t>
            </a:r>
            <a:r>
              <a:rPr lang="en-US" sz="1600" dirty="0" smtClean="0"/>
              <a:t>kg (Sparks et al., 2016) and 5.4 </a:t>
            </a:r>
            <a:r>
              <a:rPr lang="en-US" sz="1600" dirty="0" err="1" smtClean="0"/>
              <a:t>x</a:t>
            </a:r>
            <a:r>
              <a:rPr lang="en-US" sz="1600" dirty="0" smtClean="0"/>
              <a:t> 10</a:t>
            </a:r>
            <a:r>
              <a:rPr lang="en-US" sz="1600" baseline="30000" dirty="0" smtClean="0"/>
              <a:t>6</a:t>
            </a:r>
            <a:r>
              <a:rPr lang="en-US" sz="1600" dirty="0" smtClean="0"/>
              <a:t> kg (Sparks et al., 2017). </a:t>
            </a:r>
          </a:p>
          <a:p>
            <a:r>
              <a:rPr lang="en-US" sz="1600" dirty="0" smtClean="0"/>
              <a:t>The total mass of </a:t>
            </a:r>
            <a:r>
              <a:rPr lang="en-US" sz="1600" dirty="0" err="1" smtClean="0"/>
              <a:t>Enceladus</a:t>
            </a:r>
            <a:r>
              <a:rPr lang="en-US" sz="1600" dirty="0" smtClean="0"/>
              <a:t>’ plume is ~3 </a:t>
            </a:r>
            <a:r>
              <a:rPr lang="en-US" sz="1600" dirty="0" err="1" smtClean="0"/>
              <a:t>x</a:t>
            </a:r>
            <a:r>
              <a:rPr lang="en-US" sz="1600" dirty="0" smtClean="0"/>
              <a:t> 10</a:t>
            </a:r>
            <a:r>
              <a:rPr lang="en-US" sz="1600" baseline="30000" dirty="0" smtClean="0"/>
              <a:t>4</a:t>
            </a:r>
            <a:r>
              <a:rPr lang="en-US" sz="1600" dirty="0" smtClean="0"/>
              <a:t> kg.  </a:t>
            </a:r>
            <a:r>
              <a:rPr lang="en-US" sz="1600" dirty="0" smtClean="0">
                <a:solidFill>
                  <a:srgbClr val="31859C"/>
                </a:solidFill>
              </a:rPr>
              <a:t>The mass in the </a:t>
            </a:r>
            <a:r>
              <a:rPr lang="en-US" sz="1600" dirty="0" err="1" smtClean="0">
                <a:solidFill>
                  <a:srgbClr val="31859C"/>
                </a:solidFill>
              </a:rPr>
              <a:t>Enceladus</a:t>
            </a:r>
            <a:r>
              <a:rPr lang="en-US" sz="1600" dirty="0" smtClean="0">
                <a:solidFill>
                  <a:srgbClr val="31859C"/>
                </a:solidFill>
              </a:rPr>
              <a:t> plume is about 2 orders of magnitude less than for the plumes observed by HST at </a:t>
            </a:r>
            <a:r>
              <a:rPr lang="en-US" sz="1600" dirty="0" err="1" smtClean="0">
                <a:solidFill>
                  <a:srgbClr val="31859C"/>
                </a:solidFill>
              </a:rPr>
              <a:t>Europa</a:t>
            </a:r>
            <a:r>
              <a:rPr lang="en-US" sz="1600" dirty="0" smtClean="0"/>
              <a:t>.</a:t>
            </a:r>
          </a:p>
          <a:p>
            <a:pPr>
              <a:buNone/>
            </a:pPr>
            <a:endParaRPr lang="en-US" sz="1400" dirty="0" smtClean="0"/>
          </a:p>
          <a:p>
            <a:pPr>
              <a:buNone/>
            </a:pPr>
            <a:r>
              <a:rPr lang="en-US" sz="1600" dirty="0" smtClean="0"/>
              <a:t> These fundamental differences in characteristics point to differences in the </a:t>
            </a:r>
            <a:r>
              <a:rPr lang="en-US" sz="1600" dirty="0" err="1" smtClean="0"/>
              <a:t>energetics</a:t>
            </a:r>
            <a:r>
              <a:rPr lang="en-US" sz="1600" dirty="0" smtClean="0"/>
              <a:t> and mechanics of the eruption taking place at the two bodies.  Presumably tidal energy is the driving force, apparently the energy is stored and released differently, possibly due to differences in the subsurface plumbing and expression of surface stresses. </a:t>
            </a:r>
          </a:p>
          <a:p>
            <a:endParaRPr 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52400"/>
            <a:ext cx="4572000" cy="685800"/>
          </a:xfrm>
        </p:spPr>
        <p:txBody>
          <a:bodyPr/>
          <a:lstStyle/>
          <a:p>
            <a:pPr eaLnBrk="1" hangingPunct="1"/>
            <a:r>
              <a:rPr lang="en-US" sz="3000" b="1"/>
              <a:t>UVIS Characteristics</a:t>
            </a:r>
          </a:p>
        </p:txBody>
      </p:sp>
      <p:sp>
        <p:nvSpPr>
          <p:cNvPr id="26627" name="Rectangle 3"/>
          <p:cNvSpPr>
            <a:spLocks noGrp="1" noChangeArrowheads="1"/>
          </p:cNvSpPr>
          <p:nvPr>
            <p:ph type="body" idx="4294967295"/>
          </p:nvPr>
        </p:nvSpPr>
        <p:spPr>
          <a:xfrm>
            <a:off x="4648200" y="152400"/>
            <a:ext cx="4495800" cy="4495800"/>
          </a:xfrm>
        </p:spPr>
        <p:txBody>
          <a:bodyPr/>
          <a:lstStyle/>
          <a:p>
            <a:pPr eaLnBrk="1" hangingPunct="1">
              <a:lnSpc>
                <a:spcPct val="90000"/>
              </a:lnSpc>
              <a:buFontTx/>
              <a:buNone/>
            </a:pPr>
            <a:r>
              <a:rPr lang="en-US" sz="2000">
                <a:solidFill>
                  <a:schemeClr val="accent2"/>
                </a:solidFill>
              </a:rPr>
              <a:t>UVIS has 4 separate channels</a:t>
            </a:r>
          </a:p>
          <a:p>
            <a:pPr eaLnBrk="1" hangingPunct="1">
              <a:lnSpc>
                <a:spcPct val="90000"/>
              </a:lnSpc>
              <a:buFontTx/>
              <a:buNone/>
            </a:pPr>
            <a:endParaRPr lang="en-US" sz="1800">
              <a:solidFill>
                <a:schemeClr val="accent2"/>
              </a:solidFill>
            </a:endParaRPr>
          </a:p>
          <a:p>
            <a:pPr eaLnBrk="1" hangingPunct="1">
              <a:lnSpc>
                <a:spcPct val="90000"/>
              </a:lnSpc>
              <a:buFontTx/>
              <a:buNone/>
            </a:pPr>
            <a:r>
              <a:rPr lang="en-US" sz="2000">
                <a:solidFill>
                  <a:srgbClr val="800080"/>
                </a:solidFill>
              </a:rPr>
              <a:t>For stellar occultations we use: </a:t>
            </a:r>
          </a:p>
          <a:p>
            <a:pPr eaLnBrk="1" hangingPunct="1">
              <a:lnSpc>
                <a:spcPct val="90000"/>
              </a:lnSpc>
            </a:pPr>
            <a:endParaRPr lang="en-US" sz="900"/>
          </a:p>
          <a:p>
            <a:pPr eaLnBrk="1" hangingPunct="1">
              <a:lnSpc>
                <a:spcPct val="90000"/>
              </a:lnSpc>
            </a:pPr>
            <a:r>
              <a:rPr lang="en-US" sz="1800" b="1"/>
              <a:t>Far UltraViolet (FUV) </a:t>
            </a:r>
            <a:r>
              <a:rPr lang="en-US" sz="1800"/>
              <a:t>spectrograph</a:t>
            </a:r>
          </a:p>
          <a:p>
            <a:pPr lvl="1" eaLnBrk="1" hangingPunct="1">
              <a:lnSpc>
                <a:spcPct val="90000"/>
              </a:lnSpc>
            </a:pPr>
            <a:r>
              <a:rPr lang="en-US" sz="1600">
                <a:solidFill>
                  <a:srgbClr val="008000"/>
                </a:solidFill>
              </a:rPr>
              <a:t>1115 to 1915 </a:t>
            </a:r>
            <a:r>
              <a:rPr lang="en-US" sz="1600">
                <a:solidFill>
                  <a:srgbClr val="008000"/>
                </a:solidFill>
                <a:ea typeface="Times New Roman" pitchFamily="-110" charset="0"/>
                <a:cs typeface="Times New Roman" pitchFamily="-110" charset="0"/>
              </a:rPr>
              <a:t>Å</a:t>
            </a:r>
            <a:endParaRPr lang="en-US" sz="1600">
              <a:solidFill>
                <a:srgbClr val="008000"/>
              </a:solidFill>
            </a:endParaRPr>
          </a:p>
          <a:p>
            <a:pPr lvl="1" eaLnBrk="1" hangingPunct="1">
              <a:lnSpc>
                <a:spcPct val="90000"/>
              </a:lnSpc>
            </a:pPr>
            <a:r>
              <a:rPr lang="en-US" sz="1600"/>
              <a:t>2D detector:  1024 spectral x 64 one-mrad spatial pixels</a:t>
            </a:r>
          </a:p>
          <a:p>
            <a:pPr lvl="2" eaLnBrk="1" hangingPunct="1">
              <a:lnSpc>
                <a:spcPct val="90000"/>
              </a:lnSpc>
            </a:pPr>
            <a:r>
              <a:rPr lang="en-US" sz="1400"/>
              <a:t>Binned to 512 spectral elements</a:t>
            </a:r>
            <a:r>
              <a:rPr lang="en-US" sz="1000"/>
              <a:t> </a:t>
            </a:r>
          </a:p>
          <a:p>
            <a:pPr lvl="1" eaLnBrk="1" hangingPunct="1">
              <a:lnSpc>
                <a:spcPct val="90000"/>
              </a:lnSpc>
            </a:pPr>
            <a:r>
              <a:rPr lang="en-US" sz="1600"/>
              <a:t>1 - 5 sec integration time</a:t>
            </a:r>
          </a:p>
          <a:p>
            <a:pPr lvl="2" eaLnBrk="1" hangingPunct="1">
              <a:lnSpc>
                <a:spcPct val="90000"/>
              </a:lnSpc>
            </a:pPr>
            <a:endParaRPr lang="en-US" sz="1000"/>
          </a:p>
          <a:p>
            <a:pPr eaLnBrk="1" hangingPunct="1">
              <a:lnSpc>
                <a:spcPct val="90000"/>
              </a:lnSpc>
            </a:pPr>
            <a:r>
              <a:rPr lang="en-US" sz="1800" b="1"/>
              <a:t>High Speed Photometer (HSP)</a:t>
            </a:r>
          </a:p>
          <a:p>
            <a:pPr lvl="1" eaLnBrk="1" hangingPunct="1">
              <a:lnSpc>
                <a:spcPct val="90000"/>
              </a:lnSpc>
            </a:pPr>
            <a:r>
              <a:rPr lang="en-US" sz="1600"/>
              <a:t>2 or 8 msec time resolution</a:t>
            </a:r>
          </a:p>
          <a:p>
            <a:pPr lvl="1" eaLnBrk="1" hangingPunct="1">
              <a:lnSpc>
                <a:spcPct val="90000"/>
              </a:lnSpc>
            </a:pPr>
            <a:r>
              <a:rPr lang="en-US" sz="1600">
                <a:solidFill>
                  <a:srgbClr val="008000"/>
                </a:solidFill>
              </a:rPr>
              <a:t>Sensitive to 1150 to 1915 </a:t>
            </a:r>
            <a:r>
              <a:rPr lang="en-US" sz="1600">
                <a:solidFill>
                  <a:srgbClr val="008000"/>
                </a:solidFill>
                <a:ea typeface="Times New Roman" pitchFamily="-110" charset="0"/>
                <a:cs typeface="Times New Roman" pitchFamily="-110" charset="0"/>
              </a:rPr>
              <a:t>Å</a:t>
            </a:r>
          </a:p>
          <a:p>
            <a:pPr lvl="1" eaLnBrk="1" hangingPunct="1">
              <a:lnSpc>
                <a:spcPct val="90000"/>
              </a:lnSpc>
            </a:pPr>
            <a:endParaRPr lang="en-US" sz="1400">
              <a:ea typeface="Times New Roman" pitchFamily="-110" charset="0"/>
              <a:cs typeface="Times New Roman" pitchFamily="-110" charset="0"/>
            </a:endParaRPr>
          </a:p>
          <a:p>
            <a:pPr eaLnBrk="1" hangingPunct="1">
              <a:lnSpc>
                <a:spcPct val="90000"/>
              </a:lnSpc>
            </a:pPr>
            <a:r>
              <a:rPr lang="en-US" sz="1600"/>
              <a:t>Hydrogen-Deuterium Absorption Cell (HDAC) not used</a:t>
            </a:r>
          </a:p>
          <a:p>
            <a:pPr eaLnBrk="1" hangingPunct="1">
              <a:lnSpc>
                <a:spcPct val="90000"/>
              </a:lnSpc>
            </a:pPr>
            <a:endParaRPr lang="en-US" sz="1600"/>
          </a:p>
        </p:txBody>
      </p:sp>
      <p:pic>
        <p:nvPicPr>
          <p:cNvPr id="26628" name="Picture 4"/>
          <p:cNvPicPr>
            <a:picLocks noChangeAspect="1" noChangeArrowheads="1"/>
          </p:cNvPicPr>
          <p:nvPr/>
        </p:nvPicPr>
        <p:blipFill>
          <a:blip r:embed="rId3"/>
          <a:srcRect/>
          <a:stretch>
            <a:fillRect/>
          </a:stretch>
        </p:blipFill>
        <p:spPr bwMode="auto">
          <a:xfrm>
            <a:off x="228600" y="838200"/>
            <a:ext cx="4235450" cy="3417888"/>
          </a:xfrm>
          <a:prstGeom prst="rect">
            <a:avLst/>
          </a:prstGeom>
          <a:noFill/>
          <a:ln w="9525">
            <a:noFill/>
            <a:miter lim="800000"/>
            <a:headEnd/>
            <a:tailEnd/>
          </a:ln>
        </p:spPr>
      </p:pic>
      <p:sp>
        <p:nvSpPr>
          <p:cNvPr id="26629" name="Text Box 5"/>
          <p:cNvSpPr txBox="1">
            <a:spLocks noChangeArrowheads="1"/>
          </p:cNvSpPr>
          <p:nvPr/>
        </p:nvSpPr>
        <p:spPr bwMode="auto">
          <a:xfrm>
            <a:off x="228600" y="4343400"/>
            <a:ext cx="8610600" cy="2441575"/>
          </a:xfrm>
          <a:prstGeom prst="rect">
            <a:avLst/>
          </a:prstGeom>
          <a:noFill/>
          <a:ln w="9525">
            <a:noFill/>
            <a:miter lim="800000"/>
            <a:headEnd/>
            <a:tailEnd/>
          </a:ln>
        </p:spPr>
        <p:txBody>
          <a:bodyPr>
            <a:prstTxWarp prst="textNoShape">
              <a:avLst/>
            </a:prstTxWarp>
            <a:spAutoFit/>
          </a:bodyPr>
          <a:lstStyle/>
          <a:p>
            <a:pPr eaLnBrk="1" hangingPunct="1"/>
            <a:r>
              <a:rPr lang="en-US" sz="2000">
                <a:solidFill>
                  <a:srgbClr val="800080"/>
                </a:solidFill>
                <a:ea typeface="Times New Roman" pitchFamily="-110" charset="0"/>
                <a:cs typeface="Times New Roman" pitchFamily="-110" charset="0"/>
              </a:rPr>
              <a:t>For the solar occultation we used:</a:t>
            </a:r>
          </a:p>
          <a:p>
            <a:pPr eaLnBrk="1" hangingPunct="1">
              <a:lnSpc>
                <a:spcPct val="50000"/>
              </a:lnSpc>
            </a:pPr>
            <a:endParaRPr lang="en-US" sz="1600">
              <a:ea typeface="Times New Roman" pitchFamily="-110" charset="0"/>
              <a:cs typeface="Times New Roman" pitchFamily="-110" charset="0"/>
            </a:endParaRPr>
          </a:p>
          <a:p>
            <a:pPr eaLnBrk="1" hangingPunct="1">
              <a:buFontTx/>
              <a:buChar char="•"/>
            </a:pPr>
            <a:r>
              <a:rPr lang="en-US" sz="1600">
                <a:ea typeface="Times New Roman" pitchFamily="-110" charset="0"/>
                <a:cs typeface="Times New Roman" pitchFamily="-110" charset="0"/>
              </a:rPr>
              <a:t>   </a:t>
            </a:r>
            <a:r>
              <a:rPr lang="en-US" sz="1800" b="1">
                <a:ea typeface="Times New Roman" pitchFamily="-110" charset="0"/>
                <a:cs typeface="Times New Roman" pitchFamily="-110" charset="0"/>
              </a:rPr>
              <a:t>Extreme UltraViolet (EUV)</a:t>
            </a:r>
            <a:r>
              <a:rPr lang="en-US" sz="1800">
                <a:ea typeface="Times New Roman" pitchFamily="-110" charset="0"/>
                <a:cs typeface="Times New Roman" pitchFamily="-110" charset="0"/>
              </a:rPr>
              <a:t> solar port</a:t>
            </a:r>
          </a:p>
          <a:p>
            <a:pPr lvl="1" eaLnBrk="1" hangingPunct="1">
              <a:buFont typeface="Times" pitchFamily="-110" charset="0"/>
              <a:buChar char="•"/>
            </a:pPr>
            <a:r>
              <a:rPr lang="en-US" sz="1800">
                <a:ea typeface="Times New Roman" pitchFamily="-110" charset="0"/>
                <a:cs typeface="Times New Roman" pitchFamily="-110" charset="0"/>
              </a:rPr>
              <a:t>  </a:t>
            </a:r>
            <a:r>
              <a:rPr lang="en-US" sz="1800">
                <a:solidFill>
                  <a:srgbClr val="008000"/>
                </a:solidFill>
                <a:ea typeface="Times New Roman" pitchFamily="-110" charset="0"/>
                <a:cs typeface="Times New Roman" pitchFamily="-110" charset="0"/>
              </a:rPr>
              <a:t>550 to 1180 Å</a:t>
            </a:r>
          </a:p>
          <a:p>
            <a:pPr lvl="1" eaLnBrk="1" hangingPunct="1">
              <a:buFont typeface="Times" pitchFamily="-110" charset="0"/>
              <a:buChar char="•"/>
            </a:pPr>
            <a:r>
              <a:rPr lang="en-US" sz="1800">
                <a:ea typeface="Times New Roman" pitchFamily="-110" charset="0"/>
                <a:cs typeface="Times New Roman" pitchFamily="-110" charset="0"/>
              </a:rPr>
              <a:t>  </a:t>
            </a:r>
            <a:r>
              <a:rPr lang="en-US" sz="1800"/>
              <a:t>2D detector:  1024 spectral x 64 one-mrad spatial pixels</a:t>
            </a:r>
            <a:endParaRPr lang="en-US" sz="1800">
              <a:ea typeface="Times New Roman" pitchFamily="-110" charset="0"/>
              <a:cs typeface="Times New Roman" pitchFamily="-110" charset="0"/>
            </a:endParaRPr>
          </a:p>
          <a:p>
            <a:pPr lvl="1" eaLnBrk="1" hangingPunct="1">
              <a:buFontTx/>
              <a:buChar char="•"/>
            </a:pPr>
            <a:r>
              <a:rPr lang="en-US" sz="1800">
                <a:ea typeface="Times New Roman" pitchFamily="-110" charset="0"/>
                <a:cs typeface="Times New Roman" pitchFamily="-110" charset="0"/>
              </a:rPr>
              <a:t>  No spatial information using solar port because signal from sun is spread across the detector (deliberately)</a:t>
            </a:r>
          </a:p>
          <a:p>
            <a:pPr lvl="2" eaLnBrk="1" hangingPunct="1">
              <a:buFontTx/>
              <a:buChar char="•"/>
            </a:pPr>
            <a:r>
              <a:rPr lang="en-US" sz="1800">
                <a:ea typeface="Times New Roman" pitchFamily="-110" charset="0"/>
                <a:cs typeface="Times New Roman" pitchFamily="-110" charset="0"/>
              </a:rPr>
              <a:t>  Spatial rows 5 - 58 binned to two windows of 27 rows each</a:t>
            </a:r>
          </a:p>
          <a:p>
            <a:pPr lvl="1" eaLnBrk="1" hangingPunct="1">
              <a:buFontTx/>
              <a:buChar char="•"/>
            </a:pPr>
            <a:r>
              <a:rPr lang="en-US" sz="1800">
                <a:ea typeface="Times New Roman" pitchFamily="-110" charset="0"/>
                <a:cs typeface="Times New Roman" pitchFamily="-110" charset="0"/>
              </a:rPr>
              <a:t>  1 sec integration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 y="304800"/>
            <a:ext cx="8839200" cy="609600"/>
          </a:xfrm>
        </p:spPr>
        <p:txBody>
          <a:bodyPr/>
          <a:lstStyle/>
          <a:p>
            <a:pPr eaLnBrk="1" hangingPunct="1"/>
            <a:r>
              <a:rPr lang="en-US" sz="4000" b="1" dirty="0" smtClean="0"/>
              <a:t>Estimates of Water Source Rate</a:t>
            </a:r>
          </a:p>
        </p:txBody>
      </p:sp>
      <p:graphicFrame>
        <p:nvGraphicFramePr>
          <p:cNvPr id="14422" name="Group 86"/>
          <p:cNvGraphicFramePr>
            <a:graphicFrameLocks noGrp="1"/>
          </p:cNvGraphicFramePr>
          <p:nvPr/>
        </p:nvGraphicFramePr>
        <p:xfrm>
          <a:off x="0" y="3200400"/>
          <a:ext cx="9144000" cy="3667315"/>
        </p:xfrm>
        <a:graphic>
          <a:graphicData uri="http://schemas.openxmlformats.org/drawingml/2006/table">
            <a:tbl>
              <a:tblPr/>
              <a:tblGrid>
                <a:gridCol w="1066800"/>
                <a:gridCol w="1295400"/>
                <a:gridCol w="1371600"/>
                <a:gridCol w="914400"/>
                <a:gridCol w="914400"/>
                <a:gridCol w="1295400"/>
                <a:gridCol w="1066800"/>
                <a:gridCol w="1219200"/>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pitchFamily="-110" charset="0"/>
                          <a:ea typeface="ＭＳ Ｐゴシック" pitchFamily="-110" charset="-128"/>
                          <a:cs typeface="ＭＳ Ｐゴシック" pitchFamily="-110" charset="-128"/>
                        </a:rPr>
                        <a:t>n</a:t>
                      </a:r>
                      <a:endParaRPr kumimoji="0" lang="en-US" sz="1800" b="1"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(cm</a:t>
                      </a:r>
                      <a:r>
                        <a:rPr kumimoji="0" lang="en-US" sz="1800" b="1"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-2)</a:t>
                      </a:r>
                      <a:endParaRPr kumimoji="0" lang="en-US" sz="1800" b="1"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Uncert-ainty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Arial" pitchFamily="-110" charset="0"/>
                          <a:ea typeface="ＭＳ Ｐゴシック" pitchFamily="-110" charset="-128"/>
                          <a:cs typeface="ＭＳ Ｐゴシック" pitchFamily="-110" charset="-128"/>
                        </a:rPr>
                        <a:t>y</a:t>
                      </a:r>
                      <a:endParaRPr kumimoji="0" lang="en-US" sz="1800" b="1"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rPr>
                        <a:t>(</a:t>
                      </a:r>
                      <a:r>
                        <a:rPr kumimoji="0" lang="en-US" sz="1800" b="1" i="0" u="none" strike="noStrike" cap="none" normalizeH="0" baseline="0" dirty="0" err="1">
                          <a:ln>
                            <a:noFill/>
                          </a:ln>
                          <a:solidFill>
                            <a:schemeClr val="tx1"/>
                          </a:solidFill>
                          <a:effectLst/>
                          <a:latin typeface="Arial" pitchFamily="-110" charset="0"/>
                          <a:ea typeface="ＭＳ Ｐゴシック" pitchFamily="-110" charset="-128"/>
                          <a:cs typeface="ＭＳ Ｐゴシック" pitchFamily="-110" charset="-128"/>
                        </a:rPr>
                        <a:t>x</a:t>
                      </a:r>
                      <a:r>
                        <a:rPr kumimoji="0" lang="en-US" sz="1800" b="1"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rPr>
                        <a:t> 10</a:t>
                      </a:r>
                      <a:r>
                        <a:rPr kumimoji="0" lang="en-US" sz="1800" b="1" i="0" u="none" strike="noStrike" cap="none" normalizeH="0" baseline="30000" dirty="0">
                          <a:ln>
                            <a:noFill/>
                          </a:ln>
                          <a:solidFill>
                            <a:schemeClr val="tx1"/>
                          </a:solidFill>
                          <a:effectLst/>
                          <a:latin typeface="Arial" pitchFamily="-110" charset="0"/>
                          <a:ea typeface="ＭＳ Ｐゴシック" pitchFamily="-110" charset="-128"/>
                          <a:cs typeface="ＭＳ Ｐゴシック" pitchFamily="-110" charset="-128"/>
                        </a:rPr>
                        <a:t>5</a:t>
                      </a:r>
                      <a:r>
                        <a:rPr kumimoji="0" lang="en-US" sz="1800" b="1"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rPr>
                        <a:t>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v</a:t>
                      </a:r>
                      <a:r>
                        <a:rPr kumimoji="0" lang="en-US" sz="1800" b="1" i="0" u="none" strike="noStrike" cap="none" normalizeH="0" baseline="-25000">
                          <a:ln>
                            <a:noFill/>
                          </a:ln>
                          <a:solidFill>
                            <a:schemeClr val="tx1"/>
                          </a:solidFill>
                          <a:effectLst/>
                          <a:latin typeface="Arial" pitchFamily="-110" charset="0"/>
                          <a:ea typeface="ＭＳ Ｐゴシック" pitchFamily="-110" charset="-128"/>
                          <a:cs typeface="ＭＳ Ｐゴシック" pitchFamily="-110" charset="-128"/>
                        </a:rPr>
                        <a:t>th</a:t>
                      </a:r>
                      <a:endParaRPr kumimoji="0" lang="en-US" sz="1800" b="1"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(cm / 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Flux: Molecules / 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rPr>
                        <a:t>Flux: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rPr>
                        <a:t>Kg/sec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Mean Anomaly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2005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1.5 </a:t>
                      </a:r>
                      <a:r>
                        <a:rPr kumimoji="0" lang="en-US" sz="1800" b="0" i="0" u="none" strike="noStrike" cap="none" normalizeH="0" baseline="0" dirty="0" err="1" smtClean="0">
                          <a:ln>
                            <a:noFill/>
                          </a:ln>
                          <a:solidFill>
                            <a:schemeClr val="tx1"/>
                          </a:solidFill>
                          <a:effectLst/>
                          <a:latin typeface="Arial" pitchFamily="-110" charset="0"/>
                          <a:ea typeface="ＭＳ Ｐゴシック" pitchFamily="-110" charset="-128"/>
                          <a:cs typeface="ＭＳ Ｐゴシック" pitchFamily="-110" charset="-128"/>
                        </a:rPr>
                        <a:t>x</a:t>
                      </a: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 10</a:t>
                      </a:r>
                      <a:r>
                        <a:rPr kumimoji="0" lang="en-US" sz="1800" b="0"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16</a:t>
                      </a: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0.15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10" charset="0"/>
                          <a:ea typeface="ＭＳ Ｐゴシック" pitchFamily="-110" charset="-128"/>
                          <a:cs typeface="ＭＳ Ｐゴシック" pitchFamily="-110" charset="-128"/>
                        </a:rPr>
                        <a:t>120</a:t>
                      </a:r>
                      <a:endParaRPr kumimoji="0" lang="en-US" sz="1800" b="0" i="0" u="none" strike="noStrike" cap="none" normalizeH="0" baseline="0" dirty="0">
                        <a:ln>
                          <a:noFill/>
                        </a:ln>
                        <a:solidFill>
                          <a:srgbClr val="000000"/>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8.1 </a:t>
                      </a:r>
                      <a:r>
                        <a:rPr kumimoji="0" lang="en-US" sz="1800" b="0" i="0" u="none" strike="noStrike" cap="none" normalizeH="0" baseline="0" dirty="0" err="1">
                          <a:ln>
                            <a:noFill/>
                          </a:ln>
                          <a:solidFill>
                            <a:schemeClr val="tx1"/>
                          </a:solidFill>
                          <a:effectLst/>
                          <a:latin typeface="Arial" pitchFamily="-110" charset="0"/>
                          <a:ea typeface="ＭＳ Ｐゴシック" pitchFamily="-110" charset="-128"/>
                          <a:cs typeface="ＭＳ Ｐゴシック" pitchFamily="-110" charset="-128"/>
                        </a:rPr>
                        <a:t>x</a:t>
                      </a:r>
                      <a:r>
                        <a:rPr kumimoji="0" lang="en-US" sz="1800" b="0"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rPr>
                        <a:t> 10</a:t>
                      </a:r>
                      <a:r>
                        <a:rPr kumimoji="0" lang="en-US" sz="1800" b="0" i="0" u="none" strike="noStrike" cap="none" normalizeH="0" baseline="30000" dirty="0">
                          <a:ln>
                            <a:noFill/>
                          </a:ln>
                          <a:solidFill>
                            <a:schemeClr val="tx1"/>
                          </a:solidFill>
                          <a:effectLst/>
                          <a:latin typeface="Arial" pitchFamily="-110" charset="0"/>
                          <a:ea typeface="ＭＳ Ｐゴシック" pitchFamily="-110" charset="-128"/>
                          <a:cs typeface="ＭＳ Ｐゴシック" pitchFamily="-110" charset="-128"/>
                        </a:rPr>
                        <a:t>27</a:t>
                      </a:r>
                      <a:endParaRPr kumimoji="0" lang="en-US" sz="1800" b="0"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240</a:t>
                      </a:r>
                      <a:endParaRPr kumimoji="0" lang="en-US" sz="1800" b="0"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pitchFamily="-110" charset="0"/>
                          <a:ea typeface="ＭＳ Ｐゴシック" pitchFamily="-110" charset="-128"/>
                          <a:cs typeface="ＭＳ Ｐゴシック" pitchFamily="-110" charset="-128"/>
                        </a:rPr>
                        <a:t>2007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1.4 </a:t>
                      </a:r>
                      <a:r>
                        <a:rPr kumimoji="0" lang="en-US" sz="1800" b="0" i="0" u="none" strike="noStrike" cap="none" normalizeH="0" baseline="0" dirty="0" err="1" smtClean="0">
                          <a:ln>
                            <a:noFill/>
                          </a:ln>
                          <a:solidFill>
                            <a:schemeClr val="tx1"/>
                          </a:solidFill>
                          <a:effectLst/>
                          <a:latin typeface="Arial" pitchFamily="-110" charset="0"/>
                          <a:ea typeface="ＭＳ Ｐゴシック" pitchFamily="-110" charset="-128"/>
                          <a:cs typeface="ＭＳ Ｐゴシック" pitchFamily="-110" charset="-128"/>
                        </a:rPr>
                        <a:t>x</a:t>
                      </a: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 10</a:t>
                      </a:r>
                      <a:r>
                        <a:rPr kumimoji="0" lang="en-US" sz="1800" b="0"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16</a:t>
                      </a: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0.14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7.4 x 10</a:t>
                      </a:r>
                      <a:r>
                        <a:rPr kumimoji="0" lang="en-US" sz="1800" b="0" i="0" u="none" strike="noStrike" cap="none" normalizeH="0" baseline="30000">
                          <a:ln>
                            <a:noFill/>
                          </a:ln>
                          <a:solidFill>
                            <a:schemeClr val="tx1"/>
                          </a:solidFill>
                          <a:effectLst/>
                          <a:latin typeface="Arial" pitchFamily="-110" charset="0"/>
                          <a:ea typeface="ＭＳ Ｐゴシック" pitchFamily="-110" charset="-128"/>
                          <a:cs typeface="ＭＳ Ｐゴシック" pitchFamily="-110" charset="-128"/>
                        </a:rPr>
                        <a:t>27</a:t>
                      </a:r>
                      <a:endPar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210 </a:t>
                      </a:r>
                      <a:r>
                        <a:rPr kumimoji="0" lang="en-US" sz="1800" b="0" i="0" u="none" strike="noStrike" cap="none" normalizeH="0" baseline="0" dirty="0" smtClean="0">
                          <a:ln>
                            <a:noFill/>
                          </a:ln>
                          <a:solidFill>
                            <a:srgbClr val="008000"/>
                          </a:solidFill>
                          <a:effectLst/>
                          <a:latin typeface="Arial" pitchFamily="-110" charset="0"/>
                          <a:ea typeface="ＭＳ Ｐゴシック" pitchFamily="-110" charset="-128"/>
                          <a:cs typeface="ＭＳ Ｐゴシック" pitchFamily="-110" charset="-128"/>
                        </a:rPr>
                        <a:t>340</a:t>
                      </a:r>
                      <a:endParaRPr kumimoji="0" lang="en-US" sz="1800" b="0"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Arial" pitchFamily="-110" charset="0"/>
                          <a:ea typeface="ＭＳ Ｐゴシック" pitchFamily="-110" charset="-128"/>
                          <a:cs typeface="ＭＳ Ｐゴシック" pitchFamily="-110" charset="-128"/>
                        </a:rPr>
                        <a:t>2010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0.9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16</a:t>
                      </a:r>
                      <a:endPar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0.23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6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27</a:t>
                      </a:r>
                      <a:endPar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180 </a:t>
                      </a:r>
                      <a:r>
                        <a:rPr kumimoji="0" lang="en-US" sz="1800" b="0" i="0" u="none" strike="noStrike" cap="none" normalizeH="0" baseline="0" dirty="0" smtClean="0">
                          <a:ln>
                            <a:noFill/>
                          </a:ln>
                          <a:solidFill>
                            <a:srgbClr val="008000"/>
                          </a:solidFill>
                          <a:effectLst/>
                          <a:latin typeface="Arial" pitchFamily="-110" charset="0"/>
                          <a:ea typeface="ＭＳ Ｐゴシック" pitchFamily="-110" charset="-128"/>
                          <a:cs typeface="ＭＳ Ｐゴシック" pitchFamily="-110" charset="-128"/>
                        </a:rPr>
                        <a:t>337</a:t>
                      </a: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pitchFamily="-110" charset="0"/>
                          <a:ea typeface="ＭＳ Ｐゴシック" pitchFamily="-110" charset="-128"/>
                          <a:cs typeface="ＭＳ Ｐゴシック" pitchFamily="-110" charset="-128"/>
                        </a:rPr>
                        <a:t>2011 - </a:t>
                      </a:r>
                      <a:r>
                        <a:rPr kumimoji="0" lang="en-US" sz="1800" b="0" i="0" u="none" strike="noStrike" cap="none" normalizeH="0" baseline="0" dirty="0" err="1" smtClean="0">
                          <a:ln>
                            <a:noFill/>
                          </a:ln>
                          <a:solidFill>
                            <a:srgbClr val="FF0000"/>
                          </a:solidFill>
                          <a:effectLst/>
                          <a:latin typeface="Arial" pitchFamily="-110" charset="0"/>
                          <a:ea typeface="ＭＳ Ｐゴシック" pitchFamily="-110" charset="-128"/>
                          <a:cs typeface="ＭＳ Ｐゴシック" pitchFamily="-110" charset="-128"/>
                        </a:rPr>
                        <a:t>e</a:t>
                      </a:r>
                      <a:endParaRPr kumimoji="0" lang="en-US" sz="1800" b="0" i="0" u="none" strike="noStrike" cap="none" normalizeH="0" baseline="0" dirty="0" smtClean="0">
                        <a:ln>
                          <a:noFill/>
                        </a:ln>
                        <a:solidFill>
                          <a:srgbClr val="FF0000"/>
                        </a:solidFill>
                        <a:effectLst/>
                        <a:latin typeface="Arial" pitchFamily="-110" charset="0"/>
                        <a:ea typeface="ＭＳ Ｐゴシック" pitchFamily="-110" charset="-128"/>
                        <a:cs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1.35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0.15 x 10</a:t>
                      </a:r>
                      <a:r>
                        <a:rPr kumimoji="0" lang="en-US" sz="1800" b="0" i="0" u="none" strike="noStrike" cap="none" normalizeH="0" baseline="30000">
                          <a:ln>
                            <a:noFill/>
                          </a:ln>
                          <a:solidFill>
                            <a:schemeClr val="tx1"/>
                          </a:solidFill>
                          <a:effectLst/>
                          <a:latin typeface="Arial" pitchFamily="-110" charset="0"/>
                          <a:ea typeface="ＭＳ Ｐゴシック" pitchFamily="-110" charset="-128"/>
                          <a:cs typeface="ＭＳ Ｐゴシック" pitchFamily="-110" charset="-128"/>
                        </a:rPr>
                        <a:t>16</a:t>
                      </a:r>
                      <a:endParaRPr kumimoji="0" lang="en-US" sz="1800" b="0" i="0" u="none" strike="noStrike" cap="none" normalizeH="0" baseline="0">
                        <a:ln>
                          <a:noFill/>
                        </a:ln>
                        <a:solidFill>
                          <a:srgbClr val="FF0000"/>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7.3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220 </a:t>
                      </a:r>
                      <a:r>
                        <a:rPr kumimoji="0" lang="en-US" sz="1800" b="0" i="0" u="none" strike="noStrike" cap="none" normalizeH="0" baseline="0" dirty="0" smtClean="0">
                          <a:ln>
                            <a:noFill/>
                          </a:ln>
                          <a:solidFill>
                            <a:srgbClr val="008000"/>
                          </a:solidFill>
                          <a:effectLst/>
                          <a:latin typeface="Arial" pitchFamily="-110" charset="0"/>
                          <a:ea typeface="ＭＳ Ｐゴシック" pitchFamily="-110" charset="-128"/>
                          <a:cs typeface="ＭＳ Ｐゴシック" pitchFamily="-110" charset="-128"/>
                        </a:rPr>
                        <a:t>313</a:t>
                      </a: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2011 - </a:t>
                      </a:r>
                      <a:r>
                        <a:rPr kumimoji="0" lang="en-US" sz="1800" b="0" i="0" u="none" strike="noStrike" cap="none" normalizeH="0" baseline="0" dirty="0" err="1" smtClean="0">
                          <a:ln>
                            <a:noFill/>
                          </a:ln>
                          <a:solidFill>
                            <a:schemeClr val="tx1"/>
                          </a:solidFill>
                          <a:effectLst/>
                          <a:latin typeface="Arial" pitchFamily="-110" charset="0"/>
                          <a:ea typeface="ＭＳ Ｐゴシック" pitchFamily="-110" charset="-128"/>
                          <a:cs typeface="ＭＳ Ｐゴシック" pitchFamily="-110" charset="-128"/>
                        </a:rPr>
                        <a:t>z</a:t>
                      </a: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1.2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rPr>
                        <a:t>0.2 x 10</a:t>
                      </a:r>
                      <a:r>
                        <a:rPr kumimoji="0" lang="en-US" sz="1800" b="0" i="0" u="none" strike="noStrike" cap="none" normalizeH="0" baseline="30000">
                          <a:ln>
                            <a:noFill/>
                          </a:ln>
                          <a:solidFill>
                            <a:schemeClr val="tx1"/>
                          </a:solidFill>
                          <a:effectLst/>
                          <a:latin typeface="Arial" pitchFamily="-110" charset="0"/>
                          <a:ea typeface="ＭＳ Ｐゴシック" pitchFamily="-110" charset="-128"/>
                          <a:cs typeface="ＭＳ Ｐゴシック" pitchFamily="-110" charset="-128"/>
                        </a:rPr>
                        <a:t>16</a:t>
                      </a:r>
                      <a:endParaRPr kumimoji="0" lang="en-US" sz="1800" b="0" i="0" u="none" strike="noStrike" cap="none" normalizeH="0" baseline="0">
                        <a:ln>
                          <a:noFill/>
                        </a:ln>
                        <a:solidFill>
                          <a:srgbClr val="FF0000"/>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00"/>
                          </a:solidFill>
                          <a:effectLst/>
                          <a:latin typeface="Arial" pitchFamily="-110" charset="0"/>
                          <a:ea typeface="ＭＳ Ｐゴシック" pitchFamily="-110" charset="-128"/>
                          <a:cs typeface="ＭＳ Ｐゴシック" pitchFamily="-110" charset="-128"/>
                        </a:rPr>
                        <a:t>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110" charset="0"/>
                          <a:ea typeface="ＭＳ Ｐゴシック" pitchFamily="-110" charset="-128"/>
                          <a:cs typeface="ＭＳ Ｐゴシック" pitchFamily="-110" charset="-128"/>
                        </a:rPr>
                        <a:t>7.3 x 10</a:t>
                      </a:r>
                      <a:r>
                        <a:rPr kumimoji="0" lang="en-US" sz="1800" b="0" i="0" u="none" strike="noStrike" cap="none" normalizeH="0" baseline="30000" smtClean="0">
                          <a:ln>
                            <a:noFill/>
                          </a:ln>
                          <a:solidFill>
                            <a:schemeClr val="tx1"/>
                          </a:solidFill>
                          <a:effectLst/>
                          <a:latin typeface="Arial" pitchFamily="-110" charset="0"/>
                          <a:ea typeface="ＭＳ Ｐゴシック" pitchFamily="-110" charset="-128"/>
                          <a:cs typeface="ＭＳ Ｐゴシック" pitchFamily="-110" charset="-128"/>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10" charset="0"/>
                          <a:ea typeface="ＭＳ Ｐゴシック" pitchFamily="-110" charset="-128"/>
                          <a:cs typeface="ＭＳ Ｐゴシック" pitchFamily="-110" charset="-128"/>
                        </a:rPr>
                        <a:t>2016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1.5 x 10</a:t>
                      </a:r>
                      <a:r>
                        <a:rPr kumimoji="0" lang="en-US" sz="1800" b="0"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FF0000"/>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10" charset="0"/>
                          <a:ea typeface="ＭＳ Ｐゴシック" pitchFamily="-110" charset="-128"/>
                          <a:cs typeface="ＭＳ Ｐゴシック" pitchFamily="-110" charset="-128"/>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8.4 x 10</a:t>
                      </a:r>
                      <a:r>
                        <a:rPr kumimoji="0" lang="en-US" sz="1800" b="0"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250</a:t>
                      </a:r>
                      <a:endParaRPr kumimoji="0" lang="en-US" sz="1800" b="0" i="0" u="none" strike="sng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pitchFamily="-110" charset="0"/>
                          <a:ea typeface="ＭＳ Ｐゴシック" pitchFamily="-110" charset="-128"/>
                          <a:cs typeface="ＭＳ Ｐゴシック" pitchFamily="-110" charset="-128"/>
                        </a:rPr>
                        <a:t>2017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1.0 </a:t>
                      </a:r>
                      <a:r>
                        <a:rPr kumimoji="0" lang="en-US" sz="1800" b="0" i="0" u="none" strike="noStrike" cap="none" normalizeH="0" baseline="0" dirty="0" err="1" smtClean="0">
                          <a:ln>
                            <a:noFill/>
                          </a:ln>
                          <a:solidFill>
                            <a:schemeClr val="tx1"/>
                          </a:solidFill>
                          <a:effectLst/>
                          <a:latin typeface="Arial" pitchFamily="-110" charset="0"/>
                          <a:ea typeface="ＭＳ Ｐゴシック" pitchFamily="-110" charset="-128"/>
                          <a:cs typeface="ＭＳ Ｐゴシック" pitchFamily="-110" charset="-128"/>
                        </a:rPr>
                        <a:t>x</a:t>
                      </a: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 10</a:t>
                      </a:r>
                      <a:r>
                        <a:rPr kumimoji="0" lang="en-US" sz="1800" b="0"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0000"/>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itchFamily="-110" charset="0"/>
                          <a:ea typeface="ＭＳ Ｐゴシック" pitchFamily="-110" charset="-128"/>
                          <a:cs typeface="ＭＳ Ｐゴシック" pitchFamily="-110" charset="-128"/>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45000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6.8 </a:t>
                      </a:r>
                      <a:r>
                        <a:rPr kumimoji="0" lang="en-US" sz="1800" b="0" i="0" u="none" strike="noStrike" cap="none" normalizeH="0" baseline="0" dirty="0" err="1" smtClean="0">
                          <a:ln>
                            <a:noFill/>
                          </a:ln>
                          <a:solidFill>
                            <a:schemeClr val="tx1"/>
                          </a:solidFill>
                          <a:effectLst/>
                          <a:latin typeface="Arial" pitchFamily="-110" charset="0"/>
                          <a:ea typeface="ＭＳ Ｐゴシック" pitchFamily="-110" charset="-128"/>
                          <a:cs typeface="ＭＳ Ｐゴシック" pitchFamily="-110" charset="-128"/>
                        </a:rPr>
                        <a:t>x</a:t>
                      </a: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 10</a:t>
                      </a:r>
                      <a:r>
                        <a:rPr kumimoji="0" lang="en-US" sz="1800" b="0" i="0" u="none" strike="noStrike" cap="none" normalizeH="0" baseline="30000" dirty="0" smtClean="0">
                          <a:ln>
                            <a:noFill/>
                          </a:ln>
                          <a:solidFill>
                            <a:schemeClr val="tx1"/>
                          </a:solidFill>
                          <a:effectLst/>
                          <a:latin typeface="Arial" pitchFamily="-110" charset="0"/>
                          <a:ea typeface="ＭＳ Ｐゴシック" pitchFamily="-110" charset="-128"/>
                          <a:cs typeface="ＭＳ Ｐゴシック" pitchFamily="-110" charset="-128"/>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200 </a:t>
                      </a:r>
                      <a:r>
                        <a:rPr kumimoji="0" lang="en-US" sz="1800" b="0" i="0" u="none" strike="noStrike" cap="none" normalizeH="0" baseline="0" dirty="0" smtClean="0">
                          <a:ln>
                            <a:noFill/>
                          </a:ln>
                          <a:solidFill>
                            <a:srgbClr val="008000"/>
                          </a:solidFill>
                          <a:effectLst/>
                          <a:latin typeface="Arial" pitchFamily="-110" charset="0"/>
                          <a:ea typeface="ＭＳ Ｐゴシック" pitchFamily="-110" charset="-128"/>
                          <a:cs typeface="ＭＳ Ｐゴシック" pitchFamily="-110" charset="-128"/>
                        </a:rPr>
                        <a:t>275</a:t>
                      </a:r>
                      <a:endPar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110" charset="0"/>
                          <a:ea typeface="ＭＳ Ｐゴシック" pitchFamily="-110" charset="-128"/>
                          <a:cs typeface="ＭＳ Ｐゴシック" pitchFamily="-110" charset="-128"/>
                        </a:rPr>
                        <a:t>131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796" name="Text Box 87"/>
          <p:cNvSpPr txBox="1">
            <a:spLocks noChangeArrowheads="1"/>
          </p:cNvSpPr>
          <p:nvPr/>
        </p:nvSpPr>
        <p:spPr bwMode="auto">
          <a:xfrm>
            <a:off x="0" y="990600"/>
            <a:ext cx="9144000" cy="2246769"/>
          </a:xfrm>
          <a:prstGeom prst="rect">
            <a:avLst/>
          </a:prstGeom>
          <a:noFill/>
          <a:ln w="9525">
            <a:noFill/>
            <a:miter lim="800000"/>
            <a:headEnd/>
            <a:tailEnd/>
          </a:ln>
        </p:spPr>
        <p:txBody>
          <a:bodyPr>
            <a:prstTxWarp prst="textNoShape">
              <a:avLst/>
            </a:prstTxWarp>
            <a:spAutoFit/>
          </a:bodyPr>
          <a:lstStyle/>
          <a:p>
            <a:pPr>
              <a:buFont typeface="Arial"/>
              <a:buChar char="•"/>
            </a:pPr>
            <a:r>
              <a:rPr lang="en-US" sz="2000" dirty="0" smtClean="0"/>
              <a:t>   This only works for complete horizontal cuts</a:t>
            </a:r>
          </a:p>
          <a:p>
            <a:pPr>
              <a:buFont typeface="Arial"/>
              <a:buChar char="•"/>
            </a:pPr>
            <a:r>
              <a:rPr lang="en-US" sz="2000" dirty="0" smtClean="0"/>
              <a:t>   The differences can be attributed to the presence of the jets and that the calculation was a bit too simplistic </a:t>
            </a:r>
          </a:p>
          <a:p>
            <a:pPr>
              <a:buFont typeface="Arial"/>
              <a:buChar char="•"/>
            </a:pPr>
            <a:r>
              <a:rPr lang="en-US" sz="2000" dirty="0" smtClean="0"/>
              <a:t>   New numbers are closer to the derivation by </a:t>
            </a:r>
            <a:r>
              <a:rPr lang="en-US" sz="2000" dirty="0" err="1" smtClean="0"/>
              <a:t>Yeoh</a:t>
            </a:r>
            <a:r>
              <a:rPr lang="en-US" sz="2000" dirty="0" smtClean="0"/>
              <a:t> et al., 2016</a:t>
            </a:r>
          </a:p>
          <a:p>
            <a:pPr marL="342900" indent="-342900">
              <a:buFont typeface="Arial" pitchFamily="-110" charset="0"/>
              <a:buChar char="•"/>
            </a:pPr>
            <a:r>
              <a:rPr lang="en-US" sz="2000" dirty="0" smtClean="0">
                <a:solidFill>
                  <a:srgbClr val="000000"/>
                </a:solidFill>
              </a:rPr>
              <a:t>Given </a:t>
            </a:r>
            <a:r>
              <a:rPr lang="en-US" sz="2000" dirty="0">
                <a:solidFill>
                  <a:srgbClr val="000000"/>
                </a:solidFill>
              </a:rPr>
              <a:t>uncertainties we have </a:t>
            </a:r>
            <a:r>
              <a:rPr lang="en-US" sz="2000" dirty="0" smtClean="0">
                <a:solidFill>
                  <a:srgbClr val="000000"/>
                </a:solidFill>
              </a:rPr>
              <a:t>recommended </a:t>
            </a:r>
            <a:r>
              <a:rPr lang="en-US" sz="2000" strike="sngStrike" dirty="0">
                <a:solidFill>
                  <a:srgbClr val="000000"/>
                </a:solidFill>
              </a:rPr>
              <a:t>200 kg/</a:t>
            </a:r>
            <a:r>
              <a:rPr lang="en-US" sz="2000" strike="sngStrike" dirty="0" smtClean="0">
                <a:solidFill>
                  <a:srgbClr val="000000"/>
                </a:solidFill>
              </a:rPr>
              <a:t>sec</a:t>
            </a:r>
            <a:r>
              <a:rPr lang="en-US" sz="2000" dirty="0" smtClean="0">
                <a:solidFill>
                  <a:srgbClr val="000000"/>
                </a:solidFill>
              </a:rPr>
              <a:t>, </a:t>
            </a:r>
            <a:r>
              <a:rPr lang="en-US" sz="2000" dirty="0" smtClean="0">
                <a:solidFill>
                  <a:srgbClr val="FF0000"/>
                </a:solidFill>
              </a:rPr>
              <a:t>now 300 kg/sec</a:t>
            </a:r>
          </a:p>
          <a:p>
            <a:pPr marL="342900" indent="-342900">
              <a:buFont typeface="Arial" pitchFamily="-110" charset="0"/>
              <a:buChar char="•"/>
            </a:pPr>
            <a:r>
              <a:rPr lang="en-US" sz="2000" dirty="0" smtClean="0"/>
              <a:t>In these 12 years overall plume output has been steady to within 20%</a:t>
            </a:r>
          </a:p>
          <a:p>
            <a:pPr marL="342900" indent="-342900">
              <a:buFont typeface="Arial" pitchFamily="-110" charset="0"/>
              <a:buChar char="•"/>
            </a:pP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0" y="0"/>
            <a:ext cx="7772400" cy="1143000"/>
          </a:xfrm>
        </p:spPr>
        <p:txBody>
          <a:bodyPr/>
          <a:lstStyle/>
          <a:p>
            <a:r>
              <a:rPr lang="en-US" sz="4000" b="1" smtClean="0"/>
              <a:t>~100 Ice Particle Jets</a:t>
            </a:r>
          </a:p>
        </p:txBody>
      </p:sp>
      <p:sp>
        <p:nvSpPr>
          <p:cNvPr id="32771" name="Content Placeholder 2"/>
          <p:cNvSpPr>
            <a:spLocks noGrp="1"/>
          </p:cNvSpPr>
          <p:nvPr>
            <p:ph idx="1"/>
          </p:nvPr>
        </p:nvSpPr>
        <p:spPr>
          <a:xfrm>
            <a:off x="228600" y="5943600"/>
            <a:ext cx="8534400" cy="762000"/>
          </a:xfrm>
        </p:spPr>
        <p:txBody>
          <a:bodyPr/>
          <a:lstStyle/>
          <a:p>
            <a:pPr>
              <a:buFontTx/>
              <a:buNone/>
            </a:pPr>
            <a:r>
              <a:rPr lang="en-US" sz="2800" smtClean="0"/>
              <a:t>Porco et al., 2014</a:t>
            </a:r>
            <a:endParaRPr lang="en-US" sz="2400" smtClean="0"/>
          </a:p>
          <a:p>
            <a:pPr lvl="1"/>
            <a:endParaRPr lang="en-US" sz="2000" smtClean="0"/>
          </a:p>
          <a:p>
            <a:pPr lvl="2"/>
            <a:endParaRPr lang="en-US" sz="1800" smtClean="0"/>
          </a:p>
        </p:txBody>
      </p:sp>
      <p:pic>
        <p:nvPicPr>
          <p:cNvPr id="32772" name="Picture 3" descr="porco_2014_fig3a.jpg"/>
          <p:cNvPicPr>
            <a:picLocks noChangeAspect="1"/>
          </p:cNvPicPr>
          <p:nvPr/>
        </p:nvPicPr>
        <p:blipFill>
          <a:blip r:embed="rId2"/>
          <a:srcRect/>
          <a:stretch>
            <a:fillRect/>
          </a:stretch>
        </p:blipFill>
        <p:spPr bwMode="auto">
          <a:xfrm>
            <a:off x="0" y="1143000"/>
            <a:ext cx="4572000" cy="4408488"/>
          </a:xfrm>
          <a:prstGeom prst="rect">
            <a:avLst/>
          </a:prstGeom>
          <a:noFill/>
          <a:ln w="9525">
            <a:noFill/>
            <a:miter lim="800000"/>
            <a:headEnd/>
            <a:tailEnd/>
          </a:ln>
        </p:spPr>
      </p:pic>
      <p:pic>
        <p:nvPicPr>
          <p:cNvPr id="32773" name="Picture 4" descr="porco_2014_fig3b.jpg"/>
          <p:cNvPicPr>
            <a:picLocks noChangeAspect="1"/>
          </p:cNvPicPr>
          <p:nvPr/>
        </p:nvPicPr>
        <p:blipFill>
          <a:blip r:embed="rId3"/>
          <a:srcRect/>
          <a:stretch>
            <a:fillRect/>
          </a:stretch>
        </p:blipFill>
        <p:spPr bwMode="auto">
          <a:xfrm>
            <a:off x="4572000" y="1143000"/>
            <a:ext cx="4572000" cy="4425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7" name="Rectangle 10"/>
          <p:cNvSpPr>
            <a:spLocks noChangeArrowheads="1"/>
          </p:cNvSpPr>
          <p:nvPr/>
        </p:nvSpPr>
        <p:spPr bwMode="auto">
          <a:xfrm>
            <a:off x="228600" y="6461125"/>
            <a:ext cx="4038600" cy="396875"/>
          </a:xfrm>
          <a:prstGeom prst="rect">
            <a:avLst/>
          </a:prstGeom>
          <a:noFill/>
          <a:ln w="9525">
            <a:noFill/>
            <a:miter lim="800000"/>
            <a:headEnd/>
            <a:tailEnd/>
          </a:ln>
        </p:spPr>
        <p:txBody>
          <a:bodyPr>
            <a:prstTxWarp prst="textNoShape">
              <a:avLst/>
            </a:prstTxWarp>
            <a:spAutoFit/>
          </a:bodyPr>
          <a:lstStyle/>
          <a:p>
            <a:pPr eaLnBrk="1" hangingPunct="1">
              <a:buFont typeface="Arial" pitchFamily="-110" charset="0"/>
              <a:buNone/>
            </a:pPr>
            <a:r>
              <a:rPr lang="en-US" sz="2000" dirty="0">
                <a:solidFill>
                  <a:srgbClr val="3366FF"/>
                </a:solidFill>
                <a:ea typeface="Times New Roman" pitchFamily="-110" charset="0"/>
                <a:cs typeface="Times New Roman" pitchFamily="-110" charset="0"/>
              </a:rPr>
              <a:t>2005</a:t>
            </a:r>
            <a:r>
              <a:rPr lang="en-US" sz="2000" dirty="0">
                <a:solidFill>
                  <a:srgbClr val="800080"/>
                </a:solidFill>
                <a:ea typeface="Times New Roman" pitchFamily="-110" charset="0"/>
                <a:cs typeface="Times New Roman" pitchFamily="-110" charset="0"/>
              </a:rPr>
              <a:t> - gamma </a:t>
            </a:r>
            <a:r>
              <a:rPr lang="en-US" sz="2000" dirty="0" err="1">
                <a:solidFill>
                  <a:srgbClr val="800080"/>
                </a:solidFill>
                <a:ea typeface="Times New Roman" pitchFamily="-110" charset="0"/>
                <a:cs typeface="Times New Roman" pitchFamily="-110" charset="0"/>
              </a:rPr>
              <a:t>Orionis</a:t>
            </a:r>
            <a:r>
              <a:rPr lang="en-US" sz="2000" dirty="0">
                <a:solidFill>
                  <a:srgbClr val="800080"/>
                </a:solidFill>
                <a:ea typeface="Times New Roman" pitchFamily="-110" charset="0"/>
                <a:cs typeface="Times New Roman" pitchFamily="-110" charset="0"/>
              </a:rPr>
              <a:t> Occultation</a:t>
            </a:r>
          </a:p>
        </p:txBody>
      </p:sp>
      <p:sp>
        <p:nvSpPr>
          <p:cNvPr id="23559" name="Rectangle 15"/>
          <p:cNvSpPr>
            <a:spLocks noChangeArrowheads="1"/>
          </p:cNvSpPr>
          <p:nvPr/>
        </p:nvSpPr>
        <p:spPr bwMode="auto">
          <a:xfrm>
            <a:off x="228600" y="2209800"/>
            <a:ext cx="3392650" cy="369332"/>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3366FF"/>
                </a:solidFill>
              </a:rPr>
              <a:t>2005</a:t>
            </a:r>
            <a:r>
              <a:rPr lang="en-US" sz="1800" dirty="0" smtClean="0">
                <a:solidFill>
                  <a:srgbClr val="800080"/>
                </a:solidFill>
              </a:rPr>
              <a:t> – lambda </a:t>
            </a:r>
            <a:r>
              <a:rPr lang="en-US" sz="1800" dirty="0" err="1" smtClean="0">
                <a:solidFill>
                  <a:srgbClr val="800080"/>
                </a:solidFill>
              </a:rPr>
              <a:t>Sco</a:t>
            </a:r>
            <a:r>
              <a:rPr lang="en-US" sz="1800" dirty="0" smtClean="0">
                <a:solidFill>
                  <a:srgbClr val="800080"/>
                </a:solidFill>
              </a:rPr>
              <a:t> Occultation</a:t>
            </a:r>
            <a:endParaRPr lang="en-US" sz="1800" dirty="0">
              <a:solidFill>
                <a:srgbClr val="800080"/>
              </a:solidFill>
            </a:endParaRPr>
          </a:p>
        </p:txBody>
      </p:sp>
      <p:sp>
        <p:nvSpPr>
          <p:cNvPr id="23560" name="Text Box 16"/>
          <p:cNvSpPr txBox="1">
            <a:spLocks noChangeArrowheads="1"/>
          </p:cNvSpPr>
          <p:nvPr/>
        </p:nvSpPr>
        <p:spPr bwMode="auto">
          <a:xfrm>
            <a:off x="0" y="152400"/>
            <a:ext cx="9144000" cy="1323439"/>
          </a:xfrm>
          <a:prstGeom prst="rect">
            <a:avLst/>
          </a:prstGeom>
          <a:noFill/>
          <a:ln w="9525">
            <a:noFill/>
            <a:miter lim="800000"/>
            <a:headEnd/>
            <a:tailEnd/>
          </a:ln>
        </p:spPr>
        <p:txBody>
          <a:bodyPr wrap="square">
            <a:prstTxWarp prst="textNoShape">
              <a:avLst/>
            </a:prstTxWarp>
            <a:spAutoFit/>
          </a:bodyPr>
          <a:lstStyle/>
          <a:p>
            <a:pPr algn="ctr"/>
            <a:r>
              <a:rPr lang="en-US" sz="4000" b="1" dirty="0"/>
              <a:t>The Occultation </a:t>
            </a:r>
            <a:r>
              <a:rPr lang="en-US" sz="4000" b="1" dirty="0" smtClean="0"/>
              <a:t>Collection (1) </a:t>
            </a:r>
          </a:p>
          <a:p>
            <a:pPr algn="ctr"/>
            <a:r>
              <a:rPr lang="en-US" sz="4000" b="1" dirty="0" smtClean="0">
                <a:solidFill>
                  <a:srgbClr val="008000"/>
                </a:solidFill>
              </a:rPr>
              <a:t>Plume Discovery</a:t>
            </a:r>
            <a:endParaRPr lang="en-US" sz="4000" b="1" dirty="0">
              <a:solidFill>
                <a:srgbClr val="008000"/>
              </a:solidFill>
            </a:endParaRPr>
          </a:p>
        </p:txBody>
      </p:sp>
      <p:sp>
        <p:nvSpPr>
          <p:cNvPr id="21" name="TextBox 20"/>
          <p:cNvSpPr txBox="1"/>
          <p:nvPr/>
        </p:nvSpPr>
        <p:spPr>
          <a:xfrm>
            <a:off x="304800" y="1447800"/>
            <a:ext cx="8534401" cy="830997"/>
          </a:xfrm>
          <a:prstGeom prst="rect">
            <a:avLst/>
          </a:prstGeom>
          <a:noFill/>
        </p:spPr>
        <p:txBody>
          <a:bodyPr wrap="square" rtlCol="0">
            <a:spAutoFit/>
          </a:bodyPr>
          <a:lstStyle/>
          <a:p>
            <a:pPr algn="ctr"/>
            <a:r>
              <a:rPr lang="en-US" b="1" i="1" dirty="0" smtClean="0"/>
              <a:t>In 2005 we discovered a plume of water vapor coming from </a:t>
            </a:r>
            <a:r>
              <a:rPr lang="en-US" b="1" i="1" dirty="0" err="1" smtClean="0"/>
              <a:t>Enceladus</a:t>
            </a:r>
            <a:r>
              <a:rPr lang="en-US" b="1" i="1" dirty="0" smtClean="0"/>
              <a:t>’ south polar region </a:t>
            </a:r>
            <a:endParaRPr lang="en-US" b="1" i="1" dirty="0"/>
          </a:p>
        </p:txBody>
      </p:sp>
      <p:pic>
        <p:nvPicPr>
          <p:cNvPr id="22" name="Picture 21" descr="2005_occs.jpg"/>
          <p:cNvPicPr>
            <a:picLocks noChangeAspect="1"/>
          </p:cNvPicPr>
          <p:nvPr/>
        </p:nvPicPr>
        <p:blipFill>
          <a:blip r:embed="rId3"/>
          <a:stretch>
            <a:fillRect/>
          </a:stretch>
        </p:blipFill>
        <p:spPr>
          <a:xfrm>
            <a:off x="228600" y="2590800"/>
            <a:ext cx="4273550" cy="3946254"/>
          </a:xfrm>
          <a:prstGeom prst="rect">
            <a:avLst/>
          </a:prstGeom>
        </p:spPr>
      </p:pic>
      <p:sp>
        <p:nvSpPr>
          <p:cNvPr id="23" name="TextBox 22"/>
          <p:cNvSpPr txBox="1"/>
          <p:nvPr/>
        </p:nvSpPr>
        <p:spPr>
          <a:xfrm>
            <a:off x="4572000" y="2426017"/>
            <a:ext cx="4572000" cy="4431983"/>
          </a:xfrm>
          <a:prstGeom prst="rect">
            <a:avLst/>
          </a:prstGeom>
          <a:noFill/>
        </p:spPr>
        <p:txBody>
          <a:bodyPr wrap="square" rtlCol="0">
            <a:spAutoFit/>
          </a:bodyPr>
          <a:lstStyle/>
          <a:p>
            <a:pPr>
              <a:buFont typeface="Arial"/>
              <a:buChar char="•"/>
            </a:pPr>
            <a:r>
              <a:rPr lang="en-US" dirty="0" smtClean="0"/>
              <a:t>  Gas absorption was only detected by the gamma </a:t>
            </a:r>
            <a:r>
              <a:rPr lang="en-US" dirty="0" err="1" smtClean="0"/>
              <a:t>Ori</a:t>
            </a:r>
            <a:r>
              <a:rPr lang="en-US" dirty="0" smtClean="0"/>
              <a:t> ingress, not egress or at all in lambda </a:t>
            </a:r>
            <a:r>
              <a:rPr lang="en-US" dirty="0" err="1" smtClean="0"/>
              <a:t>Sco</a:t>
            </a:r>
            <a:r>
              <a:rPr lang="en-US" dirty="0" smtClean="0"/>
              <a:t> </a:t>
            </a:r>
            <a:r>
              <a:rPr lang="en-US" dirty="0" err="1" smtClean="0"/>
              <a:t>occ</a:t>
            </a:r>
            <a:r>
              <a:rPr lang="en-US" dirty="0" smtClean="0"/>
              <a:t> -&gt; </a:t>
            </a:r>
            <a:r>
              <a:rPr lang="en-US" dirty="0" smtClean="0">
                <a:solidFill>
                  <a:srgbClr val="008000"/>
                </a:solidFill>
              </a:rPr>
              <a:t>the plume is localized</a:t>
            </a:r>
          </a:p>
          <a:p>
            <a:pPr>
              <a:buFont typeface="Arial"/>
              <a:buChar char="•"/>
            </a:pPr>
            <a:endParaRPr lang="en-US" sz="900" dirty="0" smtClean="0">
              <a:solidFill>
                <a:srgbClr val="008000"/>
              </a:solidFill>
            </a:endParaRPr>
          </a:p>
          <a:p>
            <a:pPr>
              <a:buFont typeface="Arial"/>
              <a:buChar char="•"/>
            </a:pPr>
            <a:r>
              <a:rPr lang="en-US" dirty="0" smtClean="0"/>
              <a:t>  </a:t>
            </a:r>
            <a:r>
              <a:rPr lang="en-US" dirty="0" smtClean="0">
                <a:solidFill>
                  <a:srgbClr val="008000"/>
                </a:solidFill>
              </a:rPr>
              <a:t>Water vapor is the primary constituent</a:t>
            </a:r>
          </a:p>
          <a:p>
            <a:pPr>
              <a:buFont typeface="Arial"/>
              <a:buChar char="•"/>
            </a:pPr>
            <a:endParaRPr lang="en-US" sz="900" dirty="0" smtClean="0">
              <a:solidFill>
                <a:srgbClr val="008000"/>
              </a:solidFill>
            </a:endParaRPr>
          </a:p>
          <a:p>
            <a:pPr>
              <a:buFont typeface="Arial"/>
              <a:buChar char="•"/>
            </a:pPr>
            <a:r>
              <a:rPr lang="en-US" dirty="0" smtClean="0"/>
              <a:t>  </a:t>
            </a:r>
            <a:r>
              <a:rPr lang="en-US" dirty="0" smtClean="0">
                <a:solidFill>
                  <a:srgbClr val="008000"/>
                </a:solidFill>
              </a:rPr>
              <a:t>Mass flux adequate to explain water products (O, OH) previously detected in the Saturn system</a:t>
            </a:r>
            <a:endParaRPr lang="en-US" dirty="0">
              <a:solidFill>
                <a:srgbClr val="008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9144000" cy="1143000"/>
          </a:xfrm>
        </p:spPr>
        <p:txBody>
          <a:bodyPr/>
          <a:lstStyle/>
          <a:p>
            <a:r>
              <a:rPr lang="en-US" sz="3600" b="1" dirty="0" smtClean="0">
                <a:solidFill>
                  <a:srgbClr val="008000"/>
                </a:solidFill>
              </a:rPr>
              <a:t>Column Density upper limits outside plume</a:t>
            </a:r>
          </a:p>
        </p:txBody>
      </p:sp>
      <p:sp>
        <p:nvSpPr>
          <p:cNvPr id="22531" name="Content Placeholder 2"/>
          <p:cNvSpPr>
            <a:spLocks noGrp="1"/>
          </p:cNvSpPr>
          <p:nvPr>
            <p:ph idx="1"/>
          </p:nvPr>
        </p:nvSpPr>
        <p:spPr>
          <a:xfrm>
            <a:off x="381000" y="3962400"/>
            <a:ext cx="4038600" cy="1524000"/>
          </a:xfrm>
        </p:spPr>
        <p:txBody>
          <a:bodyPr/>
          <a:lstStyle/>
          <a:p>
            <a:r>
              <a:rPr lang="en-US" sz="2400" dirty="0" smtClean="0"/>
              <a:t>Upper limits derived for water vapor using 2005 lambda </a:t>
            </a:r>
            <a:r>
              <a:rPr lang="en-US" sz="2400" dirty="0" err="1" smtClean="0"/>
              <a:t>Sco</a:t>
            </a:r>
            <a:r>
              <a:rPr lang="en-US" sz="2400" dirty="0" smtClean="0"/>
              <a:t> </a:t>
            </a:r>
            <a:r>
              <a:rPr lang="en-US" sz="2400" dirty="0" err="1" smtClean="0"/>
              <a:t>occ</a:t>
            </a:r>
            <a:r>
              <a:rPr lang="en-US" sz="2400" dirty="0" smtClean="0"/>
              <a:t>, 2005 gamma </a:t>
            </a:r>
            <a:r>
              <a:rPr lang="en-US" sz="2400" dirty="0" err="1" smtClean="0"/>
              <a:t>Ori</a:t>
            </a:r>
            <a:r>
              <a:rPr lang="en-US" sz="2400" dirty="0" smtClean="0"/>
              <a:t> egress, and 2016 </a:t>
            </a:r>
            <a:r>
              <a:rPr lang="en-US" sz="2400" dirty="0" err="1" smtClean="0"/>
              <a:t>eps</a:t>
            </a:r>
            <a:r>
              <a:rPr lang="en-US" sz="2400" dirty="0" smtClean="0"/>
              <a:t> </a:t>
            </a:r>
            <a:r>
              <a:rPr lang="en-US" sz="2400" dirty="0" err="1" smtClean="0"/>
              <a:t>Ori</a:t>
            </a:r>
            <a:r>
              <a:rPr lang="en-US" sz="2400" dirty="0" smtClean="0"/>
              <a:t> egress non-detections at mid-latitudes </a:t>
            </a:r>
          </a:p>
        </p:txBody>
      </p:sp>
      <p:pic>
        <p:nvPicPr>
          <p:cNvPr id="5" name="Picture 4" descr="1121254fig1_v2_2005.jpg"/>
          <p:cNvPicPr>
            <a:picLocks noChangeAspect="1"/>
          </p:cNvPicPr>
          <p:nvPr/>
        </p:nvPicPr>
        <p:blipFill>
          <a:blip r:embed="rId3"/>
          <a:stretch>
            <a:fillRect/>
          </a:stretch>
        </p:blipFill>
        <p:spPr>
          <a:xfrm>
            <a:off x="2514600" y="1143000"/>
            <a:ext cx="2961132" cy="2727960"/>
          </a:xfrm>
          <a:prstGeom prst="rect">
            <a:avLst/>
          </a:prstGeom>
        </p:spPr>
      </p:pic>
      <p:pic>
        <p:nvPicPr>
          <p:cNvPr id="6" name="Picture 5" descr="1121254fig1_v2_2007.jpg"/>
          <p:cNvPicPr>
            <a:picLocks noChangeAspect="1"/>
          </p:cNvPicPr>
          <p:nvPr/>
        </p:nvPicPr>
        <p:blipFill>
          <a:blip r:embed="rId4"/>
          <a:srcRect r="49307"/>
          <a:stretch>
            <a:fillRect/>
          </a:stretch>
        </p:blipFill>
        <p:spPr>
          <a:xfrm>
            <a:off x="5715000" y="1143000"/>
            <a:ext cx="3008385" cy="2731008"/>
          </a:xfrm>
          <a:prstGeom prst="rect">
            <a:avLst/>
          </a:prstGeom>
        </p:spPr>
      </p:pic>
      <p:graphicFrame>
        <p:nvGraphicFramePr>
          <p:cNvPr id="94210" name="Object 2"/>
          <p:cNvGraphicFramePr>
            <a:graphicFrameLocks noChangeAspect="1"/>
          </p:cNvGraphicFramePr>
          <p:nvPr/>
        </p:nvGraphicFramePr>
        <p:xfrm>
          <a:off x="4724400" y="4267200"/>
          <a:ext cx="5638800" cy="1054100"/>
        </p:xfrm>
        <a:graphic>
          <a:graphicData uri="http://schemas.openxmlformats.org/presentationml/2006/ole">
            <p:oleObj spid="_x0000_s94210" name="Document" r:id="rId5" imgW="5638800" imgH="1054100" progId="Word.Document.12">
              <p:link updateAutomatic="1"/>
            </p:oleObj>
          </a:graphicData>
        </a:graphic>
      </p:graphicFrame>
      <p:sp>
        <p:nvSpPr>
          <p:cNvPr id="8" name="Content Placeholder 2"/>
          <p:cNvSpPr txBox="1">
            <a:spLocks/>
          </p:cNvSpPr>
          <p:nvPr/>
        </p:nvSpPr>
        <p:spPr bwMode="auto">
          <a:xfrm>
            <a:off x="4495800" y="5334000"/>
            <a:ext cx="44196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Upper limits at 3 – 5 </a:t>
            </a:r>
            <a:r>
              <a:rPr kumimoji="0" lang="en-US" sz="1800" b="0" i="0" u="none" strike="noStrike" kern="0" cap="none" spc="0" normalizeH="0" baseline="0" noProof="0" dirty="0" err="1" smtClean="0">
                <a:ln>
                  <a:noFill/>
                </a:ln>
                <a:solidFill>
                  <a:schemeClr val="tx1"/>
                </a:solidFill>
                <a:effectLst/>
                <a:uLnTx/>
                <a:uFillTx/>
                <a:latin typeface="+mn-lt"/>
                <a:ea typeface="+mn-ea"/>
                <a:cs typeface="+mn-cs"/>
              </a:rPr>
              <a:t>x</a:t>
            </a:r>
            <a:r>
              <a:rPr kumimoji="0" lang="en-US" sz="1800" b="0" i="0" u="none" strike="noStrike" kern="0" cap="none" spc="0" normalizeH="0" baseline="0" noProof="0" dirty="0" smtClean="0">
                <a:ln>
                  <a:noFill/>
                </a:ln>
                <a:solidFill>
                  <a:schemeClr val="tx1"/>
                </a:solidFill>
                <a:effectLst/>
                <a:uLnTx/>
                <a:uFillTx/>
                <a:latin typeface="+mn-lt"/>
                <a:ea typeface="+mn-ea"/>
                <a:cs typeface="+mn-cs"/>
              </a:rPr>
              <a:t> 10</a:t>
            </a:r>
            <a:r>
              <a:rPr kumimoji="0" lang="en-US" sz="1800" b="0" i="0" u="none" strike="noStrike" kern="0" cap="none" spc="0" normalizeH="0" baseline="30000" noProof="0" dirty="0" smtClean="0">
                <a:ln>
                  <a:noFill/>
                </a:ln>
                <a:solidFill>
                  <a:schemeClr val="tx1"/>
                </a:solidFill>
                <a:effectLst/>
                <a:uLnTx/>
                <a:uFillTx/>
                <a:latin typeface="+mn-lt"/>
                <a:ea typeface="+mn-ea"/>
                <a:cs typeface="+mn-cs"/>
              </a:rPr>
              <a:t>15</a:t>
            </a:r>
            <a:r>
              <a:rPr kumimoji="0" lang="en-US" sz="1800" b="0" i="0" u="none" strike="noStrike" kern="0" cap="none" spc="0" normalizeH="0" baseline="0" noProof="0" dirty="0" smtClean="0">
                <a:ln>
                  <a:noFill/>
                </a:ln>
                <a:solidFill>
                  <a:schemeClr val="tx1"/>
                </a:solidFill>
                <a:effectLst/>
                <a:uLnTx/>
                <a:uFillTx/>
                <a:latin typeface="+mn-lt"/>
                <a:ea typeface="+mn-ea"/>
                <a:cs typeface="+mn-cs"/>
              </a:rPr>
              <a:t> cm</a:t>
            </a:r>
            <a:r>
              <a:rPr kumimoji="0" lang="en-US" sz="1800" b="0" i="0" u="none" strike="noStrike" kern="0" cap="none" spc="0" normalizeH="0" baseline="30000" noProof="0" dirty="0" smtClean="0">
                <a:ln>
                  <a:noFill/>
                </a:ln>
                <a:solidFill>
                  <a:schemeClr val="tx1"/>
                </a:solidFill>
                <a:effectLst/>
                <a:uLnTx/>
                <a:uFillTx/>
                <a:latin typeface="+mn-lt"/>
                <a:ea typeface="+mn-ea"/>
                <a:cs typeface="+mn-cs"/>
              </a:rPr>
              <a:t>-2</a:t>
            </a:r>
            <a:r>
              <a:rPr kumimoji="0" lang="en-US" sz="1800" b="0" i="0" u="none" strike="noStrike" kern="0" cap="none" spc="0" normalizeH="0" baseline="0" noProof="0" dirty="0" smtClean="0">
                <a:ln>
                  <a:noFill/>
                </a:ln>
                <a:solidFill>
                  <a:schemeClr val="tx1"/>
                </a:solidFill>
                <a:effectLst/>
                <a:uLnTx/>
                <a:uFillTx/>
                <a:latin typeface="+mn-lt"/>
                <a:ea typeface="+mn-ea"/>
                <a:cs typeface="+mn-cs"/>
              </a:rPr>
              <a:t>, about an order of magnitude less than the plume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09600" y="152400"/>
            <a:ext cx="7772400" cy="533400"/>
          </a:xfrm>
        </p:spPr>
        <p:txBody>
          <a:bodyPr/>
          <a:lstStyle/>
          <a:p>
            <a:r>
              <a:rPr lang="en-US" sz="2800" b="1" dirty="0" smtClean="0"/>
              <a:t>Neutral </a:t>
            </a:r>
            <a:r>
              <a:rPr lang="en-US" sz="2800" b="1" dirty="0"/>
              <a:t>Species in Saturn’s System</a:t>
            </a:r>
          </a:p>
        </p:txBody>
      </p:sp>
      <p:sp>
        <p:nvSpPr>
          <p:cNvPr id="54275" name="Rectangle 3"/>
          <p:cNvSpPr>
            <a:spLocks noGrp="1" noChangeArrowheads="1"/>
          </p:cNvSpPr>
          <p:nvPr>
            <p:ph type="body" idx="1"/>
          </p:nvPr>
        </p:nvSpPr>
        <p:spPr>
          <a:xfrm>
            <a:off x="304800" y="685800"/>
            <a:ext cx="8153400" cy="1600200"/>
          </a:xfrm>
        </p:spPr>
        <p:txBody>
          <a:bodyPr/>
          <a:lstStyle/>
          <a:p>
            <a:pPr>
              <a:lnSpc>
                <a:spcPct val="90000"/>
              </a:lnSpc>
            </a:pPr>
            <a:r>
              <a:rPr lang="en-US" sz="2000"/>
              <a:t>The Saturnian system is filled with the products of water molecules:</a:t>
            </a:r>
          </a:p>
          <a:p>
            <a:pPr lvl="1">
              <a:lnSpc>
                <a:spcPct val="90000"/>
              </a:lnSpc>
            </a:pPr>
            <a:r>
              <a:rPr lang="en-US" sz="1800"/>
              <a:t>H detected by Voyager in 1980, 1981</a:t>
            </a:r>
          </a:p>
          <a:p>
            <a:pPr lvl="1">
              <a:lnSpc>
                <a:spcPct val="90000"/>
              </a:lnSpc>
            </a:pPr>
            <a:r>
              <a:rPr lang="en-US" sz="1800"/>
              <a:t>OH detected by Hubble Space Telescope in 1992</a:t>
            </a:r>
          </a:p>
          <a:p>
            <a:pPr lvl="1">
              <a:lnSpc>
                <a:spcPct val="90000"/>
              </a:lnSpc>
            </a:pPr>
            <a:r>
              <a:rPr lang="en-US" sz="1800">
                <a:solidFill>
                  <a:srgbClr val="800080"/>
                </a:solidFill>
              </a:rPr>
              <a:t>Atomic Oxygen imaged by UVIS in 2004</a:t>
            </a:r>
            <a:endParaRPr lang="en-US" sz="1800"/>
          </a:p>
        </p:txBody>
      </p:sp>
      <p:pic>
        <p:nvPicPr>
          <p:cNvPr id="54276" name="Picture 4" descr="fuvis_c42_mos_1304_cn_1_i"/>
          <p:cNvPicPr>
            <a:picLocks noChangeAspect="1" noChangeArrowheads="1"/>
          </p:cNvPicPr>
          <p:nvPr/>
        </p:nvPicPr>
        <p:blipFill>
          <a:blip r:embed="rId3"/>
          <a:srcRect/>
          <a:stretch>
            <a:fillRect/>
          </a:stretch>
        </p:blipFill>
        <p:spPr bwMode="auto">
          <a:xfrm>
            <a:off x="1600200" y="2133600"/>
            <a:ext cx="5943600" cy="3535363"/>
          </a:xfrm>
          <a:prstGeom prst="rect">
            <a:avLst/>
          </a:prstGeom>
          <a:noFill/>
          <a:ln w="9525">
            <a:noFill/>
            <a:miter lim="800000"/>
            <a:headEnd/>
            <a:tailEnd/>
          </a:ln>
        </p:spPr>
      </p:pic>
      <p:sp>
        <p:nvSpPr>
          <p:cNvPr id="54277" name="Text Box 6"/>
          <p:cNvSpPr txBox="1">
            <a:spLocks noChangeArrowheads="1"/>
          </p:cNvSpPr>
          <p:nvPr/>
        </p:nvSpPr>
        <p:spPr bwMode="auto">
          <a:xfrm>
            <a:off x="0" y="5715000"/>
            <a:ext cx="9144000" cy="992188"/>
          </a:xfrm>
          <a:prstGeom prst="rect">
            <a:avLst/>
          </a:prstGeom>
          <a:noFill/>
          <a:ln w="9525">
            <a:noFill/>
            <a:miter lim="800000"/>
            <a:headEnd/>
            <a:tailEnd/>
          </a:ln>
        </p:spPr>
        <p:txBody>
          <a:bodyPr>
            <a:prstTxWarp prst="textNoShape">
              <a:avLst/>
            </a:prstTxWarp>
            <a:spAutoFit/>
          </a:bodyPr>
          <a:lstStyle/>
          <a:p>
            <a:pPr>
              <a:lnSpc>
                <a:spcPct val="90000"/>
              </a:lnSpc>
              <a:spcBef>
                <a:spcPct val="20000"/>
              </a:spcBef>
            </a:pPr>
            <a:r>
              <a:rPr lang="en-US" sz="1800"/>
              <a:t>Water and its products are lost from the system by collisions, photo- and electron- dissociation and ionization</a:t>
            </a:r>
          </a:p>
          <a:p>
            <a:pPr>
              <a:lnSpc>
                <a:spcPct val="90000"/>
              </a:lnSpc>
              <a:spcBef>
                <a:spcPct val="20000"/>
              </a:spcBef>
            </a:pPr>
            <a:endParaRPr lang="en-US" sz="600"/>
          </a:p>
          <a:p>
            <a:pPr>
              <a:lnSpc>
                <a:spcPct val="90000"/>
              </a:lnSpc>
              <a:spcBef>
                <a:spcPct val="20000"/>
              </a:spcBef>
            </a:pPr>
            <a:r>
              <a:rPr lang="en-US" sz="1800"/>
              <a:t>Estimates of required re-supply rates range from </a:t>
            </a:r>
            <a:r>
              <a:rPr lang="en-US" sz="1400"/>
              <a:t>3 x 10</a:t>
            </a:r>
            <a:r>
              <a:rPr lang="en-US" sz="1400" baseline="30000"/>
              <a:t>27</a:t>
            </a:r>
            <a:r>
              <a:rPr lang="en-US" sz="1800"/>
              <a:t> to </a:t>
            </a:r>
            <a:r>
              <a:rPr lang="en-US" sz="1400"/>
              <a:t>2 x 10</a:t>
            </a:r>
            <a:r>
              <a:rPr lang="en-US" sz="1400" baseline="30000"/>
              <a:t>28</a:t>
            </a:r>
            <a:r>
              <a:rPr lang="en-US" sz="1800"/>
              <a:t> water molecules/sec</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0"/>
            <a:ext cx="7772400" cy="838200"/>
          </a:xfrm>
        </p:spPr>
        <p:txBody>
          <a:bodyPr/>
          <a:lstStyle/>
          <a:p>
            <a:r>
              <a:rPr lang="en-US" sz="3200" b="1"/>
              <a:t>UVIS image of Enceladus’ Plume</a:t>
            </a:r>
          </a:p>
        </p:txBody>
      </p:sp>
      <p:pic>
        <p:nvPicPr>
          <p:cNvPr id="37891" name="Picture 3" descr="plume_image_uvis"/>
          <p:cNvPicPr>
            <a:picLocks noChangeAspect="1" noChangeArrowheads="1"/>
          </p:cNvPicPr>
          <p:nvPr/>
        </p:nvPicPr>
        <p:blipFill>
          <a:blip r:embed="rId3"/>
          <a:srcRect/>
          <a:stretch>
            <a:fillRect/>
          </a:stretch>
        </p:blipFill>
        <p:spPr bwMode="auto">
          <a:xfrm>
            <a:off x="381000" y="838200"/>
            <a:ext cx="6248400" cy="5794375"/>
          </a:xfrm>
          <a:prstGeom prst="rect">
            <a:avLst/>
          </a:prstGeom>
          <a:noFill/>
          <a:ln w="9525">
            <a:noFill/>
            <a:miter lim="800000"/>
            <a:headEnd/>
            <a:tailEnd/>
          </a:ln>
        </p:spPr>
      </p:pic>
      <p:sp>
        <p:nvSpPr>
          <p:cNvPr id="37892" name="Text Box 4"/>
          <p:cNvSpPr txBox="1">
            <a:spLocks noChangeArrowheads="1"/>
          </p:cNvSpPr>
          <p:nvPr/>
        </p:nvSpPr>
        <p:spPr bwMode="auto">
          <a:xfrm>
            <a:off x="6781800" y="962025"/>
            <a:ext cx="2362200" cy="2014538"/>
          </a:xfrm>
          <a:prstGeom prst="rect">
            <a:avLst/>
          </a:prstGeom>
          <a:noFill/>
          <a:ln w="9525">
            <a:noFill/>
            <a:miter lim="800000"/>
            <a:headEnd/>
            <a:tailEnd/>
          </a:ln>
        </p:spPr>
        <p:txBody>
          <a:bodyPr>
            <a:prstTxWarp prst="textNoShape">
              <a:avLst/>
            </a:prstTxWarp>
            <a:spAutoFit/>
          </a:bodyPr>
          <a:lstStyle/>
          <a:p>
            <a:r>
              <a:rPr lang="en-US" sz="1800"/>
              <a:t>Range:</a:t>
            </a:r>
          </a:p>
          <a:p>
            <a:r>
              <a:rPr lang="en-US" sz="1800"/>
              <a:t>At start = 18,810 km</a:t>
            </a:r>
          </a:p>
          <a:p>
            <a:r>
              <a:rPr lang="en-US" sz="1800"/>
              <a:t>At end = 32,478 km</a:t>
            </a:r>
          </a:p>
          <a:p>
            <a:endParaRPr lang="en-US" sz="1800"/>
          </a:p>
          <a:p>
            <a:r>
              <a:rPr lang="en-US" sz="1800"/>
              <a:t> Resolution: </a:t>
            </a:r>
          </a:p>
          <a:p>
            <a:r>
              <a:rPr lang="en-US" sz="1800"/>
              <a:t>At start = 19 km</a:t>
            </a:r>
          </a:p>
          <a:p>
            <a:r>
              <a:rPr lang="en-US" sz="1800"/>
              <a:t>At end = 32 km</a:t>
            </a:r>
          </a:p>
        </p:txBody>
      </p:sp>
      <p:sp>
        <p:nvSpPr>
          <p:cNvPr id="37893" name="Text Box 5"/>
          <p:cNvSpPr txBox="1">
            <a:spLocks noChangeArrowheads="1"/>
          </p:cNvSpPr>
          <p:nvPr/>
        </p:nvSpPr>
        <p:spPr bwMode="auto">
          <a:xfrm>
            <a:off x="6842125" y="5305425"/>
            <a:ext cx="1358900" cy="461963"/>
          </a:xfrm>
          <a:prstGeom prst="rect">
            <a:avLst/>
          </a:prstGeom>
          <a:noFill/>
          <a:ln w="9525">
            <a:noFill/>
            <a:miter lim="800000"/>
            <a:headEnd/>
            <a:tailEnd/>
          </a:ln>
        </p:spPr>
        <p:txBody>
          <a:bodyPr wrap="none">
            <a:prstTxWarp prst="textNoShape">
              <a:avLst/>
            </a:prstTxWarp>
            <a:spAutoFit/>
          </a:bodyPr>
          <a:lstStyle/>
          <a:p>
            <a:r>
              <a:rPr lang="en-US"/>
              <a:t>ICYMAP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7"/>
          <p:cNvGrpSpPr/>
          <p:nvPr/>
        </p:nvGrpSpPr>
        <p:grpSpPr>
          <a:xfrm>
            <a:off x="176029" y="3964855"/>
            <a:ext cx="3810104" cy="2818662"/>
            <a:chOff x="5789" y="3581359"/>
            <a:chExt cx="3810104" cy="2818662"/>
          </a:xfrm>
        </p:grpSpPr>
        <p:grpSp>
          <p:nvGrpSpPr>
            <p:cNvPr id="8" name="Group 18"/>
            <p:cNvGrpSpPr/>
            <p:nvPr/>
          </p:nvGrpSpPr>
          <p:grpSpPr>
            <a:xfrm>
              <a:off x="5789" y="3581359"/>
              <a:ext cx="3810104" cy="2818662"/>
              <a:chOff x="5789" y="3581359"/>
              <a:chExt cx="3810104" cy="2818662"/>
            </a:xfrm>
          </p:grpSpPr>
          <p:pic>
            <p:nvPicPr>
              <p:cNvPr id="11" name="Picture 10" descr="fuv_sum_vs_time_dark.jpg"/>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675" t="6934" r="6575" b="44619"/>
              <a:stretch/>
            </p:blipFill>
            <p:spPr>
              <a:xfrm>
                <a:off x="5789" y="3581359"/>
                <a:ext cx="3810104" cy="2818662"/>
              </a:xfrm>
              <a:prstGeom prst="rect">
                <a:avLst/>
              </a:prstGeom>
            </p:spPr>
          </p:pic>
          <p:sp>
            <p:nvSpPr>
              <p:cNvPr id="12" name="TextBox 11"/>
              <p:cNvSpPr txBox="1"/>
              <p:nvPr/>
            </p:nvSpPr>
            <p:spPr>
              <a:xfrm>
                <a:off x="1874843" y="5182438"/>
                <a:ext cx="650413" cy="246221"/>
              </a:xfrm>
              <a:prstGeom prst="rect">
                <a:avLst/>
              </a:prstGeom>
              <a:noFill/>
            </p:spPr>
            <p:txBody>
              <a:bodyPr wrap="none" rtlCol="0">
                <a:spAutoFit/>
              </a:bodyPr>
              <a:lstStyle/>
              <a:p>
                <a:r>
                  <a:rPr lang="en-US" sz="1000" b="1" dirty="0" smtClean="0">
                    <a:solidFill>
                      <a:srgbClr val="FF6600"/>
                    </a:solidFill>
                  </a:rPr>
                  <a:t>Baghdad</a:t>
                </a:r>
                <a:endParaRPr lang="en-US" sz="1000" b="1" dirty="0">
                  <a:solidFill>
                    <a:srgbClr val="FF6600"/>
                  </a:solidFill>
                </a:endParaRPr>
              </a:p>
            </p:txBody>
          </p:sp>
          <p:cxnSp>
            <p:nvCxnSpPr>
              <p:cNvPr id="13" name="Straight Arrow Connector 12"/>
              <p:cNvCxnSpPr/>
              <p:nvPr/>
            </p:nvCxnSpPr>
            <p:spPr>
              <a:xfrm flipV="1">
                <a:off x="2477106" y="5182438"/>
                <a:ext cx="174544" cy="96304"/>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91570" y="5182438"/>
                <a:ext cx="174544" cy="96304"/>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06578" y="5298724"/>
                <a:ext cx="461873" cy="246221"/>
              </a:xfrm>
              <a:prstGeom prst="rect">
                <a:avLst/>
              </a:prstGeom>
              <a:noFill/>
            </p:spPr>
            <p:txBody>
              <a:bodyPr wrap="none" rtlCol="0">
                <a:spAutoFit/>
              </a:bodyPr>
              <a:lstStyle/>
              <a:p>
                <a:r>
                  <a:rPr lang="en-US" sz="1000" b="1" dirty="0" smtClean="0">
                    <a:solidFill>
                      <a:srgbClr val="FF6600"/>
                    </a:solidFill>
                  </a:rPr>
                  <a:t>Cairo</a:t>
                </a:r>
                <a:endParaRPr lang="en-US" sz="1000" b="1" dirty="0">
                  <a:solidFill>
                    <a:srgbClr val="FF6600"/>
                  </a:solidFill>
                </a:endParaRPr>
              </a:p>
            </p:txBody>
          </p:sp>
        </p:grpSp>
        <p:cxnSp>
          <p:nvCxnSpPr>
            <p:cNvPr id="10" name="Straight Connector 9"/>
            <p:cNvCxnSpPr/>
            <p:nvPr/>
          </p:nvCxnSpPr>
          <p:spPr>
            <a:xfrm>
              <a:off x="457200" y="4580527"/>
              <a:ext cx="3148037" cy="18057"/>
            </a:xfrm>
            <a:prstGeom prst="line">
              <a:avLst/>
            </a:prstGeom>
            <a:ln w="3175" cmpd="sng"/>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3986133" y="4854344"/>
            <a:ext cx="5157867" cy="1915621"/>
          </a:xfrm>
        </p:spPr>
        <p:txBody>
          <a:bodyPr>
            <a:normAutofit fontScale="77500" lnSpcReduction="20000"/>
          </a:bodyPr>
          <a:lstStyle/>
          <a:p>
            <a:r>
              <a:rPr lang="en-US" dirty="0" smtClean="0"/>
              <a:t>T239 is time of deepest absorption when ray to star pierced Baghdad I jet</a:t>
            </a:r>
          </a:p>
          <a:p>
            <a:endParaRPr lang="en-US" sz="1714" dirty="0" smtClean="0"/>
          </a:p>
          <a:p>
            <a:r>
              <a:rPr lang="en-US" dirty="0" smtClean="0"/>
              <a:t>Best-fit procedure gives column density = 1.9 </a:t>
            </a:r>
            <a:r>
              <a:rPr lang="en-US" dirty="0" err="1" smtClean="0"/>
              <a:t>x</a:t>
            </a:r>
            <a:r>
              <a:rPr lang="en-US" dirty="0" smtClean="0"/>
              <a:t> 10</a:t>
            </a:r>
            <a:r>
              <a:rPr lang="en-US" baseline="30000" dirty="0" smtClean="0"/>
              <a:t>16</a:t>
            </a:r>
            <a:r>
              <a:rPr lang="en-US" dirty="0" smtClean="0"/>
              <a:t> cm</a:t>
            </a:r>
            <a:r>
              <a:rPr lang="en-US" baseline="30000" dirty="0" smtClean="0"/>
              <a:t>-2</a:t>
            </a:r>
            <a:endParaRPr lang="en-US" baseline="30000" dirty="0"/>
          </a:p>
        </p:txBody>
      </p:sp>
      <p:pic>
        <p:nvPicPr>
          <p:cNvPr id="5" name="Picture 4" descr="t239_water19e16_dark.jp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697" t="6320" r="6711" b="44530"/>
          <a:stretch/>
        </p:blipFill>
        <p:spPr>
          <a:xfrm>
            <a:off x="3775477" y="829939"/>
            <a:ext cx="5190453" cy="3949474"/>
          </a:xfrm>
          <a:prstGeom prst="rect">
            <a:avLst/>
          </a:prstGeom>
        </p:spPr>
      </p:pic>
      <p:pic>
        <p:nvPicPr>
          <p:cNvPr id="6" name="Picture 5" descr="targetmap_baghdad_0321_crop.tif"/>
          <p:cNvPicPr/>
          <p:nvPr/>
        </p:nvPicPr>
        <p:blipFill>
          <a:blip r:embed="rId4"/>
          <a:stretch>
            <a:fillRect/>
          </a:stretch>
        </p:blipFill>
        <p:spPr>
          <a:xfrm>
            <a:off x="35091" y="1143000"/>
            <a:ext cx="3403600" cy="2326511"/>
          </a:xfrm>
          <a:prstGeom prst="rect">
            <a:avLst/>
          </a:prstGeom>
        </p:spPr>
      </p:pic>
      <p:sp>
        <p:nvSpPr>
          <p:cNvPr id="7" name="TextBox 6"/>
          <p:cNvSpPr txBox="1"/>
          <p:nvPr/>
        </p:nvSpPr>
        <p:spPr>
          <a:xfrm>
            <a:off x="609600" y="3276600"/>
            <a:ext cx="3493615" cy="830997"/>
          </a:xfrm>
          <a:prstGeom prst="rect">
            <a:avLst/>
          </a:prstGeom>
          <a:noFill/>
        </p:spPr>
        <p:txBody>
          <a:bodyPr wrap="none" rtlCol="0">
            <a:spAutoFit/>
          </a:bodyPr>
          <a:lstStyle/>
          <a:p>
            <a:r>
              <a:rPr lang="en-US" dirty="0" err="1" smtClean="0"/>
              <a:t>Eps</a:t>
            </a:r>
            <a:r>
              <a:rPr lang="en-US" dirty="0" smtClean="0"/>
              <a:t> </a:t>
            </a:r>
            <a:r>
              <a:rPr lang="en-US" dirty="0" err="1" smtClean="0"/>
              <a:t>Ori</a:t>
            </a:r>
            <a:r>
              <a:rPr lang="en-US" dirty="0" smtClean="0"/>
              <a:t> position at T239</a:t>
            </a:r>
          </a:p>
          <a:p>
            <a:r>
              <a:rPr lang="en-US" dirty="0" smtClean="0"/>
              <a:t>Altitude ~38 km</a:t>
            </a:r>
            <a:endParaRPr lang="en-US" dirty="0"/>
          </a:p>
        </p:txBody>
      </p:sp>
      <p:sp>
        <p:nvSpPr>
          <p:cNvPr id="2" name="Title 1"/>
          <p:cNvSpPr>
            <a:spLocks noGrp="1"/>
          </p:cNvSpPr>
          <p:nvPr>
            <p:ph type="title"/>
          </p:nvPr>
        </p:nvSpPr>
        <p:spPr>
          <a:xfrm>
            <a:off x="0" y="0"/>
            <a:ext cx="9144000" cy="1143000"/>
          </a:xfrm>
        </p:spPr>
        <p:txBody>
          <a:bodyPr>
            <a:normAutofit fontScale="90000"/>
          </a:bodyPr>
          <a:lstStyle/>
          <a:p>
            <a:r>
              <a:rPr lang="en-US" b="1" dirty="0" smtClean="0"/>
              <a:t>T239 Spectrum (deepest absorption)</a:t>
            </a:r>
            <a:endParaRPr lang="en-US"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0960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
          <p:cNvSpPr txBox="1">
            <a:spLocks/>
          </p:cNvSpPr>
          <p:nvPr/>
        </p:nvSpPr>
        <p:spPr>
          <a:xfrm>
            <a:off x="0" y="12700"/>
            <a:ext cx="9144000" cy="1143000"/>
          </a:xfrm>
          <a:prstGeom prst="rect">
            <a:avLst/>
          </a:prstGeom>
        </p:spPr>
        <p:txBody>
          <a:bodyPr anchor="ctr">
            <a:normAutofit fontScale="97500"/>
          </a:bodyPr>
          <a:lstStyle/>
          <a:p>
            <a:pPr algn="ctr" defTabSz="457200" fontAlgn="auto">
              <a:spcAft>
                <a:spcPts val="0"/>
              </a:spcAft>
              <a:defRPr/>
            </a:pPr>
            <a:r>
              <a:rPr lang="en-US" sz="4000" b="1" dirty="0">
                <a:latin typeface="+mj-lt"/>
                <a:ea typeface="+mj-ea"/>
                <a:cs typeface="+mj-cs"/>
              </a:rPr>
              <a:t>UVIS </a:t>
            </a:r>
            <a:r>
              <a:rPr lang="en-US" sz="4000" b="1" dirty="0" err="1">
                <a:latin typeface="+mj-lt"/>
                <a:ea typeface="+mj-ea"/>
                <a:cs typeface="+mj-cs"/>
              </a:rPr>
              <a:t>Occs</a:t>
            </a:r>
            <a:r>
              <a:rPr lang="en-US" sz="4000" b="1" dirty="0">
                <a:latin typeface="+mj-lt"/>
                <a:ea typeface="+mj-ea"/>
                <a:cs typeface="+mj-cs"/>
              </a:rPr>
              <a:t> compared to VIMS Results</a:t>
            </a:r>
          </a:p>
        </p:txBody>
      </p:sp>
      <p:pic>
        <p:nvPicPr>
          <p:cNvPr id="23555" name="Picture 4" descr="fig3_step3.jpg"/>
          <p:cNvPicPr>
            <a:picLocks noChangeAspect="1"/>
          </p:cNvPicPr>
          <p:nvPr/>
        </p:nvPicPr>
        <p:blipFill>
          <a:blip r:embed="rId2"/>
          <a:srcRect/>
          <a:stretch>
            <a:fillRect/>
          </a:stretch>
        </p:blipFill>
        <p:spPr bwMode="auto">
          <a:xfrm>
            <a:off x="152400" y="1143000"/>
            <a:ext cx="8777987" cy="4542846"/>
          </a:xfrm>
          <a:prstGeom prst="rect">
            <a:avLst/>
          </a:prstGeom>
          <a:noFill/>
          <a:ln w="9525">
            <a:noFill/>
            <a:miter lim="800000"/>
            <a:headEnd/>
            <a:tailEnd/>
          </a:ln>
        </p:spPr>
      </p:pic>
      <p:sp>
        <p:nvSpPr>
          <p:cNvPr id="5" name="Rectangle 4"/>
          <p:cNvSpPr/>
          <p:nvPr/>
        </p:nvSpPr>
        <p:spPr bwMode="auto">
          <a:xfrm>
            <a:off x="3429000" y="3733800"/>
            <a:ext cx="228600" cy="231648"/>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 name="TextBox 5"/>
          <p:cNvSpPr txBox="1"/>
          <p:nvPr/>
        </p:nvSpPr>
        <p:spPr>
          <a:xfrm>
            <a:off x="1143000" y="5562600"/>
            <a:ext cx="4649079" cy="830997"/>
          </a:xfrm>
          <a:prstGeom prst="rect">
            <a:avLst/>
          </a:prstGeom>
          <a:noFill/>
        </p:spPr>
        <p:txBody>
          <a:bodyPr wrap="none" rtlCol="0">
            <a:spAutoFit/>
          </a:bodyPr>
          <a:lstStyle/>
          <a:p>
            <a:r>
              <a:rPr lang="en-US" dirty="0" smtClean="0"/>
              <a:t>Rev 267 </a:t>
            </a:r>
            <a:r>
              <a:rPr lang="en-US" dirty="0" err="1" smtClean="0"/>
              <a:t>occ</a:t>
            </a:r>
            <a:r>
              <a:rPr lang="en-US" dirty="0" smtClean="0"/>
              <a:t>;	Mean anomaly 131</a:t>
            </a:r>
          </a:p>
          <a:p>
            <a:r>
              <a:rPr lang="en-US" dirty="0" smtClean="0"/>
              <a:t>	Water flux ~</a:t>
            </a:r>
            <a:r>
              <a:rPr lang="en-US" dirty="0" smtClean="0">
                <a:solidFill>
                  <a:srgbClr val="FF0000"/>
                </a:solidFill>
              </a:rPr>
              <a:t>275</a:t>
            </a:r>
            <a:r>
              <a:rPr lang="en-US" dirty="0" smtClean="0"/>
              <a:t> kg/sec</a:t>
            </a:r>
            <a:endParaRPr lang="en-US" dirty="0"/>
          </a:p>
        </p:txBody>
      </p:sp>
      <p:sp>
        <p:nvSpPr>
          <p:cNvPr id="8" name="Rectangle 7"/>
          <p:cNvSpPr/>
          <p:nvPr/>
        </p:nvSpPr>
        <p:spPr bwMode="auto">
          <a:xfrm>
            <a:off x="1752600" y="6019800"/>
            <a:ext cx="228600" cy="231648"/>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 name="TextBox 14"/>
          <p:cNvSpPr txBox="1">
            <a:spLocks noChangeArrowheads="1"/>
          </p:cNvSpPr>
          <p:nvPr/>
        </p:nvSpPr>
        <p:spPr bwMode="auto">
          <a:xfrm>
            <a:off x="0" y="6518275"/>
            <a:ext cx="2226090" cy="338554"/>
          </a:xfrm>
          <a:prstGeom prst="rect">
            <a:avLst/>
          </a:prstGeom>
          <a:noFill/>
          <a:ln w="9525">
            <a:noFill/>
            <a:miter lim="800000"/>
            <a:headEnd/>
            <a:tailEnd/>
          </a:ln>
        </p:spPr>
        <p:txBody>
          <a:bodyPr wrap="none">
            <a:prstTxWarp prst="textNoShape">
              <a:avLst/>
            </a:prstTxWarp>
            <a:spAutoFit/>
          </a:bodyPr>
          <a:lstStyle/>
          <a:p>
            <a:r>
              <a:rPr lang="en-US" sz="1600" b="1" dirty="0" smtClean="0">
                <a:solidFill>
                  <a:srgbClr val="660066"/>
                </a:solidFill>
              </a:rPr>
              <a:t>* </a:t>
            </a:r>
            <a:r>
              <a:rPr lang="en-US" sz="1600" b="1" dirty="0" err="1" smtClean="0">
                <a:solidFill>
                  <a:srgbClr val="660066"/>
                </a:solidFill>
              </a:rPr>
              <a:t>Hedman</a:t>
            </a:r>
            <a:r>
              <a:rPr lang="en-US" sz="1600" b="1" dirty="0" smtClean="0">
                <a:solidFill>
                  <a:srgbClr val="660066"/>
                </a:solidFill>
              </a:rPr>
              <a:t> </a:t>
            </a:r>
            <a:r>
              <a:rPr lang="en-US" sz="1600" b="1" dirty="0">
                <a:solidFill>
                  <a:srgbClr val="660066"/>
                </a:solidFill>
              </a:rPr>
              <a:t>et al., 2013</a:t>
            </a:r>
          </a:p>
        </p:txBody>
      </p:sp>
      <p:sp>
        <p:nvSpPr>
          <p:cNvPr id="9" name="TextBox 8"/>
          <p:cNvSpPr txBox="1"/>
          <p:nvPr/>
        </p:nvSpPr>
        <p:spPr>
          <a:xfrm>
            <a:off x="5867400" y="1447800"/>
            <a:ext cx="304440" cy="461665"/>
          </a:xfrm>
          <a:prstGeom prst="rect">
            <a:avLst/>
          </a:prstGeom>
          <a:noFill/>
        </p:spPr>
        <p:txBody>
          <a:bodyPr wrap="none" rtlCol="0">
            <a:spAutoFit/>
          </a:bodyPr>
          <a:lstStyle/>
          <a:p>
            <a:r>
              <a:rPr lang="en-US" dirty="0" smtClean="0">
                <a:solidFill>
                  <a:srgbClr val="660066"/>
                </a:solidFill>
              </a:rPr>
              <a:t>*</a:t>
            </a:r>
            <a:endParaRPr lang="en-US" dirty="0">
              <a:solidFill>
                <a:srgbClr val="660066"/>
              </a:solidFill>
            </a:endParaRPr>
          </a:p>
        </p:txBody>
      </p:sp>
      <p:sp>
        <p:nvSpPr>
          <p:cNvPr id="10" name="Rectangle 9"/>
          <p:cNvSpPr/>
          <p:nvPr/>
        </p:nvSpPr>
        <p:spPr bwMode="auto">
          <a:xfrm>
            <a:off x="2819400" y="33528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2" name="Rectangle 11"/>
          <p:cNvSpPr/>
          <p:nvPr/>
        </p:nvSpPr>
        <p:spPr bwMode="auto">
          <a:xfrm>
            <a:off x="3429000" y="35814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3" name="Rectangle 12"/>
          <p:cNvSpPr/>
          <p:nvPr/>
        </p:nvSpPr>
        <p:spPr bwMode="auto">
          <a:xfrm>
            <a:off x="5257800" y="32766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4" name="Rectangle 13"/>
          <p:cNvSpPr/>
          <p:nvPr/>
        </p:nvSpPr>
        <p:spPr bwMode="auto">
          <a:xfrm>
            <a:off x="5257800" y="342900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 name="TextBox 14"/>
          <p:cNvSpPr txBox="1"/>
          <p:nvPr/>
        </p:nvSpPr>
        <p:spPr>
          <a:xfrm>
            <a:off x="6096000" y="5288340"/>
            <a:ext cx="2895600" cy="1569660"/>
          </a:xfrm>
          <a:prstGeom prst="rect">
            <a:avLst/>
          </a:prstGeom>
          <a:noFill/>
        </p:spPr>
        <p:txBody>
          <a:bodyPr wrap="square" rtlCol="0">
            <a:spAutoFit/>
          </a:bodyPr>
          <a:lstStyle/>
          <a:p>
            <a:r>
              <a:rPr lang="en-US" dirty="0" smtClean="0">
                <a:solidFill>
                  <a:srgbClr val="FF0000"/>
                </a:solidFill>
              </a:rPr>
              <a:t>With new values a true anomaly dependence seems even less likely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a:xfrm>
            <a:off x="685800" y="0"/>
            <a:ext cx="7772400" cy="914400"/>
          </a:xfrm>
        </p:spPr>
        <p:txBody>
          <a:bodyPr/>
          <a:lstStyle/>
          <a:p>
            <a:r>
              <a:rPr lang="en-US" sz="4000" smtClean="0">
                <a:solidFill>
                  <a:srgbClr val="660066"/>
                </a:solidFill>
              </a:rPr>
              <a:t>Summary</a:t>
            </a:r>
          </a:p>
        </p:txBody>
      </p:sp>
      <p:sp>
        <p:nvSpPr>
          <p:cNvPr id="61443" name="Content Placeholder 2"/>
          <p:cNvSpPr>
            <a:spLocks noGrp="1"/>
          </p:cNvSpPr>
          <p:nvPr>
            <p:ph idx="1"/>
          </p:nvPr>
        </p:nvSpPr>
        <p:spPr>
          <a:xfrm>
            <a:off x="304800" y="914400"/>
            <a:ext cx="8839200" cy="5486400"/>
          </a:xfrm>
        </p:spPr>
        <p:txBody>
          <a:bodyPr/>
          <a:lstStyle/>
          <a:p>
            <a:pPr>
              <a:buFontTx/>
              <a:buNone/>
            </a:pPr>
            <a:r>
              <a:rPr lang="en-US" sz="2400" i="1" dirty="0" smtClean="0"/>
              <a:t>What can we learn from two cuts through the plume at different altitudes?</a:t>
            </a:r>
          </a:p>
          <a:p>
            <a:pPr lvl="1">
              <a:buFontTx/>
              <a:buNone/>
            </a:pPr>
            <a:endParaRPr lang="en-US" sz="2400" dirty="0" smtClean="0"/>
          </a:p>
          <a:p>
            <a:r>
              <a:rPr lang="en-US" sz="2400" dirty="0" smtClean="0"/>
              <a:t>Overall width of plume is not very different (120 vs. 133 km)</a:t>
            </a:r>
          </a:p>
          <a:p>
            <a:pPr lvl="1"/>
            <a:r>
              <a:rPr lang="en-US" sz="2000" dirty="0" smtClean="0"/>
              <a:t>Consistent with gas leaving at escape velocity on ~linear trajectory</a:t>
            </a:r>
          </a:p>
          <a:p>
            <a:pPr lvl="1"/>
            <a:endParaRPr lang="en-US" sz="2000" dirty="0" smtClean="0"/>
          </a:p>
          <a:p>
            <a:r>
              <a:rPr lang="en-US" sz="2400" dirty="0" smtClean="0"/>
              <a:t>Close to surface see less gas between jets/fissures than at higher altitude (gas is </a:t>
            </a:r>
            <a:r>
              <a:rPr lang="en-US" sz="2400" dirty="0" err="1" smtClean="0"/>
              <a:t>collisionless</a:t>
            </a:r>
            <a:r>
              <a:rPr lang="en-US" sz="2400" dirty="0" smtClean="0"/>
              <a:t>, diffusion is from slightly different trajectories leaving fissure)</a:t>
            </a:r>
          </a:p>
          <a:p>
            <a:endParaRPr lang="en-US" sz="2400" dirty="0" smtClean="0"/>
          </a:p>
          <a:p>
            <a:r>
              <a:rPr lang="en-US" sz="2400" dirty="0" smtClean="0"/>
              <a:t>DIII differentiable from BI jet at 18 km, not at 40 km</a:t>
            </a:r>
          </a:p>
          <a:p>
            <a:endParaRPr lang="en-US" sz="2400" dirty="0" smtClean="0"/>
          </a:p>
          <a:p>
            <a:r>
              <a:rPr lang="en-US" sz="2400" dirty="0" smtClean="0"/>
              <a:t>Can compare column density at jets at two altitudes -&gt; dissipation -&gt; spreading</a:t>
            </a:r>
            <a:endParaRPr lang="en-US" sz="2000" dirty="0" smtClean="0"/>
          </a:p>
          <a:p>
            <a:pPr lvl="1">
              <a:buFontTx/>
              <a:buNone/>
            </a:pPr>
            <a:endParaRPr lang="en-US" sz="2000" dirty="0" smtClean="0"/>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0"/>
            <a:ext cx="9144000" cy="914400"/>
          </a:xfrm>
        </p:spPr>
        <p:txBody>
          <a:bodyPr/>
          <a:lstStyle/>
          <a:p>
            <a:pPr eaLnBrk="1" hangingPunct="1"/>
            <a:r>
              <a:rPr lang="en-US" sz="3600" b="1" dirty="0" smtClean="0">
                <a:solidFill>
                  <a:srgbClr val="3366FF"/>
                </a:solidFill>
              </a:rPr>
              <a:t>2005 </a:t>
            </a:r>
            <a:r>
              <a:rPr lang="en-US" sz="3600" b="1" dirty="0" smtClean="0"/>
              <a:t>Gamma </a:t>
            </a:r>
            <a:r>
              <a:rPr lang="en-US" sz="3600" b="1" dirty="0" err="1"/>
              <a:t>Orionis</a:t>
            </a:r>
            <a:r>
              <a:rPr lang="en-US" sz="3600" b="1" dirty="0"/>
              <a:t> </a:t>
            </a:r>
            <a:r>
              <a:rPr lang="en-US" sz="3600" b="1" dirty="0" err="1" smtClean="0"/>
              <a:t>Occ</a:t>
            </a:r>
            <a:r>
              <a:rPr lang="en-US" sz="3600" b="1" dirty="0" smtClean="0"/>
              <a:t>, </a:t>
            </a:r>
            <a:r>
              <a:rPr lang="en-US" sz="3600" b="1" dirty="0"/>
              <a:t>FUV data</a:t>
            </a:r>
          </a:p>
        </p:txBody>
      </p:sp>
      <p:sp>
        <p:nvSpPr>
          <p:cNvPr id="51203" name="Rectangle 3"/>
          <p:cNvSpPr>
            <a:spLocks noGrp="1" noChangeArrowheads="1"/>
          </p:cNvSpPr>
          <p:nvPr>
            <p:ph type="body" idx="4294967295"/>
          </p:nvPr>
        </p:nvSpPr>
        <p:spPr>
          <a:xfrm>
            <a:off x="0" y="3657600"/>
            <a:ext cx="3276600" cy="1524000"/>
          </a:xfrm>
        </p:spPr>
        <p:txBody>
          <a:bodyPr/>
          <a:lstStyle/>
          <a:p>
            <a:pPr eaLnBrk="1" hangingPunct="1">
              <a:lnSpc>
                <a:spcPct val="90000"/>
              </a:lnSpc>
            </a:pPr>
            <a:r>
              <a:rPr lang="en-US" sz="2000" dirty="0"/>
              <a:t>I=I</a:t>
            </a:r>
            <a:r>
              <a:rPr lang="en-US" sz="2000" baseline="-30000" dirty="0"/>
              <a:t>0</a:t>
            </a:r>
            <a:r>
              <a:rPr lang="en-US" sz="2000" dirty="0"/>
              <a:t> exp (-</a:t>
            </a:r>
            <a:r>
              <a:rPr lang="en-US" sz="2000" dirty="0" err="1"/>
              <a:t>n</a:t>
            </a:r>
            <a:r>
              <a:rPr lang="en-US" sz="2000" dirty="0"/>
              <a:t>*</a:t>
            </a:r>
            <a:r>
              <a:rPr lang="en-US" sz="2000" dirty="0" err="1"/>
              <a:t></a:t>
            </a:r>
            <a:r>
              <a:rPr lang="en-US" sz="2000" dirty="0"/>
              <a:t>)</a:t>
            </a:r>
          </a:p>
          <a:p>
            <a:pPr eaLnBrk="1" hangingPunct="1">
              <a:lnSpc>
                <a:spcPct val="90000"/>
              </a:lnSpc>
            </a:pPr>
            <a:endParaRPr lang="en-US" sz="1200" dirty="0"/>
          </a:p>
          <a:p>
            <a:pPr eaLnBrk="1" hangingPunct="1">
              <a:lnSpc>
                <a:spcPct val="90000"/>
              </a:lnSpc>
            </a:pPr>
            <a:r>
              <a:rPr lang="en-US" sz="1800" dirty="0"/>
              <a:t>Compare I/I</a:t>
            </a:r>
            <a:r>
              <a:rPr lang="en-US" sz="1800" baseline="-25000" dirty="0"/>
              <a:t>0</a:t>
            </a:r>
            <a:r>
              <a:rPr lang="en-US" sz="1800" dirty="0"/>
              <a:t> to water absorption spectrum</a:t>
            </a:r>
          </a:p>
          <a:p>
            <a:pPr eaLnBrk="1" hangingPunct="1">
              <a:lnSpc>
                <a:spcPct val="90000"/>
              </a:lnSpc>
            </a:pPr>
            <a:endParaRPr lang="en-US" sz="1200" dirty="0"/>
          </a:p>
          <a:p>
            <a:pPr eaLnBrk="1" hangingPunct="1">
              <a:lnSpc>
                <a:spcPct val="90000"/>
              </a:lnSpc>
            </a:pPr>
            <a:r>
              <a:rPr lang="en-US" sz="1800" dirty="0"/>
              <a:t>Water vapor: uses </a:t>
            </a:r>
            <a:r>
              <a:rPr lang="en-US" sz="1800" dirty="0" err="1"/>
              <a:t>Mota</a:t>
            </a:r>
            <a:r>
              <a:rPr lang="en-US" sz="1800" dirty="0"/>
              <a:t> absorption cross-</a:t>
            </a:r>
            <a:r>
              <a:rPr lang="en-US" sz="1800" dirty="0" smtClean="0"/>
              <a:t>sections</a:t>
            </a:r>
          </a:p>
          <a:p>
            <a:pPr eaLnBrk="1" hangingPunct="1">
              <a:lnSpc>
                <a:spcPct val="90000"/>
              </a:lnSpc>
            </a:pPr>
            <a:endParaRPr lang="en-US" sz="1200" dirty="0"/>
          </a:p>
          <a:p>
            <a:pPr eaLnBrk="1" hangingPunct="1">
              <a:lnSpc>
                <a:spcPct val="90000"/>
              </a:lnSpc>
            </a:pPr>
            <a:r>
              <a:rPr lang="en-US" sz="1800" dirty="0"/>
              <a:t>Best fit column density = 1.6 </a:t>
            </a:r>
            <a:r>
              <a:rPr lang="en-US" sz="1800" dirty="0" err="1"/>
              <a:t>x</a:t>
            </a:r>
            <a:r>
              <a:rPr lang="en-US" sz="1800" dirty="0"/>
              <a:t> 10</a:t>
            </a:r>
            <a:r>
              <a:rPr lang="en-US" sz="1800" baseline="30000" dirty="0"/>
              <a:t>16</a:t>
            </a:r>
            <a:r>
              <a:rPr lang="en-US" sz="1800" dirty="0"/>
              <a:t> cm</a:t>
            </a:r>
            <a:r>
              <a:rPr lang="en-US" sz="1800" baseline="30000" dirty="0"/>
              <a:t>-2</a:t>
            </a:r>
          </a:p>
        </p:txBody>
      </p:sp>
      <p:pic>
        <p:nvPicPr>
          <p:cNvPr id="51204" name="Picture 4" descr="water_16e16_abs_spectrum_mota"/>
          <p:cNvPicPr>
            <a:picLocks noChangeAspect="1" noChangeArrowheads="1"/>
          </p:cNvPicPr>
          <p:nvPr/>
        </p:nvPicPr>
        <p:blipFill>
          <a:blip r:embed="rId3"/>
          <a:srcRect l="9804" t="7576" r="9804" b="45454"/>
          <a:stretch>
            <a:fillRect/>
          </a:stretch>
        </p:blipFill>
        <p:spPr bwMode="auto">
          <a:xfrm>
            <a:off x="3429000" y="2362200"/>
            <a:ext cx="5715000" cy="4322762"/>
          </a:xfrm>
          <a:prstGeom prst="rect">
            <a:avLst/>
          </a:prstGeom>
          <a:noFill/>
          <a:ln w="9525">
            <a:noFill/>
            <a:miter lim="800000"/>
            <a:headEnd/>
            <a:tailEnd/>
          </a:ln>
        </p:spPr>
      </p:pic>
      <p:pic>
        <p:nvPicPr>
          <p:cNvPr id="51205" name="Picture 5" descr="1121254fig3_v2"/>
          <p:cNvPicPr>
            <a:picLocks noChangeAspect="1" noChangeArrowheads="1"/>
          </p:cNvPicPr>
          <p:nvPr/>
        </p:nvPicPr>
        <p:blipFill>
          <a:blip r:embed="rId4"/>
          <a:srcRect/>
          <a:stretch>
            <a:fillRect/>
          </a:stretch>
        </p:blipFill>
        <p:spPr bwMode="auto">
          <a:xfrm>
            <a:off x="304800" y="990600"/>
            <a:ext cx="3352800" cy="2530475"/>
          </a:xfrm>
          <a:prstGeom prst="rect">
            <a:avLst/>
          </a:prstGeom>
          <a:noFill/>
          <a:ln w="9525">
            <a:noFill/>
            <a:miter lim="800000"/>
            <a:headEnd/>
            <a:tailEnd/>
          </a:ln>
        </p:spPr>
      </p:pic>
      <p:sp>
        <p:nvSpPr>
          <p:cNvPr id="51206" name="Text Box 6"/>
          <p:cNvSpPr txBox="1">
            <a:spLocks noChangeArrowheads="1"/>
          </p:cNvSpPr>
          <p:nvPr/>
        </p:nvSpPr>
        <p:spPr bwMode="auto">
          <a:xfrm>
            <a:off x="3886200" y="1143000"/>
            <a:ext cx="4826962" cy="1323439"/>
          </a:xfrm>
          <a:prstGeom prst="rect">
            <a:avLst/>
          </a:prstGeom>
          <a:noFill/>
          <a:ln w="9525">
            <a:noFill/>
            <a:miter lim="800000"/>
            <a:headEnd/>
            <a:tailEnd/>
          </a:ln>
        </p:spPr>
        <p:txBody>
          <a:bodyPr wrap="none">
            <a:prstTxWarp prst="textNoShape">
              <a:avLst/>
            </a:prstTxWarp>
            <a:spAutoFit/>
          </a:bodyPr>
          <a:lstStyle/>
          <a:p>
            <a:pPr>
              <a:buFont typeface="Arial"/>
              <a:buChar char="•"/>
            </a:pPr>
            <a:r>
              <a:rPr lang="en-US" sz="2000" dirty="0" smtClean="0"/>
              <a:t>  UVIS </a:t>
            </a:r>
            <a:r>
              <a:rPr lang="en-US" sz="2000" dirty="0"/>
              <a:t>spectra, occulted and </a:t>
            </a:r>
            <a:r>
              <a:rPr lang="en-US" sz="2000" dirty="0" err="1"/>
              <a:t>unocculted</a:t>
            </a:r>
            <a:endParaRPr lang="en-US" sz="2000" dirty="0" smtClean="0"/>
          </a:p>
          <a:p>
            <a:pPr lvl="1">
              <a:buFont typeface="Arial"/>
              <a:buChar char="•"/>
            </a:pPr>
            <a:r>
              <a:rPr lang="en-US" sz="2000" dirty="0" smtClean="0"/>
              <a:t>  5 sec integration, good </a:t>
            </a:r>
            <a:r>
              <a:rPr lang="en-US" sz="2000" dirty="0" err="1" smtClean="0"/>
              <a:t>snr</a:t>
            </a:r>
            <a:endParaRPr lang="en-US" sz="2000" dirty="0" smtClean="0"/>
          </a:p>
          <a:p>
            <a:pPr lvl="1">
              <a:buFont typeface="Arial"/>
              <a:buChar char="•"/>
            </a:pPr>
            <a:endParaRPr lang="en-US" sz="2000" dirty="0" smtClean="0"/>
          </a:p>
          <a:p>
            <a:pPr>
              <a:buFont typeface="Arial"/>
              <a:buChar char="•"/>
            </a:pPr>
            <a:r>
              <a:rPr lang="en-US" sz="2000" dirty="0" smtClean="0"/>
              <a:t>  Plot </a:t>
            </a:r>
            <a:r>
              <a:rPr lang="en-US" sz="2000" dirty="0"/>
              <a:t>I/I</a:t>
            </a:r>
            <a:r>
              <a:rPr lang="en-US" sz="2000" baseline="-25000" dirty="0"/>
              <a:t>0 </a:t>
            </a:r>
            <a:r>
              <a:rPr lang="en-US" sz="2000" dirty="0"/>
              <a:t>to see absorption features</a:t>
            </a:r>
          </a:p>
        </p:txBody>
      </p:sp>
      <p:sp>
        <p:nvSpPr>
          <p:cNvPr id="7" name="TextBox 6"/>
          <p:cNvSpPr txBox="1"/>
          <p:nvPr/>
        </p:nvSpPr>
        <p:spPr>
          <a:xfrm>
            <a:off x="0" y="6457890"/>
            <a:ext cx="4618472" cy="400110"/>
          </a:xfrm>
          <a:prstGeom prst="rect">
            <a:avLst/>
          </a:prstGeom>
          <a:noFill/>
        </p:spPr>
        <p:txBody>
          <a:bodyPr wrap="none" rtlCol="0">
            <a:spAutoFit/>
          </a:bodyPr>
          <a:lstStyle/>
          <a:p>
            <a:r>
              <a:rPr lang="en-US" sz="2000" dirty="0" smtClean="0">
                <a:solidFill>
                  <a:srgbClr val="660066"/>
                </a:solidFill>
              </a:rPr>
              <a:t>Used this data to look for other species</a:t>
            </a:r>
            <a:endParaRPr lang="en-US" sz="2000" dirty="0">
              <a:solidFill>
                <a:srgbClr val="660066"/>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0"/>
            <a:ext cx="8534400" cy="1143000"/>
          </a:xfrm>
        </p:spPr>
        <p:txBody>
          <a:bodyPr/>
          <a:lstStyle/>
          <a:p>
            <a:r>
              <a:rPr lang="en-US" sz="4000" b="1" dirty="0" smtClean="0"/>
              <a:t>Ammonia, Methanol Anti-Freeze</a:t>
            </a:r>
          </a:p>
        </p:txBody>
      </p:sp>
      <p:sp>
        <p:nvSpPr>
          <p:cNvPr id="25603" name="Content Placeholder 2"/>
          <p:cNvSpPr>
            <a:spLocks noGrp="1"/>
          </p:cNvSpPr>
          <p:nvPr>
            <p:ph idx="1"/>
          </p:nvPr>
        </p:nvSpPr>
        <p:spPr>
          <a:xfrm>
            <a:off x="304800" y="4343400"/>
            <a:ext cx="8610600" cy="1600200"/>
          </a:xfrm>
        </p:spPr>
        <p:txBody>
          <a:bodyPr/>
          <a:lstStyle/>
          <a:p>
            <a:r>
              <a:rPr lang="en-US" sz="2400" dirty="0" smtClean="0"/>
              <a:t>Checked for NH</a:t>
            </a:r>
            <a:r>
              <a:rPr lang="en-US" sz="2400" baseline="-25000" dirty="0" smtClean="0"/>
              <a:t>3</a:t>
            </a:r>
            <a:r>
              <a:rPr lang="en-US" sz="2400" dirty="0" smtClean="0"/>
              <a:t> and CH</a:t>
            </a:r>
            <a:r>
              <a:rPr lang="en-US" sz="2400" baseline="-25000" dirty="0" smtClean="0"/>
              <a:t>3</a:t>
            </a:r>
            <a:r>
              <a:rPr lang="en-US" sz="2400" dirty="0" smtClean="0"/>
              <a:t>OH because either could lower the freezing point of the water internal to </a:t>
            </a:r>
            <a:r>
              <a:rPr lang="en-US" sz="2400" dirty="0" err="1" smtClean="0"/>
              <a:t>Enceladus</a:t>
            </a:r>
            <a:endParaRPr lang="en-US" sz="2400" dirty="0" smtClean="0"/>
          </a:p>
          <a:p>
            <a:r>
              <a:rPr lang="en-US" sz="2400" dirty="0" smtClean="0"/>
              <a:t>NH</a:t>
            </a:r>
            <a:r>
              <a:rPr lang="en-US" sz="2400" baseline="-25000" dirty="0" smtClean="0"/>
              <a:t>3</a:t>
            </a:r>
            <a:r>
              <a:rPr lang="en-US" sz="2400" dirty="0" smtClean="0"/>
              <a:t> not identified (at INMS level)</a:t>
            </a:r>
          </a:p>
          <a:p>
            <a:r>
              <a:rPr lang="en-US" sz="2400" dirty="0" smtClean="0"/>
              <a:t>CH</a:t>
            </a:r>
            <a:r>
              <a:rPr lang="en-US" sz="2400" baseline="-25000" dirty="0" smtClean="0"/>
              <a:t>3</a:t>
            </a:r>
            <a:r>
              <a:rPr lang="en-US" sz="2400" dirty="0" smtClean="0"/>
              <a:t>OH provides a better fit, but there are no unambiguous features to be sure</a:t>
            </a:r>
          </a:p>
          <a:p>
            <a:r>
              <a:rPr lang="en-US" sz="2400" dirty="0" smtClean="0"/>
              <a:t>CO &lt; 0.9%, N</a:t>
            </a:r>
            <a:r>
              <a:rPr lang="en-US" sz="2400" baseline="-25000" dirty="0" smtClean="0"/>
              <a:t>2</a:t>
            </a:r>
            <a:r>
              <a:rPr lang="en-US" sz="2400" dirty="0" smtClean="0"/>
              <a:t> &lt; 0.5%</a:t>
            </a:r>
          </a:p>
        </p:txBody>
      </p:sp>
      <p:pic>
        <p:nvPicPr>
          <p:cNvPr id="25604" name="Picture 3" descr="water_plus_ch3oh_5percent.jpg"/>
          <p:cNvPicPr>
            <a:picLocks noChangeAspect="1"/>
          </p:cNvPicPr>
          <p:nvPr/>
        </p:nvPicPr>
        <p:blipFill>
          <a:blip r:embed="rId2"/>
          <a:srcRect l="9412" t="7272" r="9412" b="43636"/>
          <a:stretch>
            <a:fillRect/>
          </a:stretch>
        </p:blipFill>
        <p:spPr bwMode="auto">
          <a:xfrm>
            <a:off x="4572000" y="1066800"/>
            <a:ext cx="4302125" cy="3367088"/>
          </a:xfrm>
          <a:prstGeom prst="rect">
            <a:avLst/>
          </a:prstGeom>
          <a:noFill/>
          <a:ln w="9525">
            <a:noFill/>
            <a:miter lim="800000"/>
            <a:headEnd/>
            <a:tailEnd/>
          </a:ln>
        </p:spPr>
      </p:pic>
      <p:pic>
        <p:nvPicPr>
          <p:cNvPr id="25605" name="Picture 4" descr="water_plus_nh3_0.82percent.jpg"/>
          <p:cNvPicPr>
            <a:picLocks noChangeAspect="1"/>
          </p:cNvPicPr>
          <p:nvPr/>
        </p:nvPicPr>
        <p:blipFill>
          <a:blip r:embed="rId3"/>
          <a:srcRect l="9412" t="7272" r="9412" b="43636"/>
          <a:stretch>
            <a:fillRect/>
          </a:stretch>
        </p:blipFill>
        <p:spPr bwMode="auto">
          <a:xfrm>
            <a:off x="0" y="1066800"/>
            <a:ext cx="4302125" cy="3367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0" y="0"/>
            <a:ext cx="9144000" cy="914400"/>
          </a:xfrm>
        </p:spPr>
        <p:txBody>
          <a:bodyPr>
            <a:normAutofit/>
          </a:bodyPr>
          <a:lstStyle/>
          <a:p>
            <a:r>
              <a:rPr lang="en-US" sz="3600" b="1" dirty="0" smtClean="0"/>
              <a:t>Plume Mass Flux Estimation </a:t>
            </a:r>
            <a:endParaRPr lang="en-US" sz="3600" b="1" dirty="0"/>
          </a:p>
        </p:txBody>
      </p:sp>
      <p:sp>
        <p:nvSpPr>
          <p:cNvPr id="25603" name="Rectangle 3"/>
          <p:cNvSpPr>
            <a:spLocks noGrp="1" noChangeArrowheads="1"/>
          </p:cNvSpPr>
          <p:nvPr>
            <p:ph type="body" idx="4294967295"/>
          </p:nvPr>
        </p:nvSpPr>
        <p:spPr>
          <a:xfrm>
            <a:off x="228600" y="1143000"/>
            <a:ext cx="5334000" cy="2590800"/>
          </a:xfrm>
        </p:spPr>
        <p:txBody>
          <a:bodyPr/>
          <a:lstStyle/>
          <a:p>
            <a:pPr eaLnBrk="1" hangingPunct="1">
              <a:lnSpc>
                <a:spcPct val="90000"/>
              </a:lnSpc>
              <a:buFontTx/>
              <a:buNone/>
            </a:pPr>
            <a:r>
              <a:rPr lang="en-US" sz="1600" dirty="0"/>
              <a:t>S = flux (source rate)</a:t>
            </a:r>
          </a:p>
          <a:p>
            <a:pPr lvl="1" eaLnBrk="1" hangingPunct="1">
              <a:lnSpc>
                <a:spcPct val="90000"/>
              </a:lnSpc>
              <a:buFontTx/>
              <a:buNone/>
            </a:pPr>
            <a:r>
              <a:rPr lang="en-US" sz="1400" dirty="0"/>
              <a:t>   =  </a:t>
            </a:r>
            <a:r>
              <a:rPr lang="en-US" sz="1400" dirty="0">
                <a:solidFill>
                  <a:srgbClr val="FF0000"/>
                </a:solidFill>
              </a:rPr>
              <a:t> </a:t>
            </a:r>
            <a:r>
              <a:rPr lang="en-US" sz="1400" dirty="0"/>
              <a:t>N * </a:t>
            </a:r>
            <a:r>
              <a:rPr lang="en-US" sz="1400" dirty="0" err="1"/>
              <a:t>x</a:t>
            </a:r>
            <a:r>
              <a:rPr lang="en-US" sz="1400" dirty="0"/>
              <a:t> * </a:t>
            </a:r>
            <a:r>
              <a:rPr lang="en-US" sz="1400" dirty="0" err="1"/>
              <a:t>y</a:t>
            </a:r>
            <a:r>
              <a:rPr lang="en-US" sz="1400" dirty="0"/>
              <a:t> * </a:t>
            </a:r>
            <a:r>
              <a:rPr lang="en-US" sz="1400" dirty="0" err="1"/>
              <a:t>v</a:t>
            </a:r>
            <a:r>
              <a:rPr lang="en-US" sz="1400" baseline="-25000" dirty="0" err="1"/>
              <a:t>th</a:t>
            </a:r>
            <a:endParaRPr lang="en-US" sz="1400" dirty="0"/>
          </a:p>
          <a:p>
            <a:pPr lvl="1" eaLnBrk="1" hangingPunct="1">
              <a:lnSpc>
                <a:spcPct val="90000"/>
              </a:lnSpc>
              <a:buFontTx/>
              <a:buNone/>
            </a:pPr>
            <a:r>
              <a:rPr lang="en-US" sz="1400" dirty="0"/>
              <a:t>   =  (</a:t>
            </a:r>
            <a:r>
              <a:rPr lang="en-US" sz="1400" dirty="0" err="1"/>
              <a:t>n/x</a:t>
            </a:r>
            <a:r>
              <a:rPr lang="en-US" sz="1400" dirty="0"/>
              <a:t>) * </a:t>
            </a:r>
            <a:r>
              <a:rPr lang="en-US" sz="1400" dirty="0" err="1"/>
              <a:t>x</a:t>
            </a:r>
            <a:r>
              <a:rPr lang="en-US" sz="1400" dirty="0"/>
              <a:t> * </a:t>
            </a:r>
            <a:r>
              <a:rPr lang="en-US" sz="1400" dirty="0" err="1"/>
              <a:t>y</a:t>
            </a:r>
            <a:r>
              <a:rPr lang="en-US" sz="1400" dirty="0"/>
              <a:t> * </a:t>
            </a:r>
            <a:r>
              <a:rPr lang="en-US" sz="1400" dirty="0" err="1"/>
              <a:t>v</a:t>
            </a:r>
            <a:r>
              <a:rPr lang="en-US" sz="1400" baseline="-25000" dirty="0" err="1"/>
              <a:t>th</a:t>
            </a:r>
            <a:endParaRPr lang="en-US" sz="1400" dirty="0"/>
          </a:p>
          <a:p>
            <a:pPr lvl="1" eaLnBrk="1" hangingPunct="1">
              <a:lnSpc>
                <a:spcPct val="90000"/>
              </a:lnSpc>
              <a:buFontTx/>
              <a:buNone/>
            </a:pPr>
            <a:r>
              <a:rPr lang="en-US" sz="1400" dirty="0"/>
              <a:t>   = </a:t>
            </a:r>
            <a:r>
              <a:rPr lang="en-US" sz="1400" dirty="0">
                <a:solidFill>
                  <a:srgbClr val="FF0000"/>
                </a:solidFill>
              </a:rPr>
              <a:t> </a:t>
            </a:r>
            <a:r>
              <a:rPr lang="en-US" sz="1400" dirty="0" err="1"/>
              <a:t>n</a:t>
            </a:r>
            <a:r>
              <a:rPr lang="en-US" sz="1400" dirty="0"/>
              <a:t> * </a:t>
            </a:r>
            <a:r>
              <a:rPr lang="en-US" sz="1400" dirty="0" err="1"/>
              <a:t>y</a:t>
            </a:r>
            <a:r>
              <a:rPr lang="en-US" sz="1400" dirty="0"/>
              <a:t> * </a:t>
            </a:r>
            <a:r>
              <a:rPr lang="en-US" sz="1400" dirty="0" err="1"/>
              <a:t>v</a:t>
            </a:r>
            <a:r>
              <a:rPr lang="en-US" sz="1400" baseline="-25000" dirty="0" err="1"/>
              <a:t>th</a:t>
            </a:r>
            <a:endParaRPr lang="en-US" sz="1400" dirty="0"/>
          </a:p>
          <a:p>
            <a:pPr lvl="1" eaLnBrk="1" hangingPunct="1">
              <a:lnSpc>
                <a:spcPct val="90000"/>
              </a:lnSpc>
              <a:buFontTx/>
              <a:buNone/>
            </a:pPr>
            <a:r>
              <a:rPr lang="en-US" sz="1000" dirty="0"/>
              <a:t>Where</a:t>
            </a:r>
          </a:p>
          <a:p>
            <a:pPr eaLnBrk="1" hangingPunct="1">
              <a:lnSpc>
                <a:spcPct val="90000"/>
              </a:lnSpc>
              <a:buFontTx/>
              <a:buNone/>
            </a:pPr>
            <a:r>
              <a:rPr lang="en-US" sz="1200" dirty="0"/>
              <a:t>	N = number density / cm</a:t>
            </a:r>
            <a:r>
              <a:rPr lang="en-US" sz="1200" baseline="30000" dirty="0"/>
              <a:t>3</a:t>
            </a:r>
          </a:p>
          <a:p>
            <a:pPr eaLnBrk="1" hangingPunct="1">
              <a:lnSpc>
                <a:spcPct val="90000"/>
              </a:lnSpc>
              <a:buFontTx/>
              <a:buNone/>
            </a:pPr>
            <a:r>
              <a:rPr lang="en-US" sz="1200" dirty="0"/>
              <a:t>	</a:t>
            </a:r>
            <a:r>
              <a:rPr lang="en-US" sz="1200" dirty="0" err="1"/>
              <a:t>x</a:t>
            </a:r>
            <a:r>
              <a:rPr lang="en-US" sz="1200" dirty="0"/>
              <a:t> * </a:t>
            </a:r>
            <a:r>
              <a:rPr lang="en-US" sz="1200" dirty="0" err="1"/>
              <a:t>y</a:t>
            </a:r>
            <a:r>
              <a:rPr lang="en-US" sz="1200" dirty="0"/>
              <a:t> = area</a:t>
            </a:r>
            <a:endParaRPr lang="en-US" sz="1200" dirty="0">
              <a:solidFill>
                <a:srgbClr val="FF0000"/>
              </a:solidFill>
            </a:endParaRPr>
          </a:p>
          <a:p>
            <a:pPr eaLnBrk="1" hangingPunct="1">
              <a:lnSpc>
                <a:spcPct val="90000"/>
              </a:lnSpc>
              <a:buFontTx/>
              <a:buNone/>
            </a:pPr>
            <a:r>
              <a:rPr lang="en-US" sz="1200" dirty="0">
                <a:solidFill>
                  <a:srgbClr val="FF0000"/>
                </a:solidFill>
              </a:rPr>
              <a:t>		</a:t>
            </a:r>
            <a:r>
              <a:rPr lang="en-US" sz="1200" dirty="0" err="1"/>
              <a:t>y</a:t>
            </a:r>
            <a:r>
              <a:rPr lang="en-US" sz="1200" dirty="0"/>
              <a:t> = </a:t>
            </a:r>
            <a:r>
              <a:rPr lang="en-US" sz="1200" dirty="0" err="1"/>
              <a:t>v</a:t>
            </a:r>
            <a:r>
              <a:rPr lang="en-US" sz="1200" baseline="-25000" dirty="0" err="1"/>
              <a:t>los</a:t>
            </a:r>
            <a:r>
              <a:rPr lang="en-US" sz="1200" dirty="0"/>
              <a:t> * </a:t>
            </a:r>
            <a:r>
              <a:rPr lang="en-US" sz="1200" dirty="0" err="1"/>
              <a:t>t</a:t>
            </a:r>
            <a:r>
              <a:rPr lang="en-US" sz="1200" dirty="0"/>
              <a:t> at FWHM</a:t>
            </a:r>
          </a:p>
          <a:p>
            <a:pPr eaLnBrk="1" hangingPunct="1">
              <a:lnSpc>
                <a:spcPct val="90000"/>
              </a:lnSpc>
              <a:buFontTx/>
              <a:buNone/>
            </a:pPr>
            <a:r>
              <a:rPr lang="en-US" sz="1200" dirty="0"/>
              <a:t>	</a:t>
            </a:r>
            <a:r>
              <a:rPr lang="en-US" sz="1200" dirty="0" err="1"/>
              <a:t>v</a:t>
            </a:r>
            <a:r>
              <a:rPr lang="en-US" sz="1200" baseline="-25000" dirty="0" err="1"/>
              <a:t>th</a:t>
            </a:r>
            <a:r>
              <a:rPr lang="en-US" sz="1200" dirty="0"/>
              <a:t> = thermal velocity = 45,000 cm/sec for T = 170K</a:t>
            </a:r>
          </a:p>
          <a:p>
            <a:pPr eaLnBrk="1" hangingPunct="1">
              <a:lnSpc>
                <a:spcPct val="90000"/>
              </a:lnSpc>
              <a:buFontTx/>
              <a:buNone/>
            </a:pPr>
            <a:r>
              <a:rPr lang="en-US" sz="1200" dirty="0"/>
              <a:t>	(note that escape velocity = 24,000 cm/sec)</a:t>
            </a:r>
          </a:p>
          <a:p>
            <a:pPr eaLnBrk="1" hangingPunct="1">
              <a:lnSpc>
                <a:spcPct val="90000"/>
              </a:lnSpc>
              <a:buFontTx/>
              <a:buNone/>
            </a:pPr>
            <a:r>
              <a:rPr lang="en-US" sz="1200" dirty="0"/>
              <a:t>	</a:t>
            </a:r>
            <a:r>
              <a:rPr lang="en-US" sz="1200" dirty="0" err="1"/>
              <a:t>n</a:t>
            </a:r>
            <a:r>
              <a:rPr lang="en-US" sz="1200" dirty="0"/>
              <a:t> = column density measured by UVIS</a:t>
            </a:r>
          </a:p>
        </p:txBody>
      </p:sp>
      <p:grpSp>
        <p:nvGrpSpPr>
          <p:cNvPr id="2" name="Group 11"/>
          <p:cNvGrpSpPr>
            <a:grpSpLocks/>
          </p:cNvGrpSpPr>
          <p:nvPr/>
        </p:nvGrpSpPr>
        <p:grpSpPr bwMode="auto">
          <a:xfrm>
            <a:off x="6172200" y="838200"/>
            <a:ext cx="2762250" cy="2819400"/>
            <a:chOff x="5791200" y="990600"/>
            <a:chExt cx="2762250" cy="2819400"/>
          </a:xfrm>
        </p:grpSpPr>
        <p:grpSp>
          <p:nvGrpSpPr>
            <p:cNvPr id="3" name="Group 10"/>
            <p:cNvGrpSpPr>
              <a:grpSpLocks/>
            </p:cNvGrpSpPr>
            <p:nvPr/>
          </p:nvGrpSpPr>
          <p:grpSpPr bwMode="auto">
            <a:xfrm>
              <a:off x="5791200" y="990600"/>
              <a:ext cx="2762250" cy="2819400"/>
              <a:chOff x="5334000" y="990600"/>
              <a:chExt cx="3219450" cy="3505200"/>
            </a:xfrm>
          </p:grpSpPr>
          <p:pic>
            <p:nvPicPr>
              <p:cNvPr id="25677" name="Picture 6" descr="011en_occ_casper_33_trim"/>
              <p:cNvPicPr>
                <a:picLocks noChangeAspect="1" noChangeArrowheads="1"/>
              </p:cNvPicPr>
              <p:nvPr/>
            </p:nvPicPr>
            <p:blipFill>
              <a:blip r:embed="rId3"/>
              <a:srcRect/>
              <a:stretch>
                <a:fillRect/>
              </a:stretch>
            </p:blipFill>
            <p:spPr bwMode="auto">
              <a:xfrm>
                <a:off x="5334000" y="990600"/>
                <a:ext cx="3219450" cy="3203575"/>
              </a:xfrm>
              <a:prstGeom prst="rect">
                <a:avLst/>
              </a:prstGeom>
              <a:noFill/>
              <a:ln w="9525">
                <a:noFill/>
                <a:miter lim="800000"/>
                <a:headEnd/>
                <a:tailEnd/>
              </a:ln>
            </p:spPr>
          </p:pic>
          <p:sp>
            <p:nvSpPr>
              <p:cNvPr id="25678" name="AutoShape 7"/>
              <p:cNvSpPr>
                <a:spLocks noChangeArrowheads="1"/>
              </p:cNvSpPr>
              <p:nvPr/>
            </p:nvSpPr>
            <p:spPr bwMode="auto">
              <a:xfrm>
                <a:off x="6248400" y="3962400"/>
                <a:ext cx="1295400" cy="304800"/>
              </a:xfrm>
              <a:prstGeom prst="parallelogram">
                <a:avLst>
                  <a:gd name="adj" fmla="val 10625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800" b="1">
                  <a:ea typeface="Times New Roman" pitchFamily="-103" charset="0"/>
                  <a:cs typeface="Times New Roman" pitchFamily="-103" charset="0"/>
                </a:endParaRPr>
              </a:p>
            </p:txBody>
          </p:sp>
          <p:sp>
            <p:nvSpPr>
              <p:cNvPr id="25679" name="AutoShape 9"/>
              <p:cNvSpPr>
                <a:spLocks noChangeArrowheads="1"/>
              </p:cNvSpPr>
              <p:nvPr/>
            </p:nvSpPr>
            <p:spPr bwMode="auto">
              <a:xfrm>
                <a:off x="6858000" y="4267200"/>
                <a:ext cx="76200" cy="228600"/>
              </a:xfrm>
              <a:prstGeom prst="down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800" b="1">
                  <a:ea typeface="Times New Roman" pitchFamily="-103" charset="0"/>
                  <a:cs typeface="Times New Roman" pitchFamily="-103" charset="0"/>
                </a:endParaRPr>
              </a:p>
            </p:txBody>
          </p:sp>
        </p:grpSp>
        <p:sp>
          <p:nvSpPr>
            <p:cNvPr id="25676" name="AutoShape 8"/>
            <p:cNvSpPr>
              <a:spLocks noChangeArrowheads="1"/>
            </p:cNvSpPr>
            <p:nvPr/>
          </p:nvSpPr>
          <p:spPr bwMode="auto">
            <a:xfrm>
              <a:off x="7086600" y="3276600"/>
              <a:ext cx="76200" cy="228600"/>
            </a:xfrm>
            <a:prstGeom prst="downArrow">
              <a:avLst>
                <a:gd name="adj1" fmla="val 50000"/>
                <a:gd name="adj2" fmla="val 10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800" b="1">
                <a:ea typeface="Times New Roman" pitchFamily="-103" charset="0"/>
                <a:cs typeface="Times New Roman" pitchFamily="-103" charset="0"/>
              </a:endParaRPr>
            </a:p>
          </p:txBody>
        </p:sp>
      </p:grpSp>
      <p:sp>
        <p:nvSpPr>
          <p:cNvPr id="25605" name="Text Box 11"/>
          <p:cNvSpPr txBox="1">
            <a:spLocks noChangeArrowheads="1"/>
          </p:cNvSpPr>
          <p:nvPr/>
        </p:nvSpPr>
        <p:spPr bwMode="auto">
          <a:xfrm>
            <a:off x="7924800" y="3276600"/>
            <a:ext cx="228600"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b="1" dirty="0" err="1">
                <a:latin typeface="Times New Roman" pitchFamily="-103" charset="0"/>
                <a:ea typeface="Times New Roman" pitchFamily="-103" charset="0"/>
                <a:cs typeface="Times New Roman" pitchFamily="-103" charset="0"/>
              </a:rPr>
              <a:t>x</a:t>
            </a:r>
            <a:endParaRPr lang="en-US" sz="1200" b="1" dirty="0">
              <a:latin typeface="Times New Roman" pitchFamily="-103" charset="0"/>
              <a:ea typeface="Times New Roman" pitchFamily="-103" charset="0"/>
              <a:cs typeface="Times New Roman" pitchFamily="-103" charset="0"/>
            </a:endParaRPr>
          </a:p>
        </p:txBody>
      </p:sp>
      <p:sp>
        <p:nvSpPr>
          <p:cNvPr id="25606" name="Text Box 12"/>
          <p:cNvSpPr txBox="1">
            <a:spLocks noChangeArrowheads="1"/>
          </p:cNvSpPr>
          <p:nvPr/>
        </p:nvSpPr>
        <p:spPr bwMode="auto">
          <a:xfrm>
            <a:off x="7162800" y="3581400"/>
            <a:ext cx="260350" cy="274638"/>
          </a:xfrm>
          <a:prstGeom prst="rect">
            <a:avLst/>
          </a:prstGeom>
          <a:noFill/>
          <a:ln w="9525">
            <a:noFill/>
            <a:miter lim="800000"/>
            <a:headEnd/>
            <a:tailEnd/>
          </a:ln>
        </p:spPr>
        <p:txBody>
          <a:bodyPr wrap="none">
            <a:prstTxWarp prst="textNoShape">
              <a:avLst/>
            </a:prstTxWarp>
            <a:spAutoFit/>
          </a:bodyPr>
          <a:lstStyle/>
          <a:p>
            <a:r>
              <a:rPr lang="en-US" sz="1200" b="1" dirty="0" err="1">
                <a:latin typeface="Times New Roman" pitchFamily="-103" charset="0"/>
                <a:ea typeface="Times New Roman" pitchFamily="-103" charset="0"/>
                <a:cs typeface="Times New Roman" pitchFamily="-103" charset="0"/>
              </a:rPr>
              <a:t>v</a:t>
            </a:r>
            <a:endParaRPr lang="en-US" sz="1200" b="1" dirty="0">
              <a:latin typeface="Times New Roman" pitchFamily="-103" charset="0"/>
              <a:ea typeface="Times New Roman" pitchFamily="-103" charset="0"/>
              <a:cs typeface="Times New Roman" pitchFamily="-103" charset="0"/>
            </a:endParaRPr>
          </a:p>
        </p:txBody>
      </p:sp>
      <p:sp>
        <p:nvSpPr>
          <p:cNvPr id="25672" name="TextBox 12"/>
          <p:cNvSpPr txBox="1">
            <a:spLocks noChangeArrowheads="1"/>
          </p:cNvSpPr>
          <p:nvPr/>
        </p:nvSpPr>
        <p:spPr bwMode="auto">
          <a:xfrm>
            <a:off x="304800" y="762000"/>
            <a:ext cx="811841" cy="338554"/>
          </a:xfrm>
          <a:prstGeom prst="rect">
            <a:avLst/>
          </a:prstGeom>
          <a:noFill/>
          <a:ln w="9525">
            <a:noFill/>
            <a:miter lim="800000"/>
            <a:headEnd/>
            <a:tailEnd/>
          </a:ln>
        </p:spPr>
        <p:txBody>
          <a:bodyPr wrap="none">
            <a:prstTxWarp prst="textNoShape">
              <a:avLst/>
            </a:prstTxWarp>
            <a:spAutoFit/>
          </a:bodyPr>
          <a:lstStyle/>
          <a:p>
            <a:r>
              <a:rPr lang="en-US" sz="1600" dirty="0" smtClean="0">
                <a:solidFill>
                  <a:srgbClr val="008000"/>
                </a:solidFill>
              </a:rPr>
              <a:t>Simple</a:t>
            </a:r>
            <a:endParaRPr lang="en-US" sz="1600" dirty="0">
              <a:solidFill>
                <a:srgbClr val="008000"/>
              </a:solidFill>
            </a:endParaRPr>
          </a:p>
        </p:txBody>
      </p:sp>
      <p:sp>
        <p:nvSpPr>
          <p:cNvPr id="25673" name="TextBox 13"/>
          <p:cNvSpPr txBox="1">
            <a:spLocks noChangeArrowheads="1"/>
          </p:cNvSpPr>
          <p:nvPr/>
        </p:nvSpPr>
        <p:spPr bwMode="auto">
          <a:xfrm>
            <a:off x="7696200" y="3048000"/>
            <a:ext cx="260350" cy="274638"/>
          </a:xfrm>
          <a:prstGeom prst="rect">
            <a:avLst/>
          </a:prstGeom>
          <a:noFill/>
          <a:ln w="9525">
            <a:noFill/>
            <a:miter lim="800000"/>
            <a:headEnd/>
            <a:tailEnd/>
          </a:ln>
        </p:spPr>
        <p:txBody>
          <a:bodyPr wrap="none">
            <a:prstTxWarp prst="textNoShape">
              <a:avLst/>
            </a:prstTxWarp>
            <a:spAutoFit/>
          </a:bodyPr>
          <a:lstStyle/>
          <a:p>
            <a:r>
              <a:rPr lang="en-US" sz="1200" dirty="0" err="1"/>
              <a:t>y</a:t>
            </a:r>
            <a:endParaRPr lang="en-US" sz="1200" dirty="0"/>
          </a:p>
        </p:txBody>
      </p:sp>
      <p:sp>
        <p:nvSpPr>
          <p:cNvPr id="16" name="Content Placeholder 2"/>
          <p:cNvSpPr txBox="1">
            <a:spLocks/>
          </p:cNvSpPr>
          <p:nvPr/>
        </p:nvSpPr>
        <p:spPr bwMode="auto">
          <a:xfrm>
            <a:off x="0" y="4038600"/>
            <a:ext cx="91440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There is another way to compute mass flux:  sum the HSP data across the entire occultation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Need to use the FUV spectrum for the calculation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I/I</a:t>
            </a:r>
            <a:r>
              <a:rPr kumimoji="0" lang="en-US" sz="1800" b="0" i="0" u="none" strike="noStrike" kern="0" cap="none" spc="0" normalizeH="0" baseline="-25000" noProof="0" dirty="0" smtClean="0">
                <a:ln>
                  <a:noFill/>
                </a:ln>
                <a:solidFill>
                  <a:schemeClr val="tx1"/>
                </a:solidFill>
                <a:effectLst/>
                <a:uLnTx/>
                <a:uFillTx/>
                <a:latin typeface="+mn-lt"/>
                <a:ea typeface="+mn-ea"/>
                <a:cs typeface="+mn-cs"/>
              </a:rPr>
              <a:t>0</a:t>
            </a:r>
            <a:r>
              <a:rPr kumimoji="0" lang="en-US" sz="1800" b="0" i="0" u="none" strike="noStrike" kern="0" cap="none" spc="0" normalizeH="0" baseline="0" noProof="0" dirty="0" smtClean="0">
                <a:ln>
                  <a:noFill/>
                </a:ln>
                <a:solidFill>
                  <a:schemeClr val="tx1"/>
                </a:solidFill>
                <a:effectLst/>
                <a:uLnTx/>
                <a:uFillTx/>
                <a:latin typeface="+mn-lt"/>
                <a:ea typeface="+mn-ea"/>
                <a:cs typeface="+mn-cs"/>
              </a:rPr>
              <a:t> = </a:t>
            </a:r>
            <a:r>
              <a:rPr kumimoji="0" lang="en-US" sz="1800" b="0" i="0" u="none" strike="noStrike" kern="0" cap="none" spc="0" normalizeH="0" baseline="0" noProof="0" dirty="0" err="1" smtClean="0">
                <a:ln>
                  <a:noFill/>
                </a:ln>
                <a:solidFill>
                  <a:schemeClr val="tx1"/>
                </a:solidFill>
                <a:effectLst/>
                <a:uLnTx/>
                <a:uFillTx/>
                <a:latin typeface="+mn-lt"/>
                <a:ea typeface="+mn-ea"/>
                <a:cs typeface="+mn-cs"/>
              </a:rPr>
              <a:t>Σ</a:t>
            </a:r>
            <a:r>
              <a:rPr kumimoji="0" lang="en-US" sz="1800" b="0" i="0" u="none" strike="noStrike" kern="0" cap="none" spc="0" normalizeH="0" baseline="0" noProof="0" dirty="0" smtClean="0">
                <a:ln>
                  <a:noFill/>
                </a:ln>
                <a:solidFill>
                  <a:schemeClr val="tx1"/>
                </a:solidFill>
                <a:effectLst/>
                <a:uLnTx/>
                <a:uFillTx/>
                <a:latin typeface="+mn-lt"/>
                <a:ea typeface="+mn-ea"/>
                <a:cs typeface="+mn-cs"/>
              </a:rPr>
              <a:t> I</a:t>
            </a:r>
            <a:r>
              <a:rPr kumimoji="0" lang="en-US" sz="1800" b="0" i="0" u="none" strike="noStrike" kern="0" cap="none" spc="0" normalizeH="0" baseline="-25000" noProof="0" dirty="0" smtClean="0">
                <a:ln>
                  <a:noFill/>
                </a:ln>
                <a:solidFill>
                  <a:schemeClr val="tx1"/>
                </a:solidFill>
                <a:effectLst/>
                <a:uLnTx/>
                <a:uFillTx/>
                <a:latin typeface="+mn-lt"/>
                <a:ea typeface="+mn-ea"/>
                <a:cs typeface="+mn-cs"/>
              </a:rPr>
              <a:t>0</a:t>
            </a:r>
            <a:r>
              <a:rPr kumimoji="0" lang="en-US" sz="1800" b="0" i="0" u="none" strike="noStrike" kern="0" cap="none" spc="0" normalizeH="0" baseline="0" noProof="0" dirty="0" smtClean="0">
                <a:ln>
                  <a:noFill/>
                </a:ln>
                <a:solidFill>
                  <a:schemeClr val="tx1"/>
                </a:solidFill>
                <a:effectLst/>
                <a:uLnTx/>
                <a:uFillTx/>
                <a:latin typeface="+mn-lt"/>
                <a:ea typeface="+mn-ea"/>
                <a:cs typeface="+mn-cs"/>
              </a:rPr>
              <a:t>(λ)e</a:t>
            </a:r>
            <a:r>
              <a:rPr kumimoji="0" lang="en-US" sz="1800" b="0" i="0" u="none" strike="noStrike" kern="0" cap="none" spc="0" normalizeH="0" baseline="30000" noProof="0" dirty="0" smtClean="0">
                <a:ln>
                  <a:noFill/>
                </a:ln>
                <a:solidFill>
                  <a:schemeClr val="tx1"/>
                </a:solidFill>
                <a:effectLst/>
                <a:uLnTx/>
                <a:uFillTx/>
                <a:latin typeface="+mn-lt"/>
                <a:ea typeface="+mn-ea"/>
                <a:cs typeface="+mn-cs"/>
              </a:rPr>
              <a:t>-nσ </a:t>
            </a:r>
            <a:r>
              <a:rPr kumimoji="0" lang="en-US" sz="1800" b="0" i="0" u="none" strike="noStrike" kern="0" cap="none" spc="0" normalizeH="0" baseline="0" noProof="0" dirty="0" err="1" smtClean="0">
                <a:ln>
                  <a:noFill/>
                </a:ln>
                <a:solidFill>
                  <a:schemeClr val="tx1"/>
                </a:solidFill>
                <a:effectLst/>
                <a:uLnTx/>
                <a:uFillTx/>
                <a:latin typeface="+mn-lt"/>
                <a:ea typeface="+mn-ea"/>
                <a:cs typeface="+mn-cs"/>
              </a:rPr>
              <a:t>dλ</a:t>
            </a:r>
            <a:r>
              <a:rPr kumimoji="0" lang="en-US" sz="1800" b="0" i="0" u="none" strike="noStrike" kern="0" cap="none" spc="0" normalizeH="0" baseline="0" noProof="0" dirty="0" smtClean="0">
                <a:ln>
                  <a:noFill/>
                </a:ln>
                <a:solidFill>
                  <a:schemeClr val="tx1"/>
                </a:solidFill>
                <a:effectLst/>
                <a:uLnTx/>
                <a:uFillTx/>
                <a:latin typeface="+mn-lt"/>
                <a:ea typeface="+mn-ea"/>
                <a:cs typeface="+mn-cs"/>
              </a:rPr>
              <a:t> / </a:t>
            </a:r>
            <a:r>
              <a:rPr kumimoji="0" lang="en-US" sz="1800" b="0" i="0" u="none" strike="noStrike" kern="0" cap="none" spc="0" normalizeH="0" baseline="0" noProof="0" dirty="0" err="1" smtClean="0">
                <a:ln>
                  <a:noFill/>
                </a:ln>
                <a:solidFill>
                  <a:schemeClr val="tx1"/>
                </a:solidFill>
                <a:effectLst/>
                <a:uLnTx/>
                <a:uFillTx/>
                <a:latin typeface="+mn-lt"/>
                <a:ea typeface="+mn-ea"/>
                <a:cs typeface="+mn-cs"/>
              </a:rPr>
              <a:t>Σ</a:t>
            </a:r>
            <a:r>
              <a:rPr kumimoji="0" lang="en-US" sz="1800" b="0" i="0" u="none" strike="noStrike" kern="0" cap="none" spc="0" normalizeH="0" baseline="0" noProof="0" dirty="0" smtClean="0">
                <a:ln>
                  <a:noFill/>
                </a:ln>
                <a:solidFill>
                  <a:schemeClr val="tx1"/>
                </a:solidFill>
                <a:effectLst/>
                <a:uLnTx/>
                <a:uFillTx/>
                <a:latin typeface="+mn-lt"/>
                <a:ea typeface="+mn-ea"/>
                <a:cs typeface="+mn-cs"/>
              </a:rPr>
              <a:t> I</a:t>
            </a:r>
            <a:r>
              <a:rPr kumimoji="0" lang="en-US" sz="1800" b="0" i="0" u="none" strike="noStrike" kern="0" cap="none" spc="0" normalizeH="0" baseline="-25000" noProof="0" dirty="0" smtClean="0">
                <a:ln>
                  <a:noFill/>
                </a:ln>
                <a:solidFill>
                  <a:schemeClr val="tx1"/>
                </a:solidFill>
                <a:effectLst/>
                <a:uLnTx/>
                <a:uFillTx/>
                <a:latin typeface="+mn-lt"/>
                <a:ea typeface="+mn-ea"/>
                <a:cs typeface="+mn-cs"/>
              </a:rPr>
              <a:t>0</a:t>
            </a:r>
            <a:r>
              <a:rPr kumimoji="0" lang="en-US" sz="1800" b="0" i="0" u="none" strike="noStrike" kern="0" cap="none" spc="0" normalizeH="0" baseline="0" noProof="0" dirty="0" smtClean="0">
                <a:ln>
                  <a:noFill/>
                </a:ln>
                <a:solidFill>
                  <a:schemeClr val="tx1"/>
                </a:solidFill>
                <a:effectLst/>
                <a:uLnTx/>
                <a:uFillTx/>
                <a:latin typeface="+mn-lt"/>
                <a:ea typeface="+mn-ea"/>
                <a:cs typeface="+mn-cs"/>
              </a:rPr>
              <a:t>(λ) </a:t>
            </a:r>
            <a:r>
              <a:rPr kumimoji="0" lang="en-US" sz="1800" b="0" i="0" u="none" strike="noStrike" kern="0" cap="none" spc="0" normalizeH="0" baseline="0" noProof="0" dirty="0" err="1" smtClean="0">
                <a:ln>
                  <a:noFill/>
                </a:ln>
                <a:solidFill>
                  <a:schemeClr val="tx1"/>
                </a:solidFill>
                <a:effectLst/>
                <a:uLnTx/>
                <a:uFillTx/>
                <a:latin typeface="+mn-lt"/>
                <a:ea typeface="+mn-ea"/>
                <a:cs typeface="+mn-cs"/>
              </a:rPr>
              <a:t>dλ</a:t>
            </a: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Create a look-up table for I/I</a:t>
            </a:r>
            <a:r>
              <a:rPr kumimoji="0" lang="en-US" sz="1800" b="0" i="0" u="none" strike="noStrike" kern="0" cap="none" spc="0" normalizeH="0" baseline="-25000" noProof="0" dirty="0" smtClean="0">
                <a:ln>
                  <a:noFill/>
                </a:ln>
                <a:solidFill>
                  <a:schemeClr val="tx1"/>
                </a:solidFill>
                <a:effectLst/>
                <a:uLnTx/>
                <a:uFillTx/>
                <a:latin typeface="+mn-lt"/>
                <a:ea typeface="+mn-ea"/>
                <a:cs typeface="+mn-cs"/>
              </a:rPr>
              <a:t>0</a:t>
            </a:r>
            <a:r>
              <a:rPr kumimoji="0" lang="en-US" sz="1800" b="0" i="0" u="none" strike="noStrike" kern="0" cap="none" spc="0" normalizeH="0" baseline="0" noProof="0" dirty="0" smtClean="0">
                <a:ln>
                  <a:noFill/>
                </a:ln>
                <a:solidFill>
                  <a:schemeClr val="tx1"/>
                </a:solidFill>
                <a:effectLst/>
                <a:uLnTx/>
                <a:uFillTx/>
                <a:latin typeface="+mn-lt"/>
                <a:ea typeface="+mn-ea"/>
                <a:cs typeface="+mn-cs"/>
              </a:rPr>
              <a:t> to retrieve column density at each time interval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Calculate distance traversed in each time interval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Use same formula to calculate molecules / sec detected in that time interval (typically 1 sec)</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Sum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Doing it this way gives a consistently larger value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17" name="TextBox 12"/>
          <p:cNvSpPr txBox="1">
            <a:spLocks noChangeArrowheads="1"/>
          </p:cNvSpPr>
          <p:nvPr/>
        </p:nvSpPr>
        <p:spPr bwMode="auto">
          <a:xfrm>
            <a:off x="152400" y="3733800"/>
            <a:ext cx="1553129" cy="338554"/>
          </a:xfrm>
          <a:prstGeom prst="rect">
            <a:avLst/>
          </a:prstGeom>
          <a:noFill/>
          <a:ln w="9525">
            <a:noFill/>
            <a:miter lim="800000"/>
            <a:headEnd/>
            <a:tailEnd/>
          </a:ln>
        </p:spPr>
        <p:txBody>
          <a:bodyPr wrap="none">
            <a:prstTxWarp prst="textNoShape">
              <a:avLst/>
            </a:prstTxWarp>
            <a:spAutoFit/>
          </a:bodyPr>
          <a:lstStyle/>
          <a:p>
            <a:r>
              <a:rPr lang="en-US" sz="1600" dirty="0" smtClean="0">
                <a:solidFill>
                  <a:srgbClr val="008000"/>
                </a:solidFill>
              </a:rPr>
              <a:t>More accurate</a:t>
            </a:r>
            <a:endParaRPr lang="en-US" sz="1600" dirty="0">
              <a:solidFill>
                <a:srgbClr val="008000"/>
              </a:solidFill>
            </a:endParaRPr>
          </a:p>
        </p:txBody>
      </p:sp>
      <p:sp>
        <p:nvSpPr>
          <p:cNvPr id="18" name="TextBox 17"/>
          <p:cNvSpPr txBox="1"/>
          <p:nvPr/>
        </p:nvSpPr>
        <p:spPr>
          <a:xfrm>
            <a:off x="3124200" y="1219200"/>
            <a:ext cx="2895600" cy="1200328"/>
          </a:xfrm>
          <a:prstGeom prst="rect">
            <a:avLst/>
          </a:prstGeom>
          <a:noFill/>
        </p:spPr>
        <p:txBody>
          <a:bodyPr wrap="square" rtlCol="0">
            <a:spAutoFit/>
          </a:bodyPr>
          <a:lstStyle/>
          <a:p>
            <a:r>
              <a:rPr lang="en-US" dirty="0" smtClean="0">
                <a:solidFill>
                  <a:srgbClr val="FF0000"/>
                </a:solidFill>
              </a:rPr>
              <a:t>New recommended estimate:  </a:t>
            </a:r>
          </a:p>
          <a:p>
            <a:r>
              <a:rPr lang="en-US" dirty="0" smtClean="0">
                <a:solidFill>
                  <a:srgbClr val="FF0000"/>
                </a:solidFill>
              </a:rPr>
              <a:t>300 kg/sec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60" name="Text Box 16"/>
          <p:cNvSpPr txBox="1">
            <a:spLocks noChangeArrowheads="1"/>
          </p:cNvSpPr>
          <p:nvPr/>
        </p:nvSpPr>
        <p:spPr bwMode="auto">
          <a:xfrm>
            <a:off x="0" y="152400"/>
            <a:ext cx="9144000" cy="1323439"/>
          </a:xfrm>
          <a:prstGeom prst="rect">
            <a:avLst/>
          </a:prstGeom>
          <a:noFill/>
          <a:ln w="9525">
            <a:noFill/>
            <a:miter lim="800000"/>
            <a:headEnd/>
            <a:tailEnd/>
          </a:ln>
        </p:spPr>
        <p:txBody>
          <a:bodyPr wrap="square">
            <a:prstTxWarp prst="textNoShape">
              <a:avLst/>
            </a:prstTxWarp>
            <a:spAutoFit/>
          </a:bodyPr>
          <a:lstStyle/>
          <a:p>
            <a:pPr algn="ctr"/>
            <a:r>
              <a:rPr lang="en-US" sz="4000" b="1" dirty="0"/>
              <a:t>The Occultation </a:t>
            </a:r>
            <a:r>
              <a:rPr lang="en-US" sz="4000" b="1" dirty="0" smtClean="0"/>
              <a:t>Collection (2)</a:t>
            </a:r>
          </a:p>
          <a:p>
            <a:pPr algn="ctr"/>
            <a:r>
              <a:rPr lang="en-US" sz="4000" b="1" dirty="0" smtClean="0">
                <a:solidFill>
                  <a:srgbClr val="008000"/>
                </a:solidFill>
              </a:rPr>
              <a:t>Horizontal Cuts show Jets</a:t>
            </a:r>
            <a:endParaRPr lang="en-US" sz="4000" b="1" dirty="0">
              <a:solidFill>
                <a:srgbClr val="008000"/>
              </a:solidFill>
            </a:endParaRPr>
          </a:p>
        </p:txBody>
      </p:sp>
      <p:sp>
        <p:nvSpPr>
          <p:cNvPr id="21" name="TextBox 20"/>
          <p:cNvSpPr txBox="1"/>
          <p:nvPr/>
        </p:nvSpPr>
        <p:spPr>
          <a:xfrm>
            <a:off x="304800" y="1752600"/>
            <a:ext cx="8534401" cy="461665"/>
          </a:xfrm>
          <a:prstGeom prst="rect">
            <a:avLst/>
          </a:prstGeom>
          <a:noFill/>
        </p:spPr>
        <p:txBody>
          <a:bodyPr wrap="square" rtlCol="0">
            <a:spAutoFit/>
          </a:bodyPr>
          <a:lstStyle/>
          <a:p>
            <a:pPr algn="ctr"/>
            <a:r>
              <a:rPr lang="en-US" b="1" i="1" dirty="0" smtClean="0"/>
              <a:t>Supersonic Jets are imbedded in the bulk plume</a:t>
            </a:r>
            <a:endParaRPr lang="en-US" b="1" i="1" dirty="0"/>
          </a:p>
        </p:txBody>
      </p:sp>
      <p:pic>
        <p:nvPicPr>
          <p:cNvPr id="10" name="Picture 13" descr="ENCEL_ZetOri_OCC_2"/>
          <p:cNvPicPr>
            <a:picLocks noChangeAspect="1" noChangeArrowheads="1"/>
          </p:cNvPicPr>
          <p:nvPr/>
        </p:nvPicPr>
        <p:blipFill>
          <a:blip r:embed="rId3"/>
          <a:srcRect/>
          <a:stretch>
            <a:fillRect/>
          </a:stretch>
        </p:blipFill>
        <p:spPr bwMode="auto">
          <a:xfrm>
            <a:off x="1066800" y="3657599"/>
            <a:ext cx="2702387" cy="2230859"/>
          </a:xfrm>
          <a:prstGeom prst="rect">
            <a:avLst/>
          </a:prstGeom>
          <a:noFill/>
          <a:ln w="9525">
            <a:noFill/>
            <a:miter lim="800000"/>
            <a:headEnd/>
            <a:tailEnd/>
          </a:ln>
        </p:spPr>
      </p:pic>
      <p:sp>
        <p:nvSpPr>
          <p:cNvPr id="13" name="Rectangle 15"/>
          <p:cNvSpPr>
            <a:spLocks noChangeArrowheads="1"/>
          </p:cNvSpPr>
          <p:nvPr/>
        </p:nvSpPr>
        <p:spPr bwMode="auto">
          <a:xfrm>
            <a:off x="533400" y="6019800"/>
            <a:ext cx="3429000" cy="369332"/>
          </a:xfrm>
          <a:prstGeom prst="rect">
            <a:avLst/>
          </a:prstGeom>
          <a:noFill/>
          <a:ln w="9525">
            <a:noFill/>
            <a:miter lim="800000"/>
            <a:headEnd/>
            <a:tailEnd/>
          </a:ln>
        </p:spPr>
        <p:txBody>
          <a:bodyPr wrap="square">
            <a:prstTxWarp prst="textNoShape">
              <a:avLst/>
            </a:prstTxWarp>
            <a:spAutoFit/>
          </a:bodyPr>
          <a:lstStyle/>
          <a:p>
            <a:r>
              <a:rPr lang="en-US" sz="1800" dirty="0">
                <a:solidFill>
                  <a:srgbClr val="3366FF"/>
                </a:solidFill>
              </a:rPr>
              <a:t>2007</a:t>
            </a:r>
            <a:r>
              <a:rPr lang="en-US" sz="1800" dirty="0">
                <a:solidFill>
                  <a:srgbClr val="800080"/>
                </a:solidFill>
              </a:rPr>
              <a:t> - zeta </a:t>
            </a:r>
            <a:r>
              <a:rPr lang="en-US" sz="1800" dirty="0" err="1">
                <a:solidFill>
                  <a:srgbClr val="800080"/>
                </a:solidFill>
              </a:rPr>
              <a:t>Orionis</a:t>
            </a:r>
            <a:r>
              <a:rPr lang="en-US" sz="1800" dirty="0">
                <a:solidFill>
                  <a:srgbClr val="800080"/>
                </a:solidFill>
              </a:rPr>
              <a:t> Occultation</a:t>
            </a:r>
          </a:p>
        </p:txBody>
      </p:sp>
      <p:sp>
        <p:nvSpPr>
          <p:cNvPr id="23" name="TextBox 22"/>
          <p:cNvSpPr txBox="1"/>
          <p:nvPr/>
        </p:nvSpPr>
        <p:spPr>
          <a:xfrm>
            <a:off x="1066800" y="2438400"/>
            <a:ext cx="7162800" cy="830997"/>
          </a:xfrm>
          <a:prstGeom prst="rect">
            <a:avLst/>
          </a:prstGeom>
          <a:noFill/>
        </p:spPr>
        <p:txBody>
          <a:bodyPr wrap="square" rtlCol="0">
            <a:spAutoFit/>
          </a:bodyPr>
          <a:lstStyle/>
          <a:p>
            <a:pPr>
              <a:buFont typeface="Arial"/>
              <a:buChar char="•"/>
            </a:pPr>
            <a:r>
              <a:rPr lang="en-US" sz="2000" dirty="0" smtClean="0"/>
              <a:t> </a:t>
            </a:r>
            <a:r>
              <a:rPr lang="en-US" sz="2000" dirty="0" smtClean="0"/>
              <a:t> Collimated gas </a:t>
            </a:r>
            <a:r>
              <a:rPr lang="en-US" sz="2000" dirty="0" smtClean="0"/>
              <a:t>j</a:t>
            </a:r>
            <a:r>
              <a:rPr lang="en-US" sz="2000" dirty="0" smtClean="0"/>
              <a:t>ets </a:t>
            </a:r>
            <a:r>
              <a:rPr lang="en-US" sz="2000" dirty="0" smtClean="0"/>
              <a:t>were identified in the </a:t>
            </a:r>
            <a:r>
              <a:rPr lang="en-US" sz="2000" dirty="0" smtClean="0">
                <a:solidFill>
                  <a:srgbClr val="660066"/>
                </a:solidFill>
              </a:rPr>
              <a:t>HSP data </a:t>
            </a:r>
            <a:r>
              <a:rPr lang="en-US" sz="2000" dirty="0" smtClean="0"/>
              <a:t>from the </a:t>
            </a:r>
            <a:r>
              <a:rPr lang="en-US" sz="2000" dirty="0" smtClean="0">
                <a:solidFill>
                  <a:srgbClr val="3366FF"/>
                </a:solidFill>
              </a:rPr>
              <a:t>2007</a:t>
            </a:r>
            <a:r>
              <a:rPr lang="en-US" sz="2000" dirty="0" smtClean="0"/>
              <a:t> zeta </a:t>
            </a:r>
            <a:r>
              <a:rPr lang="en-US" sz="2000" dirty="0" err="1" smtClean="0"/>
              <a:t>Ori</a:t>
            </a:r>
            <a:r>
              <a:rPr lang="en-US" sz="2000" dirty="0" smtClean="0"/>
              <a:t> horizontal cut through the plume</a:t>
            </a:r>
          </a:p>
          <a:p>
            <a:pPr>
              <a:buFont typeface="Arial"/>
              <a:buChar char="•"/>
            </a:pPr>
            <a:endParaRPr lang="en-US" sz="800" dirty="0" smtClean="0"/>
          </a:p>
        </p:txBody>
      </p:sp>
      <p:pic>
        <p:nvPicPr>
          <p:cNvPr id="17" name="P 13"/>
          <p:cNvPicPr/>
          <p:nvPr/>
        </p:nvPicPr>
        <p:blipFill>
          <a:blip r:embed="rId4"/>
          <a:srcRect/>
          <a:stretch>
            <a:fillRect/>
          </a:stretch>
        </p:blipFill>
        <p:spPr bwMode="auto">
          <a:xfrm>
            <a:off x="4419600" y="3429000"/>
            <a:ext cx="4495800" cy="2697163"/>
          </a:xfrm>
          <a:prstGeom prst="rect">
            <a:avLst/>
          </a:prstGeom>
          <a:noFill/>
          <a:ln w="9525">
            <a:noFill/>
            <a:miter lim="800000"/>
            <a:headEnd/>
            <a:tailEnd/>
          </a:ln>
        </p:spPr>
      </p:pic>
      <p:sp>
        <p:nvSpPr>
          <p:cNvPr id="18" name="TextBox 17"/>
          <p:cNvSpPr txBox="1"/>
          <p:nvPr/>
        </p:nvSpPr>
        <p:spPr>
          <a:xfrm>
            <a:off x="5105400" y="6172200"/>
            <a:ext cx="3581400" cy="646331"/>
          </a:xfrm>
          <a:prstGeom prst="rect">
            <a:avLst/>
          </a:prstGeom>
          <a:noFill/>
        </p:spPr>
        <p:txBody>
          <a:bodyPr wrap="square" rtlCol="0">
            <a:spAutoFit/>
          </a:bodyPr>
          <a:lstStyle/>
          <a:p>
            <a:r>
              <a:rPr lang="en-US" sz="1800" dirty="0" smtClean="0"/>
              <a:t>Numbers indicate statistically significant dips in signal </a:t>
            </a:r>
            <a:endParaRPr 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60" name="Text Box 16"/>
          <p:cNvSpPr txBox="1">
            <a:spLocks noChangeArrowheads="1"/>
          </p:cNvSpPr>
          <p:nvPr/>
        </p:nvSpPr>
        <p:spPr bwMode="auto">
          <a:xfrm>
            <a:off x="0" y="152400"/>
            <a:ext cx="9144000" cy="1323439"/>
          </a:xfrm>
          <a:prstGeom prst="rect">
            <a:avLst/>
          </a:prstGeom>
          <a:noFill/>
          <a:ln w="9525">
            <a:noFill/>
            <a:miter lim="800000"/>
            <a:headEnd/>
            <a:tailEnd/>
          </a:ln>
        </p:spPr>
        <p:txBody>
          <a:bodyPr wrap="square">
            <a:prstTxWarp prst="textNoShape">
              <a:avLst/>
            </a:prstTxWarp>
            <a:spAutoFit/>
          </a:bodyPr>
          <a:lstStyle/>
          <a:p>
            <a:pPr algn="ctr"/>
            <a:r>
              <a:rPr lang="en-US" sz="4000" b="1" dirty="0"/>
              <a:t>The Occultation </a:t>
            </a:r>
            <a:r>
              <a:rPr lang="en-US" sz="4000" b="1" dirty="0" smtClean="0"/>
              <a:t>Collection</a:t>
            </a:r>
          </a:p>
          <a:p>
            <a:pPr algn="ctr"/>
            <a:r>
              <a:rPr lang="en-US" sz="4000" b="1" dirty="0" smtClean="0">
                <a:solidFill>
                  <a:srgbClr val="008000"/>
                </a:solidFill>
              </a:rPr>
              <a:t>Horizontal Cuts show Jets</a:t>
            </a:r>
            <a:endParaRPr lang="en-US" sz="4000" b="1" dirty="0">
              <a:solidFill>
                <a:srgbClr val="008000"/>
              </a:solidFill>
            </a:endParaRPr>
          </a:p>
        </p:txBody>
      </p:sp>
      <p:sp>
        <p:nvSpPr>
          <p:cNvPr id="21" name="TextBox 20"/>
          <p:cNvSpPr txBox="1"/>
          <p:nvPr/>
        </p:nvSpPr>
        <p:spPr>
          <a:xfrm>
            <a:off x="304800" y="1600200"/>
            <a:ext cx="8534401" cy="461665"/>
          </a:xfrm>
          <a:prstGeom prst="rect">
            <a:avLst/>
          </a:prstGeom>
          <a:noFill/>
        </p:spPr>
        <p:txBody>
          <a:bodyPr wrap="square" rtlCol="0">
            <a:spAutoFit/>
          </a:bodyPr>
          <a:lstStyle/>
          <a:p>
            <a:pPr algn="ctr"/>
            <a:r>
              <a:rPr lang="en-US" b="1" i="1" dirty="0" smtClean="0">
                <a:solidFill>
                  <a:srgbClr val="3366FF"/>
                </a:solidFill>
              </a:rPr>
              <a:t>2010</a:t>
            </a:r>
            <a:r>
              <a:rPr lang="en-US" b="1" i="1" dirty="0" smtClean="0"/>
              <a:t> Solar Occultation best dataset on Properties of Jets</a:t>
            </a:r>
            <a:endParaRPr lang="en-US" b="1" i="1" dirty="0"/>
          </a:p>
        </p:txBody>
      </p:sp>
      <p:pic>
        <p:nvPicPr>
          <p:cNvPr id="12" name="Picture 11" descr="fig_1_josh.jpg"/>
          <p:cNvPicPr>
            <a:picLocks noChangeAspect="1"/>
          </p:cNvPicPr>
          <p:nvPr/>
        </p:nvPicPr>
        <p:blipFill>
          <a:blip r:embed="rId3"/>
          <a:stretch>
            <a:fillRect/>
          </a:stretch>
        </p:blipFill>
        <p:spPr>
          <a:xfrm>
            <a:off x="1295400" y="4343400"/>
            <a:ext cx="1922170" cy="1981200"/>
          </a:xfrm>
          <a:prstGeom prst="rect">
            <a:avLst/>
          </a:prstGeom>
        </p:spPr>
      </p:pic>
      <p:sp>
        <p:nvSpPr>
          <p:cNvPr id="14" name="Rectangle 2"/>
          <p:cNvSpPr txBox="1">
            <a:spLocks noChangeArrowheads="1"/>
          </p:cNvSpPr>
          <p:nvPr/>
        </p:nvSpPr>
        <p:spPr bwMode="auto">
          <a:xfrm>
            <a:off x="0" y="6248400"/>
            <a:ext cx="2590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3366FF"/>
                </a:solidFill>
                <a:effectLst/>
                <a:uLnTx/>
                <a:uFillTx/>
                <a:latin typeface="+mj-lt"/>
                <a:ea typeface="+mj-ea"/>
                <a:cs typeface="+mj-cs"/>
              </a:rPr>
              <a:t>2010</a:t>
            </a:r>
            <a:r>
              <a:rPr kumimoji="0" lang="en-US" sz="1800" b="0" i="0" u="none" strike="noStrike" kern="0" cap="none" spc="0" normalizeH="0" baseline="0" noProof="0" dirty="0" smtClean="0">
                <a:ln>
                  <a:noFill/>
                </a:ln>
                <a:solidFill>
                  <a:srgbClr val="800080"/>
                </a:solidFill>
                <a:effectLst/>
                <a:uLnTx/>
                <a:uFillTx/>
                <a:latin typeface="+mj-lt"/>
                <a:ea typeface="+mj-ea"/>
                <a:cs typeface="+mj-cs"/>
              </a:rPr>
              <a:t> Solar Occultation</a:t>
            </a:r>
            <a:endParaRPr kumimoji="0" lang="en-US" sz="1800" b="0" i="0" u="none" strike="noStrike" kern="0" cap="none" spc="0" normalizeH="0" baseline="0" noProof="0" dirty="0">
              <a:ln>
                <a:noFill/>
              </a:ln>
              <a:solidFill>
                <a:srgbClr val="800080"/>
              </a:solidFill>
              <a:effectLst/>
              <a:uLnTx/>
              <a:uFillTx/>
              <a:latin typeface="+mj-lt"/>
              <a:ea typeface="+mj-ea"/>
              <a:cs typeface="+mj-cs"/>
            </a:endParaRPr>
          </a:p>
        </p:txBody>
      </p:sp>
      <p:pic>
        <p:nvPicPr>
          <p:cNvPr id="15" name="Picture 14" descr="solar_occ_jets_dark.jpg"/>
          <p:cNvPicPr>
            <a:picLocks noChangeAspect="1"/>
          </p:cNvPicPr>
          <p:nvPr/>
        </p:nvPicPr>
        <p:blipFill>
          <a:blip r:embed="rId4"/>
          <a:srcRect l="9412" t="7268" r="9412" b="43610"/>
          <a:stretch>
            <a:fillRect/>
          </a:stretch>
        </p:blipFill>
        <p:spPr>
          <a:xfrm>
            <a:off x="4953000" y="2057400"/>
            <a:ext cx="4191000" cy="3283996"/>
          </a:xfrm>
          <a:prstGeom prst="rect">
            <a:avLst/>
          </a:prstGeom>
        </p:spPr>
      </p:pic>
      <p:sp>
        <p:nvSpPr>
          <p:cNvPr id="23" name="TextBox 22"/>
          <p:cNvSpPr txBox="1"/>
          <p:nvPr/>
        </p:nvSpPr>
        <p:spPr>
          <a:xfrm>
            <a:off x="152400" y="2133600"/>
            <a:ext cx="5105400" cy="2492990"/>
          </a:xfrm>
          <a:prstGeom prst="rect">
            <a:avLst/>
          </a:prstGeom>
          <a:noFill/>
        </p:spPr>
        <p:txBody>
          <a:bodyPr wrap="square" rtlCol="0">
            <a:spAutoFit/>
          </a:bodyPr>
          <a:lstStyle/>
          <a:p>
            <a:pPr>
              <a:buFont typeface="Arial"/>
              <a:buChar char="•"/>
            </a:pPr>
            <a:endParaRPr lang="en-US" sz="800" dirty="0" smtClean="0"/>
          </a:p>
          <a:p>
            <a:pPr>
              <a:buFont typeface="Arial"/>
              <a:buChar char="•"/>
            </a:pPr>
            <a:r>
              <a:rPr lang="en-US" sz="2000" dirty="0" smtClean="0"/>
              <a:t>  The higher </a:t>
            </a:r>
            <a:r>
              <a:rPr lang="en-US" sz="2000" dirty="0" err="1" smtClean="0"/>
              <a:t>snr</a:t>
            </a:r>
            <a:r>
              <a:rPr lang="en-US" sz="2000" dirty="0" smtClean="0"/>
              <a:t> of the </a:t>
            </a:r>
            <a:r>
              <a:rPr lang="en-US" sz="2000" dirty="0" smtClean="0">
                <a:solidFill>
                  <a:srgbClr val="3366FF"/>
                </a:solidFill>
              </a:rPr>
              <a:t>2010</a:t>
            </a:r>
            <a:r>
              <a:rPr lang="en-US" sz="2000" dirty="0" smtClean="0"/>
              <a:t> solar occultation enabled further characterization of the supersonic jets</a:t>
            </a:r>
          </a:p>
          <a:p>
            <a:pPr lvl="1">
              <a:buFont typeface="Arial"/>
              <a:buChar char="•"/>
            </a:pPr>
            <a:r>
              <a:rPr lang="en-US" sz="2000" dirty="0" smtClean="0"/>
              <a:t>  </a:t>
            </a:r>
            <a:r>
              <a:rPr lang="en-US" sz="2000" dirty="0" smtClean="0">
                <a:solidFill>
                  <a:srgbClr val="008000"/>
                </a:solidFill>
              </a:rPr>
              <a:t>Mach 5 – 8</a:t>
            </a:r>
          </a:p>
          <a:p>
            <a:pPr lvl="1">
              <a:buFont typeface="Arial"/>
              <a:buChar char="•"/>
            </a:pPr>
            <a:endParaRPr lang="en-US" sz="800" dirty="0" smtClean="0"/>
          </a:p>
          <a:p>
            <a:pPr>
              <a:buFont typeface="Arial"/>
              <a:buChar char="•"/>
            </a:pPr>
            <a:r>
              <a:rPr lang="en-US" sz="2000" dirty="0" smtClean="0"/>
              <a:t>  Jets are probably responsible for propelling the tiniest particles to become the E ring</a:t>
            </a:r>
            <a:endParaRPr lang="en-US" sz="2000" dirty="0"/>
          </a:p>
        </p:txBody>
      </p:sp>
      <p:sp>
        <p:nvSpPr>
          <p:cNvPr id="16" name="TextBox 15"/>
          <p:cNvSpPr txBox="1"/>
          <p:nvPr/>
        </p:nvSpPr>
        <p:spPr>
          <a:xfrm>
            <a:off x="5943600" y="2438400"/>
            <a:ext cx="2693466" cy="338554"/>
          </a:xfrm>
          <a:prstGeom prst="rect">
            <a:avLst/>
          </a:prstGeom>
          <a:noFill/>
        </p:spPr>
        <p:txBody>
          <a:bodyPr wrap="none" rtlCol="0">
            <a:spAutoFit/>
          </a:bodyPr>
          <a:lstStyle/>
          <a:p>
            <a:r>
              <a:rPr lang="en-US" sz="1600" dirty="0" smtClean="0">
                <a:solidFill>
                  <a:srgbClr val="660066"/>
                </a:solidFill>
              </a:rPr>
              <a:t>Absorption profile as </a:t>
            </a:r>
            <a:r>
              <a:rPr lang="en-US" sz="1600" dirty="0" err="1" smtClean="0">
                <a:solidFill>
                  <a:srgbClr val="660066"/>
                </a:solidFill>
              </a:rPr>
              <a:t>f(time</a:t>
            </a:r>
            <a:r>
              <a:rPr lang="en-US" sz="1600" dirty="0" smtClean="0">
                <a:solidFill>
                  <a:srgbClr val="660066"/>
                </a:solidFill>
              </a:rPr>
              <a:t>)</a:t>
            </a:r>
            <a:endParaRPr lang="en-US" sz="1600" dirty="0">
              <a:solidFill>
                <a:srgbClr val="660066"/>
              </a:solidFill>
            </a:endParaRPr>
          </a:p>
        </p:txBody>
      </p:sp>
      <p:sp>
        <p:nvSpPr>
          <p:cNvPr id="9" name="TextBox 8"/>
          <p:cNvSpPr txBox="1"/>
          <p:nvPr/>
        </p:nvSpPr>
        <p:spPr>
          <a:xfrm>
            <a:off x="3352800" y="5288340"/>
            <a:ext cx="5791200" cy="1569660"/>
          </a:xfrm>
          <a:prstGeom prst="rect">
            <a:avLst/>
          </a:prstGeom>
          <a:noFill/>
        </p:spPr>
        <p:txBody>
          <a:bodyPr wrap="square" rtlCol="0">
            <a:spAutoFit/>
          </a:bodyPr>
          <a:lstStyle/>
          <a:p>
            <a:pPr lvl="1" eaLnBrk="1" hangingPunct="1">
              <a:buFont typeface="Arial"/>
              <a:buChar char="•"/>
            </a:pPr>
            <a:r>
              <a:rPr lang="en-US" sz="1600" dirty="0" smtClean="0"/>
              <a:t>  The </a:t>
            </a:r>
            <a:r>
              <a:rPr lang="en-US" sz="1600" dirty="0" smtClean="0"/>
              <a:t>full width half max (FWHM) of jet </a:t>
            </a:r>
            <a:r>
              <a:rPr lang="en-US" sz="1600" b="1" dirty="0" err="1" smtClean="0">
                <a:solidFill>
                  <a:srgbClr val="FF8000"/>
                </a:solidFill>
              </a:rPr>
              <a:t>c</a:t>
            </a:r>
            <a:r>
              <a:rPr lang="en-US" sz="1600" dirty="0" smtClean="0"/>
              <a:t> (Baghdad I) is ~10 km at a jet intercept altitude of 29 km (z</a:t>
            </a:r>
            <a:r>
              <a:rPr lang="en-US" sz="1600" baseline="-25000" dirty="0" smtClean="0"/>
              <a:t>0</a:t>
            </a:r>
            <a:r>
              <a:rPr lang="en-US" sz="1600" dirty="0" smtClean="0"/>
              <a:t>)</a:t>
            </a:r>
          </a:p>
          <a:p>
            <a:pPr lvl="1" eaLnBrk="1" hangingPunct="1"/>
            <a:endParaRPr lang="en-US" sz="1600" dirty="0" smtClean="0"/>
          </a:p>
          <a:p>
            <a:pPr lvl="1" eaLnBrk="1" hangingPunct="1">
              <a:buFont typeface="Arial"/>
              <a:buChar char="•"/>
            </a:pPr>
            <a:r>
              <a:rPr lang="en-US" sz="1600" dirty="0" smtClean="0"/>
              <a:t>  Estimating </a:t>
            </a:r>
            <a:r>
              <a:rPr lang="en-US" sz="1600" dirty="0" smtClean="0"/>
              <a:t>the mach number as ~2 z</a:t>
            </a:r>
            <a:r>
              <a:rPr lang="en-US" sz="1600" baseline="-25000" dirty="0" smtClean="0"/>
              <a:t>0</a:t>
            </a:r>
            <a:r>
              <a:rPr lang="en-US" sz="1600" dirty="0" smtClean="0"/>
              <a:t>/FWHM the gas in jet </a:t>
            </a:r>
            <a:r>
              <a:rPr lang="en-US" sz="1600" dirty="0" err="1" smtClean="0"/>
              <a:t>c</a:t>
            </a:r>
            <a:r>
              <a:rPr lang="en-US" sz="1600" dirty="0" smtClean="0"/>
              <a:t> is moving at a Mach number of 6; estimates for the other jets range from 5 to 8</a:t>
            </a:r>
            <a:r>
              <a:rPr lang="en-US" sz="1600" dirty="0" smtClean="0"/>
              <a:t> </a:t>
            </a:r>
            <a:endParaRPr lang="en-US" sz="16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extBox 10"/>
          <p:cNvSpPr txBox="1">
            <a:spLocks noChangeArrowheads="1"/>
          </p:cNvSpPr>
          <p:nvPr/>
        </p:nvSpPr>
        <p:spPr bwMode="auto">
          <a:xfrm>
            <a:off x="2070100" y="1900238"/>
            <a:ext cx="260350" cy="277812"/>
          </a:xfrm>
          <a:prstGeom prst="rect">
            <a:avLst/>
          </a:prstGeom>
          <a:noFill/>
          <a:ln w="9525">
            <a:noFill/>
            <a:miter lim="800000"/>
            <a:headEnd/>
            <a:tailEnd/>
          </a:ln>
        </p:spPr>
        <p:txBody>
          <a:bodyPr wrap="none">
            <a:prstTxWarp prst="textNoShape">
              <a:avLst/>
            </a:prstTxWarp>
            <a:spAutoFit/>
          </a:bodyPr>
          <a:lstStyle/>
          <a:p>
            <a:r>
              <a:rPr lang="en-US" sz="1200">
                <a:solidFill>
                  <a:srgbClr val="FFFFFF"/>
                </a:solidFill>
              </a:rPr>
              <a:t>*</a:t>
            </a:r>
          </a:p>
        </p:txBody>
      </p:sp>
      <p:sp>
        <p:nvSpPr>
          <p:cNvPr id="31747" name="TextBox 11"/>
          <p:cNvSpPr txBox="1">
            <a:spLocks noChangeArrowheads="1"/>
          </p:cNvSpPr>
          <p:nvPr/>
        </p:nvSpPr>
        <p:spPr bwMode="auto">
          <a:xfrm>
            <a:off x="7634288" y="4165600"/>
            <a:ext cx="261937"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a:t>
            </a:r>
          </a:p>
        </p:txBody>
      </p:sp>
      <p:sp>
        <p:nvSpPr>
          <p:cNvPr id="31748" name="TextBox 12"/>
          <p:cNvSpPr txBox="1">
            <a:spLocks noChangeArrowheads="1"/>
          </p:cNvSpPr>
          <p:nvPr/>
        </p:nvSpPr>
        <p:spPr bwMode="auto">
          <a:xfrm>
            <a:off x="4722813" y="617538"/>
            <a:ext cx="261937" cy="276225"/>
          </a:xfrm>
          <a:prstGeom prst="rect">
            <a:avLst/>
          </a:prstGeom>
          <a:noFill/>
          <a:ln w="9525">
            <a:noFill/>
            <a:miter lim="800000"/>
            <a:headEnd/>
            <a:tailEnd/>
          </a:ln>
        </p:spPr>
        <p:txBody>
          <a:bodyPr wrap="none">
            <a:prstTxWarp prst="textNoShape">
              <a:avLst/>
            </a:prstTxWarp>
            <a:spAutoFit/>
          </a:bodyPr>
          <a:lstStyle/>
          <a:p>
            <a:r>
              <a:rPr lang="en-US" sz="1200">
                <a:solidFill>
                  <a:srgbClr val="FFFFFF"/>
                </a:solidFill>
              </a:rPr>
              <a:t>*</a:t>
            </a:r>
          </a:p>
        </p:txBody>
      </p:sp>
      <p:sp>
        <p:nvSpPr>
          <p:cNvPr id="31749" name="TextBox 4"/>
          <p:cNvSpPr txBox="1">
            <a:spLocks noChangeArrowheads="1"/>
          </p:cNvSpPr>
          <p:nvPr/>
        </p:nvSpPr>
        <p:spPr bwMode="auto">
          <a:xfrm>
            <a:off x="4984750" y="620713"/>
            <a:ext cx="973138" cy="276225"/>
          </a:xfrm>
          <a:prstGeom prst="rect">
            <a:avLst/>
          </a:prstGeom>
          <a:noFill/>
          <a:ln w="9525">
            <a:noFill/>
            <a:miter lim="800000"/>
            <a:headEnd/>
            <a:tailEnd/>
          </a:ln>
        </p:spPr>
        <p:txBody>
          <a:bodyPr wrap="none">
            <a:prstTxWarp prst="textNoShape">
              <a:avLst/>
            </a:prstTxWarp>
            <a:spAutoFit/>
          </a:bodyPr>
          <a:lstStyle/>
          <a:p>
            <a:r>
              <a:rPr lang="en-US" sz="1200" b="1">
                <a:solidFill>
                  <a:srgbClr val="660066"/>
                </a:solidFill>
              </a:rPr>
              <a:t>Ingress 2005</a:t>
            </a:r>
          </a:p>
        </p:txBody>
      </p:sp>
      <p:sp>
        <p:nvSpPr>
          <p:cNvPr id="31750" name="TextBox 5"/>
          <p:cNvSpPr txBox="1">
            <a:spLocks noChangeArrowheads="1"/>
          </p:cNvSpPr>
          <p:nvPr/>
        </p:nvSpPr>
        <p:spPr bwMode="auto">
          <a:xfrm>
            <a:off x="7832725" y="4364038"/>
            <a:ext cx="974725" cy="277812"/>
          </a:xfrm>
          <a:prstGeom prst="rect">
            <a:avLst/>
          </a:prstGeom>
          <a:noFill/>
          <a:ln w="9525">
            <a:noFill/>
            <a:miter lim="800000"/>
            <a:headEnd/>
            <a:tailEnd/>
          </a:ln>
        </p:spPr>
        <p:txBody>
          <a:bodyPr wrap="none">
            <a:prstTxWarp prst="textNoShape">
              <a:avLst/>
            </a:prstTxWarp>
            <a:spAutoFit/>
          </a:bodyPr>
          <a:lstStyle/>
          <a:p>
            <a:r>
              <a:rPr lang="en-US" sz="1200" b="1">
                <a:solidFill>
                  <a:srgbClr val="0000FF"/>
                </a:solidFill>
              </a:rPr>
              <a:t>Ingress 2007</a:t>
            </a:r>
          </a:p>
        </p:txBody>
      </p:sp>
      <p:sp>
        <p:nvSpPr>
          <p:cNvPr id="31751" name="TextBox 7"/>
          <p:cNvSpPr txBox="1">
            <a:spLocks noChangeArrowheads="1"/>
          </p:cNvSpPr>
          <p:nvPr/>
        </p:nvSpPr>
        <p:spPr bwMode="auto">
          <a:xfrm>
            <a:off x="2609850" y="1400175"/>
            <a:ext cx="935038" cy="276225"/>
          </a:xfrm>
          <a:prstGeom prst="rect">
            <a:avLst/>
          </a:prstGeom>
          <a:noFill/>
          <a:ln w="9525">
            <a:noFill/>
            <a:miter lim="800000"/>
            <a:headEnd/>
            <a:tailEnd/>
          </a:ln>
        </p:spPr>
        <p:txBody>
          <a:bodyPr wrap="none">
            <a:prstTxWarp prst="textNoShape">
              <a:avLst/>
            </a:prstTxWarp>
            <a:spAutoFit/>
          </a:bodyPr>
          <a:lstStyle/>
          <a:p>
            <a:r>
              <a:rPr lang="en-US" sz="1200" b="1">
                <a:solidFill>
                  <a:srgbClr val="0000FF"/>
                </a:solidFill>
              </a:rPr>
              <a:t>Egress 2007</a:t>
            </a:r>
          </a:p>
        </p:txBody>
      </p:sp>
      <p:sp>
        <p:nvSpPr>
          <p:cNvPr id="31752" name="TextBox 9"/>
          <p:cNvSpPr txBox="1">
            <a:spLocks noChangeArrowheads="1"/>
          </p:cNvSpPr>
          <p:nvPr/>
        </p:nvSpPr>
        <p:spPr bwMode="auto">
          <a:xfrm>
            <a:off x="4630738" y="5883275"/>
            <a:ext cx="261937"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a:t>
            </a:r>
          </a:p>
        </p:txBody>
      </p:sp>
      <p:sp>
        <p:nvSpPr>
          <p:cNvPr id="31753" name="TextBox 13"/>
          <p:cNvSpPr txBox="1">
            <a:spLocks noChangeArrowheads="1"/>
          </p:cNvSpPr>
          <p:nvPr/>
        </p:nvSpPr>
        <p:spPr bwMode="auto">
          <a:xfrm>
            <a:off x="7689850" y="3189288"/>
            <a:ext cx="974725" cy="277812"/>
          </a:xfrm>
          <a:prstGeom prst="rect">
            <a:avLst/>
          </a:prstGeom>
          <a:noFill/>
          <a:ln w="9525">
            <a:noFill/>
            <a:miter lim="800000"/>
            <a:headEnd/>
            <a:tailEnd/>
          </a:ln>
        </p:spPr>
        <p:txBody>
          <a:bodyPr wrap="none">
            <a:prstTxWarp prst="textNoShape">
              <a:avLst/>
            </a:prstTxWarp>
            <a:spAutoFit/>
          </a:bodyPr>
          <a:lstStyle/>
          <a:p>
            <a:r>
              <a:rPr lang="en-US" sz="1200" b="1">
                <a:solidFill>
                  <a:srgbClr val="660066"/>
                </a:solidFill>
              </a:rPr>
              <a:t>Impact 2005</a:t>
            </a:r>
          </a:p>
        </p:txBody>
      </p:sp>
      <p:sp>
        <p:nvSpPr>
          <p:cNvPr id="31754" name="TextBox 14"/>
          <p:cNvSpPr txBox="1">
            <a:spLocks noChangeArrowheads="1"/>
          </p:cNvSpPr>
          <p:nvPr/>
        </p:nvSpPr>
        <p:spPr bwMode="auto">
          <a:xfrm>
            <a:off x="3879850" y="6486525"/>
            <a:ext cx="935038" cy="276225"/>
          </a:xfrm>
          <a:prstGeom prst="rect">
            <a:avLst/>
          </a:prstGeom>
          <a:noFill/>
          <a:ln w="9525">
            <a:noFill/>
            <a:miter lim="800000"/>
            <a:headEnd/>
            <a:tailEnd/>
          </a:ln>
        </p:spPr>
        <p:txBody>
          <a:bodyPr wrap="none">
            <a:prstTxWarp prst="textNoShape">
              <a:avLst/>
            </a:prstTxWarp>
            <a:spAutoFit/>
          </a:bodyPr>
          <a:lstStyle/>
          <a:p>
            <a:r>
              <a:rPr lang="en-US" sz="1200" b="1">
                <a:solidFill>
                  <a:srgbClr val="FF0000"/>
                </a:solidFill>
              </a:rPr>
              <a:t>Egress 2010</a:t>
            </a:r>
          </a:p>
        </p:txBody>
      </p:sp>
      <p:sp>
        <p:nvSpPr>
          <p:cNvPr id="31755" name="TextBox 16"/>
          <p:cNvSpPr txBox="1">
            <a:spLocks noChangeArrowheads="1"/>
          </p:cNvSpPr>
          <p:nvPr/>
        </p:nvSpPr>
        <p:spPr bwMode="auto">
          <a:xfrm>
            <a:off x="6411913" y="4657725"/>
            <a:ext cx="982662" cy="277813"/>
          </a:xfrm>
          <a:prstGeom prst="rect">
            <a:avLst/>
          </a:prstGeom>
          <a:noFill/>
          <a:ln w="9525">
            <a:noFill/>
            <a:miter lim="800000"/>
            <a:headEnd/>
            <a:tailEnd/>
          </a:ln>
        </p:spPr>
        <p:txBody>
          <a:bodyPr wrap="none">
            <a:prstTxWarp prst="textNoShape">
              <a:avLst/>
            </a:prstTxWarp>
            <a:spAutoFit/>
          </a:bodyPr>
          <a:lstStyle/>
          <a:p>
            <a:r>
              <a:rPr lang="en-US" sz="1200" b="1">
                <a:solidFill>
                  <a:srgbClr val="FF6600"/>
                </a:solidFill>
              </a:rPr>
              <a:t>Ingress 2016</a:t>
            </a:r>
          </a:p>
        </p:txBody>
      </p:sp>
      <p:sp>
        <p:nvSpPr>
          <p:cNvPr id="31756" name="TextBox 17"/>
          <p:cNvSpPr txBox="1">
            <a:spLocks noChangeArrowheads="1"/>
          </p:cNvSpPr>
          <p:nvPr/>
        </p:nvSpPr>
        <p:spPr bwMode="auto">
          <a:xfrm>
            <a:off x="5437188" y="2325688"/>
            <a:ext cx="974725" cy="276225"/>
          </a:xfrm>
          <a:prstGeom prst="rect">
            <a:avLst/>
          </a:prstGeom>
          <a:noFill/>
          <a:ln w="9525">
            <a:noFill/>
            <a:miter lim="800000"/>
            <a:headEnd/>
            <a:tailEnd/>
          </a:ln>
        </p:spPr>
        <p:txBody>
          <a:bodyPr wrap="none">
            <a:prstTxWarp prst="textNoShape">
              <a:avLst/>
            </a:prstTxWarp>
            <a:spAutoFit/>
          </a:bodyPr>
          <a:lstStyle/>
          <a:p>
            <a:r>
              <a:rPr lang="en-US" sz="1200" b="1">
                <a:solidFill>
                  <a:srgbClr val="FF6600"/>
                </a:solidFill>
              </a:rPr>
              <a:t>Impact 2016</a:t>
            </a:r>
          </a:p>
        </p:txBody>
      </p:sp>
      <p:grpSp>
        <p:nvGrpSpPr>
          <p:cNvPr id="2" name="Group 18"/>
          <p:cNvGrpSpPr>
            <a:grpSpLocks/>
          </p:cNvGrpSpPr>
          <p:nvPr/>
        </p:nvGrpSpPr>
        <p:grpSpPr bwMode="auto">
          <a:xfrm>
            <a:off x="2463800" y="-14288"/>
            <a:ext cx="6680200" cy="6858001"/>
            <a:chOff x="1231900" y="0"/>
            <a:chExt cx="6680024" cy="6858000"/>
          </a:xfrm>
        </p:grpSpPr>
        <p:pic>
          <p:nvPicPr>
            <p:cNvPr id="31760" name="Picture 19" descr="groundtrack_2005_2007_2010_2011_2016_R.tiff"/>
            <p:cNvPicPr>
              <a:picLocks noChangeAspect="1"/>
            </p:cNvPicPr>
            <p:nvPr/>
          </p:nvPicPr>
          <p:blipFill>
            <a:blip r:embed="rId2"/>
            <a:srcRect/>
            <a:stretch>
              <a:fillRect/>
            </a:stretch>
          </p:blipFill>
          <p:spPr bwMode="auto">
            <a:xfrm>
              <a:off x="1231900" y="0"/>
              <a:ext cx="6680024" cy="6858000"/>
            </a:xfrm>
            <a:prstGeom prst="rect">
              <a:avLst/>
            </a:prstGeom>
            <a:noFill/>
            <a:ln w="9525">
              <a:noFill/>
              <a:miter lim="800000"/>
              <a:headEnd/>
              <a:tailEnd/>
            </a:ln>
          </p:spPr>
        </p:pic>
        <p:sp>
          <p:nvSpPr>
            <p:cNvPr id="31761" name="TextBox 20"/>
            <p:cNvSpPr txBox="1">
              <a:spLocks noChangeArrowheads="1"/>
            </p:cNvSpPr>
            <p:nvPr/>
          </p:nvSpPr>
          <p:spPr bwMode="auto">
            <a:xfrm>
              <a:off x="4301298" y="629036"/>
              <a:ext cx="1117163" cy="276999"/>
            </a:xfrm>
            <a:prstGeom prst="rect">
              <a:avLst/>
            </a:prstGeom>
            <a:noFill/>
            <a:ln w="9525">
              <a:noFill/>
              <a:miter lim="800000"/>
              <a:headEnd/>
              <a:tailEnd/>
            </a:ln>
          </p:spPr>
          <p:txBody>
            <a:bodyPr wrap="none">
              <a:prstTxWarp prst="textNoShape">
                <a:avLst/>
              </a:prstTxWarp>
              <a:spAutoFit/>
            </a:bodyPr>
            <a:lstStyle/>
            <a:p>
              <a:r>
                <a:rPr lang="en-US" sz="1200" b="1">
                  <a:solidFill>
                    <a:srgbClr val="FF00FF"/>
                  </a:solidFill>
                </a:rPr>
                <a:t>Ingress 2005</a:t>
              </a:r>
            </a:p>
          </p:txBody>
        </p:sp>
        <p:sp>
          <p:nvSpPr>
            <p:cNvPr id="31762" name="TextBox 21"/>
            <p:cNvSpPr txBox="1">
              <a:spLocks noChangeArrowheads="1"/>
            </p:cNvSpPr>
            <p:nvPr/>
          </p:nvSpPr>
          <p:spPr bwMode="auto">
            <a:xfrm>
              <a:off x="6382903" y="4286071"/>
              <a:ext cx="974095" cy="276999"/>
            </a:xfrm>
            <a:prstGeom prst="rect">
              <a:avLst/>
            </a:prstGeom>
            <a:noFill/>
            <a:ln w="9525">
              <a:noFill/>
              <a:miter lim="800000"/>
              <a:headEnd/>
              <a:tailEnd/>
            </a:ln>
          </p:spPr>
          <p:txBody>
            <a:bodyPr wrap="none">
              <a:prstTxWarp prst="textNoShape">
                <a:avLst/>
              </a:prstTxWarp>
              <a:spAutoFit/>
            </a:bodyPr>
            <a:lstStyle/>
            <a:p>
              <a:r>
                <a:rPr lang="en-US" sz="1200" b="1">
                  <a:solidFill>
                    <a:srgbClr val="0000FF"/>
                  </a:solidFill>
                </a:rPr>
                <a:t>Ingress 2007</a:t>
              </a:r>
            </a:p>
          </p:txBody>
        </p:sp>
        <p:sp>
          <p:nvSpPr>
            <p:cNvPr id="31763" name="TextBox 22"/>
            <p:cNvSpPr txBox="1">
              <a:spLocks noChangeArrowheads="1"/>
            </p:cNvSpPr>
            <p:nvPr/>
          </p:nvSpPr>
          <p:spPr bwMode="auto">
            <a:xfrm>
              <a:off x="6169410" y="755554"/>
              <a:ext cx="974095" cy="276999"/>
            </a:xfrm>
            <a:prstGeom prst="rect">
              <a:avLst/>
            </a:prstGeom>
            <a:noFill/>
            <a:ln w="9525">
              <a:noFill/>
              <a:miter lim="800000"/>
              <a:headEnd/>
              <a:tailEnd/>
            </a:ln>
          </p:spPr>
          <p:txBody>
            <a:bodyPr wrap="none">
              <a:prstTxWarp prst="textNoShape">
                <a:avLst/>
              </a:prstTxWarp>
              <a:spAutoFit/>
            </a:bodyPr>
            <a:lstStyle/>
            <a:p>
              <a:r>
                <a:rPr lang="en-US" sz="1200" b="1" dirty="0">
                  <a:solidFill>
                    <a:srgbClr val="FF0000"/>
                  </a:solidFill>
                </a:rPr>
                <a:t>Ingress 2010</a:t>
              </a:r>
            </a:p>
          </p:txBody>
        </p:sp>
        <p:sp>
          <p:nvSpPr>
            <p:cNvPr id="31764" name="TextBox 23"/>
            <p:cNvSpPr txBox="1">
              <a:spLocks noChangeArrowheads="1"/>
            </p:cNvSpPr>
            <p:nvPr/>
          </p:nvSpPr>
          <p:spPr bwMode="auto">
            <a:xfrm>
              <a:off x="1365360" y="1676699"/>
              <a:ext cx="934420" cy="276999"/>
            </a:xfrm>
            <a:prstGeom prst="rect">
              <a:avLst/>
            </a:prstGeom>
            <a:noFill/>
            <a:ln w="9525">
              <a:noFill/>
              <a:miter lim="800000"/>
              <a:headEnd/>
              <a:tailEnd/>
            </a:ln>
          </p:spPr>
          <p:txBody>
            <a:bodyPr wrap="none">
              <a:prstTxWarp prst="textNoShape">
                <a:avLst/>
              </a:prstTxWarp>
              <a:spAutoFit/>
            </a:bodyPr>
            <a:lstStyle/>
            <a:p>
              <a:r>
                <a:rPr lang="en-US" sz="1200" b="1">
                  <a:solidFill>
                    <a:srgbClr val="0000FF"/>
                  </a:solidFill>
                </a:rPr>
                <a:t>Egress 2007</a:t>
              </a:r>
            </a:p>
          </p:txBody>
        </p:sp>
        <p:sp>
          <p:nvSpPr>
            <p:cNvPr id="31765" name="TextBox 24"/>
            <p:cNvSpPr txBox="1">
              <a:spLocks noChangeArrowheads="1"/>
            </p:cNvSpPr>
            <p:nvPr/>
          </p:nvSpPr>
          <p:spPr bwMode="auto">
            <a:xfrm>
              <a:off x="6011270" y="3177767"/>
              <a:ext cx="1065767" cy="276999"/>
            </a:xfrm>
            <a:prstGeom prst="rect">
              <a:avLst/>
            </a:prstGeom>
            <a:noFill/>
            <a:ln w="9525">
              <a:noFill/>
              <a:miter lim="800000"/>
              <a:headEnd/>
              <a:tailEnd/>
            </a:ln>
          </p:spPr>
          <p:txBody>
            <a:bodyPr wrap="none">
              <a:prstTxWarp prst="textNoShape">
                <a:avLst/>
              </a:prstTxWarp>
              <a:spAutoFit/>
            </a:bodyPr>
            <a:lstStyle/>
            <a:p>
              <a:r>
                <a:rPr lang="en-US" sz="1200" b="1">
                  <a:solidFill>
                    <a:srgbClr val="FF00FF"/>
                  </a:solidFill>
                </a:rPr>
                <a:t>Impact 2005</a:t>
              </a:r>
            </a:p>
          </p:txBody>
        </p:sp>
        <p:sp>
          <p:nvSpPr>
            <p:cNvPr id="31766" name="TextBox 25"/>
            <p:cNvSpPr txBox="1">
              <a:spLocks noChangeArrowheads="1"/>
            </p:cNvSpPr>
            <p:nvPr/>
          </p:nvSpPr>
          <p:spPr bwMode="auto">
            <a:xfrm>
              <a:off x="2062095" y="6493303"/>
              <a:ext cx="934420" cy="276999"/>
            </a:xfrm>
            <a:prstGeom prst="rect">
              <a:avLst/>
            </a:prstGeom>
            <a:noFill/>
            <a:ln w="9525">
              <a:noFill/>
              <a:miter lim="800000"/>
              <a:headEnd/>
              <a:tailEnd/>
            </a:ln>
          </p:spPr>
          <p:txBody>
            <a:bodyPr wrap="none">
              <a:prstTxWarp prst="textNoShape">
                <a:avLst/>
              </a:prstTxWarp>
              <a:spAutoFit/>
            </a:bodyPr>
            <a:lstStyle/>
            <a:p>
              <a:r>
                <a:rPr lang="en-US" sz="1200" b="1">
                  <a:solidFill>
                    <a:srgbClr val="FF0000"/>
                  </a:solidFill>
                </a:rPr>
                <a:t>Egress 2010</a:t>
              </a:r>
            </a:p>
          </p:txBody>
        </p:sp>
      </p:grpSp>
      <p:sp>
        <p:nvSpPr>
          <p:cNvPr id="31759" name="TextBox 26"/>
          <p:cNvSpPr txBox="1">
            <a:spLocks noChangeArrowheads="1"/>
          </p:cNvSpPr>
          <p:nvPr/>
        </p:nvSpPr>
        <p:spPr bwMode="auto">
          <a:xfrm>
            <a:off x="0" y="0"/>
            <a:ext cx="2971800" cy="1077218"/>
          </a:xfrm>
          <a:prstGeom prst="rect">
            <a:avLst/>
          </a:prstGeom>
          <a:noFill/>
          <a:ln w="9525">
            <a:noFill/>
            <a:miter lim="800000"/>
            <a:headEnd/>
            <a:tailEnd/>
          </a:ln>
        </p:spPr>
        <p:txBody>
          <a:bodyPr wrap="square">
            <a:prstTxWarp prst="textNoShape">
              <a:avLst/>
            </a:prstTxWarp>
            <a:spAutoFit/>
          </a:bodyPr>
          <a:lstStyle/>
          <a:p>
            <a:pPr algn="ctr">
              <a:defRPr/>
            </a:pPr>
            <a:r>
              <a:rPr lang="en-US" sz="3200" b="1" dirty="0" smtClean="0">
                <a:solidFill>
                  <a:schemeClr val="accent5">
                    <a:lumMod val="50000"/>
                  </a:schemeClr>
                </a:solidFill>
                <a:latin typeface="Arial" pitchFamily="-103" charset="0"/>
                <a:ea typeface="ＭＳ Ｐゴシック" pitchFamily="-103" charset="-128"/>
                <a:cs typeface="ＭＳ Ｐゴシック" pitchFamily="-103" charset="-128"/>
              </a:rPr>
              <a:t>Occultation </a:t>
            </a:r>
            <a:r>
              <a:rPr lang="en-US" sz="3200" b="1" dirty="0" err="1" smtClean="0">
                <a:solidFill>
                  <a:schemeClr val="accent5">
                    <a:lumMod val="50000"/>
                  </a:schemeClr>
                </a:solidFill>
                <a:latin typeface="Arial" pitchFamily="-103" charset="0"/>
                <a:ea typeface="ＭＳ Ｐゴシック" pitchFamily="-103" charset="-128"/>
                <a:cs typeface="ＭＳ Ｐゴシック" pitchFamily="-103" charset="-128"/>
              </a:rPr>
              <a:t>Groundtracks</a:t>
            </a:r>
            <a:endParaRPr lang="en-US" sz="3200" b="1" dirty="0">
              <a:solidFill>
                <a:schemeClr val="accent5">
                  <a:lumMod val="50000"/>
                </a:schemeClr>
              </a:solidFill>
              <a:latin typeface="Arial" pitchFamily="-103" charset="0"/>
              <a:ea typeface="ＭＳ Ｐゴシック" pitchFamily="-103" charset="-128"/>
              <a:cs typeface="ＭＳ Ｐゴシック" pitchFamily="-103" charset="-128"/>
            </a:endParaRPr>
          </a:p>
        </p:txBody>
      </p:sp>
      <p:sp>
        <p:nvSpPr>
          <p:cNvPr id="23" name="TextBox 5"/>
          <p:cNvSpPr txBox="1">
            <a:spLocks noChangeArrowheads="1"/>
          </p:cNvSpPr>
          <p:nvPr/>
        </p:nvSpPr>
        <p:spPr bwMode="auto">
          <a:xfrm>
            <a:off x="0" y="1066800"/>
            <a:ext cx="2438400" cy="3885679"/>
          </a:xfrm>
          <a:prstGeom prst="rect">
            <a:avLst/>
          </a:prstGeom>
          <a:noFill/>
          <a:ln w="9525">
            <a:noFill/>
            <a:miter lim="800000"/>
            <a:headEnd/>
            <a:tailEnd/>
          </a:ln>
        </p:spPr>
        <p:txBody>
          <a:bodyPr wrap="square">
            <a:prstTxWarp prst="textNoShape">
              <a:avLst/>
            </a:prstTxWarp>
            <a:spAutoFit/>
          </a:bodyPr>
          <a:lstStyle/>
          <a:p>
            <a:pPr eaLnBrk="1" hangingPunct="1"/>
            <a:r>
              <a:rPr lang="en-US" sz="2000" dirty="0"/>
              <a:t>In all </a:t>
            </a:r>
            <a:r>
              <a:rPr lang="en-US" sz="2000" dirty="0" err="1"/>
              <a:t>occultations</a:t>
            </a:r>
            <a:r>
              <a:rPr lang="en-US" sz="2000" dirty="0"/>
              <a:t> we look through the plume and jets to the star</a:t>
            </a:r>
          </a:p>
          <a:p>
            <a:pPr eaLnBrk="1" hangingPunct="1">
              <a:lnSpc>
                <a:spcPct val="30000"/>
              </a:lnSpc>
            </a:pPr>
            <a:endParaRPr lang="en-US" sz="2000" dirty="0" smtClean="0"/>
          </a:p>
          <a:p>
            <a:pPr eaLnBrk="1" hangingPunct="1"/>
            <a:r>
              <a:rPr lang="en-US" sz="1800" dirty="0" smtClean="0"/>
              <a:t>- The </a:t>
            </a:r>
            <a:r>
              <a:rPr lang="en-US" sz="1800" dirty="0" err="1"/>
              <a:t>groundtrack</a:t>
            </a:r>
            <a:r>
              <a:rPr lang="en-US" sz="1800" dirty="0"/>
              <a:t> is the perpendicular dropped to the surface from the ray to the </a:t>
            </a:r>
            <a:r>
              <a:rPr lang="en-US" sz="1800" dirty="0" smtClean="0"/>
              <a:t>star</a:t>
            </a:r>
          </a:p>
          <a:p>
            <a:pPr eaLnBrk="1" hangingPunct="1"/>
            <a:endParaRPr lang="en-US" sz="1050" dirty="0" smtClean="0"/>
          </a:p>
          <a:p>
            <a:pPr eaLnBrk="1" hangingPunct="1"/>
            <a:r>
              <a:rPr lang="en-US" sz="2000" dirty="0" smtClean="0"/>
              <a:t>Gas comes from length of tiger stripe + jets</a:t>
            </a:r>
            <a:endParaRPr lang="en-US" sz="2000" dirty="0"/>
          </a:p>
        </p:txBody>
      </p:sp>
      <p:pic>
        <p:nvPicPr>
          <p:cNvPr id="24" name="Picture 6" descr="PIA10355"/>
          <p:cNvPicPr>
            <a:picLocks noChangeAspect="1" noChangeArrowheads="1"/>
          </p:cNvPicPr>
          <p:nvPr/>
        </p:nvPicPr>
        <p:blipFill>
          <a:blip r:embed="rId3"/>
          <a:srcRect/>
          <a:stretch>
            <a:fillRect/>
          </a:stretch>
        </p:blipFill>
        <p:spPr bwMode="auto">
          <a:xfrm>
            <a:off x="0" y="4948248"/>
            <a:ext cx="2819400" cy="1909752"/>
          </a:xfrm>
          <a:prstGeom prst="rect">
            <a:avLst/>
          </a:prstGeom>
          <a:noFill/>
          <a:ln w="9525">
            <a:noFill/>
            <a:miter lim="800000"/>
            <a:headEnd/>
            <a:tailEnd/>
          </a:ln>
        </p:spPr>
      </p:pic>
      <p:sp>
        <p:nvSpPr>
          <p:cNvPr id="25" name="TextBox 24"/>
          <p:cNvSpPr txBox="1"/>
          <p:nvPr/>
        </p:nvSpPr>
        <p:spPr>
          <a:xfrm>
            <a:off x="5181600" y="2133600"/>
            <a:ext cx="1222698" cy="307777"/>
          </a:xfrm>
          <a:prstGeom prst="rect">
            <a:avLst/>
          </a:prstGeom>
          <a:noFill/>
        </p:spPr>
        <p:txBody>
          <a:bodyPr wrap="none" rtlCol="0">
            <a:spAutoFit/>
          </a:bodyPr>
          <a:lstStyle/>
          <a:p>
            <a:r>
              <a:rPr lang="en-US" sz="1400" dirty="0" smtClean="0">
                <a:solidFill>
                  <a:srgbClr val="FF6600"/>
                </a:solidFill>
              </a:rPr>
              <a:t>Ingress 2016</a:t>
            </a:r>
            <a:endParaRPr lang="en-US" sz="1400" dirty="0">
              <a:solidFill>
                <a:srgbClr val="FF66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4222</TotalTime>
  <Words>3558</Words>
  <Application>Microsoft Macintosh PowerPoint</Application>
  <PresentationFormat>On-screen Show (4:3)</PresentationFormat>
  <Paragraphs>488</Paragraphs>
  <Slides>35</Slides>
  <Notes>16</Notes>
  <HiddenSlides>0</HiddenSlides>
  <MMClips>1</MMClips>
  <ScaleCrop>false</ScaleCrop>
  <HeadingPairs>
    <vt:vector size="6" baseType="variant">
      <vt:variant>
        <vt:lpstr>Design Template</vt:lpstr>
      </vt:variant>
      <vt:variant>
        <vt:i4>4</vt:i4>
      </vt:variant>
      <vt:variant>
        <vt:lpstr>Links</vt:lpstr>
      </vt:variant>
      <vt:variant>
        <vt:i4>2</vt:i4>
      </vt:variant>
      <vt:variant>
        <vt:lpstr>Slide Titles</vt:lpstr>
      </vt:variant>
      <vt:variant>
        <vt:i4>35</vt:i4>
      </vt:variant>
    </vt:vector>
  </HeadingPairs>
  <TitlesOfParts>
    <vt:vector size="41" baseType="lpstr">
      <vt:lpstr>Blank Presentation</vt:lpstr>
      <vt:lpstr>Office Theme</vt:lpstr>
      <vt:lpstr>1_Office Theme</vt:lpstr>
      <vt:lpstr>1_Blank Presentation</vt:lpstr>
      <vt:lpstr>!OLE_LINK3</vt:lpstr>
      <vt:lpstr>Macintosh HD:Users:cjhansen:Hansen:cassini:sost:enceladus:paper_2018_icarus_opus:encel_occs_opus_2018_2_7.docx!OLE_LINK1</vt:lpstr>
      <vt:lpstr>The Structure and Composition of Enceladus’ Plume – Results from Cassini’s Ultraviolet Imaging Spectrograph (UVIS) </vt:lpstr>
      <vt:lpstr>Slide 2</vt:lpstr>
      <vt:lpstr>Slide 3</vt:lpstr>
      <vt:lpstr>2005 Gamma Orionis Occ, FUV data</vt:lpstr>
      <vt:lpstr>Ammonia, Methanol Anti-Freeze</vt:lpstr>
      <vt:lpstr>Plume Mass Flux Estimation </vt:lpstr>
      <vt:lpstr>Slide 7</vt:lpstr>
      <vt:lpstr>Slide 8</vt:lpstr>
      <vt:lpstr>Slide 9</vt:lpstr>
      <vt:lpstr>Solar Occultation Comparison Gas vs Dust</vt:lpstr>
      <vt:lpstr>2011 Dual Occultation</vt:lpstr>
      <vt:lpstr>2011  Eps – Zeta Direct Comparison</vt:lpstr>
      <vt:lpstr>The Final Plume Occ: eps CMa Occultation 2017</vt:lpstr>
      <vt:lpstr>Comparison to other Occultations</vt:lpstr>
      <vt:lpstr>2017 Occultation Data</vt:lpstr>
      <vt:lpstr>Jet Altitudes</vt:lpstr>
      <vt:lpstr>Slide 17</vt:lpstr>
      <vt:lpstr>Variability in Jet Properties with Orbital Longitude?  YES</vt:lpstr>
      <vt:lpstr>Another interesting difference:   HSP Extinction vs Rayheight Altitude</vt:lpstr>
      <vt:lpstr>Summary</vt:lpstr>
      <vt:lpstr>Slide 21</vt:lpstr>
      <vt:lpstr>A cautionary note…  Europa            Enceladus</vt:lpstr>
      <vt:lpstr>Enceladus – Europa Comparisons</vt:lpstr>
      <vt:lpstr>Possible Plumes from Europa</vt:lpstr>
      <vt:lpstr>Slide 25</vt:lpstr>
      <vt:lpstr>Enceladus vs Europa Plume Characteristics</vt:lpstr>
      <vt:lpstr>UVIS Characteristics</vt:lpstr>
      <vt:lpstr>Estimates of Water Source Rate</vt:lpstr>
      <vt:lpstr>~100 Ice Particle Jets</vt:lpstr>
      <vt:lpstr>Column Density upper limits outside plume</vt:lpstr>
      <vt:lpstr>Neutral Species in Saturn’s System</vt:lpstr>
      <vt:lpstr>UVIS image of Enceladus’ Plume</vt:lpstr>
      <vt:lpstr>T239 Spectrum (deepest absorption)</vt:lpstr>
      <vt:lpstr>Slide 34</vt:lpstr>
      <vt:lpstr>Summary</vt:lpstr>
    </vt:vector>
  </TitlesOfParts>
  <Company>Hi RISE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 RISE</dc:creator>
  <cp:lastModifiedBy>Candice  Hansen-Koharcheck</cp:lastModifiedBy>
  <cp:revision>107</cp:revision>
  <dcterms:created xsi:type="dcterms:W3CDTF">2018-08-13T05:45:53Z</dcterms:created>
  <dcterms:modified xsi:type="dcterms:W3CDTF">2018-08-13T05:52:24Z</dcterms:modified>
</cp:coreProperties>
</file>