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4" r:id="rId1"/>
  </p:sldMasterIdLst>
  <p:notesMasterIdLst>
    <p:notesMasterId r:id="rId21"/>
  </p:notesMasterIdLst>
  <p:sldIdLst>
    <p:sldId id="256" r:id="rId2"/>
    <p:sldId id="258" r:id="rId3"/>
    <p:sldId id="432" r:id="rId4"/>
    <p:sldId id="257" r:id="rId5"/>
    <p:sldId id="430" r:id="rId6"/>
    <p:sldId id="428" r:id="rId7"/>
    <p:sldId id="429" r:id="rId8"/>
    <p:sldId id="340" r:id="rId9"/>
    <p:sldId id="431" r:id="rId10"/>
    <p:sldId id="342" r:id="rId11"/>
    <p:sldId id="343" r:id="rId12"/>
    <p:sldId id="285" r:id="rId13"/>
    <p:sldId id="341" r:id="rId14"/>
    <p:sldId id="344" r:id="rId15"/>
    <p:sldId id="345" r:id="rId16"/>
    <p:sldId id="338" r:id="rId17"/>
    <p:sldId id="349" r:id="rId18"/>
    <p:sldId id="351" r:id="rId19"/>
    <p:sldId id="347" r:id="rId2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0"/>
    <p:restoredTop sz="94666"/>
  </p:normalViewPr>
  <p:slideViewPr>
    <p:cSldViewPr snapToGrid="0" snapToObjects="1">
      <p:cViewPr varScale="1">
        <p:scale>
          <a:sx n="124" d="100"/>
          <a:sy n="124" d="100"/>
        </p:scale>
        <p:origin x="1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E1C19-9819-3943-AE43-0483C1FE4E2B}" type="datetimeFigureOut">
              <a:rPr lang="en-US" smtClean="0"/>
              <a:t>8/10/18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E3E3A-66F7-DA4D-9A9B-F3EF24E88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90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E3A-66F7-DA4D-9A9B-F3EF24E88D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9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ndale Mono"/>
                <a:cs typeface="Andale Mono"/>
              </a:rPr>
              <a:t>Each model run results in a set of coordinates and velocities of a given set of test particles. 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ndale Mono"/>
                <a:cs typeface="Andale Mono"/>
              </a:rPr>
              <a:t>Using geometry</a:t>
            </a: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  <a:latin typeface="Andale Mono"/>
                <a:cs typeface="Andale Mono"/>
              </a:rPr>
              <a:t> from SPIDE we can “cut” through each modeled jet to create a profile of exactly how it would look for UVIS during the occultation observation.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70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Velocity</a:t>
            </a:r>
            <a:r>
              <a:rPr lang="en-US" baseline="0" dirty="0"/>
              <a:t> is another free / fitting parameter, we ordinary need </a:t>
            </a:r>
            <a:r>
              <a:rPr lang="en-US" baseline="0" dirty="0" err="1"/>
              <a:t>Vz</a:t>
            </a:r>
            <a:r>
              <a:rPr lang="en-US" baseline="0" dirty="0"/>
              <a:t> = 1.3 to 1.8 km/s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098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E3A-66F7-DA4D-9A9B-F3EF24E88D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93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E3A-66F7-DA4D-9A9B-F3EF24E88D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40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blue curve</a:t>
            </a:r>
          </a:p>
          <a:p>
            <a:r>
              <a:rPr lang="en-US" dirty="0"/>
              <a:t>It is reasonable to assume that the left side of the plot (et from</a:t>
            </a:r>
            <a:r>
              <a:rPr lang="en-US" baseline="0" dirty="0"/>
              <a:t> 130 to 180) provides more information on the single jets than the right side (from 180 to 200), because UVIS sensing through lover areas of the jets.</a:t>
            </a:r>
          </a:p>
          <a:p>
            <a:r>
              <a:rPr lang="en-US" baseline="0" dirty="0"/>
              <a:t>For every point I have full 3D information about the 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49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20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list of repeated sources is not inclusive: there are might be other </a:t>
            </a:r>
            <a:r>
              <a:rPr lang="en-US" dirty="0" err="1"/>
              <a:t>persistant</a:t>
            </a:r>
            <a:r>
              <a:rPr lang="en-US" dirty="0"/>
              <a:t> sources, particularly in the regions not observed</a:t>
            </a:r>
          </a:p>
        </p:txBody>
      </p:sp>
    </p:spTree>
    <p:extLst>
      <p:ext uri="{BB962C8B-B14F-4D97-AF65-F5344CB8AC3E}">
        <p14:creationId xmlns:p14="http://schemas.microsoft.com/office/powerpoint/2010/main" val="3472144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37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09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17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37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9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63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49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6140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54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8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1720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57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D1910-5625-E849-979F-97E0DA3DA73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CF5EB383-A07F-604F-88F9-B692C26F3C0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ASP_banner.png">
            <a:extLst>
              <a:ext uri="{FF2B5EF4-FFF2-40B4-BE49-F238E27FC236}">
                <a16:creationId xmlns:a16="http://schemas.microsoft.com/office/drawing/2014/main" id="{5AB26C96-9D7D-E347-A0C8-84055ACF30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9316"/>
            <a:ext cx="9144000" cy="645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C5BC38-F494-304C-BEB8-23937CED0CE1}"/>
              </a:ext>
            </a:extLst>
          </p:cNvPr>
          <p:cNvSpPr txBox="1"/>
          <p:nvPr userDrawn="1"/>
        </p:nvSpPr>
        <p:spPr>
          <a:xfrm>
            <a:off x="5869549" y="4901349"/>
            <a:ext cx="3365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Cassini Science Symposium, Boulder, CO,  Aug 13, 2018</a:t>
            </a:r>
          </a:p>
        </p:txBody>
      </p:sp>
    </p:spTree>
    <p:extLst>
      <p:ext uri="{BB962C8B-B14F-4D97-AF65-F5344CB8AC3E}">
        <p14:creationId xmlns:p14="http://schemas.microsoft.com/office/powerpoint/2010/main" val="16298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10.tif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4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5689-7CC4-3747-9AD8-B4A9CD4863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Jets of Enceladus: </a:t>
            </a:r>
            <a:br>
              <a:rPr lang="en-US" sz="3200" dirty="0"/>
            </a:br>
            <a:r>
              <a:rPr lang="en-US" sz="3200" dirty="0"/>
              <a:t>Cassini's UVIS occultation</a:t>
            </a:r>
            <a:br>
              <a:rPr lang="en-US" sz="3200" dirty="0"/>
            </a:br>
            <a:r>
              <a:rPr lang="en-US" sz="3200" dirty="0"/>
              <a:t>observations and DSMC model of Enceladus jets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D2514-50C2-6A42-93A2-61E767AEA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925114"/>
          </a:xfrm>
        </p:spPr>
        <p:txBody>
          <a:bodyPr anchor="b">
            <a:noAutofit/>
          </a:bodyPr>
          <a:lstStyle/>
          <a:p>
            <a:r>
              <a:rPr lang="en-US" sz="1400" u="sng" dirty="0">
                <a:solidFill>
                  <a:srgbClr val="7F7F7F"/>
                </a:solidFill>
              </a:rPr>
              <a:t>Ganna (Anya) Portyankina</a:t>
            </a:r>
            <a:r>
              <a:rPr lang="en-US" sz="1400" baseline="30000" dirty="0">
                <a:solidFill>
                  <a:srgbClr val="7F7F7F"/>
                </a:solidFill>
              </a:rPr>
              <a:t>1</a:t>
            </a:r>
            <a:r>
              <a:rPr lang="en-US" sz="1400" dirty="0">
                <a:solidFill>
                  <a:srgbClr val="7F7F7F"/>
                </a:solidFill>
              </a:rPr>
              <a:t>, L. W. Esposito</a:t>
            </a:r>
            <a:r>
              <a:rPr lang="en-US" sz="1400" baseline="30000" dirty="0">
                <a:solidFill>
                  <a:srgbClr val="7F7F7F"/>
                </a:solidFill>
              </a:rPr>
              <a:t>1</a:t>
            </a:r>
            <a:r>
              <a:rPr lang="en-US" sz="1400" dirty="0">
                <a:solidFill>
                  <a:srgbClr val="7F7F7F"/>
                </a:solidFill>
              </a:rPr>
              <a:t>, C. J. Hansen</a:t>
            </a:r>
            <a:r>
              <a:rPr lang="en-US" sz="1400" baseline="30000" dirty="0">
                <a:solidFill>
                  <a:srgbClr val="7F7F7F"/>
                </a:solidFill>
              </a:rPr>
              <a:t>2</a:t>
            </a:r>
            <a:br>
              <a:rPr lang="en-US" sz="1400" dirty="0">
                <a:solidFill>
                  <a:srgbClr val="7F7F7F"/>
                </a:solidFill>
              </a:rPr>
            </a:br>
            <a:r>
              <a:rPr lang="en-US" sz="1400" baseline="30000" dirty="0">
                <a:solidFill>
                  <a:srgbClr val="7F7F7F"/>
                </a:solidFill>
              </a:rPr>
              <a:t>1</a:t>
            </a:r>
            <a:r>
              <a:rPr lang="en-US" sz="1400" dirty="0">
                <a:solidFill>
                  <a:srgbClr val="7F7F7F"/>
                </a:solidFill>
              </a:rPr>
              <a:t> LASP, University of Colorado, Boulder, CO, USA</a:t>
            </a:r>
            <a:br>
              <a:rPr lang="en-US" sz="1400" dirty="0">
                <a:solidFill>
                  <a:srgbClr val="7F7F7F"/>
                </a:solidFill>
              </a:rPr>
            </a:br>
            <a:r>
              <a:rPr lang="en-US" sz="1400" baseline="30000" dirty="0">
                <a:solidFill>
                  <a:srgbClr val="7F7F7F"/>
                </a:solidFill>
              </a:rPr>
              <a:t>2</a:t>
            </a:r>
            <a:r>
              <a:rPr lang="en-US" sz="1400" dirty="0">
                <a:solidFill>
                  <a:srgbClr val="7F7F7F"/>
                </a:solidFill>
              </a:rPr>
              <a:t> PSI, Tucson, AZ, USA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7212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𝛄 Ori 2005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770095" y="0"/>
            <a:ext cx="1373905" cy="1371600"/>
            <a:chOff x="2442440" y="25766"/>
            <a:chExt cx="6822219" cy="6858000"/>
          </a:xfrm>
        </p:grpSpPr>
        <p:pic>
          <p:nvPicPr>
            <p:cNvPr id="4" name="Picture 3" descr="groundtrack_2005_2007_2010_2011_2016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40" y="25766"/>
              <a:ext cx="6822219" cy="68580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2483768" y="2249488"/>
              <a:ext cx="2628288" cy="4608512"/>
            </a:xfrm>
            <a:prstGeom prst="straightConnector1">
              <a:avLst/>
            </a:prstGeom>
            <a:ln w="15875" cmpd="sng">
              <a:solidFill>
                <a:srgbClr val="1FF6FF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5" name="Picture 1" descr="age4image208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90" y="1548962"/>
            <a:ext cx="2849152" cy="20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0" y="3607306"/>
            <a:ext cx="179087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1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</a:t>
            </a:r>
            <a:r>
              <a:rPr lang="en-US" sz="101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Hansen et al., Science, 2006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D17B1-4D18-6B43-B49A-A73C16E33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8962"/>
            <a:ext cx="33428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10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ζ</a:t>
            </a:r>
            <a:r>
              <a:rPr lang="en-US" dirty="0"/>
              <a:t> Ori 2007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737941" y="18716"/>
            <a:ext cx="1373905" cy="1371600"/>
            <a:chOff x="2442440" y="25766"/>
            <a:chExt cx="6822219" cy="6858000"/>
          </a:xfrm>
        </p:grpSpPr>
        <p:pic>
          <p:nvPicPr>
            <p:cNvPr id="4" name="Picture 3" descr="groundtrack_2005_2007_2010_2011_2016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40" y="25766"/>
              <a:ext cx="6822219" cy="68580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2483768" y="2249488"/>
              <a:ext cx="2628288" cy="4608512"/>
            </a:xfrm>
            <a:prstGeom prst="straightConnector1">
              <a:avLst/>
            </a:prstGeom>
            <a:ln w="15875" cmpd="sng">
              <a:solidFill>
                <a:srgbClr val="1FF6FF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3661426" y="3684372"/>
            <a:ext cx="20569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39 linearly independent model jets</a:t>
            </a: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28 jets with non-zero coefficients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40000"/>
            <a:ext cx="2571093" cy="2571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40000"/>
            <a:ext cx="2571093" cy="2571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C1A919-B7A7-6C4B-A805-467FD42B9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3" y="1440000"/>
            <a:ext cx="3342859" cy="18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E7F5B8-B946-1842-BF73-0110F4427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170" y="1440000"/>
            <a:ext cx="3084121" cy="21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8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Helvetica Neue"/>
                <a:cs typeface="Helvetica Neue"/>
              </a:rPr>
              <a:t>Solar occultation 2010</a:t>
            </a:r>
            <a:endParaRPr lang="en-US" dirty="0">
              <a:effectLst/>
            </a:endParaRPr>
          </a:p>
        </p:txBody>
      </p:sp>
      <p:pic>
        <p:nvPicPr>
          <p:cNvPr id="13" name="Picture 12" descr="UVIS_solar_occ_polar_map_with_groundtr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63" y="1404220"/>
            <a:ext cx="2679463" cy="2570400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7770095" y="-8787"/>
            <a:ext cx="1373905" cy="1371600"/>
            <a:chOff x="2442440" y="25766"/>
            <a:chExt cx="6822219" cy="6858000"/>
          </a:xfrm>
        </p:grpSpPr>
        <p:pic>
          <p:nvPicPr>
            <p:cNvPr id="18" name="Picture 17" descr="groundtrack_2005_2007_2010_2011_2016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40" y="25766"/>
              <a:ext cx="6822219" cy="6858000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 flipH="1" flipV="1">
              <a:off x="2483768" y="2249488"/>
              <a:ext cx="2628288" cy="4608512"/>
            </a:xfrm>
            <a:prstGeom prst="straightConnector1">
              <a:avLst/>
            </a:prstGeom>
            <a:ln w="15875" cmpd="sng">
              <a:solidFill>
                <a:srgbClr val="1FF6FF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57" y="1453021"/>
            <a:ext cx="3100261" cy="17023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/>
          <p:cNvSpPr txBox="1"/>
          <p:nvPr/>
        </p:nvSpPr>
        <p:spPr>
          <a:xfrm>
            <a:off x="3493796" y="3472581"/>
            <a:ext cx="20569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72 linearly independent model jets</a:t>
            </a: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41 jets with non-zero coefficients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33F336-0732-0347-B77E-9E6312EE6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40000"/>
            <a:ext cx="33428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𝛆 Ori 2011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770095" y="18716"/>
            <a:ext cx="1373905" cy="1371600"/>
            <a:chOff x="2442440" y="25766"/>
            <a:chExt cx="6822219" cy="6858000"/>
          </a:xfrm>
        </p:grpSpPr>
        <p:pic>
          <p:nvPicPr>
            <p:cNvPr id="9" name="Picture 8" descr="groundtrack_2005_2007_2010_2011_2016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40" y="25766"/>
              <a:ext cx="6822219" cy="685800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2483768" y="2249488"/>
              <a:ext cx="2628288" cy="4608512"/>
            </a:xfrm>
            <a:prstGeom prst="straightConnector1">
              <a:avLst/>
            </a:prstGeom>
            <a:ln w="15875" cmpd="sng">
              <a:solidFill>
                <a:srgbClr val="1FF6FF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2011_shuff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89" y="1445066"/>
            <a:ext cx="2570400" cy="257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29018" y="3644369"/>
            <a:ext cx="20569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 linearly independent model jets</a:t>
            </a: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 jets with non-zero coefficients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3C660C-CDCB-DD44-A13A-50C49C277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730" y="1440000"/>
            <a:ext cx="3165787" cy="209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FCABE-FD87-1345-8CCF-8222743B4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40" y="1440000"/>
            <a:ext cx="334285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8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𝛆 Ori 2016</a:t>
            </a:r>
          </a:p>
        </p:txBody>
      </p:sp>
      <p:pic>
        <p:nvPicPr>
          <p:cNvPr id="3" name="Picture 2" descr="2016_shuff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00" y="1444882"/>
            <a:ext cx="2570400" cy="25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729"/>
            <a:ext cx="3186354" cy="2190011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770095" y="18716"/>
            <a:ext cx="1373905" cy="1371600"/>
            <a:chOff x="2442440" y="25766"/>
            <a:chExt cx="6822219" cy="6858000"/>
          </a:xfrm>
        </p:grpSpPr>
        <p:pic>
          <p:nvPicPr>
            <p:cNvPr id="7" name="Picture 6" descr="groundtrack_2005_2007_2010_2011_2016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40" y="25766"/>
              <a:ext cx="6822219" cy="68580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 flipV="1">
              <a:off x="2483768" y="2249488"/>
              <a:ext cx="2628288" cy="4608512"/>
            </a:xfrm>
            <a:prstGeom prst="straightConnector1">
              <a:avLst/>
            </a:prstGeom>
            <a:ln w="15875" cmpd="sng">
              <a:solidFill>
                <a:srgbClr val="1FF6FF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270872" y="3674179"/>
            <a:ext cx="20569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58 linearly independent model jets</a:t>
            </a: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28 jets with non-zero coefficients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6813BB-7CF9-DD4F-9293-BCB072ED6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872" y="1530246"/>
            <a:ext cx="3162012" cy="210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42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𝛆 </a:t>
            </a:r>
            <a:r>
              <a:rPr lang="en-US" dirty="0" err="1"/>
              <a:t>CaMa</a:t>
            </a:r>
            <a:r>
              <a:rPr lang="en-US" dirty="0"/>
              <a:t>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1457983"/>
            <a:ext cx="3014258" cy="2009505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770095" y="18716"/>
            <a:ext cx="1373905" cy="1371600"/>
            <a:chOff x="2442440" y="25766"/>
            <a:chExt cx="6822219" cy="6858000"/>
          </a:xfrm>
        </p:grpSpPr>
        <p:pic>
          <p:nvPicPr>
            <p:cNvPr id="6" name="Picture 5" descr="groundtrack_2005_2007_2010_2011_2016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40" y="25766"/>
              <a:ext cx="6822219" cy="68580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2483768" y="2249488"/>
              <a:ext cx="2628288" cy="4608512"/>
            </a:xfrm>
            <a:prstGeom prst="straightConnector1">
              <a:avLst/>
            </a:prstGeom>
            <a:ln w="15875" cmpd="sng">
              <a:solidFill>
                <a:srgbClr val="1FF6FF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70" y="1442023"/>
            <a:ext cx="2916324" cy="20414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00" y="1442023"/>
            <a:ext cx="2570400" cy="257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98988" y="3533635"/>
            <a:ext cx="20569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85 linearly independent model jets</a:t>
            </a: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32 jets with non-zero coefficients</a:t>
            </a:r>
          </a:p>
        </p:txBody>
      </p:sp>
    </p:spTree>
    <p:extLst>
      <p:ext uri="{BB962C8B-B14F-4D97-AF65-F5344CB8AC3E}">
        <p14:creationId xmlns:p14="http://schemas.microsoft.com/office/powerpoint/2010/main" val="843352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_shuff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52" y="257233"/>
            <a:ext cx="1920240" cy="1920240"/>
          </a:xfrm>
          <a:prstGeom prst="rect">
            <a:avLst/>
          </a:prstGeom>
        </p:spPr>
      </p:pic>
      <p:pic>
        <p:nvPicPr>
          <p:cNvPr id="4" name="Picture 3" descr="2016_shuff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24" y="2335760"/>
            <a:ext cx="1920240" cy="1920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6869" y="9024"/>
            <a:ext cx="155871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Solar Occ.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9652" y="-4774"/>
            <a:ext cx="181539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Eps. Ori. Occ. 2011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3019" y="4258786"/>
            <a:ext cx="173211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Eps. Ori. Occ. 2016</a:t>
            </a:r>
          </a:p>
        </p:txBody>
      </p:sp>
      <p:pic>
        <p:nvPicPr>
          <p:cNvPr id="8" name="Picture 7" descr="UVIS_solar_occ_polar_map_with_groundtrack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741" r="3722" b="697"/>
          <a:stretch/>
        </p:blipFill>
        <p:spPr>
          <a:xfrm>
            <a:off x="3623418" y="251398"/>
            <a:ext cx="1920240" cy="1920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418" y="2335760"/>
            <a:ext cx="1920240" cy="1920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6869" y="4256000"/>
            <a:ext cx="188729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Eps. Ori. Occ. 2017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24" y="251398"/>
            <a:ext cx="1920240" cy="19202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16968" y="0"/>
            <a:ext cx="173211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 err="1"/>
              <a:t>Zet</a:t>
            </a:r>
            <a:r>
              <a:rPr lang="en-US" sz="1013" dirty="0"/>
              <a:t>. Ori. Occ. 2007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A867B-2DBB-584F-8F7F-B21C80FA55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4681" y="2335759"/>
            <a:ext cx="1921633" cy="19216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FAA353-BDCB-7341-AA9A-5EF09D101206}"/>
              </a:ext>
            </a:extLst>
          </p:cNvPr>
          <p:cNvSpPr txBox="1"/>
          <p:nvPr/>
        </p:nvSpPr>
        <p:spPr>
          <a:xfrm>
            <a:off x="5645561" y="4255999"/>
            <a:ext cx="252043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/>
              <a:t>Sources active through multiple years</a:t>
            </a:r>
          </a:p>
        </p:txBody>
      </p:sp>
    </p:spTree>
    <p:extLst>
      <p:ext uri="{BB962C8B-B14F-4D97-AF65-F5344CB8AC3E}">
        <p14:creationId xmlns:p14="http://schemas.microsoft.com/office/powerpoint/2010/main" val="223398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buClr>
                <a:schemeClr val="bg1">
                  <a:lumMod val="8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 least 41 individual jets are required to fit the highest resolution UVIS dataset (Solar occultation), while combination of a larger set of linearly-dependent jets can not be excluded.</a:t>
            </a:r>
          </a:p>
          <a:p>
            <a:pPr>
              <a:spcBef>
                <a:spcPts val="450"/>
              </a:spcBef>
              <a:spcAft>
                <a:spcPts val="450"/>
              </a:spcAft>
              <a:buClr>
                <a:schemeClr val="bg1">
                  <a:lumMod val="8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Less jets are required to fit stellar occultation data because of their resolution and geometry.</a:t>
            </a:r>
          </a:p>
          <a:p>
            <a:pPr>
              <a:spcBef>
                <a:spcPts val="450"/>
              </a:spcBef>
              <a:spcAft>
                <a:spcPts val="450"/>
              </a:spcAft>
              <a:buClr>
                <a:schemeClr val="bg1">
                  <a:lumMod val="8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There is a set of jets (at least 37) that repeatedly appear in the best fits, i.e. it is highly probable that they were active constantly throughout the mission.</a:t>
            </a:r>
          </a:p>
          <a:p>
            <a:pPr>
              <a:spcBef>
                <a:spcPts val="450"/>
              </a:spcBef>
              <a:spcAft>
                <a:spcPts val="450"/>
              </a:spcAft>
              <a:buClr>
                <a:schemeClr val="bg1">
                  <a:lumMod val="8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Every occultation was special. Different number of active jets and different combination of the jets contribute to the best fits to UVIS data.</a:t>
            </a:r>
          </a:p>
          <a:p>
            <a:pPr marL="0" indent="0" algn="ctr">
              <a:spcBef>
                <a:spcPts val="450"/>
              </a:spcBef>
              <a:spcAft>
                <a:spcPts val="450"/>
              </a:spcAft>
              <a:buClr>
                <a:schemeClr val="bg1">
                  <a:lumMod val="85000"/>
                </a:schemeClr>
              </a:buClr>
              <a:buNone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THANK YOU, CASSINI!</a:t>
            </a:r>
          </a:p>
        </p:txBody>
      </p:sp>
    </p:spTree>
    <p:extLst>
      <p:ext uri="{BB962C8B-B14F-4D97-AF65-F5344CB8AC3E}">
        <p14:creationId xmlns:p14="http://schemas.microsoft.com/office/powerpoint/2010/main" val="1789296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29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lar_occ_bin0_bin1_r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42" y="2841780"/>
            <a:ext cx="4590510" cy="21479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Solar_occ_bin0_errorb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43" y="573528"/>
            <a:ext cx="4590509" cy="21479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4641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57FE-B71A-1549-AA02-0502EDC3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Helvetica Neue"/>
              </a:rPr>
              <a:t>UVIS Observations of Enceladus’ Plume</a:t>
            </a:r>
            <a:endParaRPr lang="en-US" dirty="0"/>
          </a:p>
        </p:txBody>
      </p:sp>
      <p:pic>
        <p:nvPicPr>
          <p:cNvPr id="4" name="Content Placeholder 4" descr="PIA10354.jpg">
            <a:extLst>
              <a:ext uri="{FF2B5EF4-FFF2-40B4-BE49-F238E27FC236}">
                <a16:creationId xmlns:a16="http://schemas.microsoft.com/office/drawing/2014/main" id="{C5B73EAE-43CD-3249-AB3C-594FDAFF9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70" b="-8470"/>
          <a:stretch>
            <a:fillRect/>
          </a:stretch>
        </p:blipFill>
        <p:spPr>
          <a:xfrm>
            <a:off x="0" y="1247368"/>
            <a:ext cx="2199203" cy="2502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E08C5-ABF5-B941-88AF-11300FE01423}"/>
              </a:ext>
            </a:extLst>
          </p:cNvPr>
          <p:cNvSpPr txBox="1"/>
          <p:nvPr/>
        </p:nvSpPr>
        <p:spPr>
          <a:xfrm>
            <a:off x="5966374" y="1476019"/>
            <a:ext cx="294699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ndale Mono"/>
                <a:cs typeface="Andale Mono"/>
              </a:rPr>
              <a:t>UVIS occultation observation provide data about water vapor column densities along the line of sight of UVIS</a:t>
            </a:r>
            <a:br>
              <a:rPr lang="en-US" sz="1400" dirty="0">
                <a:latin typeface="Andale Mono"/>
                <a:cs typeface="Andale Mono"/>
              </a:rPr>
            </a:br>
            <a:endParaRPr lang="en-US" sz="1400" dirty="0">
              <a:latin typeface="Andale Mono"/>
              <a:cs typeface="Andale Mono"/>
            </a:endParaRPr>
          </a:p>
          <a:p>
            <a:endParaRPr lang="en-US" sz="1400" dirty="0">
              <a:latin typeface="Andale Mono"/>
              <a:cs typeface="Andale Mono"/>
            </a:endParaRPr>
          </a:p>
          <a:p>
            <a:endParaRPr lang="en-US" sz="1400" dirty="0">
              <a:latin typeface="Andale Mono"/>
              <a:cs typeface="Andale Mono"/>
            </a:endParaRPr>
          </a:p>
          <a:p>
            <a:br>
              <a:rPr lang="en-US" sz="1400" dirty="0">
                <a:latin typeface="Andale Mono"/>
                <a:cs typeface="Andale Mono"/>
              </a:rPr>
            </a:br>
            <a:endParaRPr lang="en-US" sz="1400" dirty="0">
              <a:latin typeface="Andale Mono"/>
              <a:cs typeface="Andale Mono"/>
            </a:endParaRPr>
          </a:p>
          <a:p>
            <a:r>
              <a:rPr lang="en-US" sz="1400" dirty="0">
                <a:latin typeface="Andale Mono"/>
                <a:cs typeface="Andale Mono"/>
              </a:rPr>
              <a:t>Summed wavelength range 850–1000 </a:t>
            </a:r>
            <a:r>
              <a:rPr lang="en-US" sz="1400" dirty="0" err="1">
                <a:latin typeface="Andale Mono"/>
                <a:cs typeface="Andale Mono"/>
              </a:rPr>
              <a:t>Å</a:t>
            </a:r>
            <a:r>
              <a:rPr lang="en-US" sz="1400" dirty="0">
                <a:latin typeface="Andale Mono"/>
                <a:cs typeface="Andale Mono"/>
              </a:rPr>
              <a:t> as a function of time &lt;- </a:t>
            </a:r>
          </a:p>
        </p:txBody>
      </p:sp>
      <p:pic>
        <p:nvPicPr>
          <p:cNvPr id="7" name="Picture 6" descr="UVIS_SolarOcc_spectra_01.png">
            <a:extLst>
              <a:ext uri="{FF2B5EF4-FFF2-40B4-BE49-F238E27FC236}">
                <a16:creationId xmlns:a16="http://schemas.microsoft.com/office/drawing/2014/main" id="{DE271BBB-2C1C-BF4A-8454-C8D7AC6F5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24" y="1075962"/>
            <a:ext cx="3048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UVIS_SolarOcc_spectra_02.png">
            <a:extLst>
              <a:ext uri="{FF2B5EF4-FFF2-40B4-BE49-F238E27FC236}">
                <a16:creationId xmlns:a16="http://schemas.microsoft.com/office/drawing/2014/main" id="{5573DCAE-7630-D441-B937-3DE119BA2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849" y="1161665"/>
            <a:ext cx="3048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UVIS_SolarOcc_spectra_03.png">
            <a:extLst>
              <a:ext uri="{FF2B5EF4-FFF2-40B4-BE49-F238E27FC236}">
                <a16:creationId xmlns:a16="http://schemas.microsoft.com/office/drawing/2014/main" id="{02615D2A-87DC-B74A-90AD-745E7E42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74" y="1247368"/>
            <a:ext cx="3048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UVIS_SolarOcc_opacity.png">
            <a:extLst>
              <a:ext uri="{FF2B5EF4-FFF2-40B4-BE49-F238E27FC236}">
                <a16:creationId xmlns:a16="http://schemas.microsoft.com/office/drawing/2014/main" id="{A3507A25-44AA-CB4F-B589-0B150DE0B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24" y="3478318"/>
            <a:ext cx="2618494" cy="1624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5429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FEAD-4371-2A41-9911-AC5E52A2F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Helvetica Neue"/>
              </a:rPr>
              <a:t>UVIS Observations of Enceladus’ Plume</a:t>
            </a:r>
            <a:endParaRPr lang="en-US" dirty="0"/>
          </a:p>
        </p:txBody>
      </p:sp>
      <p:pic>
        <p:nvPicPr>
          <p:cNvPr id="3" name="Picture 2" descr="UVIS_SolarOcc_opacity.png">
            <a:extLst>
              <a:ext uri="{FF2B5EF4-FFF2-40B4-BE49-F238E27FC236}">
                <a16:creationId xmlns:a16="http://schemas.microsoft.com/office/drawing/2014/main" id="{C1D4FA3F-69E8-E248-8DDB-39B3198C7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0" y="1469078"/>
            <a:ext cx="3245435" cy="20139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UVIS_solar_Occ_rayheight.png">
            <a:extLst>
              <a:ext uri="{FF2B5EF4-FFF2-40B4-BE49-F238E27FC236}">
                <a16:creationId xmlns:a16="http://schemas.microsoft.com/office/drawing/2014/main" id="{D7425DCA-AB89-7744-B05C-464A40AEF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13" y="1439002"/>
            <a:ext cx="4014061" cy="205524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283C4F78-C2C9-2B41-A2A1-D70F5ECA8B9D}"/>
              </a:ext>
            </a:extLst>
          </p:cNvPr>
          <p:cNvSpPr/>
          <p:nvPr/>
        </p:nvSpPr>
        <p:spPr>
          <a:xfrm>
            <a:off x="3954192" y="2181757"/>
            <a:ext cx="680093" cy="58858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52B79-27BD-0B47-8B9E-65929EA3BF3E}"/>
              </a:ext>
            </a:extLst>
          </p:cNvPr>
          <p:cNvSpPr txBox="1"/>
          <p:nvPr/>
        </p:nvSpPr>
        <p:spPr>
          <a:xfrm>
            <a:off x="4689913" y="3542936"/>
            <a:ext cx="4243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ndale Mono"/>
                <a:cs typeface="Andale Mono"/>
              </a:rPr>
              <a:t>Geometry of the observations is the key to single jets properties.</a:t>
            </a:r>
          </a:p>
          <a:p>
            <a:endParaRPr lang="en-US" sz="1400" dirty="0">
              <a:latin typeface="Andale Mono"/>
              <a:cs typeface="Andale Mo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F249D-61E6-FA49-BB56-4E3D3DE82655}"/>
              </a:ext>
            </a:extLst>
          </p:cNvPr>
          <p:cNvSpPr txBox="1"/>
          <p:nvPr/>
        </p:nvSpPr>
        <p:spPr>
          <a:xfrm>
            <a:off x="653130" y="3542936"/>
            <a:ext cx="344121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ndale Mono"/>
                <a:cs typeface="Andale Mono"/>
              </a:rPr>
              <a:t>This is the procedure for FUV and EUV channels.</a:t>
            </a:r>
            <a:br>
              <a:rPr lang="en-US" sz="1200" dirty="0">
                <a:latin typeface="Andale Mono"/>
                <a:cs typeface="Andale Mono"/>
              </a:rPr>
            </a:br>
            <a:endParaRPr lang="en-US" sz="1200" dirty="0">
              <a:latin typeface="Andale Mono"/>
              <a:cs typeface="Andale Mono"/>
            </a:endParaRPr>
          </a:p>
          <a:p>
            <a:r>
              <a:rPr lang="en-US" sz="1200" dirty="0">
                <a:latin typeface="Andale Mono"/>
                <a:cs typeface="Andale Mono"/>
              </a:rPr>
              <a:t>Similar for HSP channel (minus spectra).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3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29136-2E2C-9547-9D8F-CEED1C90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UVIS occultation observations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ED4B2-047B-0F45-A7A6-C9C6101F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356"/>
            <a:ext cx="9144000" cy="31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36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D1B60E5-CB5E-8D4B-AE09-87961FF5A7D4}"/>
              </a:ext>
            </a:extLst>
          </p:cNvPr>
          <p:cNvGrpSpPr>
            <a:grpSpLocks noChangeAspect="1"/>
          </p:cNvGrpSpPr>
          <p:nvPr/>
        </p:nvGrpSpPr>
        <p:grpSpPr>
          <a:xfrm>
            <a:off x="4500232" y="-7225"/>
            <a:ext cx="4686513" cy="4711093"/>
            <a:chOff x="2442440" y="25766"/>
            <a:chExt cx="6822219" cy="6858000"/>
          </a:xfrm>
        </p:grpSpPr>
        <p:pic>
          <p:nvPicPr>
            <p:cNvPr id="18" name="Picture 17" descr="groundtrack_2005_2007_2010_2011_2016.tiff">
              <a:extLst>
                <a:ext uri="{FF2B5EF4-FFF2-40B4-BE49-F238E27FC236}">
                  <a16:creationId xmlns:a16="http://schemas.microsoft.com/office/drawing/2014/main" id="{581BFB21-1B81-B64C-9AB5-B60FB25D2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40" y="25766"/>
              <a:ext cx="6822219" cy="685800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BCC1604-7BC1-8F49-AB2B-2816332E9889}"/>
                </a:ext>
              </a:extLst>
            </p:cNvPr>
            <p:cNvCxnSpPr/>
            <p:nvPr/>
          </p:nvCxnSpPr>
          <p:spPr>
            <a:xfrm flipH="1" flipV="1">
              <a:off x="2483768" y="2249488"/>
              <a:ext cx="2628288" cy="4608512"/>
            </a:xfrm>
            <a:prstGeom prst="straightConnector1">
              <a:avLst/>
            </a:prstGeom>
            <a:ln w="44450" cmpd="sng">
              <a:solidFill>
                <a:srgbClr val="1FF6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A946B0-3C94-A744-94E1-51BF6F09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UVIS occultation</a:t>
            </a:r>
            <a:br>
              <a:rPr lang="en-US" dirty="0"/>
            </a:br>
            <a:r>
              <a:rPr lang="en-US" dirty="0"/>
              <a:t>geometries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43E62-D5BD-6B47-8C18-139D8DC25E86}"/>
              </a:ext>
            </a:extLst>
          </p:cNvPr>
          <p:cNvSpPr txBox="1"/>
          <p:nvPr/>
        </p:nvSpPr>
        <p:spPr>
          <a:xfrm>
            <a:off x="3356152" y="1926776"/>
            <a:ext cx="261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88D3C9-04FF-8A4E-8F36-C6077D2E706B}"/>
              </a:ext>
            </a:extLst>
          </p:cNvPr>
          <p:cNvSpPr txBox="1"/>
          <p:nvPr/>
        </p:nvSpPr>
        <p:spPr>
          <a:xfrm>
            <a:off x="8921479" y="4191074"/>
            <a:ext cx="261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0581E-70C9-6E4D-B80B-0A37D82DE836}"/>
              </a:ext>
            </a:extLst>
          </p:cNvPr>
          <p:cNvSpPr txBox="1"/>
          <p:nvPr/>
        </p:nvSpPr>
        <p:spPr>
          <a:xfrm>
            <a:off x="6009665" y="642821"/>
            <a:ext cx="261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8F135-739C-4943-9CCA-9DBA79F7B034}"/>
              </a:ext>
            </a:extLst>
          </p:cNvPr>
          <p:cNvSpPr txBox="1"/>
          <p:nvPr/>
        </p:nvSpPr>
        <p:spPr>
          <a:xfrm>
            <a:off x="6356440" y="196349"/>
            <a:ext cx="974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0066"/>
                </a:solidFill>
              </a:rPr>
              <a:t>Ingress 2005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1BD98-24EE-7743-A3F9-D73773AFFB50}"/>
              </a:ext>
            </a:extLst>
          </p:cNvPr>
          <p:cNvSpPr txBox="1"/>
          <p:nvPr/>
        </p:nvSpPr>
        <p:spPr>
          <a:xfrm>
            <a:off x="8060638" y="2898177"/>
            <a:ext cx="974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Ingress 2007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0B14D-795A-B241-B3AC-E90DA4177556}"/>
              </a:ext>
            </a:extLst>
          </p:cNvPr>
          <p:cNvSpPr txBox="1"/>
          <p:nvPr/>
        </p:nvSpPr>
        <p:spPr>
          <a:xfrm>
            <a:off x="4834903" y="1039839"/>
            <a:ext cx="934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Egress 2007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C40F0-8403-5246-B4A8-93BB88DA98E5}"/>
              </a:ext>
            </a:extLst>
          </p:cNvPr>
          <p:cNvSpPr txBox="1"/>
          <p:nvPr/>
        </p:nvSpPr>
        <p:spPr>
          <a:xfrm>
            <a:off x="5917523" y="5908759"/>
            <a:ext cx="261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C92D8-778A-A441-B968-47541CF4B97F}"/>
              </a:ext>
            </a:extLst>
          </p:cNvPr>
          <p:cNvSpPr txBox="1"/>
          <p:nvPr/>
        </p:nvSpPr>
        <p:spPr>
          <a:xfrm>
            <a:off x="8068341" y="2020917"/>
            <a:ext cx="973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0066"/>
                </a:solidFill>
              </a:rPr>
              <a:t>Impact 2005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DD7B02-BDC1-5D45-9ECB-ABC761ECF6A0}"/>
              </a:ext>
            </a:extLst>
          </p:cNvPr>
          <p:cNvSpPr txBox="1"/>
          <p:nvPr/>
        </p:nvSpPr>
        <p:spPr>
          <a:xfrm>
            <a:off x="6259504" y="4360694"/>
            <a:ext cx="934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Egress 2010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96737-8FEF-D84A-95B2-B9E64A5362D8}"/>
              </a:ext>
            </a:extLst>
          </p:cNvPr>
          <p:cNvSpPr txBox="1"/>
          <p:nvPr/>
        </p:nvSpPr>
        <p:spPr>
          <a:xfrm>
            <a:off x="6836798" y="4173718"/>
            <a:ext cx="982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Ingress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4620-FAB5-8649-9CC3-D71719F88E95}"/>
              </a:ext>
            </a:extLst>
          </p:cNvPr>
          <p:cNvSpPr txBox="1"/>
          <p:nvPr/>
        </p:nvSpPr>
        <p:spPr>
          <a:xfrm>
            <a:off x="5691860" y="2561413"/>
            <a:ext cx="973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6600"/>
                </a:solidFill>
              </a:rPr>
              <a:t>Impact 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AD54B-6AA9-CD4D-9DD6-488CD2BF17A0}"/>
              </a:ext>
            </a:extLst>
          </p:cNvPr>
          <p:cNvSpPr txBox="1"/>
          <p:nvPr/>
        </p:nvSpPr>
        <p:spPr>
          <a:xfrm>
            <a:off x="64746" y="3115309"/>
            <a:ext cx="4311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Violet =&gt; </a:t>
            </a:r>
            <a:r>
              <a:rPr lang="en-US" sz="1400" dirty="0" err="1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γ</a:t>
            </a:r>
            <a:r>
              <a:rPr lang="en-US" sz="1400" dirty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Ori</a:t>
            </a:r>
            <a:r>
              <a:rPr lang="en-US" sz="1400" dirty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 2005</a:t>
            </a:r>
          </a:p>
          <a:p>
            <a:r>
              <a:rPr lang="en-US" sz="1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Blue =&gt; </a:t>
            </a:r>
            <a:r>
              <a:rPr lang="en-US" sz="1400" dirty="0" err="1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ζ</a:t>
            </a:r>
            <a:r>
              <a:rPr lang="en-US" sz="1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Ori</a:t>
            </a:r>
            <a:r>
              <a:rPr lang="en-US" sz="1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2007</a:t>
            </a:r>
          </a:p>
          <a:p>
            <a:r>
              <a:rPr lang="en-US" sz="1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Red =&gt; Sun 2010</a:t>
            </a:r>
          </a:p>
          <a:p>
            <a:r>
              <a:rPr lang="en-US" sz="1400" dirty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Green =&gt; </a:t>
            </a:r>
            <a:r>
              <a:rPr lang="en-US" sz="1400" dirty="0" err="1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ζ</a:t>
            </a:r>
            <a:r>
              <a:rPr lang="en-US" sz="1400" dirty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 (and </a:t>
            </a:r>
            <a:r>
              <a:rPr lang="en-US" sz="1400" dirty="0" err="1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ε</a:t>
            </a:r>
            <a:r>
              <a:rPr lang="en-US" sz="1400" dirty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) </a:t>
            </a:r>
            <a:r>
              <a:rPr lang="en-US" sz="1400" dirty="0" err="1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Ori</a:t>
            </a:r>
            <a:r>
              <a:rPr lang="en-US" sz="1400" dirty="0">
                <a:solidFill>
                  <a:srgbClr val="00B050"/>
                </a:solidFill>
                <a:ea typeface="ＭＳ Ｐゴシック" charset="0"/>
                <a:cs typeface="ＭＳ Ｐゴシック" charset="0"/>
              </a:rPr>
              <a:t> 2011</a:t>
            </a:r>
          </a:p>
          <a:p>
            <a:r>
              <a:rPr lang="en-US" sz="1400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Orange =&gt; </a:t>
            </a:r>
            <a:r>
              <a:rPr lang="en-US" sz="1400" dirty="0" err="1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ε</a:t>
            </a:r>
            <a:r>
              <a:rPr lang="en-US" sz="1400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Ori</a:t>
            </a:r>
            <a:r>
              <a:rPr lang="en-US" sz="1400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 (Mar 11, 2016)</a:t>
            </a:r>
          </a:p>
          <a:p>
            <a:r>
              <a:rPr lang="en-US" sz="1400" dirty="0">
                <a:solidFill>
                  <a:srgbClr val="00B0F0"/>
                </a:solidFill>
                <a:ea typeface="ＭＳ Ｐゴシック" charset="0"/>
                <a:cs typeface="ＭＳ Ｐゴシック" charset="0"/>
              </a:rPr>
              <a:t>Turquoise =&gt; </a:t>
            </a:r>
            <a:r>
              <a:rPr lang="en-US" sz="1400" dirty="0" err="1">
                <a:solidFill>
                  <a:srgbClr val="00B0F0"/>
                </a:solidFill>
                <a:ea typeface="ＭＳ Ｐゴシック" charset="0"/>
                <a:cs typeface="ＭＳ Ｐゴシック" charset="0"/>
              </a:rPr>
              <a:t>ε</a:t>
            </a:r>
            <a:r>
              <a:rPr lang="en-US" sz="1400" dirty="0">
                <a:solidFill>
                  <a:srgbClr val="00B0F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>
                <a:solidFill>
                  <a:srgbClr val="00B0F0"/>
                </a:solidFill>
                <a:ea typeface="ＭＳ Ｐゴシック" charset="0"/>
                <a:cs typeface="ＭＳ Ｐゴシック" charset="0"/>
              </a:rPr>
              <a:t>CanMaj</a:t>
            </a:r>
            <a:r>
              <a:rPr lang="en-US" sz="1400" dirty="0">
                <a:solidFill>
                  <a:srgbClr val="00B0F0"/>
                </a:solidFill>
                <a:ea typeface="ＭＳ Ｐゴシック" charset="0"/>
                <a:cs typeface="ＭＳ Ｐゴシック" charset="0"/>
              </a:rPr>
              <a:t> (Mar 27, 2017)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923543-7258-C04B-B645-6B2F9CEADC75}"/>
              </a:ext>
            </a:extLst>
          </p:cNvPr>
          <p:cNvSpPr txBox="1"/>
          <p:nvPr/>
        </p:nvSpPr>
        <p:spPr>
          <a:xfrm>
            <a:off x="7872768" y="4401305"/>
            <a:ext cx="13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C. Hansen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40FC18-B2E5-6C44-8E2A-961B9D7715FD}"/>
              </a:ext>
            </a:extLst>
          </p:cNvPr>
          <p:cNvSpPr txBox="1"/>
          <p:nvPr/>
        </p:nvSpPr>
        <p:spPr>
          <a:xfrm>
            <a:off x="63567" y="1466494"/>
            <a:ext cx="3995280" cy="139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95959"/>
                </a:solidFill>
              </a:rPr>
              <a:t>In all </a:t>
            </a:r>
            <a:r>
              <a:rPr lang="en-US" sz="1600" dirty="0" err="1">
                <a:solidFill>
                  <a:srgbClr val="595959"/>
                </a:solidFill>
              </a:rPr>
              <a:t>occultations</a:t>
            </a:r>
            <a:r>
              <a:rPr lang="en-US" sz="1600" dirty="0">
                <a:solidFill>
                  <a:srgbClr val="595959"/>
                </a:solidFill>
              </a:rPr>
              <a:t> UVIS looks through the plume and jets.</a:t>
            </a:r>
          </a:p>
          <a:p>
            <a:pPr>
              <a:lnSpc>
                <a:spcPct val="30000"/>
              </a:lnSpc>
            </a:pPr>
            <a:endParaRPr lang="en-US" sz="1600" dirty="0">
              <a:solidFill>
                <a:srgbClr val="595959"/>
              </a:solidFill>
            </a:endParaRPr>
          </a:p>
          <a:p>
            <a:r>
              <a:rPr lang="en-US" sz="1600" dirty="0">
                <a:solidFill>
                  <a:srgbClr val="595959"/>
                </a:solidFill>
              </a:rPr>
              <a:t>The ground track is the perpendicular dropped to the surface from the ray to the star.</a:t>
            </a:r>
          </a:p>
        </p:txBody>
      </p:sp>
    </p:spTree>
    <p:extLst>
      <p:ext uri="{BB962C8B-B14F-4D97-AF65-F5344CB8AC3E}">
        <p14:creationId xmlns:p14="http://schemas.microsoft.com/office/powerpoint/2010/main" val="1742142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58" y="573529"/>
            <a:ext cx="6048672" cy="613172"/>
          </a:xfrm>
        </p:spPr>
        <p:txBody>
          <a:bodyPr>
            <a:normAutofit fontScale="90000"/>
          </a:bodyPr>
          <a:lstStyle/>
          <a:p>
            <a:r>
              <a:rPr lang="en-US" dirty="0"/>
              <a:t>3D direct simulation </a:t>
            </a:r>
            <a:br>
              <a:rPr lang="en-US" dirty="0"/>
            </a:br>
            <a:r>
              <a:rPr lang="en-US" dirty="0"/>
              <a:t>Monte Carlo (DSMC) model</a:t>
            </a:r>
            <a:br>
              <a:rPr lang="en-US" dirty="0"/>
            </a:b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83778" y="1408387"/>
            <a:ext cx="3857297" cy="2722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accent1"/>
                </a:solidFill>
              </a:rPr>
              <a:t>General properties:</a:t>
            </a:r>
            <a:r>
              <a:rPr lang="en-US" sz="1400" dirty="0">
                <a:solidFill>
                  <a:srgbClr val="E4B28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400" dirty="0"/>
              <a:t>High resolution (&lt;=1km), fully 3D; </a:t>
            </a:r>
            <a:br>
              <a:rPr lang="en-US" sz="1400" dirty="0"/>
            </a:br>
            <a:r>
              <a:rPr lang="en-US" sz="1400" dirty="0"/>
              <a:t>Gravity of Saturn and Enceladus; </a:t>
            </a:r>
            <a:br>
              <a:rPr lang="en-US" sz="1400" dirty="0"/>
            </a:br>
            <a:r>
              <a:rPr lang="en-US" sz="1400" dirty="0"/>
              <a:t>Coriolis, centrifugal, and tidal forces; </a:t>
            </a:r>
            <a:br>
              <a:rPr lang="en-US" sz="1400" dirty="0"/>
            </a:br>
            <a:r>
              <a:rPr lang="en-US" sz="1400" dirty="0"/>
              <a:t>Collisions; Steady-state solution; </a:t>
            </a:r>
            <a:br>
              <a:rPr lang="en-US" sz="1400" dirty="0"/>
            </a:br>
            <a:r>
              <a:rPr lang="en-US" sz="1400" dirty="0"/>
              <a:t>Initial velocity with thermal V</a:t>
            </a:r>
            <a:r>
              <a:rPr lang="en-US" sz="1400" baseline="-25000" dirty="0"/>
              <a:t>th</a:t>
            </a:r>
            <a:r>
              <a:rPr lang="en-US" sz="1400" dirty="0"/>
              <a:t> and vertical </a:t>
            </a:r>
            <a:r>
              <a:rPr lang="en-US" sz="1400" dirty="0" err="1"/>
              <a:t>V</a:t>
            </a:r>
            <a:r>
              <a:rPr lang="en-US" sz="1400" baseline="-25000" dirty="0" err="1"/>
              <a:t>z</a:t>
            </a:r>
            <a:r>
              <a:rPr lang="en-US" sz="1400" dirty="0"/>
              <a:t> components; </a:t>
            </a:r>
            <a:br>
              <a:rPr lang="en-US" sz="1400" dirty="0"/>
            </a:br>
            <a:r>
              <a:rPr lang="en-US" sz="1400" dirty="0"/>
              <a:t>Total flux is used to calibrate the model [Hansen et al., 2006]; </a:t>
            </a:r>
            <a:br>
              <a:rPr lang="en-US" sz="1400" dirty="0"/>
            </a:br>
            <a:r>
              <a:rPr lang="en-US" sz="1400" dirty="0"/>
              <a:t>Precise observational geometry with SPICE.</a:t>
            </a:r>
          </a:p>
        </p:txBody>
      </p:sp>
      <p:pic>
        <p:nvPicPr>
          <p:cNvPr id="8" name="Picture 7" descr="Enc_SP_map_99sourc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552" y="2569967"/>
            <a:ext cx="1936448" cy="1979480"/>
          </a:xfrm>
          <a:prstGeom prst="rect">
            <a:avLst/>
          </a:prstGeom>
        </p:spPr>
      </p:pic>
      <p:pic>
        <p:nvPicPr>
          <p:cNvPr id="6" name="Picture 5" descr="all_jets_model_Kelly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09" y="1496502"/>
            <a:ext cx="2897543" cy="2355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3AB517-921C-8E46-A5D4-8B8388EBFE61}"/>
              </a:ext>
            </a:extLst>
          </p:cNvPr>
          <p:cNvSpPr txBox="1"/>
          <p:nvPr/>
        </p:nvSpPr>
        <p:spPr>
          <a:xfrm>
            <a:off x="283778" y="4183117"/>
            <a:ext cx="692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Source geometry: </a:t>
            </a:r>
            <a:r>
              <a:rPr lang="en-US" sz="1400" dirty="0"/>
              <a:t>localized sources [</a:t>
            </a:r>
            <a:r>
              <a:rPr lang="en-US" sz="1400" dirty="0" err="1"/>
              <a:t>Porco</a:t>
            </a:r>
            <a:r>
              <a:rPr lang="en-US" sz="1400" dirty="0"/>
              <a:t> et. al. 2014];  </a:t>
            </a:r>
            <a:r>
              <a:rPr lang="en-US" sz="1400" dirty="0">
                <a:solidFill>
                  <a:schemeClr val="accent2"/>
                </a:solidFill>
              </a:rPr>
              <a:t>+ fitting procedure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4091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 procedure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378262" y="1519190"/>
            <a:ext cx="1765738" cy="2933540"/>
          </a:xfrm>
          <a:prstGeom prst="rect">
            <a:avLst/>
          </a:prstGeom>
        </p:spPr>
        <p:txBody>
          <a:bodyPr/>
          <a:lstStyle>
            <a:lvl1pPr marL="419100" indent="-4191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Lucida Grande"/>
              <a:buChar char="-"/>
              <a:defRPr sz="2200" b="0" i="0">
                <a:solidFill>
                  <a:srgbClr val="7F7F7F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8382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Font typeface="Lucida Grande"/>
              <a:buChar char="-"/>
              <a:defRPr sz="2000" b="0" i="0">
                <a:solidFill>
                  <a:srgbClr val="7F7F7F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2954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Font typeface="Lucida Grande"/>
              <a:buChar char="-"/>
              <a:defRPr sz="2400" b="0" i="0">
                <a:solidFill>
                  <a:srgbClr val="7F7F7F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7145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Font typeface="Lucida Grande"/>
              <a:buChar char="-"/>
              <a:defRPr sz="2000" b="0" i="0">
                <a:solidFill>
                  <a:srgbClr val="7F7F7F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1336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Font typeface="Lucida Grande"/>
              <a:buChar char="-"/>
              <a:defRPr sz="2000" b="0" i="0">
                <a:solidFill>
                  <a:srgbClr val="7F7F7F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5908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Ø"/>
              <a:defRPr>
                <a:solidFill>
                  <a:srgbClr val="333333"/>
                </a:solidFill>
                <a:latin typeface="+mn-lt"/>
              </a:defRPr>
            </a:lvl6pPr>
            <a:lvl7pPr marL="30480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Ø"/>
              <a:defRPr>
                <a:solidFill>
                  <a:srgbClr val="333333"/>
                </a:solidFill>
                <a:latin typeface="+mn-lt"/>
              </a:defRPr>
            </a:lvl7pPr>
            <a:lvl8pPr marL="35052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Ø"/>
              <a:defRPr>
                <a:solidFill>
                  <a:srgbClr val="333333"/>
                </a:solidFill>
                <a:latin typeface="+mn-lt"/>
              </a:defRPr>
            </a:lvl8pPr>
            <a:lvl9pPr marL="39624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Ø"/>
              <a:defRPr>
                <a:solidFill>
                  <a:srgbClr val="333333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The relative strength of the jets can be modified by multiplying each of them by a coefficient </a:t>
            </a:r>
            <a:r>
              <a:rPr lang="en-US" sz="1400" i="1" dirty="0" err="1">
                <a:solidFill>
                  <a:schemeClr val="tx1"/>
                </a:solidFill>
              </a:rPr>
              <a:t>k</a:t>
            </a:r>
            <a:r>
              <a:rPr lang="en-US" sz="1400" i="1" baseline="-25000" dirty="0" err="1">
                <a:solidFill>
                  <a:schemeClr val="tx1"/>
                </a:solidFill>
              </a:rPr>
              <a:t>i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Gussian</a:t>
            </a:r>
            <a:r>
              <a:rPr lang="en-US" sz="1400" dirty="0">
                <a:solidFill>
                  <a:schemeClr val="tx1"/>
                </a:solidFill>
              </a:rPr>
              <a:t> elimination on matrix J results in the reduced row echelon form (RREF) of J.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Result of the fitting procedure is the set of coefficients </a:t>
            </a:r>
            <a:r>
              <a:rPr lang="en-US" sz="1400" i="1" dirty="0" err="1">
                <a:solidFill>
                  <a:schemeClr val="tx1"/>
                </a:solidFill>
              </a:rPr>
              <a:t>k</a:t>
            </a:r>
            <a:r>
              <a:rPr lang="en-US" sz="1400" i="1" baseline="-25000" dirty="0" err="1">
                <a:solidFill>
                  <a:schemeClr val="tx1"/>
                </a:solidFill>
              </a:rPr>
              <a:t>i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6" name="Picture 5" descr="all100_jets_fra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443037"/>
            <a:ext cx="2058407" cy="2043843"/>
          </a:xfrm>
          <a:prstGeom prst="rect">
            <a:avLst/>
          </a:prstGeom>
        </p:spPr>
      </p:pic>
      <p:pic>
        <p:nvPicPr>
          <p:cNvPr id="9" name="Picture 8" descr="fitting_not_100_je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78" y="1464057"/>
            <a:ext cx="3198201" cy="17561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Screen Shot 2017-07-04 at 10.29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3598012"/>
            <a:ext cx="3220685" cy="1512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024" y="3632911"/>
            <a:ext cx="1836204" cy="1423263"/>
          </a:xfrm>
          <a:prstGeom prst="rect">
            <a:avLst/>
          </a:prstGeom>
          <a:solidFill>
            <a:schemeClr val="accent1">
              <a:lumMod val="90000"/>
              <a:alpha val="14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000" dirty="0">
                <a:solidFill>
                  <a:schemeClr val="accent1">
                    <a:lumMod val="75000"/>
                    <a:alpha val="31000"/>
                  </a:schemeClr>
                </a:solidFill>
              </a:rPr>
              <a:t>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6324" y="3642465"/>
            <a:ext cx="324036" cy="1423263"/>
          </a:xfrm>
          <a:prstGeom prst="rect">
            <a:avLst/>
          </a:prstGeom>
          <a:solidFill>
            <a:srgbClr val="00B050">
              <a:alpha val="21000"/>
            </a:srgbClr>
          </a:solidFill>
        </p:spPr>
        <p:txBody>
          <a:bodyPr vert="vert270" wrap="square" rtlCol="0" anchor="ctr">
            <a:noAutofit/>
          </a:bodyPr>
          <a:lstStyle/>
          <a:p>
            <a:pPr algn="ctr"/>
            <a:r>
              <a:rPr lang="en-US" sz="3000" i="1" dirty="0">
                <a:solidFill>
                  <a:srgbClr val="197876">
                    <a:alpha val="23000"/>
                  </a:srgbClr>
                </a:solidFill>
              </a:rPr>
              <a:t>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2868" y="3642465"/>
            <a:ext cx="490592" cy="1423263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txBody>
          <a:bodyPr vert="vert270" wrap="square" rtlCol="0" anchor="ctr">
            <a:noAutofit/>
          </a:bodyPr>
          <a:lstStyle/>
          <a:p>
            <a:pPr algn="ctr"/>
            <a:r>
              <a:rPr lang="en-US" sz="3000" i="1" dirty="0">
                <a:solidFill>
                  <a:srgbClr val="C95810">
                    <a:alpha val="34000"/>
                  </a:srgbClr>
                </a:solidFill>
              </a:rPr>
              <a:t>fit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79" y="3387322"/>
            <a:ext cx="3198201" cy="17561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5C97A5FC-1875-4449-8E08-D73F1F24DF39}"/>
              </a:ext>
            </a:extLst>
          </p:cNvPr>
          <p:cNvSpPr/>
          <p:nvPr/>
        </p:nvSpPr>
        <p:spPr>
          <a:xfrm>
            <a:off x="2486957" y="2052043"/>
            <a:ext cx="1288483" cy="58858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D69D62E4-B496-F040-AB26-F85F86FB2F11}"/>
              </a:ext>
            </a:extLst>
          </p:cNvPr>
          <p:cNvSpPr/>
          <p:nvPr/>
        </p:nvSpPr>
        <p:spPr>
          <a:xfrm>
            <a:off x="3317038" y="3971121"/>
            <a:ext cx="680093" cy="58858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8004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results</a:t>
            </a:r>
          </a:p>
        </p:txBody>
      </p:sp>
    </p:spTree>
    <p:extLst>
      <p:ext uri="{BB962C8B-B14F-4D97-AF65-F5344CB8AC3E}">
        <p14:creationId xmlns:p14="http://schemas.microsoft.com/office/powerpoint/2010/main" val="1620888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475C-C323-A74A-82E1-83B07747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velocity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7CE68-3331-6440-9020-DDBBEC873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759" y="1483304"/>
            <a:ext cx="4632270" cy="231613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5AAF2B-765E-E04B-9267-D08B448E1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214609"/>
              </p:ext>
            </p:extLst>
          </p:nvPr>
        </p:nvGraphicFramePr>
        <p:xfrm>
          <a:off x="4172850" y="1711158"/>
          <a:ext cx="4762603" cy="2470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7718">
                  <a:extLst>
                    <a:ext uri="{9D8B030D-6E8A-4147-A177-3AD203B41FA5}">
                      <a16:colId xmlns:a16="http://schemas.microsoft.com/office/drawing/2014/main" val="3384358609"/>
                    </a:ext>
                  </a:extLst>
                </a:gridCol>
                <a:gridCol w="859910">
                  <a:extLst>
                    <a:ext uri="{9D8B030D-6E8A-4147-A177-3AD203B41FA5}">
                      <a16:colId xmlns:a16="http://schemas.microsoft.com/office/drawing/2014/main" val="3263544940"/>
                    </a:ext>
                  </a:extLst>
                </a:gridCol>
                <a:gridCol w="1209521">
                  <a:extLst>
                    <a:ext uri="{9D8B030D-6E8A-4147-A177-3AD203B41FA5}">
                      <a16:colId xmlns:a16="http://schemas.microsoft.com/office/drawing/2014/main" val="109317176"/>
                    </a:ext>
                  </a:extLst>
                </a:gridCol>
                <a:gridCol w="1315454">
                  <a:extLst>
                    <a:ext uri="{9D8B030D-6E8A-4147-A177-3AD203B41FA5}">
                      <a16:colId xmlns:a16="http://schemas.microsoft.com/office/drawing/2014/main" val="1703461651"/>
                    </a:ext>
                  </a:extLst>
                </a:gridCol>
              </a:tblGrid>
              <a:tr h="58149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Occultation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+mn-lt"/>
                        </a:rPr>
                        <a:t>V</a:t>
                      </a:r>
                      <a:r>
                        <a:rPr lang="en-US" sz="1600" baseline="-25000" dirty="0" err="1">
                          <a:latin typeface="+mn-lt"/>
                        </a:rPr>
                        <a:t>min</a:t>
                      </a:r>
                      <a:r>
                        <a:rPr lang="en-US" sz="1600" baseline="-25000" dirty="0">
                          <a:latin typeface="+mn-lt"/>
                        </a:rPr>
                        <a:t> </a:t>
                      </a:r>
                      <a:r>
                        <a:rPr lang="en-US" sz="1600" baseline="0" dirty="0">
                          <a:latin typeface="+mn-lt"/>
                        </a:rPr>
                        <a:t>, km/s</a:t>
                      </a:r>
                      <a:endParaRPr lang="en-US" sz="1600" baseline="-25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+mn-lt"/>
                        </a:rPr>
                        <a:t>RH</a:t>
                      </a:r>
                      <a:r>
                        <a:rPr lang="en-US" sz="1600" baseline="-25000" dirty="0" err="1">
                          <a:latin typeface="+mn-lt"/>
                        </a:rPr>
                        <a:t>min</a:t>
                      </a:r>
                      <a:r>
                        <a:rPr lang="en-US" sz="1600" dirty="0">
                          <a:latin typeface="+mn-lt"/>
                        </a:rPr>
                        <a:t>,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875" indent="0">
                        <a:tabLst/>
                      </a:pPr>
                      <a:r>
                        <a:rPr lang="en-US" sz="1600" dirty="0" err="1">
                          <a:latin typeface="+mn-lt"/>
                        </a:rPr>
                        <a:t>dt</a:t>
                      </a:r>
                      <a:br>
                        <a:rPr lang="en-US" sz="1600" dirty="0">
                          <a:latin typeface="+mn-lt"/>
                        </a:rPr>
                      </a:br>
                      <a:r>
                        <a:rPr lang="en-US" sz="1400" dirty="0">
                          <a:latin typeface="+mn-lt"/>
                        </a:rPr>
                        <a:t>FUV(EUV)/HSP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785710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+mn-lt"/>
                        </a:rPr>
                        <a:t>ζ</a:t>
                      </a:r>
                      <a:r>
                        <a:rPr lang="en-US" sz="1600" dirty="0">
                          <a:latin typeface="+mn-lt"/>
                        </a:rPr>
                        <a:t> Ori 2007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5 s / 2 </a:t>
                      </a:r>
                      <a:r>
                        <a:rPr lang="en-US" sz="1600" dirty="0" err="1">
                          <a:latin typeface="+mn-lt"/>
                        </a:rPr>
                        <a:t>ms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62718467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n-lt"/>
                          <a:cs typeface="Helvetica Neue"/>
                        </a:rPr>
                        <a:t>Solar 2010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1s  / --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64785233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𝛆 Ori 2011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2 s / 8 </a:t>
                      </a:r>
                      <a:r>
                        <a:rPr lang="en-US" sz="1600" dirty="0" err="1">
                          <a:latin typeface="+mn-lt"/>
                        </a:rPr>
                        <a:t>ms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73827827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𝛆 Ori 2016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0 (40)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 s / 2 </a:t>
                      </a:r>
                      <a:r>
                        <a:rPr lang="en-US" sz="1600" dirty="0" err="1">
                          <a:latin typeface="+mn-lt"/>
                        </a:rPr>
                        <a:t>ms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2450665"/>
                  </a:ext>
                </a:extLst>
              </a:tr>
              <a:tr h="5483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𝛆 </a:t>
                      </a:r>
                      <a:r>
                        <a:rPr lang="en-US" sz="1600" dirty="0" err="1">
                          <a:latin typeface="+mn-lt"/>
                        </a:rPr>
                        <a:t>CaMa</a:t>
                      </a:r>
                      <a:r>
                        <a:rPr lang="en-US" sz="1600" dirty="0">
                          <a:latin typeface="+mn-lt"/>
                        </a:rPr>
                        <a:t> 2017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0.8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2 s / 2 </a:t>
                      </a:r>
                      <a:r>
                        <a:rPr lang="en-US" sz="1600" dirty="0" err="1">
                          <a:latin typeface="+mn-lt"/>
                        </a:rPr>
                        <a:t>ms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096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9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{3502CFED-1023-014F-B497-6E87C2F7E6A0}tf10001119</Template>
  <TotalTime>7919</TotalTime>
  <Words>677</Words>
  <Application>Microsoft Macintosh PowerPoint</Application>
  <PresentationFormat>On-screen Show (16:9)</PresentationFormat>
  <Paragraphs>113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ＭＳ Ｐゴシック</vt:lpstr>
      <vt:lpstr>Andale Mono</vt:lpstr>
      <vt:lpstr>Arial</vt:lpstr>
      <vt:lpstr>Calibri</vt:lpstr>
      <vt:lpstr>Gill Sans Light</vt:lpstr>
      <vt:lpstr>Gill Sans MT</vt:lpstr>
      <vt:lpstr>Helvetica Neue</vt:lpstr>
      <vt:lpstr>Lucida Grande</vt:lpstr>
      <vt:lpstr>Gallery</vt:lpstr>
      <vt:lpstr>Jets of Enceladus:  Cassini's UVIS occultation observations and DSMC model of Enceladus jets</vt:lpstr>
      <vt:lpstr>UVIS Observations of Enceladus’ Plume</vt:lpstr>
      <vt:lpstr>UVIS Observations of Enceladus’ Plume</vt:lpstr>
      <vt:lpstr>All UVIS occultation observations</vt:lpstr>
      <vt:lpstr>UVIS occultation geometries</vt:lpstr>
      <vt:lpstr>3D direct simulation  Monte Carlo (DSMC) model </vt:lpstr>
      <vt:lpstr>Fitting procedure</vt:lpstr>
      <vt:lpstr>FIT results</vt:lpstr>
      <vt:lpstr>Vertical velocity </vt:lpstr>
      <vt:lpstr>𝛄 Ori 2005</vt:lpstr>
      <vt:lpstr>ζ Ori 2007</vt:lpstr>
      <vt:lpstr>Solar occultation 2010</vt:lpstr>
      <vt:lpstr>𝛆 Ori 2011</vt:lpstr>
      <vt:lpstr>𝛆 Ori 2016</vt:lpstr>
      <vt:lpstr>𝛆 CaMa 2017</vt:lpstr>
      <vt:lpstr>PowerPoint Presentation</vt:lpstr>
      <vt:lpstr>Conclusions:</vt:lpstr>
      <vt:lpstr>Backup slides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Complete Set of Cassini's UVIS Occultation Observations of Enceladus Jets</dc:title>
  <dc:creator>Ganna Portyankina</dc:creator>
  <cp:lastModifiedBy>Ganna Portyankina</cp:lastModifiedBy>
  <cp:revision>46</cp:revision>
  <dcterms:created xsi:type="dcterms:W3CDTF">2018-04-09T11:51:56Z</dcterms:created>
  <dcterms:modified xsi:type="dcterms:W3CDTF">2018-08-13T18:51:26Z</dcterms:modified>
</cp:coreProperties>
</file>