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theme/theme7.xml" ContentType="application/vnd.openxmlformats-officedocument.theme+xml"/>
  <Override PartName="/ppt/slideLayouts/slideLayout20.xml" ContentType="application/vnd.openxmlformats-officedocument.presentationml.slideLayout+xml"/>
  <Override PartName="/ppt/theme/theme8.xml" ContentType="application/vnd.openxmlformats-officedocument.theme+xml"/>
  <Override PartName="/ppt/slideLayouts/slideLayout21.xml" ContentType="application/vnd.openxmlformats-officedocument.presentationml.slideLayout+xml"/>
  <Override PartName="/ppt/theme/theme9.xml" ContentType="application/vnd.openxmlformats-officedocument.theme+xml"/>
  <Override PartName="/ppt/slideLayouts/slideLayout22.xml" ContentType="application/vnd.openxmlformats-officedocument.presentationml.slideLayout+xml"/>
  <Override PartName="/ppt/theme/theme10.xml" ContentType="application/vnd.openxmlformats-officedocument.theme+xml"/>
  <Override PartName="/ppt/slideLayouts/slideLayout23.xml" ContentType="application/vnd.openxmlformats-officedocument.presentationml.slideLayout+xml"/>
  <Override PartName="/ppt/theme/theme11.xml" ContentType="application/vnd.openxmlformats-officedocument.theme+xml"/>
  <Override PartName="/ppt/slideLayouts/slideLayout2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66" r:id="rId3"/>
    <p:sldMasterId id="2147483669" r:id="rId4"/>
    <p:sldMasterId id="2147483677" r:id="rId5"/>
    <p:sldMasterId id="2147483679" r:id="rId6"/>
    <p:sldMasterId id="2147483681" r:id="rId7"/>
    <p:sldMasterId id="2147483683" r:id="rId8"/>
    <p:sldMasterId id="2147483685" r:id="rId9"/>
    <p:sldMasterId id="2147483687" r:id="rId10"/>
    <p:sldMasterId id="2147483691" r:id="rId11"/>
    <p:sldMasterId id="2147483693" r:id="rId12"/>
  </p:sldMasterIdLst>
  <p:notesMasterIdLst>
    <p:notesMasterId r:id="rId36"/>
  </p:notesMasterIdLst>
  <p:sldIdLst>
    <p:sldId id="256" r:id="rId13"/>
    <p:sldId id="270" r:id="rId14"/>
    <p:sldId id="259" r:id="rId15"/>
    <p:sldId id="263" r:id="rId16"/>
    <p:sldId id="276" r:id="rId17"/>
    <p:sldId id="277" r:id="rId18"/>
    <p:sldId id="283" r:id="rId19"/>
    <p:sldId id="267" r:id="rId20"/>
    <p:sldId id="262" r:id="rId21"/>
    <p:sldId id="287" r:id="rId22"/>
    <p:sldId id="268" r:id="rId23"/>
    <p:sldId id="278" r:id="rId24"/>
    <p:sldId id="275" r:id="rId25"/>
    <p:sldId id="257" r:id="rId26"/>
    <p:sldId id="273" r:id="rId27"/>
    <p:sldId id="271" r:id="rId28"/>
    <p:sldId id="286" r:id="rId29"/>
    <p:sldId id="281" r:id="rId30"/>
    <p:sldId id="282" r:id="rId31"/>
    <p:sldId id="274" r:id="rId32"/>
    <p:sldId id="289" r:id="rId33"/>
    <p:sldId id="285" r:id="rId34"/>
    <p:sldId id="26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58" autoAdjust="0"/>
    <p:restoredTop sz="94660"/>
  </p:normalViewPr>
  <p:slideViewPr>
    <p:cSldViewPr snapToGrid="0">
      <p:cViewPr varScale="1">
        <p:scale>
          <a:sx n="84" d="100"/>
          <a:sy n="84" d="100"/>
        </p:scale>
        <p:origin x="8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CF77A-92BA-44F1-834E-A65C9AFF54B2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B8EE9-7828-44C9-9BD8-E21EF0CB6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27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fld id="{3A584E3A-4F8C-4CD5-A20B-632867ED4899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47242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fld id="{94D56553-BDD1-4443-81C9-F3405C8330F7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6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6401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39EE72-446C-4E89-9D84-E30D697F6F6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53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255604-CAC3-4458-A90C-850C1C9983E9}" type="slidenum">
              <a:rPr lang="en-US" altLang="en-US">
                <a:solidFill>
                  <a:srgbClr val="000000"/>
                </a:solidFill>
              </a:rPr>
              <a:pPr/>
              <a:t>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ln/>
        </p:spPr>
      </p:sp>
      <p:sp>
        <p:nvSpPr>
          <p:cNvPr id="5837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1638" cy="411162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2422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C3D57-941E-4DD1-A1C3-18AD699485AA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79B84-376E-4006-8FF6-FEC42CA4B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30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C3D57-941E-4DD1-A1C3-18AD699485AA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79B84-376E-4006-8FF6-FEC42CA4B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5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C3D57-941E-4DD1-A1C3-18AD699485AA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79B84-376E-4006-8FF6-FEC42CA4B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77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D1CC7F-6BFC-4F4A-8CA7-52B8FF4B147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506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70F6-2524-487B-94FB-5C124058DA62}" type="datetimeFigureOut">
              <a:rPr lang="en-US" smtClean="0">
                <a:solidFill>
                  <a:srgbClr val="000000"/>
                </a:solidFill>
              </a:rPr>
              <a:pPr/>
              <a:t>8/13/2018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B126D-CA3D-4EA4-9838-6F2DC0848B0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499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21CC97C-DA43-4BCF-BD63-65D8F4B57D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7362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4BC908-1CB0-407F-9012-E88B809345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9506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12523E-D512-440F-9713-00CE45F452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003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731780-8E14-45EE-BE07-3BE97142A85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081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6024" y="173790"/>
            <a:ext cx="12328023" cy="8540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064685" y="1376946"/>
            <a:ext cx="10443633" cy="4669841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81811" y="6245225"/>
            <a:ext cx="2844800" cy="476250"/>
          </a:xfrm>
          <a:prstGeom prst="rect">
            <a:avLst/>
          </a:prstGeom>
        </p:spPr>
        <p:txBody>
          <a:bodyPr lIns="91185" tIns="45588" rIns="91185" bIns="45588"/>
          <a:lstStyle>
            <a:lvl1pPr eaLnBrk="0" hangingPunct="0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BCB39C-229D-3248-AA7C-78DA8440E629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8/13/2018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243724"/>
      </p:ext>
    </p:extLst>
  </p:cSld>
  <p:clrMapOvr>
    <a:masterClrMapping/>
  </p:clrMapOvr>
  <p:transition spd="slow">
    <p:wipe dir="d"/>
  </p:transition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04DB76-F115-40C5-9FC5-961DCCCFDD6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308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C3D57-941E-4DD1-A1C3-18AD699485AA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79B84-376E-4006-8FF6-FEC42CA4B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4317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6A585-E22A-4946-88C7-F39FF0F285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791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8D2B5-94F8-4414-A277-AB18E85E2A2C}" type="datetime1">
              <a:rPr lang="en-US" altLang="en-US"/>
              <a:pPr>
                <a:defRPr/>
              </a:pPr>
              <a:t>8/13/2018</a:t>
            </a:fld>
            <a:endParaRPr lang="en-US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3496C-F1B3-47CC-9C80-A929ADAD46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5576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8D2B5-94F8-4414-A277-AB18E85E2A2C}" type="datetime1">
              <a:rPr lang="en-US" altLang="en-US"/>
              <a:pPr>
                <a:defRPr/>
              </a:pPr>
              <a:t>8/13/2018</a:t>
            </a:fld>
            <a:endParaRPr lang="en-US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3496C-F1B3-47CC-9C80-A929ADAD46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01129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0616D-7F80-47A4-A4B7-65EB6D1633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4EAEF-BD53-44AC-BAB8-D66A7CD258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807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0616D-7F80-47A4-A4B7-65EB6D1633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4EAEF-BD53-44AC-BAB8-D66A7CD258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802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C3D57-941E-4DD1-A1C3-18AD699485AA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79B84-376E-4006-8FF6-FEC42CA4B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592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C3D57-941E-4DD1-A1C3-18AD699485AA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79B84-376E-4006-8FF6-FEC42CA4B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44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C3D57-941E-4DD1-A1C3-18AD699485AA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79B84-376E-4006-8FF6-FEC42CA4B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09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C3D57-941E-4DD1-A1C3-18AD699485AA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79B84-376E-4006-8FF6-FEC42CA4B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85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C3D57-941E-4DD1-A1C3-18AD699485AA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79B84-376E-4006-8FF6-FEC42CA4B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53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C3D57-941E-4DD1-A1C3-18AD699485AA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79B84-376E-4006-8FF6-FEC42CA4B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06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C3D57-941E-4DD1-A1C3-18AD699485AA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79B84-376E-4006-8FF6-FEC42CA4B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707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2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3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8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9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0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C3D57-941E-4DD1-A1C3-18AD699485AA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79B84-376E-4006-8FF6-FEC42CA4B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77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dt"/>
          </p:nvPr>
        </p:nvSpPr>
        <p:spPr bwMode="auto">
          <a:xfrm>
            <a:off x="609601" y="6356350"/>
            <a:ext cx="2842684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</a:tabLst>
              <a:defRPr sz="1200" smtClean="0">
                <a:solidFill>
                  <a:srgbClr val="8B8B8B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BEA95880-5E83-4021-91D2-F6F149BCA4E9}" type="datetime1">
              <a:rPr lang="en-US" alt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8/13/2018</a:t>
            </a:fld>
            <a:endParaRPr lang="en-US" altLang="en-US"/>
          </a:p>
        </p:txBody>
      </p:sp>
      <p:sp>
        <p:nvSpPr>
          <p:cNvPr id="1027" name="Text Box 2"/>
          <p:cNvSpPr txBox="1">
            <a:spLocks noChangeArrowheads="1"/>
          </p:cNvSpPr>
          <p:nvPr/>
        </p:nvSpPr>
        <p:spPr bwMode="auto"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8737601" y="6356350"/>
            <a:ext cx="2842684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</a:tabLst>
              <a:defRPr sz="1200" smtClean="0">
                <a:solidFill>
                  <a:srgbClr val="8B8B8B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C2202003-5396-4FDA-9B98-38AD76BA28A4}" type="slidenum">
              <a:rPr lang="en-US" alt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3050"/>
            <a:ext cx="1097068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4964"/>
            <a:ext cx="10970684" cy="397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8063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93638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hf sldNum="0" hdr="0" ftr="0"/>
  <p:txStyles>
    <p:titleStyle>
      <a:lvl1pPr algn="l" defTabSz="457200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2pPr>
      <a:lvl3pPr algn="l" defTabSz="457200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3pPr>
      <a:lvl4pPr algn="l" defTabSz="457200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4pPr>
      <a:lvl5pPr algn="l" defTabSz="457200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5pPr>
      <a:lvl6pPr marL="2514600" indent="-228600" algn="l" defTabSz="457200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6pPr>
      <a:lvl7pPr marL="2971800" indent="-228600" algn="l" defTabSz="457200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7pPr>
      <a:lvl8pPr marL="3429000" indent="-228600" algn="l" defTabSz="457200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8pPr>
      <a:lvl9pPr marL="3886200" indent="-228600" algn="l" defTabSz="457200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lnSpc>
          <a:spcPct val="98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8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98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98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98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0616D-7F80-47A4-A4B7-65EB6D1633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4EAEF-BD53-44AC-BAB8-D66A7CD258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751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0616D-7F80-47A4-A4B7-65EB6D1633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4EAEF-BD53-44AC-BAB8-D66A7CD258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284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CB9F9A2-9D0C-457E-8B8A-5D1D2F827C5E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901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95" r:id="rId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1" y="609601"/>
            <a:ext cx="103505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1981201"/>
            <a:ext cx="10350500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914401" y="6248400"/>
            <a:ext cx="25273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4165601" y="6248400"/>
            <a:ext cx="38481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/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8737601" y="6248400"/>
            <a:ext cx="25273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E537F8-86B6-4F43-931D-EEDAEDB990A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597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xStyles>
    <p:titleStyle>
      <a:lvl1pPr marL="20574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  <a:lvl2pPr marL="20574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marL="20574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marL="20574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marL="20574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25146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29718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34290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38862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342900" indent="-342900" algn="l" defTabSz="457200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E208E6-3415-41A9-BD1D-F8849B8D95CE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13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E208E6-3415-41A9-BD1D-F8849B8D95CE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826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ver5_PPT_template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291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0" y="207810"/>
            <a:ext cx="12192000" cy="617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85" tIns="45588" rIns="91185" bIns="455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2292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8151" y="1430421"/>
            <a:ext cx="11318383" cy="4930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85" tIns="45588" rIns="91185" bIns="455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60" name="Rectangle 36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185" tIns="45588" rIns="91185" bIns="45588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" name="Rectangle 36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185" tIns="45588" rIns="91185" bIns="45588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prstClr val="white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2813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ransition>
    <p:wipe dir="d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0">
          <a:solidFill>
            <a:schemeClr val="bg1"/>
          </a:solidFill>
          <a:latin typeface="Arial"/>
          <a:ea typeface="ヒラギノ角ゴ Pro W3" pitchFamily="-109" charset="-128"/>
          <a:cs typeface="Arial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  <a:ea typeface="ヒラギノ角ゴ Pro W3" pitchFamily="-109" charset="-128"/>
          <a:cs typeface="ヒラギノ角ゴ Pro W3" pitchFamily="-109" charset="-128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  <a:ea typeface="ヒラギノ角ゴ Pro W3" pitchFamily="-109" charset="-128"/>
          <a:cs typeface="ヒラギノ角ゴ Pro W3" pitchFamily="-109" charset="-128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  <a:ea typeface="ヒラギノ角ゴ Pro W3" pitchFamily="-109" charset="-128"/>
          <a:cs typeface="ヒラギノ角ゴ Pro W3" pitchFamily="-109" charset="-128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  <a:ea typeface="ヒラギノ角ゴ Pro W3" pitchFamily="-109" charset="-128"/>
          <a:cs typeface="ヒラギノ角ゴ Pro W3" pitchFamily="-109" charset="-128"/>
        </a:defRPr>
      </a:lvl5pPr>
      <a:lvl6pPr marL="455908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</a:defRPr>
      </a:lvl6pPr>
      <a:lvl7pPr marL="911816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</a:defRPr>
      </a:lvl7pPr>
      <a:lvl8pPr marL="1367724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</a:defRPr>
      </a:lvl8pPr>
      <a:lvl9pPr marL="1823633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</a:defRPr>
      </a:lvl9pPr>
    </p:titleStyle>
    <p:bodyStyle>
      <a:lvl1pPr marL="281776" indent="-281776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Tx/>
        <a:buFont typeface="Arial"/>
        <a:buChar char="•"/>
        <a:defRPr sz="2000">
          <a:solidFill>
            <a:srgbClr val="000000"/>
          </a:solidFill>
          <a:latin typeface="+mn-lt"/>
          <a:ea typeface="ヒラギノ角ゴ Pro W3" pitchFamily="-109" charset="-128"/>
          <a:cs typeface="ヒラギノ角ゴ Pro W3" pitchFamily="-109" charset="-128"/>
        </a:defRPr>
      </a:lvl1pPr>
      <a:lvl2pPr marL="634786" indent="-239033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Font typeface="Lucida Grande"/>
        <a:buChar char="-"/>
        <a:defRPr sz="1800">
          <a:solidFill>
            <a:srgbClr val="000000"/>
          </a:solidFill>
          <a:latin typeface="+mn-lt"/>
          <a:ea typeface="ヒラギノ角ゴ Pro W3" pitchFamily="-65" charset="-128"/>
        </a:defRPr>
      </a:lvl2pPr>
      <a:lvl3pPr marL="914988" indent="-166213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har char="•"/>
        <a:defRPr sz="1800">
          <a:solidFill>
            <a:srgbClr val="000000"/>
          </a:solidFill>
          <a:latin typeface="+mn-lt"/>
          <a:ea typeface="ＭＳ Ｐゴシック" charset="-128"/>
          <a:cs typeface="ＭＳ Ｐゴシック" charset="-128"/>
        </a:defRPr>
      </a:lvl3pPr>
      <a:lvl4pPr marL="1252164" indent="-223209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har char="–"/>
        <a:defRPr sz="1800">
          <a:solidFill>
            <a:srgbClr val="000000"/>
          </a:solidFill>
          <a:latin typeface="+mn-lt"/>
          <a:ea typeface="ＭＳ Ｐゴシック" charset="-128"/>
        </a:defRPr>
      </a:lvl4pPr>
      <a:lvl5pPr marL="1589346" indent="-223209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har char="»"/>
        <a:defRPr sz="1800">
          <a:solidFill>
            <a:srgbClr val="000000"/>
          </a:solidFill>
          <a:latin typeface="+mn-lt"/>
          <a:ea typeface="ＭＳ Ｐゴシック" charset="-128"/>
        </a:defRPr>
      </a:lvl5pPr>
      <a:lvl6pPr marL="2045256" indent="-223209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65" charset="-128"/>
        </a:defRPr>
      </a:lvl6pPr>
      <a:lvl7pPr marL="2501165" indent="-223209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65" charset="-128"/>
        </a:defRPr>
      </a:lvl7pPr>
      <a:lvl8pPr marL="2957073" indent="-223209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65" charset="-128"/>
        </a:defRPr>
      </a:lvl8pPr>
      <a:lvl9pPr marL="3412982" indent="-223209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65" charset="-128"/>
        </a:defRPr>
      </a:lvl9pPr>
    </p:bodyStyle>
    <p:otherStyle>
      <a:defPPr>
        <a:defRPr lang="en-US"/>
      </a:defPPr>
      <a:lvl1pPr marL="0" algn="l" defTabSz="455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08" algn="l" defTabSz="455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16" algn="l" defTabSz="455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724" algn="l" defTabSz="455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633" algn="l" defTabSz="455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543" algn="l" defTabSz="455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451" algn="l" defTabSz="455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359" algn="l" defTabSz="455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269" algn="l" defTabSz="455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F11EFC-265A-4B56-9984-D87525BBEB89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65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4CEE9A-552A-4A91-9A22-8FAC1149F75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925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dt"/>
          </p:nvPr>
        </p:nvSpPr>
        <p:spPr bwMode="auto">
          <a:xfrm>
            <a:off x="609601" y="6356350"/>
            <a:ext cx="2842684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</a:tabLst>
              <a:defRPr sz="1200" smtClean="0">
                <a:solidFill>
                  <a:srgbClr val="8B8B8B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BEA95880-5E83-4021-91D2-F6F149BCA4E9}" type="datetime1">
              <a:rPr lang="en-US" alt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8/13/2018</a:t>
            </a:fld>
            <a:endParaRPr lang="en-US" altLang="en-US"/>
          </a:p>
        </p:txBody>
      </p:sp>
      <p:sp>
        <p:nvSpPr>
          <p:cNvPr id="1027" name="Text Box 2"/>
          <p:cNvSpPr txBox="1">
            <a:spLocks noChangeArrowheads="1"/>
          </p:cNvSpPr>
          <p:nvPr/>
        </p:nvSpPr>
        <p:spPr bwMode="auto"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8737601" y="6356350"/>
            <a:ext cx="2842684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</a:tabLst>
              <a:defRPr sz="1200" smtClean="0">
                <a:solidFill>
                  <a:srgbClr val="8B8B8B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C2202003-5396-4FDA-9B98-38AD76BA28A4}" type="slidenum">
              <a:rPr lang="en-US" alt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3050"/>
            <a:ext cx="1097068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4964"/>
            <a:ext cx="10970684" cy="397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8063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78168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hf sldNum="0" hdr="0" ftr="0"/>
  <p:txStyles>
    <p:titleStyle>
      <a:lvl1pPr algn="l" defTabSz="457200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2pPr>
      <a:lvl3pPr algn="l" defTabSz="457200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3pPr>
      <a:lvl4pPr algn="l" defTabSz="457200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4pPr>
      <a:lvl5pPr algn="l" defTabSz="457200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5pPr>
      <a:lvl6pPr marL="2514600" indent="-228600" algn="l" defTabSz="457200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6pPr>
      <a:lvl7pPr marL="2971800" indent="-228600" algn="l" defTabSz="457200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7pPr>
      <a:lvl8pPr marL="3429000" indent="-228600" algn="l" defTabSz="457200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8pPr>
      <a:lvl9pPr marL="3886200" indent="-228600" algn="l" defTabSz="457200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lnSpc>
          <a:spcPct val="98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8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98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98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98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9000" b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chemeClr val="tx1"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Icy Satellites in the Era of Cassini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3075" y="4459288"/>
            <a:ext cx="9144000" cy="1655762"/>
          </a:xfrm>
          <a:solidFill>
            <a:schemeClr val="tx1">
              <a:alpha val="50000"/>
            </a:schemeClr>
          </a:solidFill>
        </p:spPr>
        <p:txBody>
          <a:bodyPr>
            <a:normAutofit fontScale="55000" lnSpcReduction="2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B. J. Buratti</a:t>
            </a:r>
          </a:p>
          <a:p>
            <a:r>
              <a:rPr lang="en-US" b="1" i="1" dirty="0" smtClean="0">
                <a:solidFill>
                  <a:schemeClr val="bg1"/>
                </a:solidFill>
              </a:rPr>
              <a:t>Jet Propulsion Laboratory</a:t>
            </a:r>
          </a:p>
          <a:p>
            <a:r>
              <a:rPr lang="en-US" b="1" i="1" dirty="0" err="1" smtClean="0">
                <a:solidFill>
                  <a:schemeClr val="bg1"/>
                </a:solidFill>
              </a:rPr>
              <a:t>Callifornia</a:t>
            </a:r>
            <a:r>
              <a:rPr lang="en-US" b="1" i="1" dirty="0" smtClean="0">
                <a:solidFill>
                  <a:schemeClr val="bg1"/>
                </a:solidFill>
              </a:rPr>
              <a:t> Institute of Technology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For the Icy Satellites Working Group, the Satellites Orbiter Science Team, and the Cassini Science Teams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Cassini Science Symposium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Boulder, August 15-19, 2018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50" y="-6349"/>
            <a:ext cx="1771650" cy="133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1240" cy="1097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75" y="6550223"/>
            <a:ext cx="6086025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©2018 California Institute of Technology. Government funding acknowledged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02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66FF"/>
                </a:solidFill>
              </a:rPr>
              <a:t>Seasonal changes?</a:t>
            </a:r>
            <a:endParaRPr lang="en-US" b="1" dirty="0">
              <a:solidFill>
                <a:srgbClr val="FF66FF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444945"/>
            <a:ext cx="5429944" cy="63093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9874" y="1945212"/>
            <a:ext cx="589590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</a:t>
            </a:r>
            <a:r>
              <a:rPr lang="en-US" sz="2000" b="1" dirty="0" smtClean="0">
                <a:solidFill>
                  <a:schemeClr val="bg1"/>
                </a:solidFill>
              </a:rPr>
              <a:t>lume </a:t>
            </a:r>
            <a:r>
              <a:rPr lang="en-US" sz="2000" b="1" dirty="0">
                <a:solidFill>
                  <a:schemeClr val="bg1"/>
                </a:solidFill>
              </a:rPr>
              <a:t>brightness from 2006 through 2015 showing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year-to-year </a:t>
            </a:r>
            <a:r>
              <a:rPr lang="en-US" sz="2000" b="1" dirty="0">
                <a:solidFill>
                  <a:schemeClr val="bg1"/>
                </a:solidFill>
              </a:rPr>
              <a:t>changes in the amplitude of the diurnal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variations </a:t>
            </a:r>
            <a:r>
              <a:rPr lang="en-US" sz="2000" b="1" dirty="0">
                <a:solidFill>
                  <a:schemeClr val="bg1"/>
                </a:solidFill>
              </a:rPr>
              <a:t>with mean anomaly, including a </a:t>
            </a:r>
            <a:r>
              <a:rPr lang="en-US" sz="2000" b="1" dirty="0" smtClean="0">
                <a:solidFill>
                  <a:schemeClr val="bg1"/>
                </a:solidFill>
              </a:rPr>
              <a:t>substantial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decrease </a:t>
            </a:r>
            <a:r>
              <a:rPr lang="en-US" sz="2000" b="1" dirty="0">
                <a:solidFill>
                  <a:schemeClr val="bg1"/>
                </a:solidFill>
              </a:rPr>
              <a:t>toward the end of the mission.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From </a:t>
            </a:r>
            <a:r>
              <a:rPr lang="en-US" sz="2000" b="1" dirty="0">
                <a:solidFill>
                  <a:schemeClr val="bg1"/>
                </a:solidFill>
              </a:rPr>
              <a:t>Ingersoll and Ewald (2017).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032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1524001" y="1212844"/>
            <a:ext cx="9144000" cy="5645157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pic>
        <p:nvPicPr>
          <p:cNvPr id="9" name="Picture 8" descr="PIA19656_fig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9031"/>
          <a:stretch/>
        </p:blipFill>
        <p:spPr>
          <a:xfrm>
            <a:off x="2722262" y="1442088"/>
            <a:ext cx="7945739" cy="51425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2" y="173790"/>
            <a:ext cx="9143999" cy="854075"/>
          </a:xfrm>
        </p:spPr>
        <p:txBody>
          <a:bodyPr/>
          <a:lstStyle/>
          <a:p>
            <a:r>
              <a:rPr lang="en-US" dirty="0" smtClean="0">
                <a:latin typeface="Trebuchet MS body" charset="0"/>
                <a:ea typeface="ヒラギノ角ゴ Pro W3" charset="0"/>
                <a:cs typeface="Trebuchet MS body" charset="0"/>
              </a:rPr>
              <a:t>Global Ocean Inside </a:t>
            </a:r>
            <a:r>
              <a:rPr lang="en-US" dirty="0" err="1" smtClean="0">
                <a:latin typeface="Trebuchet MS body" charset="0"/>
                <a:ea typeface="ヒラギノ角ゴ Pro W3" charset="0"/>
                <a:cs typeface="Trebuchet MS body" charset="0"/>
              </a:rPr>
              <a:t>Enceladus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26250" y="4292473"/>
            <a:ext cx="3784600" cy="230832"/>
          </a:xfrm>
          <a:prstGeom prst="rect">
            <a:avLst/>
          </a:prstGeom>
          <a:solidFill>
            <a:srgbClr val="4757AE">
              <a:alpha val="0"/>
            </a:srgbClr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srgbClr val="000000"/>
              </a:solidFill>
              <a:latin typeface="Trebuchet MS"/>
              <a:cs typeface="Trebuchet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45300" y="6598106"/>
            <a:ext cx="1846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" i="1" dirty="0">
              <a:solidFill>
                <a:srgbClr val="000000"/>
              </a:solidFill>
              <a:latin typeface="Trebuchet MS"/>
              <a:ea typeface="ＭＳ Ｐゴシック" pitchFamily="34" charset="-128"/>
              <a:cs typeface="Trebuchet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1" y="6304002"/>
            <a:ext cx="9143999" cy="553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baseline="30000" dirty="0">
                <a:solidFill>
                  <a:srgbClr val="FFFFFF"/>
                </a:solidFill>
              </a:rPr>
              <a:t>1</a:t>
            </a:r>
            <a:r>
              <a:rPr lang="en-US" sz="1000" i="1" dirty="0">
                <a:solidFill>
                  <a:srgbClr val="FFFFFF"/>
                </a:solidFill>
              </a:rPr>
              <a:t>"Enceladus’s measured physical </a:t>
            </a:r>
            <a:r>
              <a:rPr lang="en-US" sz="1000" i="1" dirty="0" err="1">
                <a:solidFill>
                  <a:srgbClr val="FFFFFF"/>
                </a:solidFill>
              </a:rPr>
              <a:t>libration</a:t>
            </a:r>
            <a:r>
              <a:rPr lang="en-US" sz="1000" i="1" dirty="0">
                <a:solidFill>
                  <a:srgbClr val="FFFFFF"/>
                </a:solidFill>
              </a:rPr>
              <a:t> requires a global subsurface ocean,” P.C. Thomas, et al., 2015.  </a:t>
            </a:r>
            <a:r>
              <a:rPr lang="pl-PL" sz="1000" i="1" dirty="0">
                <a:solidFill>
                  <a:srgbClr val="FFFFFF"/>
                </a:solidFill>
              </a:rPr>
              <a:t>doi:10.1016/j.icarus.2015.08.037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1000" i="1" baseline="30000" dirty="0">
                <a:solidFill>
                  <a:srgbClr val="FFFFFF"/>
                </a:solidFill>
              </a:rPr>
              <a:t>2</a:t>
            </a:r>
            <a:r>
              <a:rPr lang="pl-PL" sz="1000" i="1" dirty="0">
                <a:solidFill>
                  <a:srgbClr val="FFFFFF"/>
                </a:solidFill>
              </a:rPr>
              <a:t>“Ongoing </a:t>
            </a:r>
            <a:r>
              <a:rPr lang="pl-PL" sz="1000" i="1" dirty="0" err="1">
                <a:solidFill>
                  <a:srgbClr val="FFFFFF"/>
                </a:solidFill>
              </a:rPr>
              <a:t>hydrothermal</a:t>
            </a:r>
            <a:r>
              <a:rPr lang="pl-PL" sz="1000" i="1" dirty="0">
                <a:solidFill>
                  <a:srgbClr val="FFFFFF"/>
                </a:solidFill>
              </a:rPr>
              <a:t> </a:t>
            </a:r>
            <a:r>
              <a:rPr lang="pl-PL" sz="1000" i="1" dirty="0" err="1">
                <a:solidFill>
                  <a:srgbClr val="FFFFFF"/>
                </a:solidFill>
              </a:rPr>
              <a:t>activities</a:t>
            </a:r>
            <a:r>
              <a:rPr lang="pl-PL" sz="1000" i="1" dirty="0">
                <a:solidFill>
                  <a:srgbClr val="FFFFFF"/>
                </a:solidFill>
              </a:rPr>
              <a:t> </a:t>
            </a:r>
            <a:r>
              <a:rPr lang="pl-PL" sz="1000" i="1" dirty="0" err="1">
                <a:solidFill>
                  <a:srgbClr val="FFFFFF"/>
                </a:solidFill>
              </a:rPr>
              <a:t>within</a:t>
            </a:r>
            <a:r>
              <a:rPr lang="pl-PL" sz="1000" i="1" dirty="0">
                <a:solidFill>
                  <a:srgbClr val="FFFFFF"/>
                </a:solidFill>
              </a:rPr>
              <a:t> Enceladus,” </a:t>
            </a:r>
            <a:r>
              <a:rPr lang="pl-PL" sz="1000" i="1" dirty="0" err="1">
                <a:solidFill>
                  <a:srgbClr val="FFFFFF"/>
                </a:solidFill>
              </a:rPr>
              <a:t>Hsu</a:t>
            </a:r>
            <a:r>
              <a:rPr lang="pl-PL" sz="1000" i="1" dirty="0">
                <a:solidFill>
                  <a:srgbClr val="FFFFFF"/>
                </a:solidFill>
              </a:rPr>
              <a:t> et al., Nature, 519, 207-210, 2015.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1000" i="1" baseline="30000" dirty="0">
                <a:solidFill>
                  <a:srgbClr val="FFFFFF"/>
                </a:solidFill>
              </a:rPr>
              <a:t>3</a:t>
            </a:r>
            <a:r>
              <a:rPr lang="pl-PL" sz="1000" i="1" dirty="0">
                <a:solidFill>
                  <a:srgbClr val="FFFFFF"/>
                </a:solidFill>
              </a:rPr>
              <a:t>“Possible </a:t>
            </a:r>
            <a:r>
              <a:rPr lang="pl-PL" sz="1000" i="1" dirty="0" err="1">
                <a:solidFill>
                  <a:srgbClr val="FFFFFF"/>
                </a:solidFill>
              </a:rPr>
              <a:t>evidence</a:t>
            </a:r>
            <a:r>
              <a:rPr lang="pl-PL" sz="1000" i="1" dirty="0">
                <a:solidFill>
                  <a:srgbClr val="FFFFFF"/>
                </a:solidFill>
              </a:rPr>
              <a:t> for a </a:t>
            </a:r>
            <a:r>
              <a:rPr lang="pl-PL" sz="1000" i="1" dirty="0" err="1">
                <a:solidFill>
                  <a:srgbClr val="FFFFFF"/>
                </a:solidFill>
              </a:rPr>
              <a:t>methane</a:t>
            </a:r>
            <a:r>
              <a:rPr lang="pl-PL" sz="1000" i="1" dirty="0">
                <a:solidFill>
                  <a:srgbClr val="FFFFFF"/>
                </a:solidFill>
              </a:rPr>
              <a:t> </a:t>
            </a:r>
            <a:r>
              <a:rPr lang="pl-PL" sz="1000" i="1" dirty="0" err="1">
                <a:solidFill>
                  <a:srgbClr val="FFFFFF"/>
                </a:solidFill>
              </a:rPr>
              <a:t>source</a:t>
            </a:r>
            <a:r>
              <a:rPr lang="pl-PL" sz="1000" i="1" dirty="0">
                <a:solidFill>
                  <a:srgbClr val="FFFFFF"/>
                </a:solidFill>
              </a:rPr>
              <a:t> in Enceladus’ ocean ,” </a:t>
            </a:r>
            <a:r>
              <a:rPr lang="pl-PL" sz="1000" i="1" dirty="0" err="1">
                <a:solidFill>
                  <a:srgbClr val="FFFFFF"/>
                </a:solidFill>
              </a:rPr>
              <a:t>Bouquet</a:t>
            </a:r>
            <a:r>
              <a:rPr lang="pl-PL" sz="1000" i="1" dirty="0">
                <a:solidFill>
                  <a:srgbClr val="FFFFFF"/>
                </a:solidFill>
              </a:rPr>
              <a:t> et al., </a:t>
            </a:r>
            <a:r>
              <a:rPr lang="pl-PL" sz="1000" i="1" dirty="0" err="1">
                <a:solidFill>
                  <a:srgbClr val="FFFFFF"/>
                </a:solidFill>
              </a:rPr>
              <a:t>Geophysical</a:t>
            </a:r>
            <a:r>
              <a:rPr lang="pl-PL" sz="1000" i="1" dirty="0">
                <a:solidFill>
                  <a:srgbClr val="FFFFFF"/>
                </a:solidFill>
              </a:rPr>
              <a:t> </a:t>
            </a:r>
            <a:r>
              <a:rPr lang="pl-PL" sz="1000" i="1" dirty="0" err="1">
                <a:solidFill>
                  <a:srgbClr val="FFFFFF"/>
                </a:solidFill>
              </a:rPr>
              <a:t>Research</a:t>
            </a:r>
            <a:r>
              <a:rPr lang="pl-PL" sz="1000" i="1" dirty="0">
                <a:solidFill>
                  <a:srgbClr val="FFFFFF"/>
                </a:solidFill>
              </a:rPr>
              <a:t> </a:t>
            </a:r>
            <a:r>
              <a:rPr lang="pl-PL" sz="1000" i="1" dirty="0" err="1">
                <a:solidFill>
                  <a:srgbClr val="FFFFFF"/>
                </a:solidFill>
              </a:rPr>
              <a:t>Letters</a:t>
            </a:r>
            <a:r>
              <a:rPr lang="pl-PL" sz="1000" i="1" dirty="0">
                <a:solidFill>
                  <a:srgbClr val="FFFFFF"/>
                </a:solidFill>
              </a:rPr>
              <a:t>, 42, 1334-1339, 2015.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2643169" y="1532120"/>
            <a:ext cx="2175932" cy="1532467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9726" y="1505022"/>
            <a:ext cx="3358397" cy="319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en-US" sz="1400" dirty="0">
              <a:solidFill>
                <a:srgbClr val="67D7D6"/>
              </a:solidFill>
              <a:latin typeface="Trebuchet MS"/>
              <a:ea typeface="华文仿宋"/>
              <a:cs typeface="Trebuchet MS"/>
            </a:endParaRPr>
          </a:p>
          <a:p>
            <a:pPr marL="171450" indent="-1714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400" dirty="0">
                <a:solidFill>
                  <a:srgbClr val="67D7D6"/>
                </a:solidFill>
                <a:latin typeface="Trebuchet MS"/>
                <a:ea typeface="华文仿宋"/>
                <a:cs typeface="Trebuchet MS"/>
              </a:rPr>
              <a:t>Explaining the magnitude of </a:t>
            </a:r>
            <a:r>
              <a:rPr lang="en-US" sz="1400" dirty="0" smtClean="0">
                <a:solidFill>
                  <a:srgbClr val="67D7D6"/>
                </a:solidFill>
                <a:latin typeface="Trebuchet MS"/>
                <a:ea typeface="华文仿宋"/>
                <a:cs typeface="Trebuchet MS"/>
              </a:rPr>
              <a:t>the moon’s </a:t>
            </a:r>
            <a:r>
              <a:rPr lang="en-US" sz="1400" dirty="0" err="1" smtClean="0">
                <a:solidFill>
                  <a:srgbClr val="67D7D6"/>
                </a:solidFill>
                <a:latin typeface="Trebuchet MS"/>
                <a:ea typeface="华文仿宋"/>
                <a:cs typeface="Trebuchet MS"/>
              </a:rPr>
              <a:t>libration</a:t>
            </a:r>
            <a:r>
              <a:rPr lang="en-US" sz="1400" dirty="0" smtClean="0">
                <a:solidFill>
                  <a:srgbClr val="67D7D6"/>
                </a:solidFill>
                <a:latin typeface="Trebuchet MS"/>
                <a:ea typeface="华文仿宋"/>
                <a:cs typeface="Trebuchet MS"/>
              </a:rPr>
              <a:t> </a:t>
            </a:r>
            <a:r>
              <a:rPr lang="en-US" sz="1400" dirty="0">
                <a:solidFill>
                  <a:srgbClr val="67D7D6"/>
                </a:solidFill>
                <a:latin typeface="Trebuchet MS"/>
                <a:ea typeface="华文仿宋"/>
                <a:cs typeface="Trebuchet MS"/>
              </a:rPr>
              <a:t>requires a global ocean separating the outer ice shell from the interior.  It rules out a completely frozen interior.</a:t>
            </a:r>
          </a:p>
          <a:p>
            <a:pPr marL="171450" indent="-1714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en-US" sz="1400" dirty="0">
              <a:solidFill>
                <a:srgbClr val="67D7D6"/>
              </a:solidFill>
              <a:latin typeface="Trebuchet MS"/>
              <a:ea typeface="华文仿宋"/>
              <a:cs typeface="Trebuchet MS"/>
            </a:endParaRPr>
          </a:p>
          <a:p>
            <a:pPr marL="171450" indent="-1714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400" dirty="0">
                <a:solidFill>
                  <a:srgbClr val="67D7D6"/>
                </a:solidFill>
                <a:ea typeface="ＭＳ Ｐゴシック" pitchFamily="34" charset="-128"/>
              </a:rPr>
              <a:t>A global ocean may mean that tidal flexing by Saturn's gravity generates much more heat inside </a:t>
            </a:r>
            <a:r>
              <a:rPr lang="en-US" sz="1400" dirty="0" err="1">
                <a:solidFill>
                  <a:srgbClr val="67D7D6"/>
                </a:solidFill>
                <a:ea typeface="ＭＳ Ｐゴシック" pitchFamily="34" charset="-128"/>
              </a:rPr>
              <a:t>Enceladus</a:t>
            </a:r>
            <a:r>
              <a:rPr lang="en-US" sz="1400" dirty="0">
                <a:solidFill>
                  <a:srgbClr val="67D7D6"/>
                </a:solidFill>
                <a:ea typeface="ＭＳ Ｐゴシック" pitchFamily="34" charset="-128"/>
              </a:rPr>
              <a:t> than previously thought.</a:t>
            </a:r>
            <a:endParaRPr lang="en-US" sz="1400" dirty="0">
              <a:solidFill>
                <a:srgbClr val="67D7D6"/>
              </a:solidFill>
              <a:latin typeface="Trebuchet MS"/>
              <a:ea typeface="华文仿宋"/>
              <a:cs typeface="Trebuchet MS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67D7D6"/>
                </a:solidFill>
                <a:latin typeface="Trebuchet MS"/>
                <a:ea typeface="华文仿宋"/>
                <a:cs typeface="Trebuchet MS"/>
              </a:rPr>
              <a:t> </a:t>
            </a:r>
          </a:p>
          <a:p>
            <a:pPr marL="171450" indent="-1714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400" dirty="0">
                <a:solidFill>
                  <a:srgbClr val="67D7D6"/>
                </a:solidFill>
                <a:ea typeface="ＭＳ Ｐゴシック" pitchFamily="34" charset="-128"/>
              </a:rPr>
              <a:t>This discovery, together with </a:t>
            </a:r>
            <a:r>
              <a:rPr lang="en-US" sz="1400" dirty="0" smtClean="0">
                <a:solidFill>
                  <a:srgbClr val="67D7D6"/>
                </a:solidFill>
                <a:ea typeface="ＭＳ Ｐゴシック" pitchFamily="34" charset="-128"/>
              </a:rPr>
              <a:t>discovery </a:t>
            </a:r>
            <a:r>
              <a:rPr lang="en-US" sz="1400" dirty="0">
                <a:solidFill>
                  <a:srgbClr val="67D7D6"/>
                </a:solidFill>
                <a:ea typeface="ＭＳ Ｐゴシック" pitchFamily="34" charset="-128"/>
              </a:rPr>
              <a:t>of seafloor hydrothermal activity</a:t>
            </a:r>
            <a:r>
              <a:rPr lang="en-US" sz="1400" baseline="30000" dirty="0">
                <a:solidFill>
                  <a:srgbClr val="67D7D6"/>
                </a:solidFill>
                <a:ea typeface="ＭＳ Ｐゴシック" pitchFamily="34" charset="-128"/>
              </a:rPr>
              <a:t>2,3</a:t>
            </a:r>
            <a:r>
              <a:rPr lang="en-US" sz="1400" dirty="0">
                <a:solidFill>
                  <a:srgbClr val="67D7D6"/>
                </a:solidFill>
                <a:ea typeface="ＭＳ Ｐゴシック" pitchFamily="34" charset="-128"/>
              </a:rPr>
              <a:t>, indicates that ocean could be long-lived. </a:t>
            </a:r>
            <a:endParaRPr lang="en-US" sz="1400" dirty="0">
              <a:solidFill>
                <a:srgbClr val="67D7D6"/>
              </a:solidFill>
              <a:latin typeface="Trebuchet MS"/>
              <a:ea typeface="华文仿宋"/>
              <a:cs typeface="Trebuchet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12868" y="6033733"/>
            <a:ext cx="1955133" cy="2308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FFFFF"/>
                </a:solidFill>
                <a:ea typeface="ＭＳ Ｐゴシック" pitchFamily="34" charset="-128"/>
              </a:rPr>
              <a:t>*Thickness of layers is not to scale</a:t>
            </a:r>
          </a:p>
        </p:txBody>
      </p:sp>
      <p:sp>
        <p:nvSpPr>
          <p:cNvPr id="4" name="Rectangle 3"/>
          <p:cNvSpPr/>
          <p:nvPr/>
        </p:nvSpPr>
        <p:spPr>
          <a:xfrm>
            <a:off x="7592368" y="1199046"/>
            <a:ext cx="30756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67D7D6"/>
                </a:solidFill>
                <a:ea typeface="ＭＳ Ｐゴシック" pitchFamily="34" charset="-128"/>
              </a:rPr>
              <a:t>Press Release - http://1.usa.gov/1NDHVlV</a:t>
            </a:r>
          </a:p>
        </p:txBody>
      </p:sp>
    </p:spTree>
    <p:extLst>
      <p:ext uri="{BB962C8B-B14F-4D97-AF65-F5344CB8AC3E}">
        <p14:creationId xmlns:p14="http://schemas.microsoft.com/office/powerpoint/2010/main" val="282375896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252" y="0"/>
            <a:ext cx="9754445" cy="73219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56884" y="6342146"/>
            <a:ext cx="1973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(Waite et al., 2008)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14550" y="485775"/>
            <a:ext cx="42650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Organic material in the plume: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Another piece of evidence for a habitable</a:t>
            </a:r>
          </a:p>
          <a:p>
            <a:r>
              <a:rPr lang="en-US" b="1" dirty="0">
                <a:solidFill>
                  <a:schemeClr val="bg1"/>
                </a:solidFill>
              </a:rPr>
              <a:t>e</a:t>
            </a:r>
            <a:r>
              <a:rPr lang="en-US" b="1" dirty="0" smtClean="0">
                <a:solidFill>
                  <a:schemeClr val="bg1"/>
                </a:solidFill>
              </a:rPr>
              <a:t>nvironment. Complex organics &gt;200 AMU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(Postberg et al. (2018), </a:t>
            </a:r>
            <a:r>
              <a:rPr lang="en-US" b="1" i="1" dirty="0" smtClean="0">
                <a:solidFill>
                  <a:schemeClr val="bg1"/>
                </a:solidFill>
              </a:rPr>
              <a:t>Nature</a:t>
            </a:r>
            <a:r>
              <a:rPr lang="en-US" b="1" dirty="0" smtClean="0">
                <a:solidFill>
                  <a:schemeClr val="bg1"/>
                </a:solidFill>
              </a:rPr>
              <a:t>)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61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-152400"/>
            <a:ext cx="7772400" cy="1143000"/>
          </a:xfrm>
          <a:noFill/>
        </p:spPr>
        <p:txBody>
          <a:bodyPr/>
          <a:lstStyle/>
          <a:p>
            <a:r>
              <a:rPr lang="en-US" altLang="en-US" sz="3600" b="1" dirty="0" smtClean="0">
                <a:solidFill>
                  <a:srgbClr val="FF66FF"/>
                </a:solidFill>
              </a:rPr>
              <a:t>Evidence for Activity on Dione</a:t>
            </a:r>
            <a:endParaRPr lang="en-US" altLang="en-US" sz="3600" b="1" dirty="0">
              <a:solidFill>
                <a:srgbClr val="FF66FF"/>
              </a:solidFill>
            </a:endParaRPr>
          </a:p>
        </p:txBody>
      </p:sp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471669" y="812662"/>
            <a:ext cx="5623912" cy="1581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chemeClr val="bg1"/>
                </a:solidFill>
                <a:ea typeface="MS PGothic" panose="020B0600070205080204" pitchFamily="34" charset="-128"/>
              </a:rPr>
              <a:t> </a:t>
            </a:r>
            <a:r>
              <a:rPr lang="en-US" altLang="en-US" sz="2000" b="1" dirty="0">
                <a:solidFill>
                  <a:schemeClr val="bg1"/>
                </a:solidFill>
                <a:ea typeface="MS PGothic" panose="020B0600070205080204" pitchFamily="34" charset="-128"/>
              </a:rPr>
              <a:t>Smooth plains on </a:t>
            </a:r>
            <a:r>
              <a:rPr lang="en-US" altLang="en-US" sz="2000" b="1" dirty="0" smtClean="0">
                <a:solidFill>
                  <a:schemeClr val="bg1"/>
                </a:solidFill>
                <a:ea typeface="MS PGothic" panose="020B0600070205080204" pitchFamily="34" charset="-128"/>
              </a:rPr>
              <a:t>Dione (Schenk et al. 2011)</a:t>
            </a:r>
            <a:endParaRPr lang="en-US" altLang="en-US" sz="2000" b="1" dirty="0">
              <a:solidFill>
                <a:schemeClr val="bg1"/>
              </a:solidFill>
              <a:ea typeface="MS PGothic" panose="020B0600070205080204" pitchFamily="34" charset="-128"/>
            </a:endParaRPr>
          </a:p>
          <a:p>
            <a:pPr lvl="1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b="1" dirty="0">
                <a:solidFill>
                  <a:schemeClr val="bg1"/>
                </a:solidFill>
                <a:ea typeface="MS PGothic" panose="020B0600070205080204" pitchFamily="34" charset="-128"/>
              </a:rPr>
              <a:t> Lower crater density</a:t>
            </a:r>
          </a:p>
          <a:p>
            <a:pPr lvl="1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b="1" dirty="0">
                <a:solidFill>
                  <a:schemeClr val="bg1"/>
                </a:solidFill>
                <a:ea typeface="MS PGothic" panose="020B0600070205080204" pitchFamily="34" charset="-128"/>
              </a:rPr>
              <a:t> Linear grooves and scarps</a:t>
            </a:r>
          </a:p>
          <a:p>
            <a:pPr lvl="1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b="1" dirty="0">
                <a:solidFill>
                  <a:schemeClr val="bg1"/>
                </a:solidFill>
                <a:ea typeface="MS PGothic" panose="020B0600070205080204" pitchFamily="34" charset="-128"/>
              </a:rPr>
              <a:t> Rampart craters</a:t>
            </a:r>
          </a:p>
          <a:p>
            <a:pPr lvl="1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b="1" dirty="0">
                <a:solidFill>
                  <a:schemeClr val="bg1"/>
                </a:solidFill>
                <a:ea typeface="MS PGothic" panose="020B0600070205080204" pitchFamily="34" charset="-128"/>
              </a:rPr>
              <a:t> Anomalous crater pair: Possible volcanic vent!</a:t>
            </a:r>
          </a:p>
        </p:txBody>
      </p:sp>
      <p:pic>
        <p:nvPicPr>
          <p:cNvPr id="17412" name="Picture 6" descr="dsmap-cyl-ape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590800"/>
            <a:ext cx="4267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407" y="1245651"/>
            <a:ext cx="5054022" cy="46516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05913" y="5967687"/>
            <a:ext cx="53655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Also Fields and Particles evidence (Burch et al., 2007</a:t>
            </a: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Khurana</a:t>
            </a:r>
            <a:r>
              <a:rPr lang="en-US" sz="1600" b="1" dirty="0" smtClean="0">
                <a:solidFill>
                  <a:schemeClr val="bg1"/>
                </a:solidFill>
              </a:rPr>
              <a:t> et al. 2007). and evidence for an ocean  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(</a:t>
            </a:r>
            <a:r>
              <a:rPr lang="en-US" sz="1600" b="1" dirty="0" err="1" smtClean="0">
                <a:solidFill>
                  <a:schemeClr val="bg1"/>
                </a:solidFill>
              </a:rPr>
              <a:t>Beuthe</a:t>
            </a:r>
            <a:r>
              <a:rPr lang="en-US" sz="1600" b="1" dirty="0" smtClean="0">
                <a:solidFill>
                  <a:schemeClr val="bg1"/>
                </a:solidFill>
              </a:rPr>
              <a:t> et al, 2017; Hemingway et al, 2016)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9385139" y="812662"/>
            <a:ext cx="19113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FFFFFF"/>
                </a:solidFill>
              </a:rPr>
              <a:t>Clark et al.,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66FF"/>
                </a:solidFill>
              </a:rPr>
              <a:t>Or Tethys?</a:t>
            </a:r>
            <a:br>
              <a:rPr lang="en-US" b="1" dirty="0" smtClean="0">
                <a:solidFill>
                  <a:srgbClr val="FF66FF"/>
                </a:solidFill>
              </a:rPr>
            </a:br>
            <a:r>
              <a:rPr lang="en-US" sz="2800" b="1" dirty="0" smtClean="0">
                <a:solidFill>
                  <a:srgbClr val="FF66FF"/>
                </a:solidFill>
              </a:rPr>
              <a:t>(mysterious red streaks)</a:t>
            </a:r>
            <a:endParaRPr lang="en-US" sz="2800" b="1" dirty="0">
              <a:solidFill>
                <a:srgbClr val="FF66FF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818"/>
          <a:stretch/>
        </p:blipFill>
        <p:spPr>
          <a:xfrm>
            <a:off x="5324475" y="103883"/>
            <a:ext cx="3932736" cy="3017520"/>
          </a:xfrm>
          <a:prstGeom prst="rect">
            <a:avLst/>
          </a:prstGeom>
        </p:spPr>
      </p:pic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190435" y="2085181"/>
            <a:ext cx="5110987" cy="4572000"/>
            <a:chOff x="39688" y="3022600"/>
            <a:chExt cx="4130767" cy="3787775"/>
          </a:xfrm>
        </p:grpSpPr>
        <p:pic>
          <p:nvPicPr>
            <p:cNvPr id="6" name="Picture 5" descr="PIA19638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51"/>
            <a:stretch>
              <a:fillRect/>
            </a:stretch>
          </p:blipFill>
          <p:spPr bwMode="auto">
            <a:xfrm>
              <a:off x="39688" y="3022600"/>
              <a:ext cx="3971925" cy="3787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Parallelogram 6"/>
            <p:cNvSpPr>
              <a:spLocks noChangeArrowheads="1"/>
            </p:cNvSpPr>
            <p:nvPr/>
          </p:nvSpPr>
          <p:spPr bwMode="auto">
            <a:xfrm rot="3033547">
              <a:off x="1970088" y="3638550"/>
              <a:ext cx="1484312" cy="769938"/>
            </a:xfrm>
            <a:prstGeom prst="parallelogram">
              <a:avLst>
                <a:gd name="adj" fmla="val 24964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1pPr>
              <a:lvl2pPr marL="455613" indent="1588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2pPr>
              <a:lvl3pPr marL="911225" indent="3175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3pPr>
              <a:lvl4pPr marL="1366838" indent="4763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2450" indent="635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endParaRPr lang="en-US" altLang="en-US">
                <a:solidFill>
                  <a:srgbClr val="FF0000"/>
                </a:solidFill>
              </a:endParaRPr>
            </a:p>
          </p:txBody>
        </p:sp>
        <p:cxnSp>
          <p:nvCxnSpPr>
            <p:cNvPr id="8" name="Straight Arrow Connector 7"/>
            <p:cNvCxnSpPr>
              <a:cxnSpLocks noChangeShapeType="1"/>
              <a:stCxn id="7" idx="0"/>
            </p:cNvCxnSpPr>
            <p:nvPr/>
          </p:nvCxnSpPr>
          <p:spPr bwMode="auto">
            <a:xfrm flipV="1">
              <a:off x="3009549" y="3426573"/>
              <a:ext cx="1160906" cy="346275"/>
            </a:xfrm>
            <a:prstGeom prst="straightConnector1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6" r="8742"/>
          <a:stretch/>
        </p:blipFill>
        <p:spPr>
          <a:xfrm>
            <a:off x="5962650" y="3704860"/>
            <a:ext cx="4619626" cy="31089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431836" y="843240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Schenk, 2015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5203" y="3335528"/>
            <a:ext cx="3085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Spectral differences from VIMS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08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365125"/>
            <a:ext cx="11620500" cy="132556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66FF"/>
                </a:solidFill>
              </a:rPr>
              <a:t>Data taken throughout the mission found no evidence for an atmosphere or plume on Dione or Tethys</a:t>
            </a:r>
            <a:endParaRPr lang="en-US" b="1" dirty="0">
              <a:solidFill>
                <a:srgbClr val="FF66FF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2439786"/>
            <a:ext cx="7254002" cy="283464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48134" r="41753"/>
          <a:stretch/>
        </p:blipFill>
        <p:spPr>
          <a:xfrm>
            <a:off x="7166056" y="2576946"/>
            <a:ext cx="5115763" cy="25603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2200" y="5562600"/>
            <a:ext cx="58627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Hansen et al., 2018 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Also CIRS (Carly Howett et al., 2018) saw no heat signatures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72425" y="2059955"/>
            <a:ext cx="3307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VIMS </a:t>
            </a:r>
            <a:r>
              <a:rPr lang="en-US" b="1" dirty="0">
                <a:solidFill>
                  <a:schemeClr val="bg1"/>
                </a:solidFill>
              </a:rPr>
              <a:t>h</a:t>
            </a:r>
            <a:r>
              <a:rPr lang="en-US" b="1" dirty="0" smtClean="0">
                <a:solidFill>
                  <a:schemeClr val="bg1"/>
                </a:solidFill>
              </a:rPr>
              <a:t>igh phase angles of Dione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03782" y="1949151"/>
            <a:ext cx="3846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UVIS </a:t>
            </a:r>
            <a:r>
              <a:rPr lang="en-US" b="1" dirty="0" err="1" smtClean="0">
                <a:solidFill>
                  <a:schemeClr val="bg1"/>
                </a:solidFill>
              </a:rPr>
              <a:t>occultations</a:t>
            </a:r>
            <a:r>
              <a:rPr lang="en-US" b="1" dirty="0" smtClean="0">
                <a:solidFill>
                  <a:schemeClr val="bg1"/>
                </a:solidFill>
              </a:rPr>
              <a:t> of Dione and Tethys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4371975"/>
            <a:ext cx="1659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Near red streak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2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845" y="148548"/>
            <a:ext cx="11028362" cy="1325563"/>
          </a:xfrm>
        </p:spPr>
        <p:txBody>
          <a:bodyPr/>
          <a:lstStyle/>
          <a:p>
            <a:r>
              <a:rPr lang="en-US" b="1" dirty="0" err="1" smtClean="0">
                <a:solidFill>
                  <a:srgbClr val="FF66FF"/>
                </a:solidFill>
              </a:rPr>
              <a:t>Magnetospheric</a:t>
            </a:r>
            <a:r>
              <a:rPr lang="en-US" b="1" dirty="0" smtClean="0">
                <a:solidFill>
                  <a:srgbClr val="FF66FF"/>
                </a:solidFill>
              </a:rPr>
              <a:t> vs. E-ring and plume alterations</a:t>
            </a:r>
            <a:endParaRPr lang="en-US" b="1" dirty="0">
              <a:solidFill>
                <a:srgbClr val="FF66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Pacmen</a:t>
            </a:r>
            <a:r>
              <a:rPr lang="en-US" dirty="0" smtClean="0">
                <a:solidFill>
                  <a:schemeClr val="bg1"/>
                </a:solidFill>
              </a:rPr>
              <a:t>: An example of </a:t>
            </a:r>
            <a:r>
              <a:rPr lang="en-US" dirty="0" err="1" smtClean="0">
                <a:solidFill>
                  <a:schemeClr val="bg1"/>
                </a:solidFill>
              </a:rPr>
              <a:t>magnetopsheric</a:t>
            </a:r>
            <a:r>
              <a:rPr lang="en-US" dirty="0" smtClean="0">
                <a:solidFill>
                  <a:schemeClr val="bg1"/>
                </a:solidFill>
              </a:rPr>
              <a:t> alterations (high-energy electrons). (Howett et al. 2012)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4845" y="2588890"/>
            <a:ext cx="4907623" cy="3684588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21902" y="1681163"/>
            <a:ext cx="5183188" cy="409575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Plume fallout on Enceladus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1507" t="3002" r="1575" b="17435"/>
          <a:stretch/>
        </p:blipFill>
        <p:spPr>
          <a:xfrm>
            <a:off x="5761565" y="2588890"/>
            <a:ext cx="6430435" cy="320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21902" y="5881599"/>
            <a:ext cx="4770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Schenk et al. 2011; see also Hendrix et al., 2012;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Paranicas</a:t>
            </a:r>
            <a:r>
              <a:rPr lang="en-US" b="1" dirty="0" smtClean="0">
                <a:solidFill>
                  <a:schemeClr val="bg1"/>
                </a:solidFill>
              </a:rPr>
              <a:t> et al., 2012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996687" y="2208362"/>
            <a:ext cx="198407" cy="22169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0084279" y="2208362"/>
            <a:ext cx="1608481" cy="25975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509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850" y="178099"/>
            <a:ext cx="109728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66FF"/>
                </a:solidFill>
              </a:rPr>
              <a:t>Five Fabulous Flybys (best ever!) of ring moons during the F-ring orbits</a:t>
            </a:r>
            <a:endParaRPr lang="en-US" b="1" dirty="0">
              <a:solidFill>
                <a:srgbClr val="FF66FF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4606511"/>
              </p:ext>
            </p:extLst>
          </p:nvPr>
        </p:nvGraphicFramePr>
        <p:xfrm>
          <a:off x="838200" y="1513840"/>
          <a:ext cx="10515600" cy="221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0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6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98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7345">
                <a:tc>
                  <a:txBody>
                    <a:bodyPr/>
                    <a:lstStyle/>
                    <a:p>
                      <a:r>
                        <a:rPr lang="en-US" dirty="0" smtClean="0"/>
                        <a:t>Object</a:t>
                      </a:r>
                      <a:endParaRPr lang="en-US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Closest approach (km)</a:t>
                      </a:r>
                      <a:endParaRPr lang="en-US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Pandora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 Dec 2016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20,000; closest by almost a factor of 3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Daphnis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 Jan 2017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17,600;</a:t>
                      </a:r>
                      <a:r>
                        <a:rPr lang="en-US" baseline="0" dirty="0" smtClean="0"/>
                        <a:t> closest by over an order of magnitude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Epimetheus</a:t>
                      </a:r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 Jan 2017</a:t>
                      </a:r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5900; closest by factor of 6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Pan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r>
                        <a:rPr lang="en-US" baseline="0" dirty="0" smtClean="0"/>
                        <a:t> March 2017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25,350;</a:t>
                      </a:r>
                      <a:r>
                        <a:rPr lang="en-US" baseline="0" dirty="0" smtClean="0"/>
                        <a:t> closest by a factor of 2   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Atlas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 April 2017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13,170;</a:t>
                      </a:r>
                      <a:r>
                        <a:rPr lang="en-US" baseline="0" dirty="0" smtClean="0"/>
                        <a:t> closest by factor of 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    </a:t>
                      </a:r>
                      <a:endParaRPr lang="en-US" b="1" baseline="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52527" y="4002741"/>
            <a:ext cx="11277446" cy="258532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99FF"/>
                </a:solidFill>
              </a:rPr>
              <a:t>Additional Epimetheus: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21 Feb. 2017 </a:t>
            </a:r>
            <a:endParaRPr lang="en-US" b="1" dirty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Closest approach was at 10,500km </a:t>
            </a:r>
            <a:r>
              <a:rPr lang="en-US" b="1" dirty="0">
                <a:solidFill>
                  <a:srgbClr val="FFFFFF"/>
                </a:solidFill>
              </a:rPr>
              <a:t>at a solar phase angle of 74</a:t>
            </a:r>
            <a:r>
              <a:rPr lang="en-US" b="1" dirty="0" smtClean="0">
                <a:solidFill>
                  <a:srgbClr val="FFFFFF"/>
                </a:solidFill>
              </a:rPr>
              <a:t>°</a:t>
            </a:r>
            <a:endParaRPr lang="en-US" b="1" dirty="0">
              <a:solidFill>
                <a:srgbClr val="FFFFFF"/>
              </a:solidFill>
            </a:endParaRPr>
          </a:p>
          <a:p>
            <a:endParaRPr lang="en-US" b="1" dirty="0">
              <a:solidFill>
                <a:srgbClr val="FFFFFF"/>
              </a:solidFill>
            </a:endParaRPr>
          </a:p>
          <a:p>
            <a:r>
              <a:rPr lang="en-US" b="1" dirty="0">
                <a:solidFill>
                  <a:srgbClr val="FFFFFF"/>
                </a:solidFill>
              </a:rPr>
              <a:t>The number of observations accumulated on the small </a:t>
            </a:r>
            <a:r>
              <a:rPr lang="en-US" b="1" dirty="0" smtClean="0">
                <a:solidFill>
                  <a:srgbClr val="FFFFFF"/>
                </a:solidFill>
              </a:rPr>
              <a:t>moons is at the </a:t>
            </a:r>
            <a:r>
              <a:rPr lang="en-US" b="1" dirty="0">
                <a:solidFill>
                  <a:srgbClr val="FFFFFF"/>
                </a:solidFill>
              </a:rPr>
              <a:t>point where real</a:t>
            </a:r>
          </a:p>
          <a:p>
            <a:r>
              <a:rPr lang="en-US" b="1" dirty="0">
                <a:solidFill>
                  <a:srgbClr val="FFFFFF"/>
                </a:solidFill>
              </a:rPr>
              <a:t>physical characterizations can be done, including construction of geologic maps, solar phase curves</a:t>
            </a:r>
          </a:p>
          <a:p>
            <a:r>
              <a:rPr lang="en-US" b="1" dirty="0">
                <a:solidFill>
                  <a:srgbClr val="FFFFFF"/>
                </a:solidFill>
              </a:rPr>
              <a:t>and light curves, and spatially-resolved spectroscopy</a:t>
            </a:r>
          </a:p>
          <a:p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375" y="90884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FF66FF"/>
                </a:solidFill>
              </a:rPr>
              <a:t>Example: Atlas through </a:t>
            </a:r>
            <a:br>
              <a:rPr lang="en-US" b="1" dirty="0" smtClean="0">
                <a:solidFill>
                  <a:srgbClr val="FF66FF"/>
                </a:solidFill>
              </a:rPr>
            </a:br>
            <a:r>
              <a:rPr lang="en-US" b="1" dirty="0" smtClean="0">
                <a:solidFill>
                  <a:srgbClr val="FF66FF"/>
                </a:solidFill>
              </a:rPr>
              <a:t>many eyes</a:t>
            </a:r>
            <a:endParaRPr lang="en-US" b="1" dirty="0">
              <a:solidFill>
                <a:srgbClr val="FF66FF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7090" y="1875354"/>
            <a:ext cx="5954480" cy="420624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570" y="479425"/>
            <a:ext cx="2743200" cy="13716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50" y="479425"/>
            <a:ext cx="2743200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570" y="2153443"/>
            <a:ext cx="2743200" cy="1371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28705" y="1506022"/>
            <a:ext cx="2682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1.38 µm                  1.66 µm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777" y="2153443"/>
            <a:ext cx="2743200" cy="1371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36304" y="3121302"/>
            <a:ext cx="2682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2.01 µm                  3.50 µm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38200" y="1690688"/>
            <a:ext cx="1100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</a:rPr>
              <a:t>ISS Image</a:t>
            </a: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t="7783" r="67307"/>
          <a:stretch/>
        </p:blipFill>
        <p:spPr>
          <a:xfrm>
            <a:off x="8279052" y="3600448"/>
            <a:ext cx="2682311" cy="3383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40601" y="384333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VIMS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55610" y="5107422"/>
            <a:ext cx="1559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CIRS (thermal)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14033" y="6519446"/>
            <a:ext cx="1025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C. Howett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07706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" y="403507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66FF"/>
                </a:solidFill>
              </a:rPr>
              <a:t>Visible and IR Spectra of Pan (VIMS): a first </a:t>
            </a:r>
            <a:endParaRPr lang="en-US" sz="4000" b="1" dirty="0">
              <a:solidFill>
                <a:srgbClr val="FF66FF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37286"/>
            <a:ext cx="5181600" cy="372801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359" y="2334360"/>
            <a:ext cx="5181600" cy="3333866"/>
          </a:xfrm>
        </p:spPr>
      </p:pic>
      <p:sp>
        <p:nvSpPr>
          <p:cNvPr id="8" name="TextBox 7"/>
          <p:cNvSpPr txBox="1"/>
          <p:nvPr/>
        </p:nvSpPr>
        <p:spPr>
          <a:xfrm>
            <a:off x="1447800" y="4934188"/>
            <a:ext cx="2614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Crystalline ice band deep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105025" y="4181475"/>
            <a:ext cx="19050" cy="685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8345" r="15208"/>
          <a:stretch/>
        </p:blipFill>
        <p:spPr>
          <a:xfrm>
            <a:off x="9058271" y="217046"/>
            <a:ext cx="2534512" cy="19202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95600" y="1919542"/>
            <a:ext cx="134524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IR Spectrum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5651" y="2122441"/>
            <a:ext cx="178927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Visible Spectrum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8417" y="5961525"/>
            <a:ext cx="183960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Wavelength (µm)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48625" y="4181475"/>
            <a:ext cx="625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Red!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>
            <a:stCxn id="7" idx="1"/>
          </p:cNvCxnSpPr>
          <p:nvPr/>
        </p:nvCxnSpPr>
        <p:spPr>
          <a:xfrm flipH="1" flipV="1">
            <a:off x="7477125" y="3781425"/>
            <a:ext cx="571500" cy="584716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138468" y="5880145"/>
            <a:ext cx="183960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Wavelength (µm)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432" y="5680635"/>
            <a:ext cx="472416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1.0               2.0               3.0               4.0             5.0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68615" y="5489366"/>
            <a:ext cx="472416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0.4       0.5       0.6        0.7       0.8       0.9       1.0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440701" y="3771427"/>
            <a:ext cx="45076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I/F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4362" y="2886187"/>
            <a:ext cx="476412" cy="286232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0.3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0.2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0.1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0.0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20159" y="3060134"/>
            <a:ext cx="503664" cy="230832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0.25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0.20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0.15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5883834" y="3873363"/>
            <a:ext cx="45076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I/F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69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2" b="51730"/>
          <a:stretch/>
        </p:blipFill>
        <p:spPr>
          <a:xfrm>
            <a:off x="957327" y="780086"/>
            <a:ext cx="9498615" cy="29515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3087" y="3960230"/>
            <a:ext cx="971080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Composition: What is the composition of the low albedo material on the moons? What specific 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organic materials have been identified? Is ammonia or ammonia hydrate there?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2.    How variable is the activity on Enceladus and what is its total heat production?</a:t>
            </a:r>
          </a:p>
          <a:p>
            <a:pPr marL="342900" indent="-342900">
              <a:buAutoNum type="arabicPeriod" startAt="3"/>
            </a:pPr>
            <a:r>
              <a:rPr lang="en-US" dirty="0" smtClean="0">
                <a:solidFill>
                  <a:schemeClr val="bg1"/>
                </a:solidFill>
              </a:rPr>
              <a:t> Is Enceladus the only currently active moon?</a:t>
            </a:r>
          </a:p>
          <a:p>
            <a:pPr marL="342900" indent="-342900">
              <a:buAutoNum type="arabicPeriod" startAt="3"/>
            </a:pPr>
            <a:r>
              <a:rPr lang="en-US" dirty="0" smtClean="0">
                <a:solidFill>
                  <a:schemeClr val="bg1"/>
                </a:solidFill>
              </a:rPr>
              <a:t> What is the relative importance of  </a:t>
            </a:r>
            <a:r>
              <a:rPr lang="en-US" dirty="0" err="1" smtClean="0">
                <a:solidFill>
                  <a:schemeClr val="bg1"/>
                </a:solidFill>
              </a:rPr>
              <a:t>magnetospheric</a:t>
            </a:r>
            <a:r>
              <a:rPr lang="en-US" dirty="0" smtClean="0">
                <a:solidFill>
                  <a:schemeClr val="bg1"/>
                </a:solidFill>
              </a:rPr>
              <a:t> interactions and accretion of E-ring particles?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5.    Why are the Jovian and </a:t>
            </a:r>
            <a:r>
              <a:rPr lang="en-US" dirty="0" err="1" smtClean="0">
                <a:solidFill>
                  <a:schemeClr val="bg1"/>
                </a:solidFill>
              </a:rPr>
              <a:t>Saturnian</a:t>
            </a:r>
            <a:r>
              <a:rPr lang="en-US" dirty="0" smtClean="0">
                <a:solidFill>
                  <a:schemeClr val="bg1"/>
                </a:solidFill>
              </a:rPr>
              <a:t> Systems so different? (Regular vs. Stochastic)</a:t>
            </a:r>
          </a:p>
          <a:p>
            <a:pPr marL="342900" indent="-342900">
              <a:buAutoNum type="arabicPeriod" startAt="6"/>
            </a:pPr>
            <a:r>
              <a:rPr lang="en-US" dirty="0" smtClean="0">
                <a:solidFill>
                  <a:schemeClr val="bg1"/>
                </a:solidFill>
              </a:rPr>
              <a:t>How extensive are the habitable zones  in the system</a:t>
            </a:r>
            <a:r>
              <a:rPr lang="en-US" dirty="0">
                <a:solidFill>
                  <a:schemeClr val="bg1"/>
                </a:solidFill>
              </a:rPr>
              <a:t>?</a:t>
            </a:r>
            <a:r>
              <a:rPr lang="en-US" dirty="0" smtClean="0">
                <a:solidFill>
                  <a:schemeClr val="bg1"/>
                </a:solidFill>
              </a:rPr>
              <a:t>   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                                          But we did learn a few things, as we’ll see……</a:t>
            </a:r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143000" y="81011"/>
            <a:ext cx="92935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66FF"/>
                </a:solidFill>
              </a:rPr>
              <a:t>Some </a:t>
            </a:r>
            <a:r>
              <a:rPr lang="en-US" sz="3200" b="1" dirty="0" smtClean="0">
                <a:solidFill>
                  <a:srgbClr val="FF66FF"/>
                </a:solidFill>
              </a:rPr>
              <a:t>main </a:t>
            </a:r>
            <a:r>
              <a:rPr lang="en-US" sz="3200" b="1" dirty="0">
                <a:solidFill>
                  <a:srgbClr val="FF66FF"/>
                </a:solidFill>
              </a:rPr>
              <a:t>questions remaining at the </a:t>
            </a:r>
            <a:r>
              <a:rPr lang="en-US" sz="3200" b="1" dirty="0" smtClean="0">
                <a:solidFill>
                  <a:srgbClr val="FF66FF"/>
                </a:solidFill>
              </a:rPr>
              <a:t>end </a:t>
            </a:r>
            <a:r>
              <a:rPr lang="en-US" sz="3200" b="1" dirty="0">
                <a:solidFill>
                  <a:srgbClr val="FF66FF"/>
                </a:solidFill>
              </a:rPr>
              <a:t>of m</a:t>
            </a:r>
            <a:r>
              <a:rPr lang="en-US" sz="3200" b="1" dirty="0" smtClean="0">
                <a:solidFill>
                  <a:srgbClr val="FF66FF"/>
                </a:solidFill>
              </a:rPr>
              <a:t>ission</a:t>
            </a:r>
            <a:endParaRPr lang="en-US" sz="3200" b="1" dirty="0">
              <a:solidFill>
                <a:srgbClr val="FF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88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3" t="21819" r="934" b="6672"/>
          <a:stretch/>
        </p:blipFill>
        <p:spPr>
          <a:xfrm>
            <a:off x="2335211" y="781377"/>
            <a:ext cx="7940792" cy="4480560"/>
          </a:xfrm>
          <a:prstGeom prst="rect">
            <a:avLst/>
          </a:prstGeom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004944" y="78672"/>
            <a:ext cx="106013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66FF"/>
                </a:solidFill>
              </a:rPr>
              <a:t>The colors of the </a:t>
            </a:r>
            <a:r>
              <a:rPr lang="en-US" altLang="en-US" sz="3200" b="1" dirty="0" smtClean="0">
                <a:solidFill>
                  <a:srgbClr val="FF66FF"/>
                </a:solidFill>
              </a:rPr>
              <a:t>inner moons compared to the rings</a:t>
            </a:r>
            <a:endParaRPr lang="en-US" altLang="en-US" sz="3200" b="1" dirty="0">
              <a:solidFill>
                <a:srgbClr val="FF66FF"/>
              </a:solidFill>
            </a:endParaRP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1752600" y="5181600"/>
            <a:ext cx="760412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</a:rPr>
              <a:t>Red</a:t>
            </a:r>
          </a:p>
        </p:txBody>
      </p:sp>
      <p:sp>
        <p:nvSpPr>
          <p:cNvPr id="33799" name="Line 7"/>
          <p:cNvSpPr>
            <a:spLocks noChangeShapeType="1"/>
          </p:cNvSpPr>
          <p:nvPr/>
        </p:nvSpPr>
        <p:spPr bwMode="auto">
          <a:xfrm flipV="1">
            <a:off x="1905000" y="1510873"/>
            <a:ext cx="0" cy="3200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 flipV="1">
            <a:off x="3076575" y="5505450"/>
            <a:ext cx="39624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6227762" y="6208156"/>
            <a:ext cx="56118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chemeClr val="bg1"/>
                </a:solidFill>
              </a:rPr>
              <a:t>(</a:t>
            </a:r>
            <a:r>
              <a:rPr lang="en-US" altLang="en-US" b="1" dirty="0" err="1">
                <a:solidFill>
                  <a:schemeClr val="bg1"/>
                </a:solidFill>
              </a:rPr>
              <a:t>Filacchione</a:t>
            </a:r>
            <a:r>
              <a:rPr lang="en-US" altLang="en-US" b="1" dirty="0">
                <a:solidFill>
                  <a:schemeClr val="bg1"/>
                </a:solidFill>
              </a:rPr>
              <a:t> et al. 2012; 2013; Buratti et al., 2018)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66FF"/>
                </a:solidFill>
              </a:rPr>
              <a:t>Are the rings and moons new (</a:t>
            </a:r>
            <a:r>
              <a:rPr lang="en-US" b="1" dirty="0" err="1" smtClean="0">
                <a:solidFill>
                  <a:srgbClr val="FF66FF"/>
                </a:solidFill>
              </a:rPr>
              <a:t>Cuk</a:t>
            </a:r>
            <a:r>
              <a:rPr lang="en-US" b="1" dirty="0" smtClean="0">
                <a:solidFill>
                  <a:srgbClr val="FF66FF"/>
                </a:solidFill>
              </a:rPr>
              <a:t> et al., 2016 </a:t>
            </a:r>
            <a:r>
              <a:rPr lang="en-US" b="1" i="1" dirty="0" smtClean="0">
                <a:solidFill>
                  <a:srgbClr val="FF66FF"/>
                </a:solidFill>
              </a:rPr>
              <a:t>Ap. J</a:t>
            </a:r>
            <a:r>
              <a:rPr lang="en-US" b="1" dirty="0" smtClean="0">
                <a:solidFill>
                  <a:srgbClr val="FF66FF"/>
                </a:solidFill>
              </a:rPr>
              <a:t>.; not in first set of questions)?</a:t>
            </a:r>
            <a:endParaRPr lang="en-US" b="1" dirty="0">
              <a:solidFill>
                <a:srgbClr val="FF66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Pros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>
                <a:solidFill>
                  <a:schemeClr val="bg1"/>
                </a:solidFill>
              </a:rPr>
              <a:t>The models present plausible dynamical scenarios that work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The small mass of the rings seems to imply that they – and thus at least the inner rings - are new.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Cons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12047"/>
            <a:ext cx="5183188" cy="368458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It is difficult to see how much geology could have occurred in ~1-2X108 years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(possible out: impactors are </a:t>
            </a:r>
            <a:r>
              <a:rPr lang="en-US" dirty="0" err="1" smtClean="0">
                <a:solidFill>
                  <a:schemeClr val="bg1"/>
                </a:solidFill>
              </a:rPr>
              <a:t>planetocentric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(Lots of disagreement on this) The ice in the rings (implying young age) could come from the E-ring to make the main ring system </a:t>
            </a:r>
            <a:r>
              <a:rPr lang="en-US" i="1" dirty="0" smtClean="0">
                <a:solidFill>
                  <a:schemeClr val="bg1"/>
                </a:solidFill>
              </a:rPr>
              <a:t>appear </a:t>
            </a:r>
            <a:r>
              <a:rPr lang="en-US" dirty="0" smtClean="0">
                <a:solidFill>
                  <a:schemeClr val="bg1"/>
                </a:solidFill>
              </a:rPr>
              <a:t>young.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83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9750" y="248443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FF66FF"/>
                </a:solidFill>
              </a:rPr>
              <a:t>Some main conclusions from </a:t>
            </a:r>
            <a:r>
              <a:rPr lang="en-US" b="1" i="1" dirty="0" smtClean="0">
                <a:solidFill>
                  <a:srgbClr val="FF66FF"/>
                </a:solidFill>
              </a:rPr>
              <a:t>Cassini</a:t>
            </a:r>
            <a:r>
              <a:rPr lang="en-US" b="1" dirty="0" smtClean="0">
                <a:solidFill>
                  <a:srgbClr val="FF66FF"/>
                </a:solidFill>
              </a:rPr>
              <a:t> </a:t>
            </a:r>
            <a:endParaRPr lang="en-US" b="1" dirty="0">
              <a:solidFill>
                <a:srgbClr val="FF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76375"/>
            <a:ext cx="10515600" cy="502443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Even though Cassini performed compositional mapping on the main moons of Saturn, discovering organics and CO</a:t>
            </a:r>
            <a:r>
              <a:rPr lang="en-US" b="1" baseline="-25000" dirty="0" smtClean="0">
                <a:solidFill>
                  <a:schemeClr val="bg1"/>
                </a:solidFill>
              </a:rPr>
              <a:t>2</a:t>
            </a:r>
            <a:r>
              <a:rPr lang="en-US" b="1" dirty="0" smtClean="0">
                <a:solidFill>
                  <a:schemeClr val="bg1"/>
                </a:solidFill>
              </a:rPr>
              <a:t>, many minor constituents still need to be identified, including those comprising the low-albedo material. </a:t>
            </a:r>
          </a:p>
          <a:p>
            <a:pPr>
              <a:lnSpc>
                <a:spcPct val="12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Habitable Ocean </a:t>
            </a:r>
            <a:r>
              <a:rPr lang="en-US" b="1" dirty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orlds may be rampant (haven’t even mentioned Titan</a:t>
            </a:r>
            <a:r>
              <a:rPr lang="en-US" b="1" dirty="0" smtClean="0">
                <a:solidFill>
                  <a:schemeClr val="bg1"/>
                </a:solidFill>
              </a:rPr>
              <a:t>!)</a:t>
            </a:r>
            <a:endParaRPr lang="en-US" b="1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Exogenous alteration processes strongly affect the surface appearance and composition; moons interact with rings and particles in the </a:t>
            </a:r>
            <a:r>
              <a:rPr lang="en-US" b="1" dirty="0" err="1" smtClean="0">
                <a:solidFill>
                  <a:schemeClr val="bg1"/>
                </a:solidFill>
              </a:rPr>
              <a:t>Saturnian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magnetosphere</a:t>
            </a:r>
            <a:endParaRPr lang="en-US" b="1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The moons have had a troubled history: Hyperion in chaotic rotation; Rhea not differentiated (large collision?) Tethys so low density (0.98 gm/cc) it could be </a:t>
            </a:r>
            <a:r>
              <a:rPr lang="en-US" b="1" dirty="0" err="1" smtClean="0">
                <a:solidFill>
                  <a:schemeClr val="bg1"/>
                </a:solidFill>
              </a:rPr>
              <a:t>reaccreted</a:t>
            </a:r>
            <a:r>
              <a:rPr lang="en-US" b="1" dirty="0" smtClean="0">
                <a:solidFill>
                  <a:schemeClr val="bg1"/>
                </a:solidFill>
              </a:rPr>
              <a:t>. Dione maybe partly differentiated, based on gravity analysis (D. Hemingway, this past PSG). </a:t>
            </a:r>
            <a:r>
              <a:rPr lang="en-US" b="1" i="1" dirty="0" smtClean="0">
                <a:solidFill>
                  <a:srgbClr val="FF0000"/>
                </a:solidFill>
              </a:rPr>
              <a:t>And they may  all be young </a:t>
            </a:r>
            <a:endParaRPr lang="en-US" b="1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Completely unlike “mini Solar System” found in Jupiter system 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500" cy="828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154" y="-3175"/>
            <a:ext cx="1214846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2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13" y="3392488"/>
            <a:ext cx="4495800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566" y="830263"/>
            <a:ext cx="4130675" cy="33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26" y="1641475"/>
            <a:ext cx="4373563" cy="358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9" y="2976564"/>
            <a:ext cx="4846637" cy="384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7350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16670"/>
            <a:ext cx="12106275" cy="793750"/>
          </a:xfrm>
          <a:ln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3200" b="1" dirty="0" smtClean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Another explanation: Nano-Iron </a:t>
            </a:r>
            <a:r>
              <a:rPr lang="en-US" altLang="en-US" sz="3200" b="1" dirty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Nano-Hematite </a:t>
            </a:r>
            <a:r>
              <a:rPr lang="en-US" altLang="en-US" sz="3200" b="1" dirty="0" smtClean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sub-micron </a:t>
            </a:r>
            <a:r>
              <a:rPr lang="en-US" altLang="en-US" sz="3200" b="1" dirty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en-US" sz="3200" b="1" dirty="0" smtClean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endParaRPr lang="en-US" altLang="en-US" sz="3200" b="1" dirty="0">
              <a:solidFill>
                <a:srgbClr val="FF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4519614" y="3495676"/>
            <a:ext cx="1180429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2800" b="1">
                <a:solidFill>
                  <a:srgbClr val="000000"/>
                </a:solidFill>
              </a:rPr>
              <a:t>Dione</a:t>
            </a:r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6286501" y="968767"/>
            <a:ext cx="4800600" cy="2064284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1600" b="1" dirty="0" smtClean="0">
                <a:solidFill>
                  <a:schemeClr val="bg1"/>
                </a:solidFill>
              </a:rPr>
              <a:t>Another idea </a:t>
            </a:r>
            <a:r>
              <a:rPr lang="en-US" altLang="en-US" sz="1600" b="1" dirty="0">
                <a:solidFill>
                  <a:schemeClr val="bg1"/>
                </a:solidFill>
              </a:rPr>
              <a:t>is that fine-grained metallic iron dust contaminates the ice, from Phoebe to the rings.  Some of the iron may be oxidized and hydrated giving the 3-micron water absorption in the dark material.  The competition of sub-micron ice, iron and hematite creates the varying blue peaks and UV absorption observed throughout the system.</a:t>
            </a:r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2324101" y="3048001"/>
            <a:ext cx="102711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2400" b="1">
                <a:solidFill>
                  <a:srgbClr val="000000"/>
                </a:solidFill>
              </a:rPr>
              <a:t>Rings</a:t>
            </a:r>
          </a:p>
        </p:txBody>
      </p:sp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6754813" y="5729289"/>
            <a:ext cx="1441718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2800" b="1">
                <a:solidFill>
                  <a:srgbClr val="000000"/>
                </a:solidFill>
              </a:rPr>
              <a:t>Iapetus</a:t>
            </a:r>
          </a:p>
        </p:txBody>
      </p:sp>
      <p:sp>
        <p:nvSpPr>
          <p:cNvPr id="57355" name="Text Box 11"/>
          <p:cNvSpPr txBox="1">
            <a:spLocks noChangeArrowheads="1"/>
          </p:cNvSpPr>
          <p:nvPr/>
        </p:nvSpPr>
        <p:spPr bwMode="auto">
          <a:xfrm>
            <a:off x="2705100" y="4878389"/>
            <a:ext cx="1480190" cy="52540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2800" b="1">
                <a:solidFill>
                  <a:srgbClr val="000000"/>
                </a:solidFill>
              </a:rPr>
              <a:t>Phoebe</a:t>
            </a:r>
          </a:p>
        </p:txBody>
      </p:sp>
      <p:sp>
        <p:nvSpPr>
          <p:cNvPr id="57356" name="Text Box 12"/>
          <p:cNvSpPr txBox="1">
            <a:spLocks noChangeArrowheads="1"/>
          </p:cNvSpPr>
          <p:nvPr/>
        </p:nvSpPr>
        <p:spPr bwMode="auto">
          <a:xfrm>
            <a:off x="2482851" y="5578476"/>
            <a:ext cx="3063875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2000" b="1" dirty="0">
                <a:solidFill>
                  <a:srgbClr val="0000FF"/>
                </a:solidFill>
              </a:rPr>
              <a:t>Reference: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2000" b="1" dirty="0">
                <a:solidFill>
                  <a:srgbClr val="0000FF"/>
                </a:solidFill>
              </a:rPr>
              <a:t>Clark </a:t>
            </a:r>
            <a:r>
              <a:rPr lang="en-US" altLang="en-US" sz="2000" b="1" i="1" dirty="0">
                <a:solidFill>
                  <a:srgbClr val="0000FF"/>
                </a:solidFill>
              </a:rPr>
              <a:t>et al</a:t>
            </a:r>
            <a:r>
              <a:rPr lang="en-US" altLang="en-US" sz="2000" b="1" dirty="0">
                <a:solidFill>
                  <a:srgbClr val="0000FF"/>
                </a:solidFill>
              </a:rPr>
              <a:t>., Icarus, 2012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323975" y="160338"/>
            <a:ext cx="101060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FF66FF"/>
                </a:solidFill>
              </a:rPr>
              <a:t>Phoebe: A captured Kuiper Belt Object</a:t>
            </a:r>
            <a:endParaRPr lang="en-US" altLang="en-US" sz="4000" b="1" dirty="0">
              <a:solidFill>
                <a:srgbClr val="FF66FF"/>
              </a:solidFill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600200" y="1295401"/>
            <a:ext cx="541020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chemeClr val="bg1"/>
                </a:solidFill>
              </a:rPr>
              <a:t>Saturn has a large family of outer irregular satellites that are believed to be captured objects that are highly </a:t>
            </a:r>
            <a:r>
              <a:rPr lang="en-US" altLang="en-US" b="1" dirty="0" err="1">
                <a:solidFill>
                  <a:schemeClr val="bg1"/>
                </a:solidFill>
              </a:rPr>
              <a:t>collisionally</a:t>
            </a:r>
            <a:r>
              <a:rPr lang="en-US" altLang="en-US" b="1" dirty="0">
                <a:solidFill>
                  <a:schemeClr val="bg1"/>
                </a:solidFill>
              </a:rPr>
              <a:t> evolved (Phoebe is the largest one). The Cassini mission </a:t>
            </a:r>
            <a:r>
              <a:rPr lang="en-US" altLang="en-US" b="1" dirty="0" smtClean="0">
                <a:solidFill>
                  <a:schemeClr val="bg1"/>
                </a:solidFill>
              </a:rPr>
              <a:t>offered </a:t>
            </a:r>
            <a:r>
              <a:rPr lang="en-US" altLang="en-US" b="1" dirty="0">
                <a:solidFill>
                  <a:schemeClr val="bg1"/>
                </a:solidFill>
              </a:rPr>
              <a:t>a unique opportunity to observe these </a:t>
            </a:r>
            <a:r>
              <a:rPr lang="en-US" altLang="en-US" b="1" dirty="0" smtClean="0">
                <a:solidFill>
                  <a:schemeClr val="bg1"/>
                </a:solidFill>
              </a:rPr>
              <a:t>objects to understand the collisional evolution of the outer Solar System, in particular the transport of KBOs. Phoebe, a high density moon (1.7 gm/cc) is likely captured from the Kuiper Belt (Johnson and </a:t>
            </a:r>
            <a:r>
              <a:rPr lang="en-US" altLang="en-US" b="1" dirty="0" err="1" smtClean="0">
                <a:solidFill>
                  <a:schemeClr val="bg1"/>
                </a:solidFill>
              </a:rPr>
              <a:t>Lunine</a:t>
            </a:r>
            <a:r>
              <a:rPr lang="en-US" altLang="en-US" b="1" dirty="0" smtClean="0">
                <a:solidFill>
                  <a:schemeClr val="bg1"/>
                </a:solidFill>
              </a:rPr>
              <a:t>, 2005)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solidFill>
                <a:schemeClr val="bg1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chemeClr val="bg1"/>
                </a:solidFill>
              </a:rPr>
              <a:t>An ISS team led by T. </a:t>
            </a:r>
            <a:r>
              <a:rPr lang="en-US" altLang="en-US" b="1" dirty="0" err="1">
                <a:solidFill>
                  <a:schemeClr val="bg1"/>
                </a:solidFill>
              </a:rPr>
              <a:t>Denk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 smtClean="0">
                <a:solidFill>
                  <a:schemeClr val="bg1"/>
                </a:solidFill>
              </a:rPr>
              <a:t>is reducing </a:t>
            </a:r>
            <a:r>
              <a:rPr lang="en-US" altLang="en-US" b="1" dirty="0">
                <a:solidFill>
                  <a:schemeClr val="bg1"/>
                </a:solidFill>
              </a:rPr>
              <a:t>photometric measurements to derive rotation periods of Ymir: 11.93 </a:t>
            </a:r>
            <a:r>
              <a:rPr lang="en-US" altLang="en-US" b="1" dirty="0" err="1">
                <a:solidFill>
                  <a:schemeClr val="bg1"/>
                </a:solidFill>
              </a:rPr>
              <a:t>hr</a:t>
            </a:r>
            <a:r>
              <a:rPr lang="en-US" altLang="en-US" b="1" dirty="0">
                <a:solidFill>
                  <a:schemeClr val="bg1"/>
                </a:solidFill>
              </a:rPr>
              <a:t>; </a:t>
            </a:r>
            <a:r>
              <a:rPr lang="en-US" altLang="en-US" b="1" dirty="0" err="1">
                <a:solidFill>
                  <a:schemeClr val="bg1"/>
                </a:solidFill>
              </a:rPr>
              <a:t>Mundilfari</a:t>
            </a:r>
            <a:r>
              <a:rPr lang="en-US" altLang="en-US" b="1" dirty="0">
                <a:solidFill>
                  <a:schemeClr val="bg1"/>
                </a:solidFill>
              </a:rPr>
              <a:t> 6.74 h; Kari 7.70 h; </a:t>
            </a:r>
            <a:r>
              <a:rPr lang="en-US" altLang="en-US" b="1" dirty="0" err="1">
                <a:solidFill>
                  <a:schemeClr val="bg1"/>
                </a:solidFill>
              </a:rPr>
              <a:t>Albiorix</a:t>
            </a:r>
            <a:r>
              <a:rPr lang="en-US" altLang="en-US" b="1" dirty="0">
                <a:solidFill>
                  <a:schemeClr val="bg1"/>
                </a:solidFill>
              </a:rPr>
              <a:t> 13.32 h; </a:t>
            </a:r>
            <a:r>
              <a:rPr lang="en-US" altLang="en-US" b="1" dirty="0" err="1">
                <a:solidFill>
                  <a:schemeClr val="bg1"/>
                </a:solidFill>
              </a:rPr>
              <a:t>Kiviuq</a:t>
            </a:r>
            <a:r>
              <a:rPr lang="en-US" altLang="en-US" b="1" dirty="0">
                <a:solidFill>
                  <a:schemeClr val="bg1"/>
                </a:solidFill>
              </a:rPr>
              <a:t> 21.82 h. More uncertain values are: </a:t>
            </a:r>
            <a:r>
              <a:rPr lang="en-US" altLang="en-US" b="1" dirty="0" err="1">
                <a:solidFill>
                  <a:schemeClr val="bg1"/>
                </a:solidFill>
              </a:rPr>
              <a:t>Skathi</a:t>
            </a:r>
            <a:r>
              <a:rPr lang="en-US" altLang="en-US" b="1" dirty="0">
                <a:solidFill>
                  <a:schemeClr val="bg1"/>
                </a:solidFill>
              </a:rPr>
              <a:t> ~12 h; </a:t>
            </a:r>
            <a:r>
              <a:rPr lang="en-US" altLang="en-US" b="1" dirty="0" err="1">
                <a:solidFill>
                  <a:schemeClr val="bg1"/>
                </a:solidFill>
              </a:rPr>
              <a:t>Bebhionn</a:t>
            </a:r>
            <a:r>
              <a:rPr lang="en-US" altLang="en-US" b="1" dirty="0">
                <a:solidFill>
                  <a:schemeClr val="bg1"/>
                </a:solidFill>
              </a:rPr>
              <a:t> ~16 h; </a:t>
            </a:r>
            <a:r>
              <a:rPr lang="en-US" altLang="en-US" b="1" dirty="0" err="1">
                <a:solidFill>
                  <a:schemeClr val="bg1"/>
                </a:solidFill>
              </a:rPr>
              <a:t>Thrymr</a:t>
            </a:r>
            <a:r>
              <a:rPr lang="en-US" altLang="en-US" b="1" dirty="0">
                <a:solidFill>
                  <a:schemeClr val="bg1"/>
                </a:solidFill>
              </a:rPr>
              <a:t> ~27 h; </a:t>
            </a:r>
            <a:r>
              <a:rPr lang="en-US" altLang="en-US" b="1" dirty="0" err="1">
                <a:solidFill>
                  <a:schemeClr val="bg1"/>
                </a:solidFill>
              </a:rPr>
              <a:t>Erriapus</a:t>
            </a:r>
            <a:r>
              <a:rPr lang="en-US" altLang="en-US" b="1" dirty="0">
                <a:solidFill>
                  <a:schemeClr val="bg1"/>
                </a:solidFill>
              </a:rPr>
              <a:t> ~28 h. </a:t>
            </a:r>
          </a:p>
        </p:txBody>
      </p:sp>
      <p:pic>
        <p:nvPicPr>
          <p:cNvPr id="14342" name="Picture 6" descr="phoebe_32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026" y="758825"/>
            <a:ext cx="3629025" cy="528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9051925" y="567531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i="1">
                <a:solidFill>
                  <a:srgbClr val="FFFFFF"/>
                </a:solidFill>
              </a:rPr>
              <a:t>Phoebe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6"/>
          <p:cNvSpPr txBox="1">
            <a:spLocks noChangeArrowheads="1"/>
          </p:cNvSpPr>
          <p:nvPr/>
        </p:nvSpPr>
        <p:spPr bwMode="auto">
          <a:xfrm>
            <a:off x="6047795" y="1819275"/>
            <a:ext cx="5846472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chemeClr val="bg1"/>
                </a:solidFill>
              </a:rPr>
              <a:t>Analyzing data gathered throughout the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chemeClr val="bg1"/>
                </a:solidFill>
                <a:cs typeface="Times New Roman" panose="02020603050405020304" pitchFamily="18" charset="0"/>
              </a:rPr>
              <a:t>mission, </a:t>
            </a:r>
            <a:r>
              <a:rPr lang="en-US" altLang="en-US" sz="1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Cruikshank et al. (2014) have</a:t>
            </a:r>
            <a:endParaRPr lang="en-US" altLang="en-US" sz="18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identified </a:t>
            </a:r>
            <a:r>
              <a:rPr lang="en-US" altLang="en-US" sz="1800" b="1" dirty="0">
                <a:solidFill>
                  <a:schemeClr val="bg1"/>
                </a:solidFill>
                <a:cs typeface="Times New Roman" panose="02020603050405020304" pitchFamily="18" charset="0"/>
              </a:rPr>
              <a:t>the spectral bands </a:t>
            </a:r>
            <a:r>
              <a:rPr lang="en-US" altLang="en-US" sz="1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near 3.2-3.4 µm</a:t>
            </a:r>
            <a:endParaRPr lang="en-US" altLang="en-US" sz="18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that </a:t>
            </a:r>
            <a:r>
              <a:rPr lang="en-US" altLang="en-US" sz="1800" b="1" dirty="0">
                <a:solidFill>
                  <a:schemeClr val="bg1"/>
                </a:solidFill>
                <a:cs typeface="Times New Roman" panose="02020603050405020304" pitchFamily="18" charset="0"/>
              </a:rPr>
              <a:t>are </a:t>
            </a:r>
            <a:r>
              <a:rPr lang="en-US" altLang="en-US" sz="1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characteristic </a:t>
            </a:r>
            <a:r>
              <a:rPr lang="en-US" altLang="en-US" sz="1800" b="1" dirty="0">
                <a:solidFill>
                  <a:schemeClr val="bg1"/>
                </a:solidFill>
                <a:cs typeface="Times New Roman" panose="02020603050405020304" pitchFamily="18" charset="0"/>
              </a:rPr>
              <a:t>of polycyclic and aromatic </a:t>
            </a:r>
            <a:endParaRPr lang="en-US" altLang="en-US" sz="1800" b="1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hydrocarbons</a:t>
            </a:r>
            <a:r>
              <a:rPr lang="en-US" altLang="en-US" sz="1800" b="1" dirty="0">
                <a:solidFill>
                  <a:schemeClr val="bg1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1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These </a:t>
            </a:r>
            <a:r>
              <a:rPr lang="en-US" altLang="en-US" sz="1800" b="1" dirty="0">
                <a:solidFill>
                  <a:schemeClr val="bg1"/>
                </a:solidFill>
                <a:cs typeface="Times New Roman" panose="02020603050405020304" pitchFamily="18" charset="0"/>
              </a:rPr>
              <a:t>complex molecules are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chemeClr val="bg1"/>
                </a:solidFill>
                <a:cs typeface="Times New Roman" panose="02020603050405020304" pitchFamily="18" charset="0"/>
              </a:rPr>
              <a:t>thought to be some of the building blocks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chemeClr val="bg1"/>
                </a:solidFill>
                <a:cs typeface="Times New Roman" panose="02020603050405020304" pitchFamily="18" charset="0"/>
              </a:rPr>
              <a:t>of life. They have pre</a:t>
            </a:r>
            <a:r>
              <a:rPr lang="en-US" altLang="en-US" sz="1800" b="1" dirty="0">
                <a:solidFill>
                  <a:schemeClr val="bg1"/>
                </a:solidFill>
              </a:rPr>
              <a:t>viously been detected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chemeClr val="bg1"/>
                </a:solidFill>
              </a:rPr>
              <a:t>in the interstellar medium.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b="1" dirty="0">
              <a:solidFill>
                <a:schemeClr val="bg1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chemeClr val="bg1"/>
                </a:solidFill>
              </a:rPr>
              <a:t>This result answers one of the prime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chemeClr val="bg1"/>
                </a:solidFill>
              </a:rPr>
              <a:t>questions of the Cassini mission: to char-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 err="1">
                <a:solidFill>
                  <a:schemeClr val="bg1"/>
                </a:solidFill>
              </a:rPr>
              <a:t>acterize</a:t>
            </a:r>
            <a:r>
              <a:rPr lang="en-US" altLang="en-US" sz="1800" b="1" dirty="0">
                <a:solidFill>
                  <a:schemeClr val="bg1"/>
                </a:solidFill>
              </a:rPr>
              <a:t> the dark material in the outer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chemeClr val="bg1"/>
                </a:solidFill>
              </a:rPr>
              <a:t>Solar System. </a:t>
            </a:r>
            <a:endParaRPr lang="en-US" altLang="en-US" sz="1800" b="1" dirty="0" smtClean="0">
              <a:solidFill>
                <a:schemeClr val="bg1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b="1" dirty="0">
              <a:solidFill>
                <a:schemeClr val="bg1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 smtClean="0">
                <a:solidFill>
                  <a:schemeClr val="bg1"/>
                </a:solidFill>
              </a:rPr>
              <a:t>But Clark et al. (2012) explain the moons’ spectra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 smtClean="0">
                <a:solidFill>
                  <a:schemeClr val="bg1"/>
                </a:solidFill>
              </a:rPr>
              <a:t>with </a:t>
            </a:r>
            <a:r>
              <a:rPr lang="en-US" altLang="en-US" sz="1800" b="1" dirty="0" err="1" smtClean="0">
                <a:solidFill>
                  <a:schemeClr val="bg1"/>
                </a:solidFill>
              </a:rPr>
              <a:t>nano</a:t>
            </a:r>
            <a:r>
              <a:rPr lang="en-US" altLang="en-US" sz="1800" b="1" dirty="0" smtClean="0">
                <a:solidFill>
                  <a:schemeClr val="bg1"/>
                </a:solidFill>
              </a:rPr>
              <a:t>-iron </a:t>
            </a:r>
            <a:r>
              <a:rPr lang="en-US" altLang="en-US" sz="1800" b="1" dirty="0">
                <a:solidFill>
                  <a:schemeClr val="bg1"/>
                </a:solidFill>
              </a:rPr>
              <a:t>+ </a:t>
            </a:r>
            <a:r>
              <a:rPr lang="en-US" altLang="en-US" sz="1800" b="1" dirty="0" err="1" smtClean="0">
                <a:solidFill>
                  <a:schemeClr val="bg1"/>
                </a:solidFill>
              </a:rPr>
              <a:t>nano</a:t>
            </a:r>
            <a:r>
              <a:rPr lang="en-US" altLang="en-US" sz="1800" b="1" dirty="0" smtClean="0">
                <a:solidFill>
                  <a:schemeClr val="bg1"/>
                </a:solidFill>
              </a:rPr>
              <a:t>-hematite </a:t>
            </a:r>
            <a:r>
              <a:rPr lang="en-US" altLang="en-US" sz="1800" b="1" dirty="0">
                <a:solidFill>
                  <a:schemeClr val="bg1"/>
                </a:solidFill>
              </a:rPr>
              <a:t>with sub-micron ice</a:t>
            </a:r>
          </a:p>
        </p:txBody>
      </p:sp>
      <p:pic>
        <p:nvPicPr>
          <p:cNvPr id="410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2773364"/>
            <a:ext cx="3829050" cy="3932237"/>
          </a:xfrm>
          <a:prstGeom prst="rect">
            <a:avLst/>
          </a:prstGeom>
          <a:noFill/>
          <a:ln w="38100">
            <a:solidFill>
              <a:srgbClr val="FF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06364"/>
            <a:ext cx="2563813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Rectangle 2"/>
          <p:cNvSpPr>
            <a:spLocks noGrp="1" noChangeArrowheads="1"/>
          </p:cNvSpPr>
          <p:nvPr>
            <p:ph type="title"/>
          </p:nvPr>
        </p:nvSpPr>
        <p:spPr>
          <a:xfrm>
            <a:off x="40767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000" b="1" dirty="0">
                <a:solidFill>
                  <a:srgbClr val="FF66FF"/>
                </a:solidFill>
              </a:rPr>
              <a:t>Complex Hydrocarbons on Iapetus (Cruikshank et al., 2014)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992591"/>
            <a:ext cx="417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Is the walnut ridge a collapsed ring?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40" y="1064716"/>
            <a:ext cx="7417763" cy="557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5" name="Text Box 6"/>
          <p:cNvSpPr txBox="1">
            <a:spLocks noChangeArrowheads="1"/>
          </p:cNvSpPr>
          <p:nvPr/>
        </p:nvSpPr>
        <p:spPr bwMode="auto">
          <a:xfrm>
            <a:off x="9763216" y="1596727"/>
            <a:ext cx="2546350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9112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defTabSz="45720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 smtClean="0">
                <a:solidFill>
                  <a:srgbClr val="FFFF00"/>
                </a:solidFill>
              </a:rPr>
              <a:t>Roger Clark graph</a:t>
            </a:r>
          </a:p>
          <a:p>
            <a:pPr defTabSz="45720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b="1" dirty="0">
              <a:solidFill>
                <a:srgbClr val="FFFF00"/>
              </a:solidFill>
            </a:endParaRPr>
          </a:p>
          <a:p>
            <a:pPr defTabSz="45720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b="1" dirty="0" smtClean="0">
              <a:solidFill>
                <a:srgbClr val="FFFF00"/>
              </a:solidFill>
            </a:endParaRPr>
          </a:p>
          <a:p>
            <a:pPr defTabSz="45720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b="1" dirty="0">
              <a:solidFill>
                <a:srgbClr val="FFFF00"/>
              </a:solidFill>
            </a:endParaRPr>
          </a:p>
          <a:p>
            <a:pPr defTabSz="45720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b="1" dirty="0" smtClean="0">
              <a:solidFill>
                <a:srgbClr val="FFFF00"/>
              </a:solidFill>
            </a:endParaRPr>
          </a:p>
          <a:p>
            <a:pPr defTabSz="45720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b="1" dirty="0">
              <a:solidFill>
                <a:srgbClr val="FFFF00"/>
              </a:solidFill>
            </a:endParaRPr>
          </a:p>
          <a:p>
            <a:pPr defTabSz="45720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b="1" dirty="0" smtClean="0">
              <a:solidFill>
                <a:srgbClr val="FFFF00"/>
              </a:solidFill>
            </a:endParaRPr>
          </a:p>
          <a:p>
            <a:pPr defTabSz="45720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b="1" dirty="0">
              <a:solidFill>
                <a:srgbClr val="FFFF00"/>
              </a:solidFill>
            </a:endParaRPr>
          </a:p>
          <a:p>
            <a:pPr defTabSz="45720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b="1" dirty="0" smtClean="0">
              <a:solidFill>
                <a:srgbClr val="FFFF00"/>
              </a:solidFill>
            </a:endParaRPr>
          </a:p>
          <a:p>
            <a:pPr defTabSz="45720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b="1" dirty="0">
              <a:solidFill>
                <a:srgbClr val="FFFF00"/>
              </a:solidFill>
            </a:endParaRPr>
          </a:p>
          <a:p>
            <a:pPr defTabSz="45720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b="1" dirty="0" smtClean="0">
              <a:solidFill>
                <a:srgbClr val="FFFF00"/>
              </a:solidFill>
            </a:endParaRPr>
          </a:p>
          <a:p>
            <a:pPr defTabSz="45720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b="1" dirty="0">
              <a:solidFill>
                <a:srgbClr val="FFFF00"/>
              </a:solidFill>
            </a:endParaRPr>
          </a:p>
          <a:p>
            <a:pPr defTabSz="45720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b="1" dirty="0" smtClean="0">
              <a:solidFill>
                <a:srgbClr val="FFFF00"/>
              </a:solidFill>
            </a:endParaRPr>
          </a:p>
          <a:p>
            <a:pPr defTabSz="45720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b="1" dirty="0" smtClean="0">
              <a:solidFill>
                <a:srgbClr val="FFFF00"/>
              </a:solidFill>
            </a:endParaRPr>
          </a:p>
          <a:p>
            <a:pPr defTabSz="45720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b="1" dirty="0">
              <a:solidFill>
                <a:srgbClr val="FFFF00"/>
              </a:solidFill>
            </a:endParaRPr>
          </a:p>
          <a:p>
            <a:pPr defTabSz="45720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 smtClean="0">
                <a:solidFill>
                  <a:srgbClr val="FFFF00"/>
                </a:solidFill>
              </a:rPr>
              <a:t>(</a:t>
            </a:r>
            <a:r>
              <a:rPr lang="en-US" altLang="en-US" sz="1600" b="1" dirty="0">
                <a:solidFill>
                  <a:srgbClr val="FFFF00"/>
                </a:solidFill>
              </a:rPr>
              <a:t>More CO</a:t>
            </a:r>
            <a:r>
              <a:rPr lang="en-US" altLang="en-US" sz="1200" b="1" dirty="0">
                <a:solidFill>
                  <a:srgbClr val="FFFF00"/>
                </a:solidFill>
              </a:rPr>
              <a:t>2</a:t>
            </a:r>
            <a:r>
              <a:rPr lang="en-US" altLang="en-US" sz="1600" b="1" dirty="0">
                <a:solidFill>
                  <a:srgbClr val="FFFF00"/>
                </a:solidFill>
              </a:rPr>
              <a:t> in non-ice material, and more on outer than inner </a:t>
            </a:r>
            <a:r>
              <a:rPr lang="en-US" altLang="en-US" sz="1600" b="1" dirty="0" smtClean="0">
                <a:solidFill>
                  <a:srgbClr val="FFFF00"/>
                </a:solidFill>
              </a:rPr>
              <a:t>satellites; none found</a:t>
            </a:r>
          </a:p>
          <a:p>
            <a:pPr defTabSz="45720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FFFF00"/>
                </a:solidFill>
              </a:rPr>
              <a:t>o</a:t>
            </a:r>
            <a:r>
              <a:rPr lang="en-US" altLang="en-US" sz="1600" b="1" dirty="0" smtClean="0">
                <a:solidFill>
                  <a:srgbClr val="FFFF00"/>
                </a:solidFill>
              </a:rPr>
              <a:t>n ring moons)</a:t>
            </a:r>
            <a:endParaRPr lang="en-US" altLang="en-US" sz="1600" b="1" dirty="0">
              <a:solidFill>
                <a:srgbClr val="FFFF00"/>
              </a:solidFill>
            </a:endParaRPr>
          </a:p>
          <a:p>
            <a:pPr defTabSz="45720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71700" y="89715"/>
            <a:ext cx="9848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66FF"/>
                </a:solidFill>
              </a:rPr>
              <a:t>Discovery of CO</a:t>
            </a:r>
            <a:r>
              <a:rPr lang="en-US" sz="4400" b="1" baseline="-25000" dirty="0" smtClean="0">
                <a:solidFill>
                  <a:srgbClr val="FF66FF"/>
                </a:solidFill>
              </a:rPr>
              <a:t>2</a:t>
            </a:r>
            <a:r>
              <a:rPr lang="en-US" sz="4400" b="1" dirty="0" smtClean="0">
                <a:solidFill>
                  <a:srgbClr val="FF66FF"/>
                </a:solidFill>
              </a:rPr>
              <a:t>:</a:t>
            </a:r>
            <a:r>
              <a:rPr lang="en-US" sz="4400" b="1" baseline="-25000" dirty="0" smtClean="0">
                <a:solidFill>
                  <a:srgbClr val="FF66FF"/>
                </a:solidFill>
              </a:rPr>
              <a:t>  </a:t>
            </a:r>
            <a:r>
              <a:rPr lang="en-US" sz="4400" b="1" dirty="0" smtClean="0">
                <a:solidFill>
                  <a:srgbClr val="FF66FF"/>
                </a:solidFill>
              </a:rPr>
              <a:t>It’s ubiquitous</a:t>
            </a:r>
            <a:endParaRPr lang="en-US" sz="4400" b="1" baseline="-25000" dirty="0">
              <a:solidFill>
                <a:srgbClr val="FF66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74" y="0"/>
            <a:ext cx="8312150" cy="676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76630" y="937550"/>
            <a:ext cx="376564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Ammonia hydrate was also possibly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detected by ground-based observers 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(Emery et al., 2005; </a:t>
            </a:r>
            <a:r>
              <a:rPr lang="en-US" sz="1600" dirty="0" err="1" smtClean="0">
                <a:solidFill>
                  <a:schemeClr val="bg1"/>
                </a:solidFill>
              </a:rPr>
              <a:t>Verbiscer</a:t>
            </a:r>
            <a:r>
              <a:rPr lang="en-US" sz="1600" dirty="0" smtClean="0">
                <a:solidFill>
                  <a:schemeClr val="bg1"/>
                </a:solidFill>
              </a:rPr>
              <a:t> et al., 2006).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4286049" y="4638604"/>
            <a:ext cx="1371600" cy="1463040"/>
          </a:xfrm>
          <a:prstGeom prst="ellipse">
            <a:avLst/>
          </a:prstGeom>
          <a:noFill/>
          <a:ln w="1428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10625" y="333375"/>
            <a:ext cx="26693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66FF"/>
                </a:solidFill>
              </a:rPr>
              <a:t>Ammonia?</a:t>
            </a:r>
            <a:endParaRPr lang="en-US" sz="4400" dirty="0">
              <a:solidFill>
                <a:srgbClr val="FF66FF"/>
              </a:solidFill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731251" y="5750012"/>
            <a:ext cx="3063875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en-US" sz="2000" b="1" dirty="0">
              <a:solidFill>
                <a:srgbClr val="0000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2000" b="1" dirty="0">
                <a:solidFill>
                  <a:schemeClr val="bg1"/>
                </a:solidFill>
              </a:rPr>
              <a:t>Clark </a:t>
            </a:r>
            <a:r>
              <a:rPr lang="en-US" altLang="en-US" sz="2000" b="1" i="1" dirty="0">
                <a:solidFill>
                  <a:schemeClr val="bg1"/>
                </a:solidFill>
              </a:rPr>
              <a:t>et al</a:t>
            </a:r>
            <a:r>
              <a:rPr lang="en-US" altLang="en-US" sz="2000" b="1" dirty="0">
                <a:solidFill>
                  <a:schemeClr val="bg1"/>
                </a:solidFill>
              </a:rPr>
              <a:t>., Icarus, 2012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4971849" y="1102816"/>
            <a:ext cx="3083193" cy="19411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2000" b="1" dirty="0" smtClean="0">
                <a:solidFill>
                  <a:srgbClr val="0000FF"/>
                </a:solidFill>
              </a:rPr>
              <a:t>Clark </a:t>
            </a:r>
            <a:r>
              <a:rPr lang="en-US" altLang="en-US" sz="2000" b="1" i="1" dirty="0">
                <a:solidFill>
                  <a:srgbClr val="0000FF"/>
                </a:solidFill>
              </a:rPr>
              <a:t>et al</a:t>
            </a:r>
            <a:r>
              <a:rPr lang="en-US" altLang="en-US" sz="2000" b="1" dirty="0">
                <a:solidFill>
                  <a:srgbClr val="0000FF"/>
                </a:solidFill>
              </a:rPr>
              <a:t>., Icarus, </a:t>
            </a:r>
            <a:r>
              <a:rPr lang="en-US" altLang="en-US" sz="2000" b="1" dirty="0" smtClean="0">
                <a:solidFill>
                  <a:srgbClr val="0000FF"/>
                </a:solidFill>
              </a:rPr>
              <a:t>2012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en-US" sz="2000" b="1" dirty="0">
              <a:solidFill>
                <a:srgbClr val="0000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en-US" sz="2000" b="1" dirty="0" smtClean="0">
              <a:solidFill>
                <a:srgbClr val="0000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en-US" sz="2000" b="1" dirty="0">
              <a:solidFill>
                <a:srgbClr val="0000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en-US" sz="2000" b="1" dirty="0" smtClean="0">
              <a:solidFill>
                <a:srgbClr val="0000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en-US" sz="2000" b="1" dirty="0" smtClean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86525" y="2924175"/>
            <a:ext cx="145424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                       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1053" y="-86837"/>
            <a:ext cx="4663440" cy="47753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973" y="-22483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mystery </a:t>
            </a:r>
            <a:r>
              <a:rPr lang="en-US" b="1" dirty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="1" dirty="0" smtClean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olved</a:t>
            </a:r>
            <a:endParaRPr lang="en-US" b="1" dirty="0">
              <a:solidFill>
                <a:srgbClr val="FF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925" y="2926080"/>
            <a:ext cx="3931920" cy="39319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7484" y="1166871"/>
            <a:ext cx="62435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Voyager: bright “wispy streaks” on Rhea and Dione – were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they extrusions of ammonia on the surface? No! Cassini showed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they are fractures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80483" y="6051630"/>
            <a:ext cx="1676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Carthage fossae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00" y="2480528"/>
            <a:ext cx="5715000" cy="42862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85740" y="2660352"/>
            <a:ext cx="2037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Voyager: Rhea (left)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Dione (bottom)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52" y="2205774"/>
            <a:ext cx="1206500" cy="1206500"/>
          </a:xfrm>
        </p:spPr>
      </p:pic>
      <p:sp>
        <p:nvSpPr>
          <p:cNvPr id="16" name="TextBox 15"/>
          <p:cNvSpPr txBox="1"/>
          <p:nvPr/>
        </p:nvSpPr>
        <p:spPr>
          <a:xfrm>
            <a:off x="7067550" y="180975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Cassini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165908" y="5047458"/>
            <a:ext cx="4457700" cy="5334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724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FF66FF"/>
                </a:solidFill>
              </a:rPr>
              <a:t>The 101 </a:t>
            </a:r>
            <a:r>
              <a:rPr lang="en-US" altLang="en-US" sz="4000" b="1" dirty="0" smtClean="0">
                <a:solidFill>
                  <a:srgbClr val="FF66FF"/>
                </a:solidFill>
              </a:rPr>
              <a:t>Jets of </a:t>
            </a:r>
            <a:r>
              <a:rPr lang="en-US" altLang="en-US" sz="4000" b="1" dirty="0">
                <a:solidFill>
                  <a:srgbClr val="FF66FF"/>
                </a:solidFill>
              </a:rPr>
              <a:t>Enceladus</a:t>
            </a:r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143001"/>
            <a:ext cx="4038600" cy="5257799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 smtClean="0">
                <a:solidFill>
                  <a:schemeClr val="bg1"/>
                </a:solidFill>
              </a:rPr>
              <a:t>Triangulation </a:t>
            </a:r>
            <a:r>
              <a:rPr lang="en-US" altLang="en-US" sz="1600" b="1" dirty="0">
                <a:solidFill>
                  <a:schemeClr val="bg1"/>
                </a:solidFill>
              </a:rPr>
              <a:t>of 101 </a:t>
            </a:r>
            <a:r>
              <a:rPr lang="en-US" altLang="en-US" sz="1600" b="1" dirty="0" smtClean="0">
                <a:solidFill>
                  <a:schemeClr val="bg1"/>
                </a:solidFill>
              </a:rPr>
              <a:t>jets </a:t>
            </a:r>
            <a:r>
              <a:rPr lang="en-US" altLang="en-US" sz="1600" b="1" dirty="0">
                <a:solidFill>
                  <a:schemeClr val="bg1"/>
                </a:solidFill>
              </a:rPr>
              <a:t>of 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>
                <a:solidFill>
                  <a:schemeClr val="bg1"/>
                </a:solidFill>
              </a:rPr>
              <a:t>Enceladus has placed them near 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>
                <a:solidFill>
                  <a:schemeClr val="bg1"/>
                </a:solidFill>
              </a:rPr>
              <a:t>hot spots previously identified by 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>
                <a:solidFill>
                  <a:schemeClr val="bg1"/>
                </a:solidFill>
              </a:rPr>
              <a:t>CIRS and </a:t>
            </a:r>
            <a:r>
              <a:rPr lang="en-US" altLang="en-US" sz="1600" b="1" dirty="0" smtClean="0">
                <a:solidFill>
                  <a:schemeClr val="bg1"/>
                </a:solidFill>
              </a:rPr>
              <a:t>VIMS (</a:t>
            </a:r>
            <a:r>
              <a:rPr lang="en-US" altLang="en-US" sz="1600" b="1" dirty="0" err="1" smtClean="0">
                <a:solidFill>
                  <a:schemeClr val="bg1"/>
                </a:solidFill>
              </a:rPr>
              <a:t>Porco</a:t>
            </a:r>
            <a:r>
              <a:rPr lang="en-US" altLang="en-US" sz="1600" b="1" dirty="0" smtClean="0">
                <a:solidFill>
                  <a:schemeClr val="bg1"/>
                </a:solidFill>
              </a:rPr>
              <a:t> et al. 2014;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 err="1" smtClean="0">
                <a:solidFill>
                  <a:schemeClr val="bg1"/>
                </a:solidFill>
              </a:rPr>
              <a:t>Nimmo</a:t>
            </a:r>
            <a:r>
              <a:rPr lang="en-US" altLang="en-US" sz="1600" b="1" dirty="0" smtClean="0">
                <a:solidFill>
                  <a:schemeClr val="bg1"/>
                </a:solidFill>
              </a:rPr>
              <a:t> et al., 2014).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n-US" altLang="en-US" sz="1600" b="1" dirty="0" smtClean="0">
              <a:solidFill>
                <a:srgbClr val="FFFF00"/>
              </a:solidFill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n-US" altLang="en-US" sz="1600" b="1" dirty="0">
              <a:solidFill>
                <a:srgbClr val="FFFF00"/>
              </a:solidFill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n-US" altLang="en-US" sz="1600" b="1" dirty="0" smtClean="0">
              <a:solidFill>
                <a:srgbClr val="FFFF00"/>
              </a:solidFill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n-US" altLang="en-US" sz="1600" b="1" dirty="0">
              <a:solidFill>
                <a:srgbClr val="FFFF00"/>
              </a:solidFill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n-US" altLang="en-US" sz="1600" b="1" dirty="0" smtClean="0">
              <a:solidFill>
                <a:srgbClr val="FFFF00"/>
              </a:solidFill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n-US" altLang="en-US" sz="1600" b="1" dirty="0">
              <a:solidFill>
                <a:srgbClr val="FFFF00"/>
              </a:solidFill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n-US" altLang="en-US" sz="1600" b="1" dirty="0" smtClean="0">
              <a:solidFill>
                <a:srgbClr val="FFFF00"/>
              </a:solidFill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n-US" altLang="en-US" sz="1600" b="1" dirty="0">
              <a:solidFill>
                <a:srgbClr val="FFFF00"/>
              </a:solidFill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n-US" altLang="en-US" sz="1600" b="1" dirty="0" smtClean="0">
              <a:solidFill>
                <a:srgbClr val="FFFF00"/>
              </a:solidFill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n-US" altLang="en-US" sz="1600" b="1" dirty="0">
              <a:solidFill>
                <a:srgbClr val="FFFF00"/>
              </a:solidFill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n-US" altLang="en-US" sz="1600" b="1" dirty="0" smtClean="0">
              <a:solidFill>
                <a:srgbClr val="FFFF00"/>
              </a:solidFill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n-US" altLang="en-US" sz="1600" b="1" dirty="0">
              <a:solidFill>
                <a:srgbClr val="FFFF00"/>
              </a:solidFill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 smtClean="0">
                <a:solidFill>
                  <a:schemeClr val="bg1"/>
                </a:solidFill>
              </a:rPr>
              <a:t>Curtains of ejected ice </a:t>
            </a:r>
            <a:r>
              <a:rPr lang="en-US" altLang="en-US" sz="1600" b="1" dirty="0">
                <a:solidFill>
                  <a:schemeClr val="bg1"/>
                </a:solidFill>
              </a:rPr>
              <a:t>v</a:t>
            </a:r>
            <a:r>
              <a:rPr lang="en-US" altLang="en-US" sz="1600" b="1" dirty="0" smtClean="0">
                <a:solidFill>
                  <a:schemeClr val="bg1"/>
                </a:solidFill>
              </a:rPr>
              <a:t>apor 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 smtClean="0">
                <a:solidFill>
                  <a:schemeClr val="bg1"/>
                </a:solidFill>
              </a:rPr>
              <a:t>and particles may also appear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>
                <a:solidFill>
                  <a:schemeClr val="bg1"/>
                </a:solidFill>
              </a:rPr>
              <a:t>a</a:t>
            </a:r>
            <a:r>
              <a:rPr lang="en-US" altLang="en-US" sz="1600" b="1" dirty="0" smtClean="0">
                <a:solidFill>
                  <a:schemeClr val="bg1"/>
                </a:solidFill>
              </a:rPr>
              <a:t>s jets (</a:t>
            </a:r>
            <a:r>
              <a:rPr lang="en-US" altLang="en-US" sz="1600" b="1" dirty="0" err="1" smtClean="0">
                <a:solidFill>
                  <a:schemeClr val="bg1"/>
                </a:solidFill>
              </a:rPr>
              <a:t>Spitale</a:t>
            </a:r>
            <a:r>
              <a:rPr lang="en-US" altLang="en-US" sz="1600" b="1" dirty="0" smtClean="0">
                <a:solidFill>
                  <a:schemeClr val="bg1"/>
                </a:solidFill>
              </a:rPr>
              <a:t> et al. 2015)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n-US" altLang="en-US" sz="1600" b="1" dirty="0">
              <a:solidFill>
                <a:srgbClr val="FFFF00"/>
              </a:solidFill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n-US" altLang="en-US" sz="1600" b="1" dirty="0" smtClean="0">
              <a:solidFill>
                <a:srgbClr val="FFFF00"/>
              </a:solidFill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n-US" altLang="en-US" sz="1600" b="1" dirty="0">
              <a:solidFill>
                <a:srgbClr val="FFFF00"/>
              </a:solidFill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n-US" altLang="en-US" sz="1600" b="1" dirty="0" smtClean="0">
              <a:solidFill>
                <a:srgbClr val="FFFF00"/>
              </a:solidFill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n-US" altLang="en-US" sz="1600" b="1" dirty="0">
              <a:solidFill>
                <a:srgbClr val="FFFF00"/>
              </a:solidFill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n-US" altLang="en-US" sz="1600" b="1" dirty="0" smtClean="0">
              <a:solidFill>
                <a:srgbClr val="FFFF00"/>
              </a:solidFill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n-US" altLang="en-US" sz="1600" b="1" dirty="0">
              <a:solidFill>
                <a:srgbClr val="FFFF00"/>
              </a:solidFill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n-US" altLang="en-US" sz="1600" b="1" dirty="0" smtClean="0">
              <a:solidFill>
                <a:srgbClr val="FFFF00"/>
              </a:solidFill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n-US" altLang="en-US" sz="1600" b="1" dirty="0" smtClean="0">
              <a:solidFill>
                <a:srgbClr val="FFFF00"/>
              </a:solidFill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n-US" altLang="en-US" sz="1600" b="1" dirty="0">
              <a:solidFill>
                <a:srgbClr val="FFFF00"/>
              </a:solidFill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n-US" altLang="en-US" sz="1600" b="1" dirty="0">
              <a:solidFill>
                <a:srgbClr val="FFFF00"/>
              </a:solidFill>
            </a:endParaRPr>
          </a:p>
        </p:txBody>
      </p:sp>
      <p:pic>
        <p:nvPicPr>
          <p:cNvPr id="7172" name="Content Placeholder 8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7601" y="1333501"/>
            <a:ext cx="4297681" cy="429768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-709" t="41096" r="11414" b="4368"/>
          <a:stretch/>
        </p:blipFill>
        <p:spPr>
          <a:xfrm>
            <a:off x="112174" y="2613661"/>
            <a:ext cx="7193501" cy="2194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>
          <a:xfrm>
            <a:off x="-176634" y="0"/>
            <a:ext cx="10833903" cy="1143000"/>
          </a:xfrm>
        </p:spPr>
        <p:txBody>
          <a:bodyPr/>
          <a:lstStyle/>
          <a:p>
            <a:pPr algn="l"/>
            <a:r>
              <a:rPr lang="en-US" altLang="en-US" b="1" dirty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en-US" b="1" dirty="0" smtClean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plume </a:t>
            </a:r>
            <a:r>
              <a:rPr lang="en-US" altLang="en-US" b="1" dirty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altLang="en-US" b="1" dirty="0" smtClean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Enceladus  varies!</a:t>
            </a:r>
            <a:endParaRPr lang="en-US" altLang="en-US" b="1" dirty="0">
              <a:solidFill>
                <a:srgbClr val="FF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8" name="Picture 6" descr="Plumes_off_on_PIA1704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036638"/>
            <a:ext cx="8229600" cy="3763962"/>
          </a:xfrm>
          <a:noFill/>
          <a:ln w="57150">
            <a:solidFill>
              <a:srgbClr val="FF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4921250" y="4227513"/>
            <a:ext cx="22942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 err="1">
                <a:solidFill>
                  <a:schemeClr val="bg1"/>
                </a:solidFill>
              </a:rPr>
              <a:t>Hedman</a:t>
            </a:r>
            <a:r>
              <a:rPr lang="en-US" altLang="en-US" b="1" dirty="0">
                <a:solidFill>
                  <a:schemeClr val="bg1"/>
                </a:solidFill>
              </a:rPr>
              <a:t> et al. (2013) 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1524001" y="5164138"/>
            <a:ext cx="996939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Cassini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Visual Infrared Mapping Spectrometer (VIMS) observations of Enceladus </a:t>
            </a:r>
          </a:p>
          <a:p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obtained when it is farthest from Saturn (</a:t>
            </a:r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apoapse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at left) are about 4 X as bright)</a:t>
            </a:r>
          </a:p>
          <a:p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when it is closest (</a:t>
            </a:r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periapse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right). This result can be explained by having the </a:t>
            </a:r>
          </a:p>
          <a:p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fissures that are the source of the </a:t>
            </a:r>
            <a:r>
              <a:rPr lang="en-US" alt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plumes 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“squeezed” together by tidal forces</a:t>
            </a:r>
          </a:p>
          <a:p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the moon is closest to Saturn. </a:t>
            </a:r>
            <a:r>
              <a:rPr lang="en-US" alt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Seasonal and long term changes still being explored</a:t>
            </a:r>
            <a:endParaRPr lang="en-US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1" name="Oval 9"/>
          <p:cNvSpPr>
            <a:spLocks noChangeArrowheads="1"/>
          </p:cNvSpPr>
          <p:nvPr/>
        </p:nvSpPr>
        <p:spPr bwMode="auto">
          <a:xfrm>
            <a:off x="3475038" y="4008438"/>
            <a:ext cx="639762" cy="639762"/>
          </a:xfrm>
          <a:prstGeom prst="ellipse">
            <a:avLst/>
          </a:prstGeom>
          <a:noFill/>
          <a:ln w="25400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2" name="Oval 10"/>
          <p:cNvSpPr>
            <a:spLocks noChangeArrowheads="1"/>
          </p:cNvSpPr>
          <p:nvPr/>
        </p:nvSpPr>
        <p:spPr bwMode="auto">
          <a:xfrm>
            <a:off x="8153401" y="4038601"/>
            <a:ext cx="639763" cy="639763"/>
          </a:xfrm>
          <a:prstGeom prst="ellipse">
            <a:avLst/>
          </a:prstGeom>
          <a:noFill/>
          <a:ln w="25400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DejaVu Sans"/>
        <a:cs typeface="DejaVu Sans"/>
      </a:majorFont>
      <a:minorFont>
        <a:latin typeface="Calibri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MyThemeA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DejaVu Sans"/>
        <a:cs typeface="DejaVu Sans"/>
      </a:majorFont>
      <a:minorFont>
        <a:latin typeface="Calibri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1067</TotalTime>
  <Words>1666</Words>
  <Application>Microsoft Office PowerPoint</Application>
  <PresentationFormat>Widescreen</PresentationFormat>
  <Paragraphs>258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23</vt:i4>
      </vt:variant>
    </vt:vector>
  </HeadingPairs>
  <TitlesOfParts>
    <vt:vector size="47" baseType="lpstr">
      <vt:lpstr>MS PGothic</vt:lpstr>
      <vt:lpstr>MS PGothic</vt:lpstr>
      <vt:lpstr>Arial</vt:lpstr>
      <vt:lpstr>Calibri</vt:lpstr>
      <vt:lpstr>Calibri Light</vt:lpstr>
      <vt:lpstr>DejaVu Sans</vt:lpstr>
      <vt:lpstr>Lucida Grande</vt:lpstr>
      <vt:lpstr>华文仿宋</vt:lpstr>
      <vt:lpstr>Times New Roman</vt:lpstr>
      <vt:lpstr>Trebuchet MS</vt:lpstr>
      <vt:lpstr>Trebuchet MS body</vt:lpstr>
      <vt:lpstr>ヒラギノ角ゴ Pro W3</vt:lpstr>
      <vt:lpstr>Office Theme</vt:lpstr>
      <vt:lpstr>Default Design</vt:lpstr>
      <vt:lpstr>3_Default Design</vt:lpstr>
      <vt:lpstr>2_Default Design</vt:lpstr>
      <vt:lpstr>7_Default Design</vt:lpstr>
      <vt:lpstr>MyThemeA</vt:lpstr>
      <vt:lpstr>1_Default Design</vt:lpstr>
      <vt:lpstr>4_Default Design</vt:lpstr>
      <vt:lpstr>1_Office Theme</vt:lpstr>
      <vt:lpstr>2_Office Theme</vt:lpstr>
      <vt:lpstr>4_Office Theme</vt:lpstr>
      <vt:lpstr>5_Office Theme</vt:lpstr>
      <vt:lpstr>Icy Satellites in the Era of Cassini</vt:lpstr>
      <vt:lpstr>PowerPoint Presentation</vt:lpstr>
      <vt:lpstr>PowerPoint Presentation</vt:lpstr>
      <vt:lpstr>Complex Hydrocarbons on Iapetus (Cruikshank et al., 2014)</vt:lpstr>
      <vt:lpstr>PowerPoint Presentation</vt:lpstr>
      <vt:lpstr>PowerPoint Presentation</vt:lpstr>
      <vt:lpstr>One mystery solved</vt:lpstr>
      <vt:lpstr>The 101 Jets of Enceladus</vt:lpstr>
      <vt:lpstr>The plume of Enceladus  varies!</vt:lpstr>
      <vt:lpstr>Seasonal changes?</vt:lpstr>
      <vt:lpstr>Global Ocean Inside Enceladus</vt:lpstr>
      <vt:lpstr>PowerPoint Presentation</vt:lpstr>
      <vt:lpstr>Evidence for Activity on Dione</vt:lpstr>
      <vt:lpstr>Or Tethys? (mysterious red streaks)</vt:lpstr>
      <vt:lpstr>Data taken throughout the mission found no evidence for an atmosphere or plume on Dione or Tethys</vt:lpstr>
      <vt:lpstr>Magnetospheric vs. E-ring and plume alterations</vt:lpstr>
      <vt:lpstr>Five Fabulous Flybys (best ever!) of ring moons during the F-ring orbits</vt:lpstr>
      <vt:lpstr>Example: Atlas through  many eyes</vt:lpstr>
      <vt:lpstr>Visible and IR Spectra of Pan (VIMS): a first </vt:lpstr>
      <vt:lpstr>PowerPoint Presentation</vt:lpstr>
      <vt:lpstr>Are the rings and moons new (Cuk et al., 2016 Ap. J.; not in first set of questions)?</vt:lpstr>
      <vt:lpstr>Some main conclusions from Cassini </vt:lpstr>
      <vt:lpstr>Another explanation: Nano-Iron + Nano-Hematite with sub-micron ice</vt:lpstr>
    </vt:vector>
  </TitlesOfParts>
  <Company>JPL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Buratti, Bonnie J (3224)</dc:creator>
  <cp:lastModifiedBy>Buratti, Bonnie J (3220)</cp:lastModifiedBy>
  <cp:revision>57</cp:revision>
  <dcterms:created xsi:type="dcterms:W3CDTF">2018-03-17T03:14:22Z</dcterms:created>
  <dcterms:modified xsi:type="dcterms:W3CDTF">2018-08-14T06:05:42Z</dcterms:modified>
</cp:coreProperties>
</file>