
<file path=[Content_Types].xml><?xml version="1.0" encoding="utf-8"?>
<Types xmlns="http://schemas.openxmlformats.org/package/2006/content-types">
  <Default Extension="xml" ContentType="application/xml"/>
  <Default Extension="png" ContentType="image/png"/>
  <Default Extension="jpg" ContentType="image/jpeg"/>
  <Default Extension="wdp" ContentType="image/vnd.ms-photo"/>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11" r:id="rId1"/>
  </p:sldMasterIdLst>
  <p:notesMasterIdLst>
    <p:notesMasterId r:id="rId47"/>
  </p:notesMasterIdLst>
  <p:handoutMasterIdLst>
    <p:handoutMasterId r:id="rId48"/>
  </p:handoutMasterIdLst>
  <p:sldIdLst>
    <p:sldId id="256" r:id="rId2"/>
    <p:sldId id="258" r:id="rId3"/>
    <p:sldId id="292" r:id="rId4"/>
    <p:sldId id="296" r:id="rId5"/>
    <p:sldId id="293" r:id="rId6"/>
    <p:sldId id="259" r:id="rId7"/>
    <p:sldId id="262" r:id="rId8"/>
    <p:sldId id="276" r:id="rId9"/>
    <p:sldId id="290" r:id="rId10"/>
    <p:sldId id="264" r:id="rId11"/>
    <p:sldId id="287" r:id="rId12"/>
    <p:sldId id="265" r:id="rId13"/>
    <p:sldId id="288" r:id="rId14"/>
    <p:sldId id="278" r:id="rId15"/>
    <p:sldId id="289" r:id="rId16"/>
    <p:sldId id="266" r:id="rId17"/>
    <p:sldId id="279" r:id="rId18"/>
    <p:sldId id="303" r:id="rId19"/>
    <p:sldId id="271" r:id="rId20"/>
    <p:sldId id="306" r:id="rId21"/>
    <p:sldId id="308" r:id="rId22"/>
    <p:sldId id="307" r:id="rId23"/>
    <p:sldId id="273" r:id="rId24"/>
    <p:sldId id="291" r:id="rId25"/>
    <p:sldId id="269" r:id="rId26"/>
    <p:sldId id="302" r:id="rId27"/>
    <p:sldId id="299" r:id="rId28"/>
    <p:sldId id="263" r:id="rId29"/>
    <p:sldId id="275" r:id="rId30"/>
    <p:sldId id="295" r:id="rId31"/>
    <p:sldId id="305" r:id="rId32"/>
    <p:sldId id="304" r:id="rId33"/>
    <p:sldId id="261" r:id="rId34"/>
    <p:sldId id="301" r:id="rId35"/>
    <p:sldId id="300" r:id="rId36"/>
    <p:sldId id="283" r:id="rId37"/>
    <p:sldId id="270" r:id="rId38"/>
    <p:sldId id="294" r:id="rId39"/>
    <p:sldId id="277" r:id="rId40"/>
    <p:sldId id="286" r:id="rId41"/>
    <p:sldId id="260" r:id="rId42"/>
    <p:sldId id="280" r:id="rId43"/>
    <p:sldId id="281" r:id="rId44"/>
    <p:sldId id="285" r:id="rId45"/>
    <p:sldId id="282"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3D6EE"/>
    <a:srgbClr val="83D3C2"/>
    <a:srgbClr val="CA91D8"/>
    <a:srgbClr val="F2F2F2"/>
    <a:srgbClr val="DDDDDD"/>
    <a:srgbClr val="FFBFC0"/>
    <a:srgbClr val="F3F480"/>
    <a:srgbClr val="7FD4F3"/>
    <a:srgbClr val="B980A6"/>
    <a:srgbClr val="0D0D0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152"/>
    <p:restoredTop sz="90287"/>
  </p:normalViewPr>
  <p:slideViewPr>
    <p:cSldViewPr snapToGrid="0" snapToObjects="1">
      <p:cViewPr>
        <p:scale>
          <a:sx n="97" d="100"/>
          <a:sy n="97" d="100"/>
        </p:scale>
        <p:origin x="344" y="192"/>
      </p:cViewPr>
      <p:guideLst/>
    </p:cSldViewPr>
  </p:slideViewPr>
  <p:notesTextViewPr>
    <p:cViewPr>
      <p:scale>
        <a:sx n="1" d="1"/>
        <a:sy n="1" d="1"/>
      </p:scale>
      <p:origin x="0" y="0"/>
    </p:cViewPr>
  </p:notesTextViewPr>
  <p:sorterViewPr>
    <p:cViewPr>
      <p:scale>
        <a:sx n="20" d="100"/>
        <a:sy n="20" d="100"/>
      </p:scale>
      <p:origin x="0" y="0"/>
    </p:cViewPr>
  </p:sorter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slide" Target="slides/slide45.xml"/><Relationship Id="rId47" Type="http://schemas.openxmlformats.org/officeDocument/2006/relationships/notesMaster" Target="notesMasters/notesMaster1.xml"/><Relationship Id="rId48" Type="http://schemas.openxmlformats.org/officeDocument/2006/relationships/handoutMaster" Target="handoutMasters/handoutMaster1.xml"/><Relationship Id="rId49" Type="http://schemas.openxmlformats.org/officeDocument/2006/relationships/presProps" Target="presProp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50" Type="http://schemas.openxmlformats.org/officeDocument/2006/relationships/viewProps" Target="viewProps.xml"/><Relationship Id="rId51" Type="http://schemas.openxmlformats.org/officeDocument/2006/relationships/theme" Target="theme/theme1.xml"/><Relationship Id="rId52"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C11C6D6-1558-4058-A96E-4102B4E0DA2F}" type="doc">
      <dgm:prSet loTypeId="urn:microsoft.com/office/officeart/2008/layout/LinedList" loCatId="list" qsTypeId="urn:microsoft.com/office/officeart/2005/8/quickstyle/simple5" qsCatId="simple" csTypeId="urn:microsoft.com/office/officeart/2005/8/colors/colorful2" csCatId="colorful" phldr="1"/>
      <dgm:spPr/>
      <dgm:t>
        <a:bodyPr/>
        <a:lstStyle/>
        <a:p>
          <a:endParaRPr lang="en-US"/>
        </a:p>
      </dgm:t>
    </dgm:pt>
    <dgm:pt modelId="{509F779F-FF9C-48EE-A661-E638DA0F2C60}">
      <dgm:prSet/>
      <dgm:spPr/>
      <dgm:t>
        <a:bodyPr/>
        <a:lstStyle/>
        <a:p>
          <a:r>
            <a:rPr lang="en-US"/>
            <a:t>When/ how did the Saturnian moons form?</a:t>
          </a:r>
        </a:p>
      </dgm:t>
    </dgm:pt>
    <dgm:pt modelId="{32A38D3F-259F-4FDB-8A02-406E8FE887F9}" type="parTrans" cxnId="{B0F22618-CA35-4EC4-960D-425F1EA98165}">
      <dgm:prSet/>
      <dgm:spPr/>
      <dgm:t>
        <a:bodyPr/>
        <a:lstStyle/>
        <a:p>
          <a:endParaRPr lang="en-US"/>
        </a:p>
      </dgm:t>
    </dgm:pt>
    <dgm:pt modelId="{D013B6FF-6E49-4799-9824-D906BFD762B7}" type="sibTrans" cxnId="{B0F22618-CA35-4EC4-960D-425F1EA98165}">
      <dgm:prSet/>
      <dgm:spPr/>
      <dgm:t>
        <a:bodyPr/>
        <a:lstStyle/>
        <a:p>
          <a:endParaRPr lang="en-US"/>
        </a:p>
      </dgm:t>
    </dgm:pt>
    <dgm:pt modelId="{58E93490-A41D-4F55-9B1C-30D15BADC8B1}">
      <dgm:prSet/>
      <dgm:spPr/>
      <dgm:t>
        <a:bodyPr/>
        <a:lstStyle/>
        <a:p>
          <a:r>
            <a:rPr lang="en-US" dirty="0" smtClean="0"/>
            <a:t>What are the sources of impactors on Tethys and Dione?</a:t>
          </a:r>
        </a:p>
      </dgm:t>
    </dgm:pt>
    <dgm:pt modelId="{3F28FEE4-18F0-4D96-AFD6-7DC64743FFB3}" type="parTrans" cxnId="{81A26EFE-909B-4060-B76C-881292E24762}">
      <dgm:prSet/>
      <dgm:spPr/>
      <dgm:t>
        <a:bodyPr/>
        <a:lstStyle/>
        <a:p>
          <a:endParaRPr lang="en-US"/>
        </a:p>
      </dgm:t>
    </dgm:pt>
    <dgm:pt modelId="{EEFDDDE0-14C7-47BA-A99D-946EFCA52CA2}" type="sibTrans" cxnId="{81A26EFE-909B-4060-B76C-881292E24762}">
      <dgm:prSet/>
      <dgm:spPr/>
      <dgm:t>
        <a:bodyPr/>
        <a:lstStyle/>
        <a:p>
          <a:endParaRPr lang="en-US"/>
        </a:p>
      </dgm:t>
    </dgm:pt>
    <dgm:pt modelId="{9B4D658E-8B36-CC4B-8E1E-1F36B949F71B}" type="pres">
      <dgm:prSet presAssocID="{7C11C6D6-1558-4058-A96E-4102B4E0DA2F}" presName="vert0" presStyleCnt="0">
        <dgm:presLayoutVars>
          <dgm:dir/>
          <dgm:animOne val="branch"/>
          <dgm:animLvl val="lvl"/>
        </dgm:presLayoutVars>
      </dgm:prSet>
      <dgm:spPr/>
      <dgm:t>
        <a:bodyPr/>
        <a:lstStyle/>
        <a:p>
          <a:endParaRPr lang="en-US"/>
        </a:p>
      </dgm:t>
    </dgm:pt>
    <dgm:pt modelId="{FF25E037-CFD3-054F-8505-7D90C0871F25}" type="pres">
      <dgm:prSet presAssocID="{509F779F-FF9C-48EE-A661-E638DA0F2C60}" presName="thickLine" presStyleLbl="alignNode1" presStyleIdx="0" presStyleCnt="2"/>
      <dgm:spPr/>
    </dgm:pt>
    <dgm:pt modelId="{239A1E96-B9FC-4B4C-A777-48C2CEB8437E}" type="pres">
      <dgm:prSet presAssocID="{509F779F-FF9C-48EE-A661-E638DA0F2C60}" presName="horz1" presStyleCnt="0"/>
      <dgm:spPr/>
    </dgm:pt>
    <dgm:pt modelId="{1467F007-361E-2D46-AC84-02FA133F062F}" type="pres">
      <dgm:prSet presAssocID="{509F779F-FF9C-48EE-A661-E638DA0F2C60}" presName="tx1" presStyleLbl="revTx" presStyleIdx="0" presStyleCnt="2"/>
      <dgm:spPr/>
      <dgm:t>
        <a:bodyPr/>
        <a:lstStyle/>
        <a:p>
          <a:endParaRPr lang="en-US"/>
        </a:p>
      </dgm:t>
    </dgm:pt>
    <dgm:pt modelId="{94356C76-4AE9-C04E-B1B3-F5A0371517C0}" type="pres">
      <dgm:prSet presAssocID="{509F779F-FF9C-48EE-A661-E638DA0F2C60}" presName="vert1" presStyleCnt="0"/>
      <dgm:spPr/>
    </dgm:pt>
    <dgm:pt modelId="{F6863205-27ED-1A4F-B271-7F3DB4EA416C}" type="pres">
      <dgm:prSet presAssocID="{58E93490-A41D-4F55-9B1C-30D15BADC8B1}" presName="thickLine" presStyleLbl="alignNode1" presStyleIdx="1" presStyleCnt="2"/>
      <dgm:spPr/>
    </dgm:pt>
    <dgm:pt modelId="{531DADD5-9C0C-FC4A-9346-4FCF83D33F53}" type="pres">
      <dgm:prSet presAssocID="{58E93490-A41D-4F55-9B1C-30D15BADC8B1}" presName="horz1" presStyleCnt="0"/>
      <dgm:spPr/>
    </dgm:pt>
    <dgm:pt modelId="{820C8250-0775-9A4E-B143-182D60FD8B3D}" type="pres">
      <dgm:prSet presAssocID="{58E93490-A41D-4F55-9B1C-30D15BADC8B1}" presName="tx1" presStyleLbl="revTx" presStyleIdx="1" presStyleCnt="2"/>
      <dgm:spPr/>
      <dgm:t>
        <a:bodyPr/>
        <a:lstStyle/>
        <a:p>
          <a:endParaRPr lang="en-US"/>
        </a:p>
      </dgm:t>
    </dgm:pt>
    <dgm:pt modelId="{097AC083-1426-1647-B0BA-2A0BA9E5D3E9}" type="pres">
      <dgm:prSet presAssocID="{58E93490-A41D-4F55-9B1C-30D15BADC8B1}" presName="vert1" presStyleCnt="0"/>
      <dgm:spPr/>
    </dgm:pt>
  </dgm:ptLst>
  <dgm:cxnLst>
    <dgm:cxn modelId="{B0F22618-CA35-4EC4-960D-425F1EA98165}" srcId="{7C11C6D6-1558-4058-A96E-4102B4E0DA2F}" destId="{509F779F-FF9C-48EE-A661-E638DA0F2C60}" srcOrd="0" destOrd="0" parTransId="{32A38D3F-259F-4FDB-8A02-406E8FE887F9}" sibTransId="{D013B6FF-6E49-4799-9824-D906BFD762B7}"/>
    <dgm:cxn modelId="{97B75A3B-3F6A-4F4E-8202-0F6CB613FE38}" type="presOf" srcId="{7C11C6D6-1558-4058-A96E-4102B4E0DA2F}" destId="{9B4D658E-8B36-CC4B-8E1E-1F36B949F71B}" srcOrd="0" destOrd="0" presId="urn:microsoft.com/office/officeart/2008/layout/LinedList"/>
    <dgm:cxn modelId="{81A26EFE-909B-4060-B76C-881292E24762}" srcId="{7C11C6D6-1558-4058-A96E-4102B4E0DA2F}" destId="{58E93490-A41D-4F55-9B1C-30D15BADC8B1}" srcOrd="1" destOrd="0" parTransId="{3F28FEE4-18F0-4D96-AFD6-7DC64743FFB3}" sibTransId="{EEFDDDE0-14C7-47BA-A99D-946EFCA52CA2}"/>
    <dgm:cxn modelId="{2D7CDAB2-426D-CC4B-8E5F-CA21DE0FFAC1}" type="presOf" srcId="{509F779F-FF9C-48EE-A661-E638DA0F2C60}" destId="{1467F007-361E-2D46-AC84-02FA133F062F}" srcOrd="0" destOrd="0" presId="urn:microsoft.com/office/officeart/2008/layout/LinedList"/>
    <dgm:cxn modelId="{922CBDFA-B324-C04C-AA1B-4ECD93F224E9}" type="presOf" srcId="{58E93490-A41D-4F55-9B1C-30D15BADC8B1}" destId="{820C8250-0775-9A4E-B143-182D60FD8B3D}" srcOrd="0" destOrd="0" presId="urn:microsoft.com/office/officeart/2008/layout/LinedList"/>
    <dgm:cxn modelId="{F219D7A1-61C9-D14C-9840-A9CB0451CB21}" type="presParOf" srcId="{9B4D658E-8B36-CC4B-8E1E-1F36B949F71B}" destId="{FF25E037-CFD3-054F-8505-7D90C0871F25}" srcOrd="0" destOrd="0" presId="urn:microsoft.com/office/officeart/2008/layout/LinedList"/>
    <dgm:cxn modelId="{650E5AE9-2785-D54C-89FF-190F6552542F}" type="presParOf" srcId="{9B4D658E-8B36-CC4B-8E1E-1F36B949F71B}" destId="{239A1E96-B9FC-4B4C-A777-48C2CEB8437E}" srcOrd="1" destOrd="0" presId="urn:microsoft.com/office/officeart/2008/layout/LinedList"/>
    <dgm:cxn modelId="{4ED5B030-F9FA-CD4E-9025-5245A6AA067A}" type="presParOf" srcId="{239A1E96-B9FC-4B4C-A777-48C2CEB8437E}" destId="{1467F007-361E-2D46-AC84-02FA133F062F}" srcOrd="0" destOrd="0" presId="urn:microsoft.com/office/officeart/2008/layout/LinedList"/>
    <dgm:cxn modelId="{B37E3D21-1032-764E-BCE4-293E2D393410}" type="presParOf" srcId="{239A1E96-B9FC-4B4C-A777-48C2CEB8437E}" destId="{94356C76-4AE9-C04E-B1B3-F5A0371517C0}" srcOrd="1" destOrd="0" presId="urn:microsoft.com/office/officeart/2008/layout/LinedList"/>
    <dgm:cxn modelId="{4B72F0D8-77FA-1247-A0B3-EEE9B2AC8AC9}" type="presParOf" srcId="{9B4D658E-8B36-CC4B-8E1E-1F36B949F71B}" destId="{F6863205-27ED-1A4F-B271-7F3DB4EA416C}" srcOrd="2" destOrd="0" presId="urn:microsoft.com/office/officeart/2008/layout/LinedList"/>
    <dgm:cxn modelId="{EF0E7CB5-0703-B043-962F-9B5F7D352F3D}" type="presParOf" srcId="{9B4D658E-8B36-CC4B-8E1E-1F36B949F71B}" destId="{531DADD5-9C0C-FC4A-9346-4FCF83D33F53}" srcOrd="3" destOrd="0" presId="urn:microsoft.com/office/officeart/2008/layout/LinedList"/>
    <dgm:cxn modelId="{B84E23D7-9F99-6F45-8EDD-61BD376B2718}" type="presParOf" srcId="{531DADD5-9C0C-FC4A-9346-4FCF83D33F53}" destId="{820C8250-0775-9A4E-B143-182D60FD8B3D}" srcOrd="0" destOrd="0" presId="urn:microsoft.com/office/officeart/2008/layout/LinedList"/>
    <dgm:cxn modelId="{FB46BA37-0DDB-6B4A-BAB4-70B61E4BAEC4}" type="presParOf" srcId="{531DADD5-9C0C-FC4A-9346-4FCF83D33F53}" destId="{097AC083-1426-1647-B0BA-2A0BA9E5D3E9}"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0F4ADC1-730F-4830-9514-5384FB05E750}" type="doc">
      <dgm:prSet loTypeId="urn:microsoft.com/office/officeart/2016/7/layout/BasicLinearProcessNumbered" loCatId="process" qsTypeId="urn:microsoft.com/office/officeart/2005/8/quickstyle/simple2" qsCatId="simple" csTypeId="urn:microsoft.com/office/officeart/2005/8/colors/accent1_2" csCatId="accent1" phldr="1"/>
      <dgm:spPr/>
      <dgm:t>
        <a:bodyPr/>
        <a:lstStyle/>
        <a:p>
          <a:endParaRPr lang="en-US"/>
        </a:p>
      </dgm:t>
    </dgm:pt>
    <dgm:pt modelId="{B6073C5B-4E3E-4C55-A6A9-9CB76C784744}">
      <dgm:prSet/>
      <dgm:spPr/>
      <dgm:t>
        <a:bodyPr/>
        <a:lstStyle/>
        <a:p>
          <a:r>
            <a:rPr lang="en-US"/>
            <a:t>Potential to map more regions on Tethys</a:t>
          </a:r>
        </a:p>
      </dgm:t>
    </dgm:pt>
    <dgm:pt modelId="{9F648196-6E26-4204-A873-C02DE53D53CD}" type="parTrans" cxnId="{E59702D9-2D64-4BDA-ACE9-0CEDCAF4AB75}">
      <dgm:prSet/>
      <dgm:spPr/>
      <dgm:t>
        <a:bodyPr/>
        <a:lstStyle/>
        <a:p>
          <a:endParaRPr lang="en-US"/>
        </a:p>
      </dgm:t>
    </dgm:pt>
    <dgm:pt modelId="{D634104F-78C9-44E0-81FD-0C8066089F48}" type="sibTrans" cxnId="{E59702D9-2D64-4BDA-ACE9-0CEDCAF4AB75}">
      <dgm:prSet phldrT="1" phldr="0"/>
      <dgm:spPr/>
      <dgm:t>
        <a:bodyPr/>
        <a:lstStyle/>
        <a:p>
          <a:r>
            <a:rPr lang="en-US"/>
            <a:t>1</a:t>
          </a:r>
        </a:p>
      </dgm:t>
    </dgm:pt>
    <dgm:pt modelId="{180D329F-7C79-4D82-9FE4-D5D8C9096552}">
      <dgm:prSet/>
      <dgm:spPr/>
      <dgm:t>
        <a:bodyPr/>
        <a:lstStyle/>
        <a:p>
          <a:r>
            <a:rPr lang="en-US" dirty="0"/>
            <a:t>What do the densities of small craters look like on Dione and Rhea?</a:t>
          </a:r>
        </a:p>
      </dgm:t>
    </dgm:pt>
    <dgm:pt modelId="{A887C182-33CD-4216-9CC5-A1E00721DC4C}" type="parTrans" cxnId="{FA8840D3-670F-47CF-ADB5-FDA1AD46F725}">
      <dgm:prSet/>
      <dgm:spPr/>
      <dgm:t>
        <a:bodyPr/>
        <a:lstStyle/>
        <a:p>
          <a:endParaRPr lang="en-US"/>
        </a:p>
      </dgm:t>
    </dgm:pt>
    <dgm:pt modelId="{77F8B394-AF31-4590-894A-710D5C8E56F1}" type="sibTrans" cxnId="{FA8840D3-670F-47CF-ADB5-FDA1AD46F725}">
      <dgm:prSet phldrT="2" phldr="0"/>
      <dgm:spPr/>
      <dgm:t>
        <a:bodyPr/>
        <a:lstStyle/>
        <a:p>
          <a:r>
            <a:rPr lang="en-US"/>
            <a:t>2</a:t>
          </a:r>
        </a:p>
      </dgm:t>
    </dgm:pt>
    <dgm:pt modelId="{C2F9B5AD-4B9D-644D-BDA8-AC7686590CA4}">
      <dgm:prSet/>
      <dgm:spPr/>
      <dgm:t>
        <a:bodyPr/>
        <a:lstStyle/>
        <a:p>
          <a:r>
            <a:rPr lang="en-US" dirty="0" smtClean="0"/>
            <a:t>More data points for predicted secondary crater locations</a:t>
          </a:r>
          <a:endParaRPr lang="en-US" dirty="0"/>
        </a:p>
      </dgm:t>
    </dgm:pt>
    <dgm:pt modelId="{A31B5A10-E254-4749-A941-0B5E39158DE7}" type="parTrans" cxnId="{4FB560E6-B116-AE46-8136-700C1DBBFE9D}">
      <dgm:prSet/>
      <dgm:spPr/>
      <dgm:t>
        <a:bodyPr/>
        <a:lstStyle/>
        <a:p>
          <a:endParaRPr lang="en-US"/>
        </a:p>
      </dgm:t>
    </dgm:pt>
    <dgm:pt modelId="{FB75B879-4B85-4947-AC60-714A612660A6}" type="sibTrans" cxnId="{4FB560E6-B116-AE46-8136-700C1DBBFE9D}">
      <dgm:prSet/>
      <dgm:spPr/>
      <dgm:t>
        <a:bodyPr/>
        <a:lstStyle/>
        <a:p>
          <a:r>
            <a:rPr lang="en-US" dirty="0" smtClean="0"/>
            <a:t>3</a:t>
          </a:r>
          <a:endParaRPr lang="en-US" dirty="0"/>
        </a:p>
      </dgm:t>
    </dgm:pt>
    <dgm:pt modelId="{8E448416-51AC-2B46-864D-DCEF58C6050D}">
      <dgm:prSet/>
      <dgm:spPr/>
      <dgm:t>
        <a:bodyPr/>
        <a:lstStyle/>
        <a:p>
          <a:r>
            <a:rPr lang="en-US" dirty="0" smtClean="0"/>
            <a:t>Could examine the secondary crater effects from other large craters on the surface</a:t>
          </a:r>
          <a:endParaRPr lang="en-US" dirty="0"/>
        </a:p>
      </dgm:t>
    </dgm:pt>
    <dgm:pt modelId="{FCA3B3EC-E471-2C48-94ED-4E1BBDA66180}" type="parTrans" cxnId="{8C9CF435-A69C-0F42-8A9D-0E2C68025225}">
      <dgm:prSet/>
      <dgm:spPr/>
      <dgm:t>
        <a:bodyPr/>
        <a:lstStyle/>
        <a:p>
          <a:endParaRPr lang="en-US"/>
        </a:p>
      </dgm:t>
    </dgm:pt>
    <dgm:pt modelId="{FFA835E1-3645-3047-A877-3F906FC6C3E7}" type="sibTrans" cxnId="{8C9CF435-A69C-0F42-8A9D-0E2C68025225}">
      <dgm:prSet/>
      <dgm:spPr/>
      <dgm:t>
        <a:bodyPr/>
        <a:lstStyle/>
        <a:p>
          <a:r>
            <a:rPr lang="en-US" dirty="0" smtClean="0"/>
            <a:t>4</a:t>
          </a:r>
          <a:endParaRPr lang="en-US" dirty="0"/>
        </a:p>
      </dgm:t>
    </dgm:pt>
    <dgm:pt modelId="{1E57553D-2C28-0642-8D7F-35E64BC71233}" type="pres">
      <dgm:prSet presAssocID="{C0F4ADC1-730F-4830-9514-5384FB05E750}" presName="Name0" presStyleCnt="0">
        <dgm:presLayoutVars>
          <dgm:animLvl val="lvl"/>
          <dgm:resizeHandles val="exact"/>
        </dgm:presLayoutVars>
      </dgm:prSet>
      <dgm:spPr/>
      <dgm:t>
        <a:bodyPr/>
        <a:lstStyle/>
        <a:p>
          <a:endParaRPr lang="en-US"/>
        </a:p>
      </dgm:t>
    </dgm:pt>
    <dgm:pt modelId="{188D2EBE-745B-2641-867B-341A96B19117}" type="pres">
      <dgm:prSet presAssocID="{B6073C5B-4E3E-4C55-A6A9-9CB76C784744}" presName="compositeNode" presStyleCnt="0">
        <dgm:presLayoutVars>
          <dgm:bulletEnabled val="1"/>
        </dgm:presLayoutVars>
      </dgm:prSet>
      <dgm:spPr/>
    </dgm:pt>
    <dgm:pt modelId="{642C2244-25EA-B744-B5E0-EFEA6F9F1018}" type="pres">
      <dgm:prSet presAssocID="{B6073C5B-4E3E-4C55-A6A9-9CB76C784744}" presName="bgRect" presStyleLbl="bgAccFollowNode1" presStyleIdx="0" presStyleCnt="4"/>
      <dgm:spPr/>
      <dgm:t>
        <a:bodyPr/>
        <a:lstStyle/>
        <a:p>
          <a:endParaRPr lang="en-US"/>
        </a:p>
      </dgm:t>
    </dgm:pt>
    <dgm:pt modelId="{C44A9D83-9CE5-DB46-89D9-E76D07FC6884}" type="pres">
      <dgm:prSet presAssocID="{D634104F-78C9-44E0-81FD-0C8066089F48}" presName="sibTransNodeCircle" presStyleLbl="alignNode1" presStyleIdx="0" presStyleCnt="8">
        <dgm:presLayoutVars>
          <dgm:chMax val="0"/>
          <dgm:bulletEnabled/>
        </dgm:presLayoutVars>
      </dgm:prSet>
      <dgm:spPr/>
      <dgm:t>
        <a:bodyPr/>
        <a:lstStyle/>
        <a:p>
          <a:endParaRPr lang="en-US"/>
        </a:p>
      </dgm:t>
    </dgm:pt>
    <dgm:pt modelId="{DF943108-D39E-1749-AE9C-B08F3742E50A}" type="pres">
      <dgm:prSet presAssocID="{B6073C5B-4E3E-4C55-A6A9-9CB76C784744}" presName="bottomLine" presStyleLbl="alignNode1" presStyleIdx="1" presStyleCnt="8">
        <dgm:presLayoutVars/>
      </dgm:prSet>
      <dgm:spPr/>
    </dgm:pt>
    <dgm:pt modelId="{2B613745-E67D-A841-BB5E-237DCFE82818}" type="pres">
      <dgm:prSet presAssocID="{B6073C5B-4E3E-4C55-A6A9-9CB76C784744}" presName="nodeText" presStyleLbl="bgAccFollowNode1" presStyleIdx="0" presStyleCnt="4">
        <dgm:presLayoutVars>
          <dgm:bulletEnabled val="1"/>
        </dgm:presLayoutVars>
      </dgm:prSet>
      <dgm:spPr/>
      <dgm:t>
        <a:bodyPr/>
        <a:lstStyle/>
        <a:p>
          <a:endParaRPr lang="en-US"/>
        </a:p>
      </dgm:t>
    </dgm:pt>
    <dgm:pt modelId="{8B046E0E-0CA9-1440-9E75-2F16028FC98D}" type="pres">
      <dgm:prSet presAssocID="{D634104F-78C9-44E0-81FD-0C8066089F48}" presName="sibTrans" presStyleCnt="0"/>
      <dgm:spPr/>
    </dgm:pt>
    <dgm:pt modelId="{C8653DD8-AC75-4F4C-BA6A-03306FF64CF9}" type="pres">
      <dgm:prSet presAssocID="{180D329F-7C79-4D82-9FE4-D5D8C9096552}" presName="compositeNode" presStyleCnt="0">
        <dgm:presLayoutVars>
          <dgm:bulletEnabled val="1"/>
        </dgm:presLayoutVars>
      </dgm:prSet>
      <dgm:spPr/>
    </dgm:pt>
    <dgm:pt modelId="{D1903AE9-B4CC-3444-8BAC-7082762472E4}" type="pres">
      <dgm:prSet presAssocID="{180D329F-7C79-4D82-9FE4-D5D8C9096552}" presName="bgRect" presStyleLbl="bgAccFollowNode1" presStyleIdx="1" presStyleCnt="4"/>
      <dgm:spPr/>
      <dgm:t>
        <a:bodyPr/>
        <a:lstStyle/>
        <a:p>
          <a:endParaRPr lang="en-US"/>
        </a:p>
      </dgm:t>
    </dgm:pt>
    <dgm:pt modelId="{77DF2809-5FD5-7343-8198-17290814AF16}" type="pres">
      <dgm:prSet presAssocID="{77F8B394-AF31-4590-894A-710D5C8E56F1}" presName="sibTransNodeCircle" presStyleLbl="alignNode1" presStyleIdx="2" presStyleCnt="8">
        <dgm:presLayoutVars>
          <dgm:chMax val="0"/>
          <dgm:bulletEnabled/>
        </dgm:presLayoutVars>
      </dgm:prSet>
      <dgm:spPr/>
      <dgm:t>
        <a:bodyPr/>
        <a:lstStyle/>
        <a:p>
          <a:endParaRPr lang="en-US"/>
        </a:p>
      </dgm:t>
    </dgm:pt>
    <dgm:pt modelId="{826E8A99-2BFE-9843-A270-DC49B84C5741}" type="pres">
      <dgm:prSet presAssocID="{180D329F-7C79-4D82-9FE4-D5D8C9096552}" presName="bottomLine" presStyleLbl="alignNode1" presStyleIdx="3" presStyleCnt="8">
        <dgm:presLayoutVars/>
      </dgm:prSet>
      <dgm:spPr/>
    </dgm:pt>
    <dgm:pt modelId="{D683E285-5612-884C-9D38-F53B8DD4CC32}" type="pres">
      <dgm:prSet presAssocID="{180D329F-7C79-4D82-9FE4-D5D8C9096552}" presName="nodeText" presStyleLbl="bgAccFollowNode1" presStyleIdx="1" presStyleCnt="4">
        <dgm:presLayoutVars>
          <dgm:bulletEnabled val="1"/>
        </dgm:presLayoutVars>
      </dgm:prSet>
      <dgm:spPr/>
      <dgm:t>
        <a:bodyPr/>
        <a:lstStyle/>
        <a:p>
          <a:endParaRPr lang="en-US"/>
        </a:p>
      </dgm:t>
    </dgm:pt>
    <dgm:pt modelId="{01E5A765-D6C7-454F-A99D-F2316A4FD397}" type="pres">
      <dgm:prSet presAssocID="{77F8B394-AF31-4590-894A-710D5C8E56F1}" presName="sibTrans" presStyleCnt="0"/>
      <dgm:spPr/>
    </dgm:pt>
    <dgm:pt modelId="{C60BD34D-B04F-C04A-B636-C6FA0D512A57}" type="pres">
      <dgm:prSet presAssocID="{C2F9B5AD-4B9D-644D-BDA8-AC7686590CA4}" presName="compositeNode" presStyleCnt="0">
        <dgm:presLayoutVars>
          <dgm:bulletEnabled val="1"/>
        </dgm:presLayoutVars>
      </dgm:prSet>
      <dgm:spPr/>
    </dgm:pt>
    <dgm:pt modelId="{B42D8DA4-CD97-264D-BA4D-8B3D67EFA0EA}" type="pres">
      <dgm:prSet presAssocID="{C2F9B5AD-4B9D-644D-BDA8-AC7686590CA4}" presName="bgRect" presStyleLbl="bgAccFollowNode1" presStyleIdx="2" presStyleCnt="4"/>
      <dgm:spPr/>
      <dgm:t>
        <a:bodyPr/>
        <a:lstStyle/>
        <a:p>
          <a:endParaRPr lang="en-US"/>
        </a:p>
      </dgm:t>
    </dgm:pt>
    <dgm:pt modelId="{C3883048-3794-F84D-9AC1-E39160FEA945}" type="pres">
      <dgm:prSet presAssocID="{FB75B879-4B85-4947-AC60-714A612660A6}" presName="sibTransNodeCircle" presStyleLbl="alignNode1" presStyleIdx="4" presStyleCnt="8">
        <dgm:presLayoutVars>
          <dgm:chMax val="0"/>
          <dgm:bulletEnabled/>
        </dgm:presLayoutVars>
      </dgm:prSet>
      <dgm:spPr/>
      <dgm:t>
        <a:bodyPr/>
        <a:lstStyle/>
        <a:p>
          <a:endParaRPr lang="en-US"/>
        </a:p>
      </dgm:t>
    </dgm:pt>
    <dgm:pt modelId="{F755C659-2782-7145-AC5E-DEB311081B67}" type="pres">
      <dgm:prSet presAssocID="{C2F9B5AD-4B9D-644D-BDA8-AC7686590CA4}" presName="bottomLine" presStyleLbl="alignNode1" presStyleIdx="5" presStyleCnt="8">
        <dgm:presLayoutVars/>
      </dgm:prSet>
      <dgm:spPr/>
    </dgm:pt>
    <dgm:pt modelId="{2640CD68-D7E6-4B41-BD64-BF84526748D0}" type="pres">
      <dgm:prSet presAssocID="{C2F9B5AD-4B9D-644D-BDA8-AC7686590CA4}" presName="nodeText" presStyleLbl="bgAccFollowNode1" presStyleIdx="2" presStyleCnt="4">
        <dgm:presLayoutVars>
          <dgm:bulletEnabled val="1"/>
        </dgm:presLayoutVars>
      </dgm:prSet>
      <dgm:spPr/>
      <dgm:t>
        <a:bodyPr/>
        <a:lstStyle/>
        <a:p>
          <a:endParaRPr lang="en-US"/>
        </a:p>
      </dgm:t>
    </dgm:pt>
    <dgm:pt modelId="{17CB6334-9285-714F-A81D-93D47C3549AC}" type="pres">
      <dgm:prSet presAssocID="{FB75B879-4B85-4947-AC60-714A612660A6}" presName="sibTrans" presStyleCnt="0"/>
      <dgm:spPr/>
    </dgm:pt>
    <dgm:pt modelId="{E8CA6413-2B4E-BA48-B5F4-F3F2C802A770}" type="pres">
      <dgm:prSet presAssocID="{8E448416-51AC-2B46-864D-DCEF58C6050D}" presName="compositeNode" presStyleCnt="0">
        <dgm:presLayoutVars>
          <dgm:bulletEnabled val="1"/>
        </dgm:presLayoutVars>
      </dgm:prSet>
      <dgm:spPr/>
    </dgm:pt>
    <dgm:pt modelId="{33487B93-490F-754A-9C40-A0E1180DE836}" type="pres">
      <dgm:prSet presAssocID="{8E448416-51AC-2B46-864D-DCEF58C6050D}" presName="bgRect" presStyleLbl="bgAccFollowNode1" presStyleIdx="3" presStyleCnt="4"/>
      <dgm:spPr/>
      <dgm:t>
        <a:bodyPr/>
        <a:lstStyle/>
        <a:p>
          <a:endParaRPr lang="en-US"/>
        </a:p>
      </dgm:t>
    </dgm:pt>
    <dgm:pt modelId="{5F65097E-E2C5-5A4E-B92B-F5ECB809C274}" type="pres">
      <dgm:prSet presAssocID="{FFA835E1-3645-3047-A877-3F906FC6C3E7}" presName="sibTransNodeCircle" presStyleLbl="alignNode1" presStyleIdx="6" presStyleCnt="8">
        <dgm:presLayoutVars>
          <dgm:chMax val="0"/>
          <dgm:bulletEnabled/>
        </dgm:presLayoutVars>
      </dgm:prSet>
      <dgm:spPr/>
      <dgm:t>
        <a:bodyPr/>
        <a:lstStyle/>
        <a:p>
          <a:endParaRPr lang="en-US"/>
        </a:p>
      </dgm:t>
    </dgm:pt>
    <dgm:pt modelId="{8A54839B-92DD-894D-A7E8-F3036A9C1724}" type="pres">
      <dgm:prSet presAssocID="{8E448416-51AC-2B46-864D-DCEF58C6050D}" presName="bottomLine" presStyleLbl="alignNode1" presStyleIdx="7" presStyleCnt="8">
        <dgm:presLayoutVars/>
      </dgm:prSet>
      <dgm:spPr/>
    </dgm:pt>
    <dgm:pt modelId="{B11C9E66-64A6-084E-A0A6-1023048F9318}" type="pres">
      <dgm:prSet presAssocID="{8E448416-51AC-2B46-864D-DCEF58C6050D}" presName="nodeText" presStyleLbl="bgAccFollowNode1" presStyleIdx="3" presStyleCnt="4">
        <dgm:presLayoutVars>
          <dgm:bulletEnabled val="1"/>
        </dgm:presLayoutVars>
      </dgm:prSet>
      <dgm:spPr/>
      <dgm:t>
        <a:bodyPr/>
        <a:lstStyle/>
        <a:p>
          <a:endParaRPr lang="en-US"/>
        </a:p>
      </dgm:t>
    </dgm:pt>
  </dgm:ptLst>
  <dgm:cxnLst>
    <dgm:cxn modelId="{6B86C2EB-D131-D14F-AE47-2732E1329071}" type="presOf" srcId="{C2F9B5AD-4B9D-644D-BDA8-AC7686590CA4}" destId="{2640CD68-D7E6-4B41-BD64-BF84526748D0}" srcOrd="1" destOrd="0" presId="urn:microsoft.com/office/officeart/2016/7/layout/BasicLinearProcessNumbered"/>
    <dgm:cxn modelId="{4FB560E6-B116-AE46-8136-700C1DBBFE9D}" srcId="{C0F4ADC1-730F-4830-9514-5384FB05E750}" destId="{C2F9B5AD-4B9D-644D-BDA8-AC7686590CA4}" srcOrd="2" destOrd="0" parTransId="{A31B5A10-E254-4749-A941-0B5E39158DE7}" sibTransId="{FB75B879-4B85-4947-AC60-714A612660A6}"/>
    <dgm:cxn modelId="{FA8840D3-670F-47CF-ADB5-FDA1AD46F725}" srcId="{C0F4ADC1-730F-4830-9514-5384FB05E750}" destId="{180D329F-7C79-4D82-9FE4-D5D8C9096552}" srcOrd="1" destOrd="0" parTransId="{A887C182-33CD-4216-9CC5-A1E00721DC4C}" sibTransId="{77F8B394-AF31-4590-894A-710D5C8E56F1}"/>
    <dgm:cxn modelId="{6BA8A181-EA41-4749-8540-DBDB2F702673}" type="presOf" srcId="{8E448416-51AC-2B46-864D-DCEF58C6050D}" destId="{B11C9E66-64A6-084E-A0A6-1023048F9318}" srcOrd="1" destOrd="0" presId="urn:microsoft.com/office/officeart/2016/7/layout/BasicLinearProcessNumbered"/>
    <dgm:cxn modelId="{4861AFCD-CE3D-8B45-AB0C-B69E3BD58E37}" type="presOf" srcId="{FFA835E1-3645-3047-A877-3F906FC6C3E7}" destId="{5F65097E-E2C5-5A4E-B92B-F5ECB809C274}" srcOrd="0" destOrd="0" presId="urn:microsoft.com/office/officeart/2016/7/layout/BasicLinearProcessNumbered"/>
    <dgm:cxn modelId="{52445B97-B9C8-9A4F-BCC1-931744EAC1B9}" type="presOf" srcId="{8E448416-51AC-2B46-864D-DCEF58C6050D}" destId="{33487B93-490F-754A-9C40-A0E1180DE836}" srcOrd="0" destOrd="0" presId="urn:microsoft.com/office/officeart/2016/7/layout/BasicLinearProcessNumbered"/>
    <dgm:cxn modelId="{8C9CF435-A69C-0F42-8A9D-0E2C68025225}" srcId="{C0F4ADC1-730F-4830-9514-5384FB05E750}" destId="{8E448416-51AC-2B46-864D-DCEF58C6050D}" srcOrd="3" destOrd="0" parTransId="{FCA3B3EC-E471-2C48-94ED-4E1BBDA66180}" sibTransId="{FFA835E1-3645-3047-A877-3F906FC6C3E7}"/>
    <dgm:cxn modelId="{E59702D9-2D64-4BDA-ACE9-0CEDCAF4AB75}" srcId="{C0F4ADC1-730F-4830-9514-5384FB05E750}" destId="{B6073C5B-4E3E-4C55-A6A9-9CB76C784744}" srcOrd="0" destOrd="0" parTransId="{9F648196-6E26-4204-A873-C02DE53D53CD}" sibTransId="{D634104F-78C9-44E0-81FD-0C8066089F48}"/>
    <dgm:cxn modelId="{D1043D4B-9F24-4E46-93C6-3ACE6DD3DF08}" type="presOf" srcId="{B6073C5B-4E3E-4C55-A6A9-9CB76C784744}" destId="{642C2244-25EA-B744-B5E0-EFEA6F9F1018}" srcOrd="0" destOrd="0" presId="urn:microsoft.com/office/officeart/2016/7/layout/BasicLinearProcessNumbered"/>
    <dgm:cxn modelId="{97AFC7C0-CB29-F54F-B8BB-86ECD7671802}" type="presOf" srcId="{C0F4ADC1-730F-4830-9514-5384FB05E750}" destId="{1E57553D-2C28-0642-8D7F-35E64BC71233}" srcOrd="0" destOrd="0" presId="urn:microsoft.com/office/officeart/2016/7/layout/BasicLinearProcessNumbered"/>
    <dgm:cxn modelId="{CD14EF23-6E28-5F42-B7D1-711742AEEC30}" type="presOf" srcId="{77F8B394-AF31-4590-894A-710D5C8E56F1}" destId="{77DF2809-5FD5-7343-8198-17290814AF16}" srcOrd="0" destOrd="0" presId="urn:microsoft.com/office/officeart/2016/7/layout/BasicLinearProcessNumbered"/>
    <dgm:cxn modelId="{D8EE40EB-052C-C040-9F0D-0973CADE9A47}" type="presOf" srcId="{180D329F-7C79-4D82-9FE4-D5D8C9096552}" destId="{D1903AE9-B4CC-3444-8BAC-7082762472E4}" srcOrd="0" destOrd="0" presId="urn:microsoft.com/office/officeart/2016/7/layout/BasicLinearProcessNumbered"/>
    <dgm:cxn modelId="{054735BC-8CF5-0240-A856-2D45C48C5EE8}" type="presOf" srcId="{180D329F-7C79-4D82-9FE4-D5D8C9096552}" destId="{D683E285-5612-884C-9D38-F53B8DD4CC32}" srcOrd="1" destOrd="0" presId="urn:microsoft.com/office/officeart/2016/7/layout/BasicLinearProcessNumbered"/>
    <dgm:cxn modelId="{9C69FE9E-4198-624F-AF4C-42C1BE76002B}" type="presOf" srcId="{FB75B879-4B85-4947-AC60-714A612660A6}" destId="{C3883048-3794-F84D-9AC1-E39160FEA945}" srcOrd="0" destOrd="0" presId="urn:microsoft.com/office/officeart/2016/7/layout/BasicLinearProcessNumbered"/>
    <dgm:cxn modelId="{4C0686C3-D41F-D845-A360-001ED318E838}" type="presOf" srcId="{C2F9B5AD-4B9D-644D-BDA8-AC7686590CA4}" destId="{B42D8DA4-CD97-264D-BA4D-8B3D67EFA0EA}" srcOrd="0" destOrd="0" presId="urn:microsoft.com/office/officeart/2016/7/layout/BasicLinearProcessNumbered"/>
    <dgm:cxn modelId="{30441BC7-12BF-9D42-A3FF-33B7F933A91D}" type="presOf" srcId="{B6073C5B-4E3E-4C55-A6A9-9CB76C784744}" destId="{2B613745-E67D-A841-BB5E-237DCFE82818}" srcOrd="1" destOrd="0" presId="urn:microsoft.com/office/officeart/2016/7/layout/BasicLinearProcessNumbered"/>
    <dgm:cxn modelId="{C46BC0E4-82FF-1146-8BBA-9360D18A9A6F}" type="presOf" srcId="{D634104F-78C9-44E0-81FD-0C8066089F48}" destId="{C44A9D83-9CE5-DB46-89D9-E76D07FC6884}" srcOrd="0" destOrd="0" presId="urn:microsoft.com/office/officeart/2016/7/layout/BasicLinearProcessNumbered"/>
    <dgm:cxn modelId="{B4EB4FA3-0FE3-C348-82F5-5389F53773BD}" type="presParOf" srcId="{1E57553D-2C28-0642-8D7F-35E64BC71233}" destId="{188D2EBE-745B-2641-867B-341A96B19117}" srcOrd="0" destOrd="0" presId="urn:microsoft.com/office/officeart/2016/7/layout/BasicLinearProcessNumbered"/>
    <dgm:cxn modelId="{FF8777CA-DACA-9541-AF07-E89B617DECE6}" type="presParOf" srcId="{188D2EBE-745B-2641-867B-341A96B19117}" destId="{642C2244-25EA-B744-B5E0-EFEA6F9F1018}" srcOrd="0" destOrd="0" presId="urn:microsoft.com/office/officeart/2016/7/layout/BasicLinearProcessNumbered"/>
    <dgm:cxn modelId="{AD061BC5-94FF-E149-B432-6188A4783B1A}" type="presParOf" srcId="{188D2EBE-745B-2641-867B-341A96B19117}" destId="{C44A9D83-9CE5-DB46-89D9-E76D07FC6884}" srcOrd="1" destOrd="0" presId="urn:microsoft.com/office/officeart/2016/7/layout/BasicLinearProcessNumbered"/>
    <dgm:cxn modelId="{3B229B29-6F71-0B4A-AD56-4F7A04ABA968}" type="presParOf" srcId="{188D2EBE-745B-2641-867B-341A96B19117}" destId="{DF943108-D39E-1749-AE9C-B08F3742E50A}" srcOrd="2" destOrd="0" presId="urn:microsoft.com/office/officeart/2016/7/layout/BasicLinearProcessNumbered"/>
    <dgm:cxn modelId="{954596B6-2B40-0749-AD5F-3CB3C306A968}" type="presParOf" srcId="{188D2EBE-745B-2641-867B-341A96B19117}" destId="{2B613745-E67D-A841-BB5E-237DCFE82818}" srcOrd="3" destOrd="0" presId="urn:microsoft.com/office/officeart/2016/7/layout/BasicLinearProcessNumbered"/>
    <dgm:cxn modelId="{4FF347CA-10B6-5B43-980F-675116AB8E1A}" type="presParOf" srcId="{1E57553D-2C28-0642-8D7F-35E64BC71233}" destId="{8B046E0E-0CA9-1440-9E75-2F16028FC98D}" srcOrd="1" destOrd="0" presId="urn:microsoft.com/office/officeart/2016/7/layout/BasicLinearProcessNumbered"/>
    <dgm:cxn modelId="{03E70E65-FB05-694B-BF26-CEA1679B2F76}" type="presParOf" srcId="{1E57553D-2C28-0642-8D7F-35E64BC71233}" destId="{C8653DD8-AC75-4F4C-BA6A-03306FF64CF9}" srcOrd="2" destOrd="0" presId="urn:microsoft.com/office/officeart/2016/7/layout/BasicLinearProcessNumbered"/>
    <dgm:cxn modelId="{660BED07-559F-A54D-A9C6-218BD9DB4B90}" type="presParOf" srcId="{C8653DD8-AC75-4F4C-BA6A-03306FF64CF9}" destId="{D1903AE9-B4CC-3444-8BAC-7082762472E4}" srcOrd="0" destOrd="0" presId="urn:microsoft.com/office/officeart/2016/7/layout/BasicLinearProcessNumbered"/>
    <dgm:cxn modelId="{CBC51621-0324-5246-930A-39F7DA28B4B3}" type="presParOf" srcId="{C8653DD8-AC75-4F4C-BA6A-03306FF64CF9}" destId="{77DF2809-5FD5-7343-8198-17290814AF16}" srcOrd="1" destOrd="0" presId="urn:microsoft.com/office/officeart/2016/7/layout/BasicLinearProcessNumbered"/>
    <dgm:cxn modelId="{F1D96D4F-66BA-A541-AA6A-1B44FB843534}" type="presParOf" srcId="{C8653DD8-AC75-4F4C-BA6A-03306FF64CF9}" destId="{826E8A99-2BFE-9843-A270-DC49B84C5741}" srcOrd="2" destOrd="0" presId="urn:microsoft.com/office/officeart/2016/7/layout/BasicLinearProcessNumbered"/>
    <dgm:cxn modelId="{F861D0A4-E494-CD44-B851-9A6412621EFB}" type="presParOf" srcId="{C8653DD8-AC75-4F4C-BA6A-03306FF64CF9}" destId="{D683E285-5612-884C-9D38-F53B8DD4CC32}" srcOrd="3" destOrd="0" presId="urn:microsoft.com/office/officeart/2016/7/layout/BasicLinearProcessNumbered"/>
    <dgm:cxn modelId="{32DA39A7-DB3C-B54D-89E9-DEC1CDAB10EF}" type="presParOf" srcId="{1E57553D-2C28-0642-8D7F-35E64BC71233}" destId="{01E5A765-D6C7-454F-A99D-F2316A4FD397}" srcOrd="3" destOrd="0" presId="urn:microsoft.com/office/officeart/2016/7/layout/BasicLinearProcessNumbered"/>
    <dgm:cxn modelId="{744A19E5-5BCD-3845-8D37-32EB2351DD4A}" type="presParOf" srcId="{1E57553D-2C28-0642-8D7F-35E64BC71233}" destId="{C60BD34D-B04F-C04A-B636-C6FA0D512A57}" srcOrd="4" destOrd="0" presId="urn:microsoft.com/office/officeart/2016/7/layout/BasicLinearProcessNumbered"/>
    <dgm:cxn modelId="{0246639B-3DE2-5543-BEFD-C7F10D909522}" type="presParOf" srcId="{C60BD34D-B04F-C04A-B636-C6FA0D512A57}" destId="{B42D8DA4-CD97-264D-BA4D-8B3D67EFA0EA}" srcOrd="0" destOrd="0" presId="urn:microsoft.com/office/officeart/2016/7/layout/BasicLinearProcessNumbered"/>
    <dgm:cxn modelId="{ACB4082E-3C7C-3641-89E6-DAAC153AF5E4}" type="presParOf" srcId="{C60BD34D-B04F-C04A-B636-C6FA0D512A57}" destId="{C3883048-3794-F84D-9AC1-E39160FEA945}" srcOrd="1" destOrd="0" presId="urn:microsoft.com/office/officeart/2016/7/layout/BasicLinearProcessNumbered"/>
    <dgm:cxn modelId="{EC9B5F76-E0F0-AD4C-A6C4-B4027BA82B47}" type="presParOf" srcId="{C60BD34D-B04F-C04A-B636-C6FA0D512A57}" destId="{F755C659-2782-7145-AC5E-DEB311081B67}" srcOrd="2" destOrd="0" presId="urn:microsoft.com/office/officeart/2016/7/layout/BasicLinearProcessNumbered"/>
    <dgm:cxn modelId="{84D5CDD0-8F52-AC4B-8F31-15D26C5A04DF}" type="presParOf" srcId="{C60BD34D-B04F-C04A-B636-C6FA0D512A57}" destId="{2640CD68-D7E6-4B41-BD64-BF84526748D0}" srcOrd="3" destOrd="0" presId="urn:microsoft.com/office/officeart/2016/7/layout/BasicLinearProcessNumbered"/>
    <dgm:cxn modelId="{4D0EA37C-228B-FB4C-8B79-5955B90D930B}" type="presParOf" srcId="{1E57553D-2C28-0642-8D7F-35E64BC71233}" destId="{17CB6334-9285-714F-A81D-93D47C3549AC}" srcOrd="5" destOrd="0" presId="urn:microsoft.com/office/officeart/2016/7/layout/BasicLinearProcessNumbered"/>
    <dgm:cxn modelId="{ED3FABD9-C164-7D4A-B12C-ADFAF2776CB4}" type="presParOf" srcId="{1E57553D-2C28-0642-8D7F-35E64BC71233}" destId="{E8CA6413-2B4E-BA48-B5F4-F3F2C802A770}" srcOrd="6" destOrd="0" presId="urn:microsoft.com/office/officeart/2016/7/layout/BasicLinearProcessNumbered"/>
    <dgm:cxn modelId="{BE0214CA-6E8B-4641-B3D9-6386E4372DB4}" type="presParOf" srcId="{E8CA6413-2B4E-BA48-B5F4-F3F2C802A770}" destId="{33487B93-490F-754A-9C40-A0E1180DE836}" srcOrd="0" destOrd="0" presId="urn:microsoft.com/office/officeart/2016/7/layout/BasicLinearProcessNumbered"/>
    <dgm:cxn modelId="{3713BA02-BB56-3443-AE1A-01A1B98E7D8D}" type="presParOf" srcId="{E8CA6413-2B4E-BA48-B5F4-F3F2C802A770}" destId="{5F65097E-E2C5-5A4E-B92B-F5ECB809C274}" srcOrd="1" destOrd="0" presId="urn:microsoft.com/office/officeart/2016/7/layout/BasicLinearProcessNumbered"/>
    <dgm:cxn modelId="{48B13468-CFAB-DF4A-AD9F-4E76227250DC}" type="presParOf" srcId="{E8CA6413-2B4E-BA48-B5F4-F3F2C802A770}" destId="{8A54839B-92DD-894D-A7E8-F3036A9C1724}" srcOrd="2" destOrd="0" presId="urn:microsoft.com/office/officeart/2016/7/layout/BasicLinearProcessNumbered"/>
    <dgm:cxn modelId="{FAF23846-67F1-3748-B2F6-502A423FFB26}" type="presParOf" srcId="{E8CA6413-2B4E-BA48-B5F4-F3F2C802A770}" destId="{B11C9E66-64A6-084E-A0A6-1023048F9318}" srcOrd="3" destOrd="0" presId="urn:microsoft.com/office/officeart/2016/7/layout/BasicLinearProcessNumbered"/>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25E037-CFD3-054F-8505-7D90C0871F25}">
      <dsp:nvSpPr>
        <dsp:cNvPr id="0" name=""/>
        <dsp:cNvSpPr/>
      </dsp:nvSpPr>
      <dsp:spPr>
        <a:xfrm>
          <a:off x="0" y="0"/>
          <a:ext cx="10279971" cy="0"/>
        </a:xfrm>
        <a:prstGeom prst="line">
          <a:avLst/>
        </a:prstGeom>
        <a:gradFill rotWithShape="0">
          <a:gsLst>
            <a:gs pos="0">
              <a:schemeClr val="accent2">
                <a:hueOff val="0"/>
                <a:satOff val="0"/>
                <a:lumOff val="0"/>
                <a:alphaOff val="0"/>
                <a:tint val="100000"/>
                <a:satMod val="103000"/>
                <a:lumMod val="102000"/>
              </a:schemeClr>
            </a:gs>
            <a:gs pos="50000">
              <a:schemeClr val="accent2">
                <a:hueOff val="0"/>
                <a:satOff val="0"/>
                <a:lumOff val="0"/>
                <a:alphaOff val="0"/>
                <a:shade val="100000"/>
                <a:satMod val="110000"/>
                <a:lumMod val="100000"/>
              </a:schemeClr>
            </a:gs>
            <a:gs pos="100000">
              <a:schemeClr val="accent2">
                <a:hueOff val="0"/>
                <a:satOff val="0"/>
                <a:lumOff val="0"/>
                <a:alphaOff val="0"/>
                <a:shade val="70000"/>
                <a:satMod val="120000"/>
                <a:lumMod val="99000"/>
              </a:schemeClr>
            </a:gs>
          </a:gsLst>
          <a:path path="circle">
            <a:fillToRect l="100000" t="100000" r="100000" b="100000"/>
          </a:path>
        </a:gradFill>
        <a:ln w="6350" cap="flat" cmpd="sng" algn="in">
          <a:solidFill>
            <a:schemeClr val="accent2">
              <a:hueOff val="0"/>
              <a:satOff val="0"/>
              <a:lumOff val="0"/>
              <a:alphaOff val="0"/>
            </a:schemeClr>
          </a:solidFill>
          <a:prstDash val="solid"/>
        </a:ln>
        <a:effectLst>
          <a:innerShdw blurRad="88900" dist="25400" dir="10800000">
            <a:srgbClr val="000000">
              <a:alpha val="25000"/>
            </a:srgbClr>
          </a:innerShdw>
          <a:outerShdw blurRad="25400" dist="25400" dir="5400000" rotWithShape="0">
            <a:srgbClr val="FFFFFF">
              <a:alpha val="10000"/>
            </a:srgbClr>
          </a:outerShdw>
        </a:effectLst>
      </dsp:spPr>
      <dsp:style>
        <a:lnRef idx="1">
          <a:scrgbClr r="0" g="0" b="0"/>
        </a:lnRef>
        <a:fillRef idx="3">
          <a:scrgbClr r="0" g="0" b="0"/>
        </a:fillRef>
        <a:effectRef idx="3">
          <a:scrgbClr r="0" g="0" b="0"/>
        </a:effectRef>
        <a:fontRef idx="minor">
          <a:schemeClr val="lt1"/>
        </a:fontRef>
      </dsp:style>
    </dsp:sp>
    <dsp:sp modelId="{1467F007-361E-2D46-AC84-02FA133F062F}">
      <dsp:nvSpPr>
        <dsp:cNvPr id="0" name=""/>
        <dsp:cNvSpPr/>
      </dsp:nvSpPr>
      <dsp:spPr>
        <a:xfrm>
          <a:off x="0" y="0"/>
          <a:ext cx="10279971" cy="14937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0020" tIns="160020" rIns="160020" bIns="160020" numCol="1" spcCol="1270" anchor="t" anchorCtr="0">
          <a:noAutofit/>
        </a:bodyPr>
        <a:lstStyle/>
        <a:p>
          <a:pPr lvl="0" algn="l" defTabSz="1866900">
            <a:lnSpc>
              <a:spcPct val="90000"/>
            </a:lnSpc>
            <a:spcBef>
              <a:spcPct val="0"/>
            </a:spcBef>
            <a:spcAft>
              <a:spcPct val="35000"/>
            </a:spcAft>
          </a:pPr>
          <a:r>
            <a:rPr lang="en-US" sz="4200" kern="1200"/>
            <a:t>When/ how did the Saturnian moons form?</a:t>
          </a:r>
        </a:p>
      </dsp:txBody>
      <dsp:txXfrm>
        <a:off x="0" y="0"/>
        <a:ext cx="10279971" cy="1493708"/>
      </dsp:txXfrm>
    </dsp:sp>
    <dsp:sp modelId="{F6863205-27ED-1A4F-B271-7F3DB4EA416C}">
      <dsp:nvSpPr>
        <dsp:cNvPr id="0" name=""/>
        <dsp:cNvSpPr/>
      </dsp:nvSpPr>
      <dsp:spPr>
        <a:xfrm>
          <a:off x="0" y="1493708"/>
          <a:ext cx="10279971" cy="0"/>
        </a:xfrm>
        <a:prstGeom prst="line">
          <a:avLst/>
        </a:prstGeom>
        <a:gradFill rotWithShape="0">
          <a:gsLst>
            <a:gs pos="0">
              <a:schemeClr val="accent2">
                <a:hueOff val="-1888395"/>
                <a:satOff val="35136"/>
                <a:lumOff val="4705"/>
                <a:alphaOff val="0"/>
                <a:tint val="100000"/>
                <a:satMod val="103000"/>
                <a:lumMod val="102000"/>
              </a:schemeClr>
            </a:gs>
            <a:gs pos="50000">
              <a:schemeClr val="accent2">
                <a:hueOff val="-1888395"/>
                <a:satOff val="35136"/>
                <a:lumOff val="4705"/>
                <a:alphaOff val="0"/>
                <a:shade val="100000"/>
                <a:satMod val="110000"/>
                <a:lumMod val="100000"/>
              </a:schemeClr>
            </a:gs>
            <a:gs pos="100000">
              <a:schemeClr val="accent2">
                <a:hueOff val="-1888395"/>
                <a:satOff val="35136"/>
                <a:lumOff val="4705"/>
                <a:alphaOff val="0"/>
                <a:shade val="70000"/>
                <a:satMod val="120000"/>
                <a:lumMod val="99000"/>
              </a:schemeClr>
            </a:gs>
          </a:gsLst>
          <a:path path="circle">
            <a:fillToRect l="100000" t="100000" r="100000" b="100000"/>
          </a:path>
        </a:gradFill>
        <a:ln w="6350" cap="flat" cmpd="sng" algn="in">
          <a:solidFill>
            <a:schemeClr val="accent2">
              <a:hueOff val="-1888395"/>
              <a:satOff val="35136"/>
              <a:lumOff val="4705"/>
              <a:alphaOff val="0"/>
            </a:schemeClr>
          </a:solidFill>
          <a:prstDash val="solid"/>
        </a:ln>
        <a:effectLst>
          <a:innerShdw blurRad="88900" dist="25400" dir="10800000">
            <a:srgbClr val="000000">
              <a:alpha val="25000"/>
            </a:srgbClr>
          </a:innerShdw>
          <a:outerShdw blurRad="25400" dist="25400" dir="5400000" rotWithShape="0">
            <a:srgbClr val="FFFFFF">
              <a:alpha val="10000"/>
            </a:srgbClr>
          </a:outerShdw>
        </a:effectLst>
      </dsp:spPr>
      <dsp:style>
        <a:lnRef idx="1">
          <a:scrgbClr r="0" g="0" b="0"/>
        </a:lnRef>
        <a:fillRef idx="3">
          <a:scrgbClr r="0" g="0" b="0"/>
        </a:fillRef>
        <a:effectRef idx="3">
          <a:scrgbClr r="0" g="0" b="0"/>
        </a:effectRef>
        <a:fontRef idx="minor">
          <a:schemeClr val="lt1"/>
        </a:fontRef>
      </dsp:style>
    </dsp:sp>
    <dsp:sp modelId="{820C8250-0775-9A4E-B143-182D60FD8B3D}">
      <dsp:nvSpPr>
        <dsp:cNvPr id="0" name=""/>
        <dsp:cNvSpPr/>
      </dsp:nvSpPr>
      <dsp:spPr>
        <a:xfrm>
          <a:off x="0" y="1493708"/>
          <a:ext cx="10279971" cy="14937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0020" tIns="160020" rIns="160020" bIns="160020" numCol="1" spcCol="1270" anchor="t" anchorCtr="0">
          <a:noAutofit/>
        </a:bodyPr>
        <a:lstStyle/>
        <a:p>
          <a:pPr lvl="0" algn="l" defTabSz="1866900">
            <a:lnSpc>
              <a:spcPct val="90000"/>
            </a:lnSpc>
            <a:spcBef>
              <a:spcPct val="0"/>
            </a:spcBef>
            <a:spcAft>
              <a:spcPct val="35000"/>
            </a:spcAft>
          </a:pPr>
          <a:r>
            <a:rPr lang="en-US" sz="4200" kern="1200" dirty="0" smtClean="0"/>
            <a:t>What are the sources of impactors on Tethys and Dione?</a:t>
          </a:r>
        </a:p>
      </dsp:txBody>
      <dsp:txXfrm>
        <a:off x="0" y="1493708"/>
        <a:ext cx="10279971" cy="149370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2C2244-25EA-B744-B5E0-EFEA6F9F1018}">
      <dsp:nvSpPr>
        <dsp:cNvPr id="0" name=""/>
        <dsp:cNvSpPr/>
      </dsp:nvSpPr>
      <dsp:spPr>
        <a:xfrm>
          <a:off x="3011" y="0"/>
          <a:ext cx="2389290" cy="2987418"/>
        </a:xfrm>
        <a:prstGeom prst="rect">
          <a:avLst/>
        </a:prstGeom>
        <a:solidFill>
          <a:schemeClr val="accent1">
            <a:alpha val="90000"/>
            <a:tint val="40000"/>
            <a:hueOff val="0"/>
            <a:satOff val="0"/>
            <a:lumOff val="0"/>
            <a:alphaOff val="0"/>
          </a:schemeClr>
        </a:solidFill>
        <a:ln w="12700" cap="flat" cmpd="sng" algn="in">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86278" tIns="330200" rIns="186278" bIns="330200" numCol="1" spcCol="1270" anchor="t" anchorCtr="0">
          <a:noAutofit/>
        </a:bodyPr>
        <a:lstStyle/>
        <a:p>
          <a:pPr lvl="0" algn="l" defTabSz="711200">
            <a:lnSpc>
              <a:spcPct val="90000"/>
            </a:lnSpc>
            <a:spcBef>
              <a:spcPct val="0"/>
            </a:spcBef>
            <a:spcAft>
              <a:spcPct val="35000"/>
            </a:spcAft>
          </a:pPr>
          <a:r>
            <a:rPr lang="en-US" sz="1600" kern="1200"/>
            <a:t>Potential to map more regions on Tethys</a:t>
          </a:r>
        </a:p>
      </dsp:txBody>
      <dsp:txXfrm>
        <a:off x="3011" y="1135218"/>
        <a:ext cx="2389290" cy="1792450"/>
      </dsp:txXfrm>
    </dsp:sp>
    <dsp:sp modelId="{C44A9D83-9CE5-DB46-89D9-E76D07FC6884}">
      <dsp:nvSpPr>
        <dsp:cNvPr id="0" name=""/>
        <dsp:cNvSpPr/>
      </dsp:nvSpPr>
      <dsp:spPr>
        <a:xfrm>
          <a:off x="749544" y="298741"/>
          <a:ext cx="896225" cy="896225"/>
        </a:xfrm>
        <a:prstGeom prst="ellipse">
          <a:avLst/>
        </a:prstGeom>
        <a:solidFill>
          <a:schemeClr val="accent1">
            <a:hueOff val="0"/>
            <a:satOff val="0"/>
            <a:lumOff val="0"/>
            <a:alphaOff val="0"/>
          </a:schemeClr>
        </a:solidFill>
        <a:ln w="12700" cap="flat" cmpd="sng" algn="in">
          <a:solidFill>
            <a:schemeClr val="accent1">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69873" tIns="12700" rIns="69873" bIns="12700" numCol="1" spcCol="1270" anchor="ctr" anchorCtr="0">
          <a:noAutofit/>
        </a:bodyPr>
        <a:lstStyle/>
        <a:p>
          <a:pPr lvl="0" algn="ctr" defTabSz="1955800">
            <a:lnSpc>
              <a:spcPct val="90000"/>
            </a:lnSpc>
            <a:spcBef>
              <a:spcPct val="0"/>
            </a:spcBef>
            <a:spcAft>
              <a:spcPct val="35000"/>
            </a:spcAft>
          </a:pPr>
          <a:r>
            <a:rPr lang="en-US" sz="4400" kern="1200"/>
            <a:t>1</a:t>
          </a:r>
        </a:p>
      </dsp:txBody>
      <dsp:txXfrm>
        <a:off x="880793" y="429990"/>
        <a:ext cx="633727" cy="633727"/>
      </dsp:txXfrm>
    </dsp:sp>
    <dsp:sp modelId="{DF943108-D39E-1749-AE9C-B08F3742E50A}">
      <dsp:nvSpPr>
        <dsp:cNvPr id="0" name=""/>
        <dsp:cNvSpPr/>
      </dsp:nvSpPr>
      <dsp:spPr>
        <a:xfrm>
          <a:off x="3011" y="2987346"/>
          <a:ext cx="2389290" cy="72"/>
        </a:xfrm>
        <a:prstGeom prst="rect">
          <a:avLst/>
        </a:prstGeom>
        <a:solidFill>
          <a:schemeClr val="accent1">
            <a:hueOff val="0"/>
            <a:satOff val="0"/>
            <a:lumOff val="0"/>
            <a:alphaOff val="0"/>
          </a:schemeClr>
        </a:solidFill>
        <a:ln w="12700" cap="flat" cmpd="sng" algn="in">
          <a:solidFill>
            <a:schemeClr val="accent1">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D1903AE9-B4CC-3444-8BAC-7082762472E4}">
      <dsp:nvSpPr>
        <dsp:cNvPr id="0" name=""/>
        <dsp:cNvSpPr/>
      </dsp:nvSpPr>
      <dsp:spPr>
        <a:xfrm>
          <a:off x="2631230" y="0"/>
          <a:ext cx="2389290" cy="2987418"/>
        </a:xfrm>
        <a:prstGeom prst="rect">
          <a:avLst/>
        </a:prstGeom>
        <a:solidFill>
          <a:schemeClr val="accent1">
            <a:alpha val="90000"/>
            <a:tint val="40000"/>
            <a:hueOff val="0"/>
            <a:satOff val="0"/>
            <a:lumOff val="0"/>
            <a:alphaOff val="0"/>
          </a:schemeClr>
        </a:solidFill>
        <a:ln w="12700" cap="flat" cmpd="sng" algn="in">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86278" tIns="330200" rIns="186278" bIns="330200" numCol="1" spcCol="1270" anchor="t" anchorCtr="0">
          <a:noAutofit/>
        </a:bodyPr>
        <a:lstStyle/>
        <a:p>
          <a:pPr lvl="0" algn="l" defTabSz="711200">
            <a:lnSpc>
              <a:spcPct val="90000"/>
            </a:lnSpc>
            <a:spcBef>
              <a:spcPct val="0"/>
            </a:spcBef>
            <a:spcAft>
              <a:spcPct val="35000"/>
            </a:spcAft>
          </a:pPr>
          <a:r>
            <a:rPr lang="en-US" sz="1600" kern="1200" dirty="0"/>
            <a:t>What do the densities of small craters look like on Dione and Rhea?</a:t>
          </a:r>
        </a:p>
      </dsp:txBody>
      <dsp:txXfrm>
        <a:off x="2631230" y="1135218"/>
        <a:ext cx="2389290" cy="1792450"/>
      </dsp:txXfrm>
    </dsp:sp>
    <dsp:sp modelId="{77DF2809-5FD5-7343-8198-17290814AF16}">
      <dsp:nvSpPr>
        <dsp:cNvPr id="0" name=""/>
        <dsp:cNvSpPr/>
      </dsp:nvSpPr>
      <dsp:spPr>
        <a:xfrm>
          <a:off x="3377763" y="298741"/>
          <a:ext cx="896225" cy="896225"/>
        </a:xfrm>
        <a:prstGeom prst="ellipse">
          <a:avLst/>
        </a:prstGeom>
        <a:solidFill>
          <a:schemeClr val="accent1">
            <a:hueOff val="0"/>
            <a:satOff val="0"/>
            <a:lumOff val="0"/>
            <a:alphaOff val="0"/>
          </a:schemeClr>
        </a:solidFill>
        <a:ln w="12700" cap="flat" cmpd="sng" algn="in">
          <a:solidFill>
            <a:schemeClr val="accent1">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69873" tIns="12700" rIns="69873" bIns="12700" numCol="1" spcCol="1270" anchor="ctr" anchorCtr="0">
          <a:noAutofit/>
        </a:bodyPr>
        <a:lstStyle/>
        <a:p>
          <a:pPr lvl="0" algn="ctr" defTabSz="1955800">
            <a:lnSpc>
              <a:spcPct val="90000"/>
            </a:lnSpc>
            <a:spcBef>
              <a:spcPct val="0"/>
            </a:spcBef>
            <a:spcAft>
              <a:spcPct val="35000"/>
            </a:spcAft>
          </a:pPr>
          <a:r>
            <a:rPr lang="en-US" sz="4400" kern="1200"/>
            <a:t>2</a:t>
          </a:r>
        </a:p>
      </dsp:txBody>
      <dsp:txXfrm>
        <a:off x="3509012" y="429990"/>
        <a:ext cx="633727" cy="633727"/>
      </dsp:txXfrm>
    </dsp:sp>
    <dsp:sp modelId="{826E8A99-2BFE-9843-A270-DC49B84C5741}">
      <dsp:nvSpPr>
        <dsp:cNvPr id="0" name=""/>
        <dsp:cNvSpPr/>
      </dsp:nvSpPr>
      <dsp:spPr>
        <a:xfrm>
          <a:off x="2631230" y="2987346"/>
          <a:ext cx="2389290" cy="72"/>
        </a:xfrm>
        <a:prstGeom prst="rect">
          <a:avLst/>
        </a:prstGeom>
        <a:solidFill>
          <a:schemeClr val="accent1">
            <a:hueOff val="0"/>
            <a:satOff val="0"/>
            <a:lumOff val="0"/>
            <a:alphaOff val="0"/>
          </a:schemeClr>
        </a:solidFill>
        <a:ln w="12700" cap="flat" cmpd="sng" algn="in">
          <a:solidFill>
            <a:schemeClr val="accent1">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B42D8DA4-CD97-264D-BA4D-8B3D67EFA0EA}">
      <dsp:nvSpPr>
        <dsp:cNvPr id="0" name=""/>
        <dsp:cNvSpPr/>
      </dsp:nvSpPr>
      <dsp:spPr>
        <a:xfrm>
          <a:off x="5259450" y="0"/>
          <a:ext cx="2389290" cy="2987418"/>
        </a:xfrm>
        <a:prstGeom prst="rect">
          <a:avLst/>
        </a:prstGeom>
        <a:solidFill>
          <a:schemeClr val="accent1">
            <a:alpha val="90000"/>
            <a:tint val="40000"/>
            <a:hueOff val="0"/>
            <a:satOff val="0"/>
            <a:lumOff val="0"/>
            <a:alphaOff val="0"/>
          </a:schemeClr>
        </a:solidFill>
        <a:ln w="12700" cap="flat" cmpd="sng" algn="in">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86278" tIns="330200" rIns="186278" bIns="330200" numCol="1" spcCol="1270" anchor="t" anchorCtr="0">
          <a:noAutofit/>
        </a:bodyPr>
        <a:lstStyle/>
        <a:p>
          <a:pPr lvl="0" algn="l" defTabSz="711200">
            <a:lnSpc>
              <a:spcPct val="90000"/>
            </a:lnSpc>
            <a:spcBef>
              <a:spcPct val="0"/>
            </a:spcBef>
            <a:spcAft>
              <a:spcPct val="35000"/>
            </a:spcAft>
          </a:pPr>
          <a:r>
            <a:rPr lang="en-US" sz="1600" kern="1200" dirty="0" smtClean="0"/>
            <a:t>More data points for predicted secondary crater locations</a:t>
          </a:r>
          <a:endParaRPr lang="en-US" sz="1600" kern="1200" dirty="0"/>
        </a:p>
      </dsp:txBody>
      <dsp:txXfrm>
        <a:off x="5259450" y="1135218"/>
        <a:ext cx="2389290" cy="1792450"/>
      </dsp:txXfrm>
    </dsp:sp>
    <dsp:sp modelId="{C3883048-3794-F84D-9AC1-E39160FEA945}">
      <dsp:nvSpPr>
        <dsp:cNvPr id="0" name=""/>
        <dsp:cNvSpPr/>
      </dsp:nvSpPr>
      <dsp:spPr>
        <a:xfrm>
          <a:off x="6005982" y="298741"/>
          <a:ext cx="896225" cy="896225"/>
        </a:xfrm>
        <a:prstGeom prst="ellipse">
          <a:avLst/>
        </a:prstGeom>
        <a:solidFill>
          <a:schemeClr val="accent1">
            <a:hueOff val="0"/>
            <a:satOff val="0"/>
            <a:lumOff val="0"/>
            <a:alphaOff val="0"/>
          </a:schemeClr>
        </a:solidFill>
        <a:ln w="12700" cap="flat" cmpd="sng" algn="in">
          <a:solidFill>
            <a:schemeClr val="accent1">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69873" tIns="12700" rIns="69873" bIns="12700" numCol="1" spcCol="1270" anchor="ctr" anchorCtr="0">
          <a:noAutofit/>
        </a:bodyPr>
        <a:lstStyle/>
        <a:p>
          <a:pPr lvl="0" algn="ctr" defTabSz="1955800">
            <a:lnSpc>
              <a:spcPct val="90000"/>
            </a:lnSpc>
            <a:spcBef>
              <a:spcPct val="0"/>
            </a:spcBef>
            <a:spcAft>
              <a:spcPct val="35000"/>
            </a:spcAft>
          </a:pPr>
          <a:r>
            <a:rPr lang="en-US" sz="4400" kern="1200" dirty="0" smtClean="0"/>
            <a:t>3</a:t>
          </a:r>
          <a:endParaRPr lang="en-US" sz="4400" kern="1200" dirty="0"/>
        </a:p>
      </dsp:txBody>
      <dsp:txXfrm>
        <a:off x="6137231" y="429990"/>
        <a:ext cx="633727" cy="633727"/>
      </dsp:txXfrm>
    </dsp:sp>
    <dsp:sp modelId="{F755C659-2782-7145-AC5E-DEB311081B67}">
      <dsp:nvSpPr>
        <dsp:cNvPr id="0" name=""/>
        <dsp:cNvSpPr/>
      </dsp:nvSpPr>
      <dsp:spPr>
        <a:xfrm>
          <a:off x="5259450" y="2987346"/>
          <a:ext cx="2389290" cy="72"/>
        </a:xfrm>
        <a:prstGeom prst="rect">
          <a:avLst/>
        </a:prstGeom>
        <a:solidFill>
          <a:schemeClr val="accent1">
            <a:hueOff val="0"/>
            <a:satOff val="0"/>
            <a:lumOff val="0"/>
            <a:alphaOff val="0"/>
          </a:schemeClr>
        </a:solidFill>
        <a:ln w="12700" cap="flat" cmpd="sng" algn="in">
          <a:solidFill>
            <a:schemeClr val="accent1">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33487B93-490F-754A-9C40-A0E1180DE836}">
      <dsp:nvSpPr>
        <dsp:cNvPr id="0" name=""/>
        <dsp:cNvSpPr/>
      </dsp:nvSpPr>
      <dsp:spPr>
        <a:xfrm>
          <a:off x="7887669" y="0"/>
          <a:ext cx="2389290" cy="2987418"/>
        </a:xfrm>
        <a:prstGeom prst="rect">
          <a:avLst/>
        </a:prstGeom>
        <a:solidFill>
          <a:schemeClr val="accent1">
            <a:alpha val="90000"/>
            <a:tint val="40000"/>
            <a:hueOff val="0"/>
            <a:satOff val="0"/>
            <a:lumOff val="0"/>
            <a:alphaOff val="0"/>
          </a:schemeClr>
        </a:solidFill>
        <a:ln w="12700" cap="flat" cmpd="sng" algn="in">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86278" tIns="330200" rIns="186278" bIns="330200" numCol="1" spcCol="1270" anchor="t" anchorCtr="0">
          <a:noAutofit/>
        </a:bodyPr>
        <a:lstStyle/>
        <a:p>
          <a:pPr lvl="0" algn="l" defTabSz="711200">
            <a:lnSpc>
              <a:spcPct val="90000"/>
            </a:lnSpc>
            <a:spcBef>
              <a:spcPct val="0"/>
            </a:spcBef>
            <a:spcAft>
              <a:spcPct val="35000"/>
            </a:spcAft>
          </a:pPr>
          <a:r>
            <a:rPr lang="en-US" sz="1600" kern="1200" dirty="0" smtClean="0"/>
            <a:t>Could examine the secondary crater effects from other large craters on the surface</a:t>
          </a:r>
          <a:endParaRPr lang="en-US" sz="1600" kern="1200" dirty="0"/>
        </a:p>
      </dsp:txBody>
      <dsp:txXfrm>
        <a:off x="7887669" y="1135218"/>
        <a:ext cx="2389290" cy="1792450"/>
      </dsp:txXfrm>
    </dsp:sp>
    <dsp:sp modelId="{5F65097E-E2C5-5A4E-B92B-F5ECB809C274}">
      <dsp:nvSpPr>
        <dsp:cNvPr id="0" name=""/>
        <dsp:cNvSpPr/>
      </dsp:nvSpPr>
      <dsp:spPr>
        <a:xfrm>
          <a:off x="8634201" y="298741"/>
          <a:ext cx="896225" cy="896225"/>
        </a:xfrm>
        <a:prstGeom prst="ellipse">
          <a:avLst/>
        </a:prstGeom>
        <a:solidFill>
          <a:schemeClr val="accent1">
            <a:hueOff val="0"/>
            <a:satOff val="0"/>
            <a:lumOff val="0"/>
            <a:alphaOff val="0"/>
          </a:schemeClr>
        </a:solidFill>
        <a:ln w="12700" cap="flat" cmpd="sng" algn="in">
          <a:solidFill>
            <a:schemeClr val="accent1">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69873" tIns="12700" rIns="69873" bIns="12700" numCol="1" spcCol="1270" anchor="ctr" anchorCtr="0">
          <a:noAutofit/>
        </a:bodyPr>
        <a:lstStyle/>
        <a:p>
          <a:pPr lvl="0" algn="ctr" defTabSz="1955800">
            <a:lnSpc>
              <a:spcPct val="90000"/>
            </a:lnSpc>
            <a:spcBef>
              <a:spcPct val="0"/>
            </a:spcBef>
            <a:spcAft>
              <a:spcPct val="35000"/>
            </a:spcAft>
          </a:pPr>
          <a:r>
            <a:rPr lang="en-US" sz="4400" kern="1200" dirty="0" smtClean="0"/>
            <a:t>4</a:t>
          </a:r>
          <a:endParaRPr lang="en-US" sz="4400" kern="1200" dirty="0"/>
        </a:p>
      </dsp:txBody>
      <dsp:txXfrm>
        <a:off x="8765450" y="429990"/>
        <a:ext cx="633727" cy="633727"/>
      </dsp:txXfrm>
    </dsp:sp>
    <dsp:sp modelId="{8A54839B-92DD-894D-A7E8-F3036A9C1724}">
      <dsp:nvSpPr>
        <dsp:cNvPr id="0" name=""/>
        <dsp:cNvSpPr/>
      </dsp:nvSpPr>
      <dsp:spPr>
        <a:xfrm>
          <a:off x="7887669" y="2987346"/>
          <a:ext cx="2389290" cy="72"/>
        </a:xfrm>
        <a:prstGeom prst="rect">
          <a:avLst/>
        </a:prstGeom>
        <a:solidFill>
          <a:schemeClr val="accent1">
            <a:hueOff val="0"/>
            <a:satOff val="0"/>
            <a:lumOff val="0"/>
            <a:alphaOff val="0"/>
          </a:schemeClr>
        </a:solidFill>
        <a:ln w="12700" cap="flat" cmpd="sng" algn="in">
          <a:solidFill>
            <a:schemeClr val="accent1">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 xmlns:dgm1611="http://schemas.microsoft.com/office/drawing/2016/11/diagram">
        <dgm1611:autoBuNodeInfo lvl="1" ptType="sibTrans">
          <dgm1611:buPr prefix="" leadZeros="0">
            <a:buAutoNum type="arabicParenBoth"/>
          </dgm1611:buPr>
        </dgm1611:autoBuNodeInfo>
      </dgm1611:autoBuNodeInfoLst>
    </a:ext>
  </dgm:extLst>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47812CA-CBE8-2C46-B169-DC7788440E22}" type="datetimeFigureOut">
              <a:rPr lang="en-US" smtClean="0"/>
              <a:t>8/12/18</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DDE26F6-1214-B048-8368-75118DDB2014}" type="slidenum">
              <a:rPr lang="en-US" smtClean="0"/>
              <a:t>‹#›</a:t>
            </a:fld>
            <a:endParaRPr lang="en-US"/>
          </a:p>
        </p:txBody>
      </p:sp>
    </p:spTree>
    <p:extLst>
      <p:ext uri="{BB962C8B-B14F-4D97-AF65-F5344CB8AC3E}">
        <p14:creationId xmlns:p14="http://schemas.microsoft.com/office/powerpoint/2010/main" val="13002927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732B6CC-792F-ED47-ABCA-8937180A7965}" type="datetimeFigureOut">
              <a:rPr lang="en-US" smtClean="0"/>
              <a:t>8/12/18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608288D-1177-1048-8EC6-75EA578F55EF}" type="slidenum">
              <a:rPr lang="en-US" smtClean="0"/>
              <a:t>‹#›</a:t>
            </a:fld>
            <a:endParaRPr lang="en-US"/>
          </a:p>
        </p:txBody>
      </p:sp>
    </p:spTree>
    <p:extLst>
      <p:ext uri="{BB962C8B-B14F-4D97-AF65-F5344CB8AC3E}">
        <p14:creationId xmlns:p14="http://schemas.microsoft.com/office/powerpoint/2010/main" val="12633746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 </a:t>
            </a:r>
            <a:r>
              <a:rPr lang="en-US" dirty="0" err="1" smtClean="0"/>
              <a:t>tethys</a:t>
            </a:r>
            <a:r>
              <a:rPr lang="en-US" dirty="0" smtClean="0"/>
              <a:t>. Focus on cratering for this talk. Potentially large impact of </a:t>
            </a:r>
            <a:r>
              <a:rPr lang="en-US" smtClean="0"/>
              <a:t>small </a:t>
            </a:r>
            <a:r>
              <a:rPr lang="en-US" smtClean="0"/>
              <a:t>impacs </a:t>
            </a:r>
            <a:r>
              <a:rPr lang="en-US" smtClean="0"/>
              <a:t>then </a:t>
            </a:r>
            <a:r>
              <a:rPr lang="en-US" smtClean="0"/>
              <a:t>switcht</a:t>
            </a:r>
            <a:r>
              <a:rPr lang="en-US" baseline="0" smtClean="0"/>
              <a:t> </a:t>
            </a:r>
            <a:r>
              <a:rPr lang="en-US" baseline="0" dirty="0" smtClean="0"/>
              <a:t>to title. Funded by CDAP </a:t>
            </a:r>
            <a:endParaRPr lang="en-US" dirty="0" smtClean="0"/>
          </a:p>
          <a:p>
            <a:endParaRPr lang="en-US" dirty="0"/>
          </a:p>
        </p:txBody>
      </p:sp>
      <p:sp>
        <p:nvSpPr>
          <p:cNvPr id="4" name="Slide Number Placeholder 3"/>
          <p:cNvSpPr>
            <a:spLocks noGrp="1"/>
          </p:cNvSpPr>
          <p:nvPr>
            <p:ph type="sldNum" sz="quarter" idx="10"/>
          </p:nvPr>
        </p:nvSpPr>
        <p:spPr/>
        <p:txBody>
          <a:bodyPr/>
          <a:lstStyle/>
          <a:p>
            <a:fld id="{8608288D-1177-1048-8EC6-75EA578F55EF}" type="slidenum">
              <a:rPr lang="en-US" smtClean="0"/>
              <a:t>1</a:t>
            </a:fld>
            <a:endParaRPr lang="en-US"/>
          </a:p>
        </p:txBody>
      </p:sp>
    </p:spTree>
    <p:extLst>
      <p:ext uri="{BB962C8B-B14F-4D97-AF65-F5344CB8AC3E}">
        <p14:creationId xmlns:p14="http://schemas.microsoft.com/office/powerpoint/2010/main" val="4234347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Take</a:t>
            </a:r>
            <a:r>
              <a:rPr lang="en-US" baseline="0" dirty="0" smtClean="0"/>
              <a:t> home point for this map: (There’s a lot going on in this region) Introduce mapping criterion: Also note the </a:t>
            </a:r>
            <a:r>
              <a:rPr lang="en-US" baseline="0" smtClean="0"/>
              <a:t>sun directioElliptical </a:t>
            </a:r>
            <a:r>
              <a:rPr lang="en-US" baseline="0" dirty="0" smtClean="0"/>
              <a:t>craters that have one axis longer than another and look elliptical. Polygonal craters have at least two straight rim segments that are connected. Did not break down between simple and complex, for our purposes circular was enough. Connected craters are crater chains where one portion of the rim is shared with another crater, similar to the shape of a snowman. Highest amount of mapped craters located in this region. Long connected maybe not maybe tectonic feature in the bottom left of the bottom image.  Introduce the uncertain craters in that they were mapped as such because either there were shadows that covered ~50% of the crater or their rims might not have appeared as sharp to me. Where the rim wasn’t sharp it may be the case that these are just older craters that have degraded more. I did also map out lineations on the surface but don’t have time to go into detail here. </a:t>
            </a:r>
            <a:endParaRPr lang="en-US" dirty="0"/>
          </a:p>
        </p:txBody>
      </p:sp>
      <p:sp>
        <p:nvSpPr>
          <p:cNvPr id="4" name="Slide Number Placeholder 3"/>
          <p:cNvSpPr>
            <a:spLocks noGrp="1"/>
          </p:cNvSpPr>
          <p:nvPr>
            <p:ph type="sldNum" sz="quarter" idx="10"/>
          </p:nvPr>
        </p:nvSpPr>
        <p:spPr/>
        <p:txBody>
          <a:bodyPr/>
          <a:lstStyle/>
          <a:p>
            <a:fld id="{8608288D-1177-1048-8EC6-75EA578F55EF}" type="slidenum">
              <a:rPr lang="en-US" smtClean="0"/>
              <a:t>10</a:t>
            </a:fld>
            <a:endParaRPr lang="en-US"/>
          </a:p>
        </p:txBody>
      </p:sp>
    </p:spTree>
    <p:extLst>
      <p:ext uri="{BB962C8B-B14F-4D97-AF65-F5344CB8AC3E}">
        <p14:creationId xmlns:p14="http://schemas.microsoft.com/office/powerpoint/2010/main" val="3397201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Change</a:t>
            </a:r>
            <a:r>
              <a:rPr lang="en-US" baseline="0" dirty="0" smtClean="0"/>
              <a:t> colors of regions, or add outlines </a:t>
            </a:r>
            <a:endParaRPr lang="en-US" dirty="0"/>
          </a:p>
        </p:txBody>
      </p:sp>
      <p:sp>
        <p:nvSpPr>
          <p:cNvPr id="4" name="Slide Number Placeholder 3"/>
          <p:cNvSpPr>
            <a:spLocks noGrp="1"/>
          </p:cNvSpPr>
          <p:nvPr>
            <p:ph type="sldNum" sz="quarter" idx="10"/>
          </p:nvPr>
        </p:nvSpPr>
        <p:spPr/>
        <p:txBody>
          <a:bodyPr/>
          <a:lstStyle/>
          <a:p>
            <a:fld id="{8608288D-1177-1048-8EC6-75EA578F55EF}" type="slidenum">
              <a:rPr lang="en-US" smtClean="0"/>
              <a:t>11</a:t>
            </a:fld>
            <a:endParaRPr lang="en-US"/>
          </a:p>
        </p:txBody>
      </p:sp>
    </p:spTree>
    <p:extLst>
      <p:ext uri="{BB962C8B-B14F-4D97-AF65-F5344CB8AC3E}">
        <p14:creationId xmlns:p14="http://schemas.microsoft.com/office/powerpoint/2010/main" val="3485237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Takeaway</a:t>
            </a:r>
            <a:r>
              <a:rPr lang="en-US" baseline="0" dirty="0" smtClean="0"/>
              <a:t> at the bottom of the </a:t>
            </a:r>
            <a:r>
              <a:rPr lang="en-US" baseline="0" dirty="0" smtClean="0"/>
              <a:t>slide: This region I had the most difficulty with mapping craters in due to the extensive shadowing on the left portion of the image </a:t>
            </a:r>
            <a:endParaRPr lang="en-US" dirty="0"/>
          </a:p>
        </p:txBody>
      </p:sp>
      <p:sp>
        <p:nvSpPr>
          <p:cNvPr id="4" name="Slide Number Placeholder 3"/>
          <p:cNvSpPr>
            <a:spLocks noGrp="1"/>
          </p:cNvSpPr>
          <p:nvPr>
            <p:ph type="sldNum" sz="quarter" idx="10"/>
          </p:nvPr>
        </p:nvSpPr>
        <p:spPr/>
        <p:txBody>
          <a:bodyPr/>
          <a:lstStyle/>
          <a:p>
            <a:fld id="{8608288D-1177-1048-8EC6-75EA578F55EF}" type="slidenum">
              <a:rPr lang="en-US" smtClean="0"/>
              <a:t>12</a:t>
            </a:fld>
            <a:endParaRPr lang="en-US"/>
          </a:p>
        </p:txBody>
      </p:sp>
    </p:spTree>
    <p:extLst>
      <p:ext uri="{BB962C8B-B14F-4D97-AF65-F5344CB8AC3E}">
        <p14:creationId xmlns:p14="http://schemas.microsoft.com/office/powerpoint/2010/main" val="11206572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Change</a:t>
            </a:r>
            <a:r>
              <a:rPr lang="en-US" baseline="0" dirty="0" smtClean="0"/>
              <a:t> colors of regions, or add outlines </a:t>
            </a:r>
            <a:endParaRPr lang="en-US" dirty="0"/>
          </a:p>
        </p:txBody>
      </p:sp>
      <p:sp>
        <p:nvSpPr>
          <p:cNvPr id="4" name="Slide Number Placeholder 3"/>
          <p:cNvSpPr>
            <a:spLocks noGrp="1"/>
          </p:cNvSpPr>
          <p:nvPr>
            <p:ph type="sldNum" sz="quarter" idx="10"/>
          </p:nvPr>
        </p:nvSpPr>
        <p:spPr/>
        <p:txBody>
          <a:bodyPr/>
          <a:lstStyle/>
          <a:p>
            <a:fld id="{8608288D-1177-1048-8EC6-75EA578F55EF}" type="slidenum">
              <a:rPr lang="en-US" smtClean="0"/>
              <a:t>13</a:t>
            </a:fld>
            <a:endParaRPr lang="en-US"/>
          </a:p>
        </p:txBody>
      </p:sp>
    </p:spTree>
    <p:extLst>
      <p:ext uri="{BB962C8B-B14F-4D97-AF65-F5344CB8AC3E}">
        <p14:creationId xmlns:p14="http://schemas.microsoft.com/office/powerpoint/2010/main" val="18211751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Take home point: Region 3 has the most polygonal craters which is interesting</a:t>
            </a:r>
            <a:r>
              <a:rPr lang="en-US" baseline="0" dirty="0" smtClean="0"/>
              <a:t> given it’s </a:t>
            </a:r>
            <a:r>
              <a:rPr lang="en-US" baseline="0" dirty="0" smtClean="0"/>
              <a:t>proximity </a:t>
            </a:r>
            <a:r>
              <a:rPr lang="en-US" baseline="0" dirty="0" smtClean="0"/>
              <a:t>to Ithaca </a:t>
            </a:r>
            <a:r>
              <a:rPr lang="en-US" baseline="0" dirty="0" err="1" smtClean="0"/>
              <a:t>Chasma</a:t>
            </a:r>
            <a:r>
              <a:rPr lang="en-US" baseline="0" dirty="0" smtClean="0"/>
              <a:t> and when combined with its neighboring region of region 2 Could be an indication that the polygonal craters formed after Ithaca </a:t>
            </a:r>
            <a:r>
              <a:rPr lang="en-US" baseline="0" dirty="0" err="1" smtClean="0"/>
              <a:t>Chasma</a:t>
            </a:r>
            <a:r>
              <a:rPr lang="en-US" baseline="0" dirty="0" smtClean="0"/>
              <a:t> did since the formation of the </a:t>
            </a:r>
            <a:r>
              <a:rPr lang="en-US" baseline="0" dirty="0" err="1" smtClean="0"/>
              <a:t>chasma</a:t>
            </a:r>
            <a:r>
              <a:rPr lang="en-US" baseline="0" dirty="0" smtClean="0"/>
              <a:t> may have fractured the subsurface. </a:t>
            </a:r>
            <a:endParaRPr lang="en-US" dirty="0"/>
          </a:p>
        </p:txBody>
      </p:sp>
      <p:sp>
        <p:nvSpPr>
          <p:cNvPr id="4" name="Slide Number Placeholder 3"/>
          <p:cNvSpPr>
            <a:spLocks noGrp="1"/>
          </p:cNvSpPr>
          <p:nvPr>
            <p:ph type="sldNum" sz="quarter" idx="10"/>
          </p:nvPr>
        </p:nvSpPr>
        <p:spPr/>
        <p:txBody>
          <a:bodyPr/>
          <a:lstStyle/>
          <a:p>
            <a:fld id="{8608288D-1177-1048-8EC6-75EA578F55EF}" type="slidenum">
              <a:rPr lang="en-US" smtClean="0"/>
              <a:t>14</a:t>
            </a:fld>
            <a:endParaRPr lang="en-US"/>
          </a:p>
        </p:txBody>
      </p:sp>
    </p:spTree>
    <p:extLst>
      <p:ext uri="{BB962C8B-B14F-4D97-AF65-F5344CB8AC3E}">
        <p14:creationId xmlns:p14="http://schemas.microsoft.com/office/powerpoint/2010/main" val="7863486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Change</a:t>
            </a:r>
            <a:r>
              <a:rPr lang="en-US" baseline="0" dirty="0" smtClean="0"/>
              <a:t> colors of regions, or add outlines </a:t>
            </a:r>
            <a:endParaRPr lang="en-US" dirty="0"/>
          </a:p>
        </p:txBody>
      </p:sp>
      <p:sp>
        <p:nvSpPr>
          <p:cNvPr id="4" name="Slide Number Placeholder 3"/>
          <p:cNvSpPr>
            <a:spLocks noGrp="1"/>
          </p:cNvSpPr>
          <p:nvPr>
            <p:ph type="sldNum" sz="quarter" idx="10"/>
          </p:nvPr>
        </p:nvSpPr>
        <p:spPr/>
        <p:txBody>
          <a:bodyPr/>
          <a:lstStyle/>
          <a:p>
            <a:fld id="{8608288D-1177-1048-8EC6-75EA578F55EF}" type="slidenum">
              <a:rPr lang="en-US" smtClean="0"/>
              <a:t>15</a:t>
            </a:fld>
            <a:endParaRPr lang="en-US"/>
          </a:p>
        </p:txBody>
      </p:sp>
    </p:spTree>
    <p:extLst>
      <p:ext uri="{BB962C8B-B14F-4D97-AF65-F5344CB8AC3E}">
        <p14:creationId xmlns:p14="http://schemas.microsoft.com/office/powerpoint/2010/main" val="4492662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Take</a:t>
            </a:r>
            <a:r>
              <a:rPr lang="en-US" baseline="0" dirty="0" smtClean="0"/>
              <a:t> home point: Not as much going on at this location when compared to the other three. Fewest amount of craters, even with the uncertain ones. </a:t>
            </a:r>
            <a:endParaRPr lang="en-US" dirty="0"/>
          </a:p>
        </p:txBody>
      </p:sp>
      <p:sp>
        <p:nvSpPr>
          <p:cNvPr id="4" name="Slide Number Placeholder 3"/>
          <p:cNvSpPr>
            <a:spLocks noGrp="1"/>
          </p:cNvSpPr>
          <p:nvPr>
            <p:ph type="sldNum" sz="quarter" idx="10"/>
          </p:nvPr>
        </p:nvSpPr>
        <p:spPr/>
        <p:txBody>
          <a:bodyPr/>
          <a:lstStyle/>
          <a:p>
            <a:fld id="{8608288D-1177-1048-8EC6-75EA578F55EF}" type="slidenum">
              <a:rPr lang="en-US" smtClean="0"/>
              <a:t>16</a:t>
            </a:fld>
            <a:endParaRPr lang="en-US"/>
          </a:p>
        </p:txBody>
      </p:sp>
    </p:spTree>
    <p:extLst>
      <p:ext uri="{BB962C8B-B14F-4D97-AF65-F5344CB8AC3E}">
        <p14:creationId xmlns:p14="http://schemas.microsoft.com/office/powerpoint/2010/main" val="21356188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 axis is the cumulative number of craters/area.</a:t>
            </a:r>
            <a:r>
              <a:rPr lang="en-US" baseline="0" dirty="0" smtClean="0"/>
              <a:t> </a:t>
            </a:r>
            <a:r>
              <a:rPr lang="en-US" dirty="0" smtClean="0"/>
              <a:t>Regions</a:t>
            </a:r>
            <a:r>
              <a:rPr lang="en-US" baseline="0" dirty="0" smtClean="0"/>
              <a:t> 1 and 3 similar shapes 4 is kind of similar, but has an extra sort of bump, region 2 appears to have an additional bump instead of one smooth curve. </a:t>
            </a:r>
            <a:endParaRPr lang="en-US" dirty="0"/>
          </a:p>
        </p:txBody>
      </p:sp>
      <p:sp>
        <p:nvSpPr>
          <p:cNvPr id="4" name="Slide Number Placeholder 3"/>
          <p:cNvSpPr>
            <a:spLocks noGrp="1"/>
          </p:cNvSpPr>
          <p:nvPr>
            <p:ph type="sldNum" sz="quarter" idx="10"/>
          </p:nvPr>
        </p:nvSpPr>
        <p:spPr/>
        <p:txBody>
          <a:bodyPr/>
          <a:lstStyle/>
          <a:p>
            <a:fld id="{8608288D-1177-1048-8EC6-75EA578F55EF}" type="slidenum">
              <a:rPr lang="en-US" smtClean="0"/>
              <a:t>17</a:t>
            </a:fld>
            <a:endParaRPr lang="en-US"/>
          </a:p>
        </p:txBody>
      </p:sp>
    </p:spTree>
    <p:extLst>
      <p:ext uri="{BB962C8B-B14F-4D97-AF65-F5344CB8AC3E}">
        <p14:creationId xmlns:p14="http://schemas.microsoft.com/office/powerpoint/2010/main" val="11850446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They could reasonably be infiltrating</a:t>
            </a:r>
            <a:r>
              <a:rPr lang="en-US" baseline="0" dirty="0" smtClean="0"/>
              <a:t> our counts, and on a low gravity world like Tethys it is hard to fully exclude them from any count area. So we wanted to look at the Odysseus basin. Started with the basin since the secondary crater scaling follows as 5% the original crater diameter, which for Odysseus places it at 22 km. Which is also about 99% of our mapped dataset. </a:t>
            </a:r>
            <a:endParaRPr lang="en-US" dirty="0"/>
          </a:p>
        </p:txBody>
      </p:sp>
      <p:sp>
        <p:nvSpPr>
          <p:cNvPr id="4" name="Slide Number Placeholder 3"/>
          <p:cNvSpPr>
            <a:spLocks noGrp="1"/>
          </p:cNvSpPr>
          <p:nvPr>
            <p:ph type="sldNum" sz="quarter" idx="10"/>
          </p:nvPr>
        </p:nvSpPr>
        <p:spPr/>
        <p:txBody>
          <a:bodyPr/>
          <a:lstStyle/>
          <a:p>
            <a:fld id="{8608288D-1177-1048-8EC6-75EA578F55EF}" type="slidenum">
              <a:rPr lang="en-US" smtClean="0"/>
              <a:t>18</a:t>
            </a:fld>
            <a:endParaRPr lang="en-US"/>
          </a:p>
        </p:txBody>
      </p:sp>
    </p:spTree>
    <p:extLst>
      <p:ext uri="{BB962C8B-B14F-4D97-AF65-F5344CB8AC3E}">
        <p14:creationId xmlns:p14="http://schemas.microsoft.com/office/powerpoint/2010/main" val="15978653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Size ranges you ask? Well that is</a:t>
            </a:r>
            <a:r>
              <a:rPr lang="en-US" baseline="0" dirty="0" smtClean="0"/>
              <a:t> something we’re working on since the scaling law appeared to break a bit when it was applied to basin forming impacts. We’re trying to address this now. </a:t>
            </a:r>
            <a:r>
              <a:rPr lang="en-US" dirty="0" smtClean="0"/>
              <a:t>2000 fragments from the Odysseus impact were modeled to observe where they impact the surface. </a:t>
            </a:r>
            <a:r>
              <a:rPr lang="en-US" dirty="0" err="1" smtClean="0"/>
              <a:t>Lpsc</a:t>
            </a:r>
            <a:r>
              <a:rPr lang="en-US" dirty="0" smtClean="0"/>
              <a:t> abstract number. Conclusion on slide</a:t>
            </a:r>
          </a:p>
          <a:p>
            <a:r>
              <a:rPr lang="en-US" dirty="0" smtClean="0"/>
              <a:t>Only</a:t>
            </a:r>
            <a:r>
              <a:rPr lang="en-US" baseline="0" dirty="0" smtClean="0"/>
              <a:t> 0.55% of the modeled fragments are predicted to impact at region 1.  A</a:t>
            </a:r>
          </a:p>
          <a:p>
            <a:r>
              <a:rPr lang="en-US" baseline="0" dirty="0" smtClean="0"/>
              <a:t>Regions 2 and 3 are predicted to experience the most secondary craters (1.9% of predicted fragments)</a:t>
            </a:r>
          </a:p>
          <a:p>
            <a:r>
              <a:rPr lang="en-US" baseline="0" dirty="0" smtClean="0"/>
              <a:t>Region 4 shows the effect of an exclusionary zone antipodal to Odysseus. Move after the CSFD. Add data courtesy of Beau </a:t>
            </a:r>
            <a:r>
              <a:rPr lang="en-US" baseline="0" dirty="0" err="1" smtClean="0"/>
              <a:t>Bierhaus</a:t>
            </a:r>
            <a:r>
              <a:rPr lang="en-US" baseline="0" dirty="0" smtClean="0"/>
              <a:t>. Show 3D images as well. </a:t>
            </a:r>
            <a:endParaRPr lang="en-US" dirty="0"/>
          </a:p>
        </p:txBody>
      </p:sp>
      <p:sp>
        <p:nvSpPr>
          <p:cNvPr id="4" name="Slide Number Placeholder 3"/>
          <p:cNvSpPr>
            <a:spLocks noGrp="1"/>
          </p:cNvSpPr>
          <p:nvPr>
            <p:ph type="sldNum" sz="quarter" idx="10"/>
          </p:nvPr>
        </p:nvSpPr>
        <p:spPr/>
        <p:txBody>
          <a:bodyPr/>
          <a:lstStyle/>
          <a:p>
            <a:fld id="{8608288D-1177-1048-8EC6-75EA578F55EF}" type="slidenum">
              <a:rPr lang="en-US" smtClean="0"/>
              <a:t>19</a:t>
            </a:fld>
            <a:endParaRPr lang="en-US"/>
          </a:p>
        </p:txBody>
      </p:sp>
    </p:spTree>
    <p:extLst>
      <p:ext uri="{BB962C8B-B14F-4D97-AF65-F5344CB8AC3E}">
        <p14:creationId xmlns:p14="http://schemas.microsoft.com/office/powerpoint/2010/main" val="2788514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Make sure you say that the impactor flux is the means by which we figure out the "when" and is mostly based on the observed distribution of craters on a surface. Big </a:t>
            </a:r>
            <a:r>
              <a:rPr lang="en-US" dirty="0"/>
              <a:t>pictures look like objectives, need</a:t>
            </a:r>
            <a:r>
              <a:rPr lang="en-US" baseline="0" dirty="0"/>
              <a:t> to be larger</a:t>
            </a:r>
          </a:p>
          <a:p>
            <a:r>
              <a:rPr lang="en-US" baseline="0" dirty="0"/>
              <a:t>Understand the crater populations tied to </a:t>
            </a:r>
            <a:r>
              <a:rPr lang="en-US" baseline="0" dirty="0" err="1"/>
              <a:t>saturn</a:t>
            </a:r>
            <a:r>
              <a:rPr lang="en-US" baseline="0" dirty="0"/>
              <a:t> system dynamics</a:t>
            </a:r>
          </a:p>
          <a:p>
            <a:r>
              <a:rPr lang="en-US" baseline="0" dirty="0"/>
              <a:t>How do craters in ice look/form</a:t>
            </a:r>
            <a:r>
              <a:rPr lang="en-US" baseline="0" dirty="0" smtClean="0"/>
              <a:t>?</a:t>
            </a:r>
          </a:p>
          <a:p>
            <a:r>
              <a:rPr lang="en-US" baseline="0" dirty="0" smtClean="0"/>
              <a:t>3 things that we're curious about</a:t>
            </a:r>
          </a:p>
          <a:p>
            <a:r>
              <a:rPr lang="en-US" baseline="0" dirty="0" smtClean="0"/>
              <a:t>1. Is there evidence of a </a:t>
            </a:r>
            <a:r>
              <a:rPr lang="en-US" baseline="0" dirty="0" err="1" smtClean="0"/>
              <a:t>planetocentric</a:t>
            </a:r>
            <a:r>
              <a:rPr lang="en-US" baseline="0" dirty="0" smtClean="0"/>
              <a:t> population?</a:t>
            </a:r>
          </a:p>
          <a:p>
            <a:r>
              <a:rPr lang="en-US" baseline="0" dirty="0" smtClean="0"/>
              <a:t>2. What might be the effect of secondary craters?</a:t>
            </a:r>
          </a:p>
          <a:p>
            <a:r>
              <a:rPr lang="en-US" baseline="0" dirty="0" smtClean="0"/>
              <a:t>	</a:t>
            </a:r>
            <a:r>
              <a:rPr lang="en-US" baseline="0" dirty="0" err="1" smtClean="0"/>
              <a:t>Secondaries</a:t>
            </a:r>
            <a:r>
              <a:rPr lang="en-US" baseline="0" dirty="0" smtClean="0"/>
              <a:t> can be more disperse</a:t>
            </a:r>
            <a:endParaRPr lang="en-US" dirty="0"/>
          </a:p>
        </p:txBody>
      </p:sp>
      <p:sp>
        <p:nvSpPr>
          <p:cNvPr id="4" name="Slide Number Placeholder 3"/>
          <p:cNvSpPr>
            <a:spLocks noGrp="1"/>
          </p:cNvSpPr>
          <p:nvPr>
            <p:ph type="sldNum" sz="quarter" idx="10"/>
          </p:nvPr>
        </p:nvSpPr>
        <p:spPr/>
        <p:txBody>
          <a:bodyPr/>
          <a:lstStyle/>
          <a:p>
            <a:fld id="{8608288D-1177-1048-8EC6-75EA578F55EF}" type="slidenum">
              <a:rPr lang="en-US" smtClean="0"/>
              <a:t>2</a:t>
            </a:fld>
            <a:endParaRPr lang="en-US"/>
          </a:p>
        </p:txBody>
      </p:sp>
    </p:spTree>
    <p:extLst>
      <p:ext uri="{BB962C8B-B14F-4D97-AF65-F5344CB8AC3E}">
        <p14:creationId xmlns:p14="http://schemas.microsoft.com/office/powerpoint/2010/main" val="41381460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yellow location is where I am currently mapping and the areas in orange are ones that have been mosaicked and will be mapping in the future. </a:t>
            </a:r>
            <a:endParaRPr lang="en-US" dirty="0"/>
          </a:p>
        </p:txBody>
      </p:sp>
      <p:sp>
        <p:nvSpPr>
          <p:cNvPr id="4" name="Slide Number Placeholder 3"/>
          <p:cNvSpPr>
            <a:spLocks noGrp="1"/>
          </p:cNvSpPr>
          <p:nvPr>
            <p:ph type="sldNum" sz="quarter" idx="10"/>
          </p:nvPr>
        </p:nvSpPr>
        <p:spPr/>
        <p:txBody>
          <a:bodyPr/>
          <a:lstStyle/>
          <a:p>
            <a:fld id="{8608288D-1177-1048-8EC6-75EA578F55EF}" type="slidenum">
              <a:rPr lang="en-US" smtClean="0"/>
              <a:t>20</a:t>
            </a:fld>
            <a:endParaRPr lang="en-US"/>
          </a:p>
        </p:txBody>
      </p:sp>
    </p:spTree>
    <p:extLst>
      <p:ext uri="{BB962C8B-B14F-4D97-AF65-F5344CB8AC3E}">
        <p14:creationId xmlns:p14="http://schemas.microsoft.com/office/powerpoint/2010/main" val="3898997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Planning on adding in the tectonics</a:t>
            </a:r>
            <a:r>
              <a:rPr lang="en-US" baseline="0" dirty="0" smtClean="0"/>
              <a:t> to this map for completeness of the area and to aid in the geological interpretation </a:t>
            </a:r>
            <a:endParaRPr lang="en-US" dirty="0"/>
          </a:p>
        </p:txBody>
      </p:sp>
      <p:sp>
        <p:nvSpPr>
          <p:cNvPr id="4" name="Slide Number Placeholder 3"/>
          <p:cNvSpPr>
            <a:spLocks noGrp="1"/>
          </p:cNvSpPr>
          <p:nvPr>
            <p:ph type="sldNum" sz="quarter" idx="10"/>
          </p:nvPr>
        </p:nvSpPr>
        <p:spPr/>
        <p:txBody>
          <a:bodyPr/>
          <a:lstStyle/>
          <a:p>
            <a:fld id="{8608288D-1177-1048-8EC6-75EA578F55EF}" type="slidenum">
              <a:rPr lang="en-US" smtClean="0"/>
              <a:t>21</a:t>
            </a:fld>
            <a:endParaRPr lang="en-US"/>
          </a:p>
        </p:txBody>
      </p:sp>
    </p:spTree>
    <p:extLst>
      <p:ext uri="{BB962C8B-B14F-4D97-AF65-F5344CB8AC3E}">
        <p14:creationId xmlns:p14="http://schemas.microsoft.com/office/powerpoint/2010/main" val="938630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Dione currently has more squiggles</a:t>
            </a:r>
            <a:r>
              <a:rPr lang="en-US" baseline="0" dirty="0" smtClean="0"/>
              <a:t> compared to the others at the CSFD. 71% of mapped craters in Tethys region 1 are within 1-3 km diameters. 47% of craters in the Dione region are between 2-3 km. Resolution was more prohibitive of obtaining craters less than 1.7km </a:t>
            </a:r>
            <a:endParaRPr lang="en-US" dirty="0"/>
          </a:p>
        </p:txBody>
      </p:sp>
      <p:sp>
        <p:nvSpPr>
          <p:cNvPr id="4" name="Slide Number Placeholder 3"/>
          <p:cNvSpPr>
            <a:spLocks noGrp="1"/>
          </p:cNvSpPr>
          <p:nvPr>
            <p:ph type="sldNum" sz="quarter" idx="10"/>
          </p:nvPr>
        </p:nvSpPr>
        <p:spPr/>
        <p:txBody>
          <a:bodyPr/>
          <a:lstStyle/>
          <a:p>
            <a:fld id="{8608288D-1177-1048-8EC6-75EA578F55EF}" type="slidenum">
              <a:rPr lang="en-US" smtClean="0"/>
              <a:t>22</a:t>
            </a:fld>
            <a:endParaRPr lang="en-US"/>
          </a:p>
        </p:txBody>
      </p:sp>
    </p:spTree>
    <p:extLst>
      <p:ext uri="{BB962C8B-B14F-4D97-AF65-F5344CB8AC3E}">
        <p14:creationId xmlns:p14="http://schemas.microsoft.com/office/powerpoint/2010/main" val="14785497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Re-visiting</a:t>
            </a:r>
            <a:r>
              <a:rPr lang="en-US" baseline="0" dirty="0" smtClean="0"/>
              <a:t> the objectives, what have we found?</a:t>
            </a:r>
          </a:p>
          <a:p>
            <a:r>
              <a:rPr lang="en-US" baseline="0" dirty="0" smtClean="0"/>
              <a:t>1. There are differences! Region 1 shows the highest number of impact craters over the mapped regions and the excess of small craters is most likely not due to secondary craters from the Odysseus event. We see a sort of ”exclusion zone” near the antipode (shown by the R4 part on the CSFD). </a:t>
            </a:r>
            <a:endParaRPr lang="en-US" dirty="0"/>
          </a:p>
        </p:txBody>
      </p:sp>
      <p:sp>
        <p:nvSpPr>
          <p:cNvPr id="4" name="Slide Number Placeholder 3"/>
          <p:cNvSpPr>
            <a:spLocks noGrp="1"/>
          </p:cNvSpPr>
          <p:nvPr>
            <p:ph type="sldNum" sz="quarter" idx="10"/>
          </p:nvPr>
        </p:nvSpPr>
        <p:spPr/>
        <p:txBody>
          <a:bodyPr/>
          <a:lstStyle/>
          <a:p>
            <a:fld id="{8608288D-1177-1048-8EC6-75EA578F55EF}" type="slidenum">
              <a:rPr lang="en-US" smtClean="0"/>
              <a:t>23</a:t>
            </a:fld>
            <a:endParaRPr lang="en-US"/>
          </a:p>
        </p:txBody>
      </p:sp>
    </p:spTree>
    <p:extLst>
      <p:ext uri="{BB962C8B-B14F-4D97-AF65-F5344CB8AC3E}">
        <p14:creationId xmlns:p14="http://schemas.microsoft.com/office/powerpoint/2010/main" val="9465868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185 lineations in region 1, 86 in region</a:t>
            </a:r>
            <a:r>
              <a:rPr lang="en-US" baseline="0" dirty="0" smtClean="0"/>
              <a:t> 2, 87 in region 3, 48 in region 4.  Merge slide 25 and 26</a:t>
            </a:r>
            <a:endParaRPr lang="en-US" dirty="0"/>
          </a:p>
        </p:txBody>
      </p:sp>
      <p:sp>
        <p:nvSpPr>
          <p:cNvPr id="4" name="Slide Number Placeholder 3"/>
          <p:cNvSpPr>
            <a:spLocks noGrp="1"/>
          </p:cNvSpPr>
          <p:nvPr>
            <p:ph type="sldNum" sz="quarter" idx="10"/>
          </p:nvPr>
        </p:nvSpPr>
        <p:spPr/>
        <p:txBody>
          <a:bodyPr/>
          <a:lstStyle/>
          <a:p>
            <a:fld id="{8608288D-1177-1048-8EC6-75EA578F55EF}" type="slidenum">
              <a:rPr lang="en-US" smtClean="0"/>
              <a:t>24</a:t>
            </a:fld>
            <a:endParaRPr lang="en-US"/>
          </a:p>
        </p:txBody>
      </p:sp>
    </p:spTree>
    <p:extLst>
      <p:ext uri="{BB962C8B-B14F-4D97-AF65-F5344CB8AC3E}">
        <p14:creationId xmlns:p14="http://schemas.microsoft.com/office/powerpoint/2010/main" val="9956168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Further</a:t>
            </a:r>
            <a:r>
              <a:rPr lang="en-US" baseline="0" dirty="0" smtClean="0"/>
              <a:t> showing the discrepancy in the antipode and non antipode of the basin. the “exclusion zone” of </a:t>
            </a:r>
            <a:r>
              <a:rPr lang="en-US" baseline="0" dirty="0" err="1" smtClean="0"/>
              <a:t>secondaries</a:t>
            </a:r>
            <a:r>
              <a:rPr lang="en-US" baseline="0" dirty="0" smtClean="0"/>
              <a:t> near the antipode of Tethys is partly real and partly not rea </a:t>
            </a:r>
            <a:r>
              <a:rPr lang="en-US" baseline="0" dirty="0" err="1" smtClean="0"/>
              <a:t>lpartly</a:t>
            </a:r>
            <a:r>
              <a:rPr lang="en-US" baseline="0" dirty="0" smtClean="0"/>
              <a:t> real: fragments that would otherwise land in this region get perturbed by 3rd body effects from Saturn, so do not deterministically land here partly not real: some fragments will land here, plus some of the fragments that initially escape Tethys but then re-impact could strike this region as well so this region should have a lower-spatial-density of </a:t>
            </a:r>
            <a:r>
              <a:rPr lang="en-US" baseline="0" dirty="0" err="1" smtClean="0"/>
              <a:t>secondaries</a:t>
            </a:r>
            <a:r>
              <a:rPr lang="en-US" baseline="0" dirty="0" smtClean="0"/>
              <a:t>, but the spatial density won’t be zero</a:t>
            </a:r>
            <a:endParaRPr lang="en-US" dirty="0"/>
          </a:p>
        </p:txBody>
      </p:sp>
      <p:sp>
        <p:nvSpPr>
          <p:cNvPr id="4" name="Slide Number Placeholder 3"/>
          <p:cNvSpPr>
            <a:spLocks noGrp="1"/>
          </p:cNvSpPr>
          <p:nvPr>
            <p:ph type="sldNum" sz="quarter" idx="10"/>
          </p:nvPr>
        </p:nvSpPr>
        <p:spPr/>
        <p:txBody>
          <a:bodyPr/>
          <a:lstStyle/>
          <a:p>
            <a:fld id="{8608288D-1177-1048-8EC6-75EA578F55EF}" type="slidenum">
              <a:rPr lang="en-US" smtClean="0"/>
              <a:t>27</a:t>
            </a:fld>
            <a:endParaRPr lang="en-US"/>
          </a:p>
        </p:txBody>
      </p:sp>
    </p:spTree>
    <p:extLst>
      <p:ext uri="{BB962C8B-B14F-4D97-AF65-F5344CB8AC3E}">
        <p14:creationId xmlns:p14="http://schemas.microsoft.com/office/powerpoint/2010/main" val="6484801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Flash earlier in slides, show as part of a step I took. Not an easy process. Move to backup. Explain what a control</a:t>
            </a:r>
            <a:r>
              <a:rPr lang="en-US" baseline="0" dirty="0" smtClean="0"/>
              <a:t> net is. Grid of points that are overlaid on both  image and then a point is clicked on. One image is held as the reference point and the second image is adjusted so that the points match, which ties the images together.</a:t>
            </a:r>
            <a:endParaRPr lang="en-US" dirty="0"/>
          </a:p>
        </p:txBody>
      </p:sp>
      <p:sp>
        <p:nvSpPr>
          <p:cNvPr id="4" name="Slide Number Placeholder 3"/>
          <p:cNvSpPr>
            <a:spLocks noGrp="1"/>
          </p:cNvSpPr>
          <p:nvPr>
            <p:ph type="sldNum" sz="quarter" idx="10"/>
          </p:nvPr>
        </p:nvSpPr>
        <p:spPr/>
        <p:txBody>
          <a:bodyPr/>
          <a:lstStyle/>
          <a:p>
            <a:fld id="{8608288D-1177-1048-8EC6-75EA578F55EF}" type="slidenum">
              <a:rPr lang="en-US" smtClean="0"/>
              <a:t>28</a:t>
            </a:fld>
            <a:endParaRPr lang="en-US"/>
          </a:p>
        </p:txBody>
      </p:sp>
    </p:spTree>
    <p:extLst>
      <p:ext uri="{BB962C8B-B14F-4D97-AF65-F5344CB8AC3E}">
        <p14:creationId xmlns:p14="http://schemas.microsoft.com/office/powerpoint/2010/main" val="9299747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Oblique=more </a:t>
            </a:r>
            <a:r>
              <a:rPr lang="en-US" dirty="0" err="1" smtClean="0"/>
              <a:t>planetocentric</a:t>
            </a:r>
            <a:r>
              <a:rPr lang="en-US" dirty="0" smtClean="0"/>
              <a:t> likely</a:t>
            </a:r>
            <a:endParaRPr lang="en-US" dirty="0"/>
          </a:p>
        </p:txBody>
      </p:sp>
      <p:sp>
        <p:nvSpPr>
          <p:cNvPr id="4" name="Slide Number Placeholder 3"/>
          <p:cNvSpPr>
            <a:spLocks noGrp="1"/>
          </p:cNvSpPr>
          <p:nvPr>
            <p:ph type="sldNum" sz="quarter" idx="10"/>
          </p:nvPr>
        </p:nvSpPr>
        <p:spPr/>
        <p:txBody>
          <a:bodyPr/>
          <a:lstStyle/>
          <a:p>
            <a:fld id="{8608288D-1177-1048-8EC6-75EA578F55EF}" type="slidenum">
              <a:rPr lang="en-US" smtClean="0"/>
              <a:t>29</a:t>
            </a:fld>
            <a:endParaRPr lang="en-US"/>
          </a:p>
        </p:txBody>
      </p:sp>
    </p:spTree>
    <p:extLst>
      <p:ext uri="{BB962C8B-B14F-4D97-AF65-F5344CB8AC3E}">
        <p14:creationId xmlns:p14="http://schemas.microsoft.com/office/powerpoint/2010/main" val="6071116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There are so many potential sources</a:t>
            </a:r>
            <a:r>
              <a:rPr lang="en-US" baseline="0" dirty="0" smtClean="0"/>
              <a:t> for these impact craters on Tethys, that it is an ideal Moon to </a:t>
            </a:r>
            <a:r>
              <a:rPr lang="en-US" baseline="0" dirty="0" err="1" smtClean="0"/>
              <a:t>examine</a:t>
            </a:r>
            <a:r>
              <a:rPr lang="en-US" dirty="0" err="1" smtClean="0"/>
              <a:t>Source</a:t>
            </a:r>
            <a:r>
              <a:rPr lang="en-US" dirty="0" smtClean="0"/>
              <a:t> of impactors important for</a:t>
            </a:r>
            <a:r>
              <a:rPr lang="en-US" baseline="0" dirty="0" smtClean="0"/>
              <a:t> more age determinations at a later date.</a:t>
            </a:r>
            <a:endParaRPr lang="en-US" dirty="0"/>
          </a:p>
        </p:txBody>
      </p:sp>
      <p:sp>
        <p:nvSpPr>
          <p:cNvPr id="4" name="Slide Number Placeholder 3"/>
          <p:cNvSpPr>
            <a:spLocks noGrp="1"/>
          </p:cNvSpPr>
          <p:nvPr>
            <p:ph type="sldNum" sz="quarter" idx="10"/>
          </p:nvPr>
        </p:nvSpPr>
        <p:spPr/>
        <p:txBody>
          <a:bodyPr/>
          <a:lstStyle/>
          <a:p>
            <a:fld id="{8608288D-1177-1048-8EC6-75EA578F55EF}" type="slidenum">
              <a:rPr lang="en-US" smtClean="0"/>
              <a:t>30</a:t>
            </a:fld>
            <a:endParaRPr lang="en-US"/>
          </a:p>
        </p:txBody>
      </p:sp>
    </p:spTree>
    <p:extLst>
      <p:ext uri="{BB962C8B-B14F-4D97-AF65-F5344CB8AC3E}">
        <p14:creationId xmlns:p14="http://schemas.microsoft.com/office/powerpoint/2010/main" val="19110471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Odysseus</a:t>
            </a:r>
            <a:r>
              <a:rPr lang="en-US" baseline="0" dirty="0" smtClean="0"/>
              <a:t> counts were done based on the Tethys  basemap. Craters were counted if ¼ of the rim was recognizable </a:t>
            </a:r>
            <a:r>
              <a:rPr lang="en-US" dirty="0" smtClean="0"/>
              <a:t>Give a sense of</a:t>
            </a:r>
            <a:r>
              <a:rPr lang="en-US" baseline="0" dirty="0" smtClean="0"/>
              <a:t> how much mapping they did. We mapped in regions that </a:t>
            </a:r>
            <a:r>
              <a:rPr lang="en-US" baseline="0" dirty="0" err="1" smtClean="0"/>
              <a:t>Kirchoff</a:t>
            </a:r>
            <a:r>
              <a:rPr lang="en-US" baseline="0" dirty="0" smtClean="0"/>
              <a:t> and Schenk did not. State this!</a:t>
            </a:r>
            <a:endParaRPr lang="en-US" dirty="0"/>
          </a:p>
        </p:txBody>
      </p:sp>
      <p:sp>
        <p:nvSpPr>
          <p:cNvPr id="4" name="Slide Number Placeholder 3"/>
          <p:cNvSpPr>
            <a:spLocks noGrp="1"/>
          </p:cNvSpPr>
          <p:nvPr>
            <p:ph type="sldNum" sz="quarter" idx="10"/>
          </p:nvPr>
        </p:nvSpPr>
        <p:spPr/>
        <p:txBody>
          <a:bodyPr/>
          <a:lstStyle/>
          <a:p>
            <a:fld id="{8608288D-1177-1048-8EC6-75EA578F55EF}" type="slidenum">
              <a:rPr lang="en-US" smtClean="0"/>
              <a:t>33</a:t>
            </a:fld>
            <a:endParaRPr lang="en-US"/>
          </a:p>
        </p:txBody>
      </p:sp>
    </p:spTree>
    <p:extLst>
      <p:ext uri="{BB962C8B-B14F-4D97-AF65-F5344CB8AC3E}">
        <p14:creationId xmlns:p14="http://schemas.microsoft.com/office/powerpoint/2010/main" val="11121935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Charnoz</a:t>
            </a:r>
            <a:r>
              <a:rPr lang="en-US" dirty="0" smtClean="0"/>
              <a:t> 6% rock given the shape. Column with co-orbital</a:t>
            </a:r>
            <a:r>
              <a:rPr lang="en-US" baseline="0" dirty="0" smtClean="0"/>
              <a:t> moons, introduce them </a:t>
            </a:r>
            <a:endParaRPr lang="en-US" dirty="0"/>
          </a:p>
        </p:txBody>
      </p:sp>
      <p:sp>
        <p:nvSpPr>
          <p:cNvPr id="4" name="Slide Number Placeholder 3"/>
          <p:cNvSpPr>
            <a:spLocks noGrp="1"/>
          </p:cNvSpPr>
          <p:nvPr>
            <p:ph type="sldNum" sz="quarter" idx="10"/>
          </p:nvPr>
        </p:nvSpPr>
        <p:spPr/>
        <p:txBody>
          <a:bodyPr/>
          <a:lstStyle/>
          <a:p>
            <a:fld id="{8608288D-1177-1048-8EC6-75EA578F55EF}" type="slidenum">
              <a:rPr lang="en-US" smtClean="0"/>
              <a:t>3</a:t>
            </a:fld>
            <a:endParaRPr lang="en-US"/>
          </a:p>
        </p:txBody>
      </p:sp>
    </p:spTree>
    <p:extLst>
      <p:ext uri="{BB962C8B-B14F-4D97-AF65-F5344CB8AC3E}">
        <p14:creationId xmlns:p14="http://schemas.microsoft.com/office/powerpoint/2010/main" val="132978001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Explain</a:t>
            </a:r>
            <a:r>
              <a:rPr lang="en-US" baseline="0" dirty="0" smtClean="0"/>
              <a:t> rose diagram better. Lengths and angles </a:t>
            </a:r>
            <a:r>
              <a:rPr lang="en-US" dirty="0" smtClean="0"/>
              <a:t>Show</a:t>
            </a:r>
            <a:r>
              <a:rPr lang="en-US" baseline="0" dirty="0" smtClean="0"/>
              <a:t> separated ones, we don't see a predominately isotropic stress field either. Show on Global map.  Here are the histograms of the mapped lineations. Bearing is measured from 0 degrees north through 180 degrees. All histograms have equal bins. Due to the lineations having non uniform orientations, we can infer that they did not form </a:t>
            </a:r>
            <a:r>
              <a:rPr lang="en-US" baseline="0" dirty="0" err="1" smtClean="0"/>
              <a:t>contemperaneously</a:t>
            </a:r>
            <a:r>
              <a:rPr lang="en-US" baseline="0" dirty="0" smtClean="0"/>
              <a:t>. Move back into slides. Check what the edge values . 45 </a:t>
            </a:r>
            <a:r>
              <a:rPr lang="en-US" baseline="0" dirty="0" err="1" smtClean="0"/>
              <a:t>degres</a:t>
            </a:r>
            <a:r>
              <a:rPr lang="en-US" baseline="0" dirty="0" smtClean="0"/>
              <a:t> off of the lighting conditions. </a:t>
            </a:r>
            <a:r>
              <a:rPr lang="en-US" baseline="0" dirty="0" err="1" smtClean="0"/>
              <a:t>Kirchoff</a:t>
            </a:r>
            <a:r>
              <a:rPr lang="en-US" baseline="0" dirty="0" smtClean="0"/>
              <a:t> paper paper presented at COSPAR. </a:t>
            </a:r>
          </a:p>
          <a:p>
            <a:endParaRPr lang="en-US" dirty="0"/>
          </a:p>
        </p:txBody>
      </p:sp>
      <p:sp>
        <p:nvSpPr>
          <p:cNvPr id="4" name="Slide Number Placeholder 3"/>
          <p:cNvSpPr>
            <a:spLocks noGrp="1"/>
          </p:cNvSpPr>
          <p:nvPr>
            <p:ph type="sldNum" sz="quarter" idx="10"/>
          </p:nvPr>
        </p:nvSpPr>
        <p:spPr/>
        <p:txBody>
          <a:bodyPr/>
          <a:lstStyle/>
          <a:p>
            <a:fld id="{8608288D-1177-1048-8EC6-75EA578F55EF}" type="slidenum">
              <a:rPr lang="en-US" smtClean="0"/>
              <a:t>36</a:t>
            </a:fld>
            <a:endParaRPr lang="en-US"/>
          </a:p>
        </p:txBody>
      </p:sp>
    </p:spTree>
    <p:extLst>
      <p:ext uri="{BB962C8B-B14F-4D97-AF65-F5344CB8AC3E}">
        <p14:creationId xmlns:p14="http://schemas.microsoft.com/office/powerpoint/2010/main" val="13342746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Tethys</a:t>
            </a:r>
            <a:r>
              <a:rPr lang="en-US" baseline="0" dirty="0" smtClean="0"/>
              <a:t> and Dione also have </a:t>
            </a:r>
            <a:r>
              <a:rPr lang="en-US" baseline="0" dirty="0" err="1" smtClean="0"/>
              <a:t>coordbitals</a:t>
            </a:r>
            <a:r>
              <a:rPr lang="en-US" baseline="0" dirty="0" smtClean="0"/>
              <a:t>, Rhea does not so that can be another constraint. </a:t>
            </a:r>
            <a:endParaRPr lang="en-US" dirty="0"/>
          </a:p>
        </p:txBody>
      </p:sp>
      <p:sp>
        <p:nvSpPr>
          <p:cNvPr id="4" name="Slide Number Placeholder 3"/>
          <p:cNvSpPr>
            <a:spLocks noGrp="1"/>
          </p:cNvSpPr>
          <p:nvPr>
            <p:ph type="sldNum" sz="quarter" idx="10"/>
          </p:nvPr>
        </p:nvSpPr>
        <p:spPr/>
        <p:txBody>
          <a:bodyPr/>
          <a:lstStyle/>
          <a:p>
            <a:fld id="{8608288D-1177-1048-8EC6-75EA578F55EF}" type="slidenum">
              <a:rPr lang="en-US" smtClean="0"/>
              <a:t>37</a:t>
            </a:fld>
            <a:endParaRPr lang="en-US"/>
          </a:p>
        </p:txBody>
      </p:sp>
    </p:spTree>
    <p:extLst>
      <p:ext uri="{BB962C8B-B14F-4D97-AF65-F5344CB8AC3E}">
        <p14:creationId xmlns:p14="http://schemas.microsoft.com/office/powerpoint/2010/main" val="199314472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 is in L5 and Helene</a:t>
            </a:r>
            <a:r>
              <a:rPr lang="en-US" baseline="0" dirty="0" smtClean="0"/>
              <a:t> is in L4. </a:t>
            </a:r>
            <a:endParaRPr lang="en-US" dirty="0"/>
          </a:p>
        </p:txBody>
      </p:sp>
      <p:sp>
        <p:nvSpPr>
          <p:cNvPr id="4" name="Slide Number Placeholder 3"/>
          <p:cNvSpPr>
            <a:spLocks noGrp="1"/>
          </p:cNvSpPr>
          <p:nvPr>
            <p:ph type="sldNum" sz="quarter" idx="10"/>
          </p:nvPr>
        </p:nvSpPr>
        <p:spPr/>
        <p:txBody>
          <a:bodyPr/>
          <a:lstStyle/>
          <a:p>
            <a:fld id="{8608288D-1177-1048-8EC6-75EA578F55EF}" type="slidenum">
              <a:rPr lang="en-US" smtClean="0"/>
              <a:t>38</a:t>
            </a:fld>
            <a:endParaRPr lang="en-US"/>
          </a:p>
        </p:txBody>
      </p:sp>
    </p:spTree>
    <p:extLst>
      <p:ext uri="{BB962C8B-B14F-4D97-AF65-F5344CB8AC3E}">
        <p14:creationId xmlns:p14="http://schemas.microsoft.com/office/powerpoint/2010/main" val="40410691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Make sure to be able to explain incidence</a:t>
            </a:r>
            <a:r>
              <a:rPr lang="en-US" baseline="0" dirty="0" smtClean="0"/>
              <a:t> and phase angle. </a:t>
            </a:r>
            <a:r>
              <a:rPr lang="en-US" baseline="0" dirty="0" err="1" smtClean="0"/>
              <a:t>Avg</a:t>
            </a:r>
            <a:r>
              <a:rPr lang="en-US" baseline="0" dirty="0" smtClean="0"/>
              <a:t> Incidence region 1: 45 degrees, region 2:avg 71 degrees, portions are higher incidence than others, region 3:  AVG: 57.35 [43-68 (55.5) , 37-61 (49), 64-41 (52.5), 44-67 (55.5),48-70 (59), 52-73 (62.5), 57-78 (67.5)] region 4: 56.5</a:t>
            </a:r>
            <a:endParaRPr lang="en-US" dirty="0"/>
          </a:p>
        </p:txBody>
      </p:sp>
      <p:sp>
        <p:nvSpPr>
          <p:cNvPr id="4" name="Slide Number Placeholder 3"/>
          <p:cNvSpPr>
            <a:spLocks noGrp="1"/>
          </p:cNvSpPr>
          <p:nvPr>
            <p:ph type="sldNum" sz="quarter" idx="10"/>
          </p:nvPr>
        </p:nvSpPr>
        <p:spPr/>
        <p:txBody>
          <a:bodyPr/>
          <a:lstStyle/>
          <a:p>
            <a:fld id="{8608288D-1177-1048-8EC6-75EA578F55EF}" type="slidenum">
              <a:rPr lang="en-US" smtClean="0"/>
              <a:t>39</a:t>
            </a:fld>
            <a:endParaRPr lang="en-US"/>
          </a:p>
        </p:txBody>
      </p:sp>
    </p:spTree>
    <p:extLst>
      <p:ext uri="{BB962C8B-B14F-4D97-AF65-F5344CB8AC3E}">
        <p14:creationId xmlns:p14="http://schemas.microsoft.com/office/powerpoint/2010/main" val="144153529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Quickly</a:t>
            </a:r>
            <a:r>
              <a:rPr lang="en-US" baseline="0" dirty="0" smtClean="0"/>
              <a:t> conclude. Move to backup slide</a:t>
            </a:r>
            <a:endParaRPr lang="en-US" dirty="0"/>
          </a:p>
        </p:txBody>
      </p:sp>
      <p:sp>
        <p:nvSpPr>
          <p:cNvPr id="4" name="Slide Number Placeholder 3"/>
          <p:cNvSpPr>
            <a:spLocks noGrp="1"/>
          </p:cNvSpPr>
          <p:nvPr>
            <p:ph type="sldNum" sz="quarter" idx="10"/>
          </p:nvPr>
        </p:nvSpPr>
        <p:spPr/>
        <p:txBody>
          <a:bodyPr/>
          <a:lstStyle/>
          <a:p>
            <a:fld id="{8608288D-1177-1048-8EC6-75EA578F55EF}" type="slidenum">
              <a:rPr lang="en-US" smtClean="0"/>
              <a:t>40</a:t>
            </a:fld>
            <a:endParaRPr lang="en-US"/>
          </a:p>
        </p:txBody>
      </p:sp>
    </p:spTree>
    <p:extLst>
      <p:ext uri="{BB962C8B-B14F-4D97-AF65-F5344CB8AC3E}">
        <p14:creationId xmlns:p14="http://schemas.microsoft.com/office/powerpoint/2010/main" val="64335814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Ubiquitous process across the solar system</a:t>
            </a:r>
            <a:r>
              <a:rPr lang="en-US"/>
              <a:t>. </a:t>
            </a:r>
          </a:p>
        </p:txBody>
      </p:sp>
      <p:sp>
        <p:nvSpPr>
          <p:cNvPr id="4" name="Slide Number Placeholder 3"/>
          <p:cNvSpPr>
            <a:spLocks noGrp="1"/>
          </p:cNvSpPr>
          <p:nvPr>
            <p:ph type="sldNum" sz="quarter" idx="10"/>
          </p:nvPr>
        </p:nvSpPr>
        <p:spPr/>
        <p:txBody>
          <a:bodyPr/>
          <a:lstStyle/>
          <a:p>
            <a:fld id="{8608288D-1177-1048-8EC6-75EA578F55EF}" type="slidenum">
              <a:rPr lang="en-US" smtClean="0"/>
              <a:t>41</a:t>
            </a:fld>
            <a:endParaRPr lang="en-US"/>
          </a:p>
        </p:txBody>
      </p:sp>
    </p:spTree>
    <p:extLst>
      <p:ext uri="{BB962C8B-B14F-4D97-AF65-F5344CB8AC3E}">
        <p14:creationId xmlns:p14="http://schemas.microsoft.com/office/powerpoint/2010/main" val="223676997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Ubiquitous process across the solar system</a:t>
            </a:r>
            <a:r>
              <a:rPr lang="en-US"/>
              <a:t>. </a:t>
            </a:r>
          </a:p>
        </p:txBody>
      </p:sp>
      <p:sp>
        <p:nvSpPr>
          <p:cNvPr id="4" name="Slide Number Placeholder 3"/>
          <p:cNvSpPr>
            <a:spLocks noGrp="1"/>
          </p:cNvSpPr>
          <p:nvPr>
            <p:ph type="sldNum" sz="quarter" idx="10"/>
          </p:nvPr>
        </p:nvSpPr>
        <p:spPr/>
        <p:txBody>
          <a:bodyPr/>
          <a:lstStyle/>
          <a:p>
            <a:fld id="{8608288D-1177-1048-8EC6-75EA578F55EF}" type="slidenum">
              <a:rPr lang="en-US" smtClean="0"/>
              <a:t>42</a:t>
            </a:fld>
            <a:endParaRPr lang="en-US"/>
          </a:p>
        </p:txBody>
      </p:sp>
    </p:spTree>
    <p:extLst>
      <p:ext uri="{BB962C8B-B14F-4D97-AF65-F5344CB8AC3E}">
        <p14:creationId xmlns:p14="http://schemas.microsoft.com/office/powerpoint/2010/main" val="126357046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Ubiquitous process across the solar system</a:t>
            </a:r>
            <a:r>
              <a:rPr lang="en-US"/>
              <a:t>. </a:t>
            </a:r>
          </a:p>
        </p:txBody>
      </p:sp>
      <p:sp>
        <p:nvSpPr>
          <p:cNvPr id="4" name="Slide Number Placeholder 3"/>
          <p:cNvSpPr>
            <a:spLocks noGrp="1"/>
          </p:cNvSpPr>
          <p:nvPr>
            <p:ph type="sldNum" sz="quarter" idx="10"/>
          </p:nvPr>
        </p:nvSpPr>
        <p:spPr/>
        <p:txBody>
          <a:bodyPr/>
          <a:lstStyle/>
          <a:p>
            <a:fld id="{8608288D-1177-1048-8EC6-75EA578F55EF}" type="slidenum">
              <a:rPr lang="en-US" smtClean="0"/>
              <a:t>43</a:t>
            </a:fld>
            <a:endParaRPr lang="en-US"/>
          </a:p>
        </p:txBody>
      </p:sp>
    </p:spTree>
    <p:extLst>
      <p:ext uri="{BB962C8B-B14F-4D97-AF65-F5344CB8AC3E}">
        <p14:creationId xmlns:p14="http://schemas.microsoft.com/office/powerpoint/2010/main" val="140720997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Ubiquitous process across the solar system</a:t>
            </a:r>
            <a:r>
              <a:rPr lang="en-US" dirty="0" smtClean="0"/>
              <a:t>.</a:t>
            </a:r>
          </a:p>
          <a:p>
            <a:r>
              <a:rPr lang="en-US" dirty="0" smtClean="0"/>
              <a:t>Bulleted list of things that differ into ice </a:t>
            </a:r>
            <a:endParaRPr lang="en-US" dirty="0"/>
          </a:p>
        </p:txBody>
      </p:sp>
      <p:sp>
        <p:nvSpPr>
          <p:cNvPr id="4" name="Slide Number Placeholder 3"/>
          <p:cNvSpPr>
            <a:spLocks noGrp="1"/>
          </p:cNvSpPr>
          <p:nvPr>
            <p:ph type="sldNum" sz="quarter" idx="10"/>
          </p:nvPr>
        </p:nvSpPr>
        <p:spPr/>
        <p:txBody>
          <a:bodyPr/>
          <a:lstStyle/>
          <a:p>
            <a:fld id="{8608288D-1177-1048-8EC6-75EA578F55EF}" type="slidenum">
              <a:rPr lang="en-US" smtClean="0"/>
              <a:t>45</a:t>
            </a:fld>
            <a:endParaRPr lang="en-US"/>
          </a:p>
        </p:txBody>
      </p:sp>
    </p:spTree>
    <p:extLst>
      <p:ext uri="{BB962C8B-B14F-4D97-AF65-F5344CB8AC3E}">
        <p14:creationId xmlns:p14="http://schemas.microsoft.com/office/powerpoint/2010/main" val="6473045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a:t>
            </a:r>
            <a:r>
              <a:rPr lang="en-US" baseline="30000" dirty="0" smtClean="0"/>
              <a:t>st</a:t>
            </a:r>
            <a:r>
              <a:rPr lang="en-US" dirty="0" smtClean="0"/>
              <a:t> is</a:t>
            </a:r>
            <a:r>
              <a:rPr lang="en-US" baseline="0" dirty="0" smtClean="0"/>
              <a:t> </a:t>
            </a:r>
            <a:r>
              <a:rPr lang="en-US" baseline="0" dirty="0" err="1" smtClean="0"/>
              <a:t>planetocentric</a:t>
            </a:r>
            <a:r>
              <a:rPr lang="en-US" baseline="0" dirty="0" smtClean="0"/>
              <a:t> debris which is thought to </a:t>
            </a:r>
            <a:r>
              <a:rPr lang="en-US" dirty="0" smtClean="0"/>
              <a:t> </a:t>
            </a:r>
            <a:r>
              <a:rPr lang="en-US" dirty="0" err="1" smtClean="0"/>
              <a:t>Planetocentric</a:t>
            </a:r>
            <a:r>
              <a:rPr lang="en-US" dirty="0" smtClean="0"/>
              <a:t> definition: Debris that is orbiting Saturn</a:t>
            </a:r>
            <a:r>
              <a:rPr lang="en-US" baseline="0" dirty="0" smtClean="0"/>
              <a:t> from other things, Heliocentric impactors def.</a:t>
            </a:r>
          </a:p>
          <a:p>
            <a:r>
              <a:rPr lang="en-US" dirty="0" smtClean="0"/>
              <a:t>We</a:t>
            </a:r>
            <a:r>
              <a:rPr lang="en-US" baseline="0" dirty="0" smtClean="0"/>
              <a:t> are still investigating the importance of debris from co-orbital moons and the influence on the crater populations</a:t>
            </a:r>
            <a:endParaRPr lang="en-US" dirty="0"/>
          </a:p>
        </p:txBody>
      </p:sp>
      <p:sp>
        <p:nvSpPr>
          <p:cNvPr id="4" name="Slide Number Placeholder 3"/>
          <p:cNvSpPr>
            <a:spLocks noGrp="1"/>
          </p:cNvSpPr>
          <p:nvPr>
            <p:ph type="sldNum" sz="quarter" idx="10"/>
          </p:nvPr>
        </p:nvSpPr>
        <p:spPr/>
        <p:txBody>
          <a:bodyPr/>
          <a:lstStyle/>
          <a:p>
            <a:fld id="{8608288D-1177-1048-8EC6-75EA578F55EF}" type="slidenum">
              <a:rPr lang="en-US" smtClean="0"/>
              <a:t>4</a:t>
            </a:fld>
            <a:endParaRPr lang="en-US"/>
          </a:p>
        </p:txBody>
      </p:sp>
    </p:spTree>
    <p:extLst>
      <p:ext uri="{BB962C8B-B14F-4D97-AF65-F5344CB8AC3E}">
        <p14:creationId xmlns:p14="http://schemas.microsoft.com/office/powerpoint/2010/main" val="18365266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Separate between heliocentric</a:t>
            </a:r>
            <a:r>
              <a:rPr lang="en-US" baseline="0" dirty="0" smtClean="0"/>
              <a:t> and </a:t>
            </a:r>
            <a:r>
              <a:rPr lang="en-US" baseline="0" dirty="0" err="1" smtClean="0"/>
              <a:t>planetocentric</a:t>
            </a:r>
            <a:r>
              <a:rPr lang="en-US" baseline="0" dirty="0" smtClean="0"/>
              <a:t> telling things. Change to low velocity. </a:t>
            </a:r>
            <a:r>
              <a:rPr lang="en-US" baseline="0" dirty="0" err="1" smtClean="0"/>
              <a:t>Secondaries</a:t>
            </a:r>
            <a:r>
              <a:rPr lang="en-US" baseline="0" dirty="0" smtClean="0"/>
              <a:t> = region differences as well. Can lineations be more pit chains. Point out the most amount of lineations are in the region that has the most small craters. Mention the polygonal and elliptical craters here instead</a:t>
            </a:r>
            <a:endParaRPr lang="en-US" dirty="0"/>
          </a:p>
        </p:txBody>
      </p:sp>
      <p:sp>
        <p:nvSpPr>
          <p:cNvPr id="4" name="Slide Number Placeholder 3"/>
          <p:cNvSpPr>
            <a:spLocks noGrp="1"/>
          </p:cNvSpPr>
          <p:nvPr>
            <p:ph type="sldNum" sz="quarter" idx="10"/>
          </p:nvPr>
        </p:nvSpPr>
        <p:spPr/>
        <p:txBody>
          <a:bodyPr/>
          <a:lstStyle/>
          <a:p>
            <a:fld id="{8608288D-1177-1048-8EC6-75EA578F55EF}" type="slidenum">
              <a:rPr lang="en-US" smtClean="0"/>
              <a:t>5</a:t>
            </a:fld>
            <a:endParaRPr lang="en-US"/>
          </a:p>
        </p:txBody>
      </p:sp>
    </p:spTree>
    <p:extLst>
      <p:ext uri="{BB962C8B-B14F-4D97-AF65-F5344CB8AC3E}">
        <p14:creationId xmlns:p14="http://schemas.microsoft.com/office/powerpoint/2010/main" val="8103831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smtClean="0"/>
              <a:t> Small</a:t>
            </a:r>
            <a:r>
              <a:rPr lang="en-US" sz="2000" baseline="0" dirty="0" smtClean="0"/>
              <a:t> craters represent the population we’d expect to see. Pit chains, </a:t>
            </a:r>
            <a:r>
              <a:rPr lang="en-US" sz="2000" baseline="0" dirty="0" err="1" smtClean="0"/>
              <a:t>scouers</a:t>
            </a:r>
            <a:r>
              <a:rPr lang="en-US" sz="2000" baseline="0" dirty="0" smtClean="0"/>
              <a:t>?  </a:t>
            </a:r>
            <a:r>
              <a:rPr lang="en-US" sz="2000" dirty="0" smtClean="0"/>
              <a:t>Traditionally crater counting on the Moon and Mars has been used to obtain absolute ages of planetary surfaces which works well to an extent</a:t>
            </a:r>
          </a:p>
          <a:p>
            <a:r>
              <a:rPr lang="en-US" sz="1800" dirty="0" smtClean="0"/>
              <a:t>These worlds have samples that have been dated using radioisotope techniques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Ages on outer solar system surfaces are significantly less accurate since we do not have radiometric dates or a clear idea of the impactor flux</a:t>
            </a:r>
          </a:p>
          <a:p>
            <a:r>
              <a:rPr lang="en-US" sz="2000" dirty="0" smtClean="0"/>
              <a:t>Traditionally, Tethys has been thought to be around 4Gyr old</a:t>
            </a:r>
          </a:p>
          <a:p>
            <a:pPr lvl="1"/>
            <a:r>
              <a:rPr lang="en-US" sz="1800" dirty="0" err="1" smtClean="0"/>
              <a:t>Ćuk</a:t>
            </a:r>
            <a:r>
              <a:rPr lang="en-US" sz="1800" dirty="0" smtClean="0"/>
              <a:t> et al. 2016 hypothesized that Saturn’s midsized moons may only be 100 </a:t>
            </a:r>
            <a:r>
              <a:rPr lang="en-US" sz="1800" dirty="0" err="1" smtClean="0"/>
              <a:t>Myr</a:t>
            </a:r>
            <a:r>
              <a:rPr lang="en-US" sz="1800" dirty="0" smtClean="0"/>
              <a:t> old</a:t>
            </a:r>
          </a:p>
          <a:p>
            <a:pPr lvl="1"/>
            <a:r>
              <a:rPr lang="en-US" sz="1800" dirty="0" smtClean="0"/>
              <a:t>Even crater counters agree that we don’t have a way to differentiate between 4Gyr and 2Gyr surfaces (OS and </a:t>
            </a:r>
            <a:r>
              <a:rPr lang="en-US" sz="1800" dirty="0" err="1" smtClean="0"/>
              <a:t>saturn</a:t>
            </a:r>
            <a:r>
              <a:rPr lang="en-US" sz="1800" dirty="0" smtClean="0"/>
              <a:t>)</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p>
          <a:p>
            <a:endParaRPr lang="en-US" dirty="0"/>
          </a:p>
        </p:txBody>
      </p:sp>
      <p:sp>
        <p:nvSpPr>
          <p:cNvPr id="4" name="Slide Number Placeholder 3"/>
          <p:cNvSpPr>
            <a:spLocks noGrp="1"/>
          </p:cNvSpPr>
          <p:nvPr>
            <p:ph type="sldNum" sz="quarter" idx="10"/>
          </p:nvPr>
        </p:nvSpPr>
        <p:spPr/>
        <p:txBody>
          <a:bodyPr/>
          <a:lstStyle/>
          <a:p>
            <a:fld id="{8608288D-1177-1048-8EC6-75EA578F55EF}" type="slidenum">
              <a:rPr lang="en-US" smtClean="0"/>
              <a:t>6</a:t>
            </a:fld>
            <a:endParaRPr lang="en-US"/>
          </a:p>
        </p:txBody>
      </p:sp>
    </p:spTree>
    <p:extLst>
      <p:ext uri="{BB962C8B-B14F-4D97-AF65-F5344CB8AC3E}">
        <p14:creationId xmlns:p14="http://schemas.microsoft.com/office/powerpoint/2010/main" val="5791470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dirty="0" smtClean="0"/>
              <a:t>  BUMP IN CASE OF OVERTIME </a:t>
            </a:r>
          </a:p>
          <a:p>
            <a:pPr marL="0" marR="0" lvl="1" indent="0" algn="l" defTabSz="914400" rtl="0" eaLnBrk="1" fontAlgn="auto" latinLnBrk="0" hangingPunct="1">
              <a:lnSpc>
                <a:spcPct val="100000"/>
              </a:lnSpc>
              <a:spcBef>
                <a:spcPts val="0"/>
              </a:spcBef>
              <a:spcAft>
                <a:spcPts val="0"/>
              </a:spcAft>
              <a:buClrTx/>
              <a:buSzTx/>
              <a:buFontTx/>
              <a:buNone/>
              <a:tabLst/>
              <a:defRPr/>
            </a:pPr>
            <a:r>
              <a:rPr lang="en-US" dirty="0" smtClean="0"/>
              <a:t>Go</a:t>
            </a:r>
            <a:r>
              <a:rPr lang="en-US" baseline="0" dirty="0" smtClean="0"/>
              <a:t> back to report for uncertain crater words </a:t>
            </a:r>
            <a:r>
              <a:rPr lang="en-US" dirty="0" smtClean="0"/>
              <a:t>Crater </a:t>
            </a:r>
            <a:r>
              <a:rPr lang="en-US" dirty="0"/>
              <a:t>tools:</a:t>
            </a:r>
            <a:r>
              <a:rPr lang="en-US" baseline="0" dirty="0"/>
              <a:t> </a:t>
            </a:r>
            <a:r>
              <a:rPr lang="en-US" dirty="0"/>
              <a:t>This tool</a:t>
            </a:r>
            <a:r>
              <a:rPr lang="en-US" b="1" dirty="0"/>
              <a:t> does </a:t>
            </a:r>
            <a:r>
              <a:rPr lang="en-US" dirty="0"/>
              <a:t>take into account distortions in diameter as one maps away from the </a:t>
            </a:r>
            <a:r>
              <a:rPr lang="en-US" dirty="0" smtClean="0"/>
              <a:t>equator.  What qualifies</a:t>
            </a:r>
            <a:r>
              <a:rPr lang="en-US" baseline="0" dirty="0" smtClean="0"/>
              <a:t> as a crater and what measurements were taken? Slide showing as other types of craters (gallery of craters)</a:t>
            </a:r>
            <a:endParaRPr lang="en-US" dirty="0"/>
          </a:p>
          <a:p>
            <a:endParaRPr lang="en-US" dirty="0"/>
          </a:p>
        </p:txBody>
      </p:sp>
      <p:sp>
        <p:nvSpPr>
          <p:cNvPr id="4" name="Slide Number Placeholder 3"/>
          <p:cNvSpPr>
            <a:spLocks noGrp="1"/>
          </p:cNvSpPr>
          <p:nvPr>
            <p:ph type="sldNum" sz="quarter" idx="10"/>
          </p:nvPr>
        </p:nvSpPr>
        <p:spPr/>
        <p:txBody>
          <a:bodyPr/>
          <a:lstStyle/>
          <a:p>
            <a:fld id="{8608288D-1177-1048-8EC6-75EA578F55EF}" type="slidenum">
              <a:rPr lang="en-US" smtClean="0"/>
              <a:t>7</a:t>
            </a:fld>
            <a:endParaRPr lang="en-US"/>
          </a:p>
        </p:txBody>
      </p:sp>
    </p:spTree>
    <p:extLst>
      <p:ext uri="{BB962C8B-B14F-4D97-AF65-F5344CB8AC3E}">
        <p14:creationId xmlns:p14="http://schemas.microsoft.com/office/powerpoint/2010/main" val="661764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Rationale</a:t>
            </a:r>
            <a:r>
              <a:rPr lang="en-US" baseline="0" dirty="0" smtClean="0"/>
              <a:t> for picking regions 1-3. Wanted a spaced out sample of craters to see if there are differences in locations on Tethys. Region 4 was chosen since it is close to the antipode of Odysseus and we wanted to see if there were differences in the antipodal terrains. </a:t>
            </a:r>
            <a:endParaRPr lang="en-US" dirty="0"/>
          </a:p>
        </p:txBody>
      </p:sp>
      <p:sp>
        <p:nvSpPr>
          <p:cNvPr id="4" name="Slide Number Placeholder 3"/>
          <p:cNvSpPr>
            <a:spLocks noGrp="1"/>
          </p:cNvSpPr>
          <p:nvPr>
            <p:ph type="sldNum" sz="quarter" idx="10"/>
          </p:nvPr>
        </p:nvSpPr>
        <p:spPr/>
        <p:txBody>
          <a:bodyPr/>
          <a:lstStyle/>
          <a:p>
            <a:fld id="{8608288D-1177-1048-8EC6-75EA578F55EF}" type="slidenum">
              <a:rPr lang="en-US" smtClean="0"/>
              <a:t>8</a:t>
            </a:fld>
            <a:endParaRPr lang="en-US"/>
          </a:p>
        </p:txBody>
      </p:sp>
    </p:spTree>
    <p:extLst>
      <p:ext uri="{BB962C8B-B14F-4D97-AF65-F5344CB8AC3E}">
        <p14:creationId xmlns:p14="http://schemas.microsoft.com/office/powerpoint/2010/main" val="12288204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Change</a:t>
            </a:r>
            <a:r>
              <a:rPr lang="en-US" baseline="0" dirty="0" smtClean="0"/>
              <a:t> colors of regions, or add outlines </a:t>
            </a:r>
            <a:endParaRPr lang="en-US" dirty="0"/>
          </a:p>
        </p:txBody>
      </p:sp>
      <p:sp>
        <p:nvSpPr>
          <p:cNvPr id="4" name="Slide Number Placeholder 3"/>
          <p:cNvSpPr>
            <a:spLocks noGrp="1"/>
          </p:cNvSpPr>
          <p:nvPr>
            <p:ph type="sldNum" sz="quarter" idx="10"/>
          </p:nvPr>
        </p:nvSpPr>
        <p:spPr/>
        <p:txBody>
          <a:bodyPr/>
          <a:lstStyle/>
          <a:p>
            <a:fld id="{8608288D-1177-1048-8EC6-75EA578F55EF}" type="slidenum">
              <a:rPr lang="en-US" smtClean="0"/>
              <a:t>9</a:t>
            </a:fld>
            <a:endParaRPr lang="en-US"/>
          </a:p>
        </p:txBody>
      </p:sp>
    </p:spTree>
    <p:extLst>
      <p:ext uri="{BB962C8B-B14F-4D97-AF65-F5344CB8AC3E}">
        <p14:creationId xmlns:p14="http://schemas.microsoft.com/office/powerpoint/2010/main" val="12483207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1">
            <a:lumMod val="50000"/>
          </a:schemeClr>
        </a:solidFill>
        <a:effectLst/>
      </p:bgPr>
    </p:bg>
    <p:spTree>
      <p:nvGrpSpPr>
        <p:cNvPr id="1" name=""/>
        <p:cNvGrpSpPr/>
        <p:nvPr/>
      </p:nvGrpSpPr>
      <p:grpSpPr>
        <a:xfrm>
          <a:off x="0" y="0"/>
          <a:ext cx="0" cy="0"/>
          <a:chOff x="0" y="0"/>
          <a:chExt cx="0" cy="0"/>
        </a:xfrm>
      </p:grpSpPr>
      <p:sp>
        <p:nvSpPr>
          <p:cNvPr id="12" name="Freeform 6" title="Page Number Shape"/>
          <p:cNvSpPr/>
          <p:nvPr/>
        </p:nvSpPr>
        <p:spPr bwMode="auto">
          <a:xfrm>
            <a:off x="11784011" y="118920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2"/>
          </a:solidFill>
          <a:ln w="0">
            <a:noFill/>
            <a:prstDash val="solid"/>
            <a:round/>
            <a:headEnd/>
            <a:tailEnd/>
          </a:ln>
        </p:spPr>
      </p:sp>
      <p:sp>
        <p:nvSpPr>
          <p:cNvPr id="2" name="Title 1"/>
          <p:cNvSpPr>
            <a:spLocks noGrp="1"/>
          </p:cNvSpPr>
          <p:nvPr>
            <p:ph type="ctrTitle"/>
          </p:nvPr>
        </p:nvSpPr>
        <p:spPr>
          <a:xfrm>
            <a:off x="1088913" y="1143293"/>
            <a:ext cx="7034362" cy="4268965"/>
          </a:xfrm>
        </p:spPr>
        <p:txBody>
          <a:bodyPr anchor="t">
            <a:normAutofit/>
          </a:bodyPr>
          <a:lstStyle>
            <a:lvl1pPr algn="l">
              <a:lnSpc>
                <a:spcPct val="85000"/>
              </a:lnSpc>
              <a:defRPr sz="7700" cap="all" baseline="0">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088914" y="5537925"/>
            <a:ext cx="7034362" cy="706355"/>
          </a:xfrm>
        </p:spPr>
        <p:txBody>
          <a:bodyPr>
            <a:normAutofit/>
          </a:bodyPr>
          <a:lstStyle>
            <a:lvl1pPr marL="0" indent="0" algn="l">
              <a:lnSpc>
                <a:spcPct val="114000"/>
              </a:lnSpc>
              <a:spcBef>
                <a:spcPts val="0"/>
              </a:spcBef>
              <a:buNone/>
              <a:defRPr sz="2000" b="0" i="1"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1088913" y="6314440"/>
            <a:ext cx="1596622" cy="365125"/>
          </a:xfrm>
        </p:spPr>
        <p:txBody>
          <a:bodyPr/>
          <a:lstStyle>
            <a:lvl1pPr algn="l">
              <a:defRPr sz="1200">
                <a:solidFill>
                  <a:schemeClr val="tx2"/>
                </a:solidFill>
              </a:defRPr>
            </a:lvl1pPr>
          </a:lstStyle>
          <a:p>
            <a:fld id="{FE15BDB0-83FE-DD49-A100-979BFE16D08C}" type="datetime1">
              <a:rPr lang="en-US" smtClean="0"/>
              <a:t>8/12/18</a:t>
            </a:fld>
            <a:endParaRPr lang="en-US"/>
          </a:p>
        </p:txBody>
      </p:sp>
      <p:sp>
        <p:nvSpPr>
          <p:cNvPr id="5" name="Footer Placeholder 4"/>
          <p:cNvSpPr>
            <a:spLocks noGrp="1"/>
          </p:cNvSpPr>
          <p:nvPr>
            <p:ph type="ftr" sz="quarter" idx="11"/>
          </p:nvPr>
        </p:nvSpPr>
        <p:spPr>
          <a:xfrm>
            <a:off x="3000591" y="6314440"/>
            <a:ext cx="5122683" cy="365125"/>
          </a:xfrm>
        </p:spPr>
        <p:txBody>
          <a:bodyPr/>
          <a:lstStyle>
            <a:lvl1pPr algn="l">
              <a:defRPr b="0">
                <a:solidFill>
                  <a:schemeClr val="tx2"/>
                </a:solidFill>
              </a:defRPr>
            </a:lvl1pPr>
          </a:lstStyle>
          <a:p>
            <a:endParaRPr lang="en-US"/>
          </a:p>
        </p:txBody>
      </p:sp>
      <p:sp>
        <p:nvSpPr>
          <p:cNvPr id="6" name="Slide Number Placeholder 5"/>
          <p:cNvSpPr>
            <a:spLocks noGrp="1"/>
          </p:cNvSpPr>
          <p:nvPr>
            <p:ph type="sldNum" sz="quarter" idx="12"/>
          </p:nvPr>
        </p:nvSpPr>
        <p:spPr>
          <a:xfrm>
            <a:off x="11784011" y="1416216"/>
            <a:ext cx="407988" cy="365125"/>
          </a:xfrm>
        </p:spPr>
        <p:txBody>
          <a:bodyPr/>
          <a:lstStyle>
            <a:lvl1pPr algn="r">
              <a:defRPr>
                <a:solidFill>
                  <a:schemeClr val="accent1"/>
                </a:solidFill>
              </a:defRPr>
            </a:lvl1pPr>
          </a:lstStyle>
          <a:p>
            <a:fld id="{EE57A43C-44CF-1541-B46E-B8B618C018B5}" type="slidenum">
              <a:rPr lang="en-US" smtClean="0"/>
              <a:t>‹#›</a:t>
            </a:fld>
            <a:endParaRPr lang="en-US"/>
          </a:p>
        </p:txBody>
      </p:sp>
      <p:cxnSp>
        <p:nvCxnSpPr>
          <p:cNvPr id="9" name="Straight Connector 8" title="Verticle Rule Line"/>
          <p:cNvCxnSpPr/>
          <p:nvPr/>
        </p:nvCxnSpPr>
        <p:spPr>
          <a:xfrm>
            <a:off x="773855" y="1257300"/>
            <a:ext cx="0" cy="560070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cSld>
  <p:clrMapOvr>
    <a:overrideClrMapping bg1="dk1" tx1="lt1" bg2="dk2" tx2="lt2" accent1="accent1" accent2="accent2" accent3="accent3" accent4="accent4" accent5="accent5" accent6="accent6" hlink="hlink" folHlink="folHlink"/>
  </p:clrMapOvr>
  <p:extLst mod="1">
    <p:ext uri="{DCECCB84-F9BA-43D5-87BE-67443E8EF086}">
      <p15:sldGuideLst xmlns:p15="http://schemas.microsoft.com/office/powerpoint/2012/main">
        <p15:guide id="1" orient="horz" pos="792">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181600" y="640080"/>
            <a:ext cx="6248398" cy="558414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E029940-0741-7E41-8223-82D066289870}" type="datetime1">
              <a:rPr lang="en-US" smtClean="0"/>
              <a:t>8/12/18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57A43C-44CF-1541-B46E-B8B618C018B5}"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2" name="Freeform 6" title="Page Number Shape"/>
          <p:cNvSpPr/>
          <p:nvPr/>
        </p:nvSpPr>
        <p:spPr bwMode="auto">
          <a:xfrm>
            <a:off x="11784011" y="5380580"/>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accent1"/>
          </a:solidFill>
          <a:ln w="0">
            <a:noFill/>
            <a:prstDash val="solid"/>
            <a:round/>
            <a:headEnd/>
            <a:tailEnd/>
          </a:ln>
        </p:spPr>
      </p:sp>
      <p:sp>
        <p:nvSpPr>
          <p:cNvPr id="2" name="Vertical Title 1"/>
          <p:cNvSpPr>
            <a:spLocks noGrp="1"/>
          </p:cNvSpPr>
          <p:nvPr>
            <p:ph type="title" orient="vert"/>
          </p:nvPr>
        </p:nvSpPr>
        <p:spPr>
          <a:xfrm>
            <a:off x="7990765" y="642931"/>
            <a:ext cx="2446670" cy="4678106"/>
          </a:xfrm>
        </p:spPr>
        <p:txBody>
          <a:bodyPr vert="eaVert"/>
          <a:lstStyle>
            <a:lvl1pPr algn="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642932"/>
            <a:ext cx="7070678" cy="467810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6536187" y="5927131"/>
            <a:ext cx="3814856" cy="365125"/>
          </a:xfrm>
        </p:spPr>
        <p:txBody>
          <a:bodyPr/>
          <a:lstStyle/>
          <a:p>
            <a:fld id="{F35A410B-8196-C643-89C5-D3428E8C7161}" type="datetime1">
              <a:rPr lang="en-US" smtClean="0"/>
              <a:t>8/12/18</a:t>
            </a:fld>
            <a:endParaRPr lang="en-US"/>
          </a:p>
        </p:txBody>
      </p:sp>
      <p:sp>
        <p:nvSpPr>
          <p:cNvPr id="5" name="Footer Placeholder 4"/>
          <p:cNvSpPr>
            <a:spLocks noGrp="1"/>
          </p:cNvSpPr>
          <p:nvPr>
            <p:ph type="ftr" sz="quarter" idx="11"/>
          </p:nvPr>
        </p:nvSpPr>
        <p:spPr>
          <a:xfrm>
            <a:off x="6536187" y="6315949"/>
            <a:ext cx="3814856" cy="365125"/>
          </a:xfrm>
        </p:spPr>
        <p:txBody>
          <a:bodyPr/>
          <a:lstStyle/>
          <a:p>
            <a:endParaRPr lang="en-US"/>
          </a:p>
        </p:txBody>
      </p:sp>
      <p:sp>
        <p:nvSpPr>
          <p:cNvPr id="6" name="Slide Number Placeholder 5"/>
          <p:cNvSpPr>
            <a:spLocks noGrp="1"/>
          </p:cNvSpPr>
          <p:nvPr>
            <p:ph type="sldNum" sz="quarter" idx="12"/>
          </p:nvPr>
        </p:nvSpPr>
        <p:spPr>
          <a:xfrm>
            <a:off x="11784011" y="5607592"/>
            <a:ext cx="407988" cy="365125"/>
          </a:xfrm>
        </p:spPr>
        <p:txBody>
          <a:bodyPr/>
          <a:lstStyle/>
          <a:p>
            <a:fld id="{EE57A43C-44CF-1541-B46E-B8B618C018B5}" type="slidenum">
              <a:rPr lang="en-US" smtClean="0"/>
              <a:t>‹#›</a:t>
            </a:fld>
            <a:endParaRPr lang="en-US"/>
          </a:p>
        </p:txBody>
      </p:sp>
      <p:cxnSp>
        <p:nvCxnSpPr>
          <p:cNvPr id="13" name="Straight Connector 12" title="Horizontal Rule Line"/>
          <p:cNvCxnSpPr/>
          <p:nvPr/>
        </p:nvCxnSpPr>
        <p:spPr>
          <a:xfrm>
            <a:off x="0" y="6199730"/>
            <a:ext cx="10260011"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Tree>
  </p:cSld>
  <p:clrMapOvr>
    <a:masterClrMapping/>
  </p:clrMapOvr>
  <p:extLst mod="1">
    <p:ext uri="{DCECCB84-F9BA-43D5-87BE-67443E8EF086}">
      <p15:sldGuideLst xmlns:p15="http://schemas.microsoft.com/office/powerpoint/2012/main">
        <p15:guide id="1" pos="6456">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1pPr marL="234950" indent="-234950">
              <a:tabLst/>
              <a:defRPr/>
            </a:lvl1pPr>
            <a:lvl2pPr marL="471488" indent="-236538">
              <a:tabLst/>
              <a:defRPr/>
            </a:lvl2pPr>
            <a:lvl3pPr marL="688975" indent="-217488">
              <a:tabLst/>
              <a:defRPr/>
            </a:lvl3pPr>
            <a:lvl4pPr marL="923925" indent="-254000">
              <a:tabLst/>
              <a:defRPr/>
            </a:lvl4pPr>
            <a:lvl5pPr marL="1143000" indent="-236538">
              <a:tab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205235D3-1F95-7F46-9CB9-E71B14932D68}" type="datetime1">
              <a:rPr lang="en-US" smtClean="0"/>
              <a:t>8/12/18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57A43C-44CF-1541-B46E-B8B618C018B5}"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Freeform 6" title="Page Number Shape"/>
          <p:cNvSpPr/>
          <p:nvPr/>
        </p:nvSpPr>
        <p:spPr bwMode="auto">
          <a:xfrm>
            <a:off x="11784011" y="1393748"/>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accent1"/>
          </a:solidFill>
          <a:ln w="0">
            <a:noFill/>
            <a:prstDash val="solid"/>
            <a:round/>
            <a:headEnd/>
            <a:tailEnd/>
          </a:ln>
        </p:spPr>
      </p:sp>
      <p:sp>
        <p:nvSpPr>
          <p:cNvPr id="2" name="Title 1"/>
          <p:cNvSpPr>
            <a:spLocks noGrp="1"/>
          </p:cNvSpPr>
          <p:nvPr>
            <p:ph type="title"/>
          </p:nvPr>
        </p:nvSpPr>
        <p:spPr>
          <a:xfrm>
            <a:off x="1947673" y="2571722"/>
            <a:ext cx="8296654" cy="3286153"/>
          </a:xfrm>
        </p:spPr>
        <p:txBody>
          <a:bodyPr anchor="t">
            <a:normAutofit/>
          </a:bodyPr>
          <a:lstStyle>
            <a:lvl1pPr>
              <a:lnSpc>
                <a:spcPct val="85000"/>
              </a:lnSpc>
              <a:defRPr sz="7700" cap="all" baseline="0">
                <a:solidFill>
                  <a:schemeClr val="accent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1947673" y="1393748"/>
            <a:ext cx="8401429" cy="819150"/>
          </a:xfrm>
        </p:spPr>
        <p:txBody>
          <a:bodyPr anchor="ctr">
            <a:normAutofit/>
          </a:bodyPr>
          <a:lstStyle>
            <a:lvl1pPr marL="0" indent="0" algn="r">
              <a:lnSpc>
                <a:spcPct val="113000"/>
              </a:lnSpc>
              <a:spcBef>
                <a:spcPts val="0"/>
              </a:spcBef>
              <a:buNone/>
              <a:defRPr sz="2000" b="0" i="1" baseline="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8742955" y="6314439"/>
            <a:ext cx="1596622" cy="365125"/>
          </a:xfrm>
        </p:spPr>
        <p:txBody>
          <a:bodyPr/>
          <a:lstStyle>
            <a:lvl1pPr>
              <a:defRPr sz="1200">
                <a:solidFill>
                  <a:schemeClr val="accent1"/>
                </a:solidFill>
              </a:defRPr>
            </a:lvl1pPr>
          </a:lstStyle>
          <a:p>
            <a:fld id="{3337F40F-E28D-D742-A9A8-FBE3D670AD0B}" type="datetime1">
              <a:rPr lang="en-US" smtClean="0"/>
              <a:t>8/12/18</a:t>
            </a:fld>
            <a:endParaRPr lang="en-US"/>
          </a:p>
        </p:txBody>
      </p:sp>
      <p:sp>
        <p:nvSpPr>
          <p:cNvPr id="5" name="Footer Placeholder 4"/>
          <p:cNvSpPr>
            <a:spLocks noGrp="1"/>
          </p:cNvSpPr>
          <p:nvPr>
            <p:ph type="ftr" sz="quarter" idx="11"/>
          </p:nvPr>
        </p:nvSpPr>
        <p:spPr>
          <a:xfrm>
            <a:off x="1947673" y="6314440"/>
            <a:ext cx="6480226" cy="365125"/>
          </a:xfrm>
        </p:spPr>
        <p:txBody>
          <a:bodyPr/>
          <a:lstStyle>
            <a:lvl1pPr>
              <a:defRPr b="0">
                <a:solidFill>
                  <a:schemeClr val="accent1"/>
                </a:solidFill>
              </a:defRPr>
            </a:lvl1pPr>
          </a:lstStyle>
          <a:p>
            <a:endParaRPr lang="en-US"/>
          </a:p>
        </p:txBody>
      </p:sp>
      <p:sp>
        <p:nvSpPr>
          <p:cNvPr id="6" name="Slide Number Placeholder 5"/>
          <p:cNvSpPr>
            <a:spLocks noGrp="1"/>
          </p:cNvSpPr>
          <p:nvPr>
            <p:ph type="sldNum" sz="quarter" idx="12"/>
          </p:nvPr>
        </p:nvSpPr>
        <p:spPr>
          <a:xfrm>
            <a:off x="11784011" y="1620760"/>
            <a:ext cx="407988" cy="365125"/>
          </a:xfrm>
        </p:spPr>
        <p:txBody>
          <a:bodyPr/>
          <a:lstStyle>
            <a:lvl1pPr>
              <a:defRPr>
                <a:solidFill>
                  <a:schemeClr val="bg2"/>
                </a:solidFill>
              </a:defRPr>
            </a:lvl1pPr>
          </a:lstStyle>
          <a:p>
            <a:fld id="{EE57A43C-44CF-1541-B46E-B8B618C018B5}" type="slidenum">
              <a:rPr lang="en-US" smtClean="0"/>
              <a:t>‹#›</a:t>
            </a:fld>
            <a:endParaRPr lang="en-US"/>
          </a:p>
        </p:txBody>
      </p:sp>
      <p:cxnSp>
        <p:nvCxnSpPr>
          <p:cNvPr id="10" name="Straight Connector 9" title="Horizontal Rule Line"/>
          <p:cNvCxnSpPr/>
          <p:nvPr/>
        </p:nvCxnSpPr>
        <p:spPr>
          <a:xfrm flipH="1">
            <a:off x="1" y="6178167"/>
            <a:ext cx="10244326"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Tree>
  </p:cSld>
  <p:clrMapOvr>
    <a:masterClrMapping/>
  </p:clrMapOvr>
  <p:extLst mod="1">
    <p:ext uri="{DCECCB84-F9BA-43D5-87BE-67443E8EF086}">
      <p15:sldGuideLst xmlns:p15="http://schemas.microsoft.com/office/powerpoint/2012/main">
        <p15:guide id="1" pos="6456">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5181600" y="540628"/>
            <a:ext cx="6248400" cy="248894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181600" y="3712467"/>
            <a:ext cx="6248400" cy="248222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D616BD66-03DC-EF45-B89A-017C12260285}" type="datetime1">
              <a:rPr lang="en-US" smtClean="0"/>
              <a:t>8/12/18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E57A43C-44CF-1541-B46E-B8B618C018B5}" type="slidenum">
              <a:rPr lang="en-US" smtClean="0"/>
              <a:t>‹#›</a:t>
            </a:fld>
            <a:endParaRPr lang="en-US"/>
          </a:p>
        </p:txBody>
      </p:sp>
    </p:spTree>
  </p:cSld>
  <p:clrMapOvr>
    <a:masterClrMapping/>
  </p:clrMapOvr>
  <p:extLst mod="1">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62000" y="557784"/>
            <a:ext cx="3831336" cy="4956048"/>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5181600" y="558065"/>
            <a:ext cx="6245352" cy="914400"/>
          </a:xfrm>
        </p:spPr>
        <p:txBody>
          <a:bodyPr anchor="b">
            <a:normAutofit/>
          </a:bodyPr>
          <a:lstStyle>
            <a:lvl1pPr marL="0" indent="0">
              <a:lnSpc>
                <a:spcPct val="113000"/>
              </a:lnSpc>
              <a:spcBef>
                <a:spcPts val="0"/>
              </a:spcBef>
              <a:buNone/>
              <a:defRPr sz="2400" b="0" i="1" baseline="0">
                <a:solidFill>
                  <a:schemeClr val="tx1">
                    <a:lumMod val="85000"/>
                    <a:lumOff val="1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181600" y="1526671"/>
            <a:ext cx="6245352" cy="175564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181600" y="3700826"/>
            <a:ext cx="6248400" cy="914400"/>
          </a:xfrm>
        </p:spPr>
        <p:txBody>
          <a:bodyPr anchor="b">
            <a:normAutofit/>
          </a:bodyPr>
          <a:lstStyle>
            <a:lvl1pPr marL="0" indent="0">
              <a:buNone/>
              <a:defRPr sz="2400" b="0" i="1" baseline="0">
                <a:solidFill>
                  <a:schemeClr val="tx1">
                    <a:lumMod val="85000"/>
                    <a:lumOff val="1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81600" y="4669432"/>
            <a:ext cx="6245352" cy="175564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F445219-0CE7-9445-8DB1-A737D75F020B}" type="datetime1">
              <a:rPr lang="en-US" smtClean="0"/>
              <a:t>8/12/18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E57A43C-44CF-1541-B46E-B8B618C018B5}" type="slidenum">
              <a:rPr lang="en-US" smtClean="0"/>
              <a:t>‹#›</a:t>
            </a:fld>
            <a:endParaRPr lang="en-US"/>
          </a:p>
        </p:txBody>
      </p:sp>
    </p:spTree>
  </p:cSld>
  <p:clrMapOvr>
    <a:masterClrMapping/>
  </p:clrMapOvr>
  <p:extLst mod="1">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23FDFE49-E2DA-6F45-8AF0-63FBB6E3A41E}" type="datetime1">
              <a:rPr lang="en-US" smtClean="0"/>
              <a:t>8/12/18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E57A43C-44CF-1541-B46E-B8B618C018B5}"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9889AFD-963D-3A4B-825C-AD9FF943BA1A}" type="datetime1">
              <a:rPr lang="en-US" smtClean="0"/>
              <a:t>8/12/18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E57A43C-44CF-1541-B46E-B8B618C018B5}"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62000" y="555479"/>
            <a:ext cx="3838776" cy="1921022"/>
          </a:xfrm>
        </p:spPr>
        <p:txBody>
          <a:bodyPr anchor="t">
            <a:noAutofit/>
          </a:bodyPr>
          <a:lstStyle>
            <a:lvl1pPr>
              <a:lnSpc>
                <a:spcPct val="93000"/>
              </a:lnSpc>
              <a:defRPr sz="4000"/>
            </a:lvl1pPr>
          </a:lstStyle>
          <a:p>
            <a:r>
              <a:rPr lang="en-US" smtClean="0"/>
              <a:t>Click to edit Master title style</a:t>
            </a:r>
            <a:endParaRPr lang="en-US" dirty="0"/>
          </a:p>
        </p:txBody>
      </p:sp>
      <p:sp>
        <p:nvSpPr>
          <p:cNvPr id="3" name="Content Placeholder 2"/>
          <p:cNvSpPr>
            <a:spLocks noGrp="1"/>
          </p:cNvSpPr>
          <p:nvPr>
            <p:ph idx="1"/>
          </p:nvPr>
        </p:nvSpPr>
        <p:spPr>
          <a:xfrm>
            <a:off x="5181600" y="564147"/>
            <a:ext cx="6248400" cy="5622644"/>
          </a:xfrm>
        </p:spPr>
        <p:txBody>
          <a:bodyPr/>
          <a:lstStyle>
            <a:lvl1pPr>
              <a:lnSpc>
                <a:spcPct val="112000"/>
              </a:lnSpc>
              <a:defRPr sz="2000"/>
            </a:lvl1pPr>
            <a:lvl2pPr>
              <a:lnSpc>
                <a:spcPct val="112000"/>
              </a:lnSpc>
              <a:defRPr sz="1800"/>
            </a:lvl2pPr>
            <a:lvl3pPr>
              <a:lnSpc>
                <a:spcPct val="112000"/>
              </a:lnSpc>
              <a:defRPr sz="1600"/>
            </a:lvl3pPr>
            <a:lvl4pPr>
              <a:lnSpc>
                <a:spcPct val="112000"/>
              </a:lnSpc>
              <a:defRPr sz="1400"/>
            </a:lvl4pPr>
            <a:lvl5pPr>
              <a:lnSpc>
                <a:spcPct val="112000"/>
              </a:lnSpc>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762000" y="2621512"/>
            <a:ext cx="3838776" cy="3239537"/>
          </a:xfrm>
        </p:spPr>
        <p:txBody>
          <a:bodyPr/>
          <a:lstStyle>
            <a:lvl1pPr marL="0" indent="0" algn="r">
              <a:lnSpc>
                <a:spcPct val="125000"/>
              </a:lnSpc>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DD790A5-16BE-2848-B821-02D92894F10D}" type="datetime1">
              <a:rPr lang="en-US" smtClean="0"/>
              <a:t>8/12/18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E57A43C-44CF-1541-B46E-B8B618C018B5}" type="slidenum">
              <a:rPr lang="en-US" smtClean="0"/>
              <a:t>‹#›</a:t>
            </a:fld>
            <a:endParaRPr lang="en-US"/>
          </a:p>
        </p:txBody>
      </p:sp>
    </p:spTree>
  </p:cSld>
  <p:clrMapOvr>
    <a:masterClrMapping/>
  </p:clrMapOvr>
  <p:extLst mod="1">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58952" y="557261"/>
            <a:ext cx="3840480" cy="1919239"/>
          </a:xfrm>
        </p:spPr>
        <p:txBody>
          <a:bodyPr anchor="t">
            <a:noAutofit/>
          </a:bodyPr>
          <a:lstStyle>
            <a:lvl1pPr>
              <a:lnSpc>
                <a:spcPct val="93000"/>
              </a:lnSpc>
              <a:defRPr sz="4000" baseline="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257800" y="0"/>
            <a:ext cx="6172200"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758952" y="2621512"/>
            <a:ext cx="3840480" cy="3236976"/>
          </a:xfrm>
        </p:spPr>
        <p:txBody>
          <a:bodyPr/>
          <a:lstStyle>
            <a:lvl1pPr marL="0" indent="0" algn="r">
              <a:lnSpc>
                <a:spcPct val="125000"/>
              </a:lnSpc>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CF8E30A-CC9C-1249-A1CC-86CF7049AD31}" type="datetime1">
              <a:rPr lang="en-US" smtClean="0"/>
              <a:t>8/12/18</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E57A43C-44CF-1541-B46E-B8B618C018B5}"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0" name="Freeform 6" title="Page Number Shape"/>
          <p:cNvSpPr/>
          <p:nvPr/>
        </p:nvSpPr>
        <p:spPr bwMode="auto">
          <a:xfrm>
            <a:off x="11784011" y="5380580"/>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accent1"/>
          </a:solidFill>
          <a:ln w="0">
            <a:noFill/>
            <a:prstDash val="solid"/>
            <a:round/>
            <a:headEnd/>
            <a:tailEnd/>
          </a:ln>
        </p:spPr>
      </p:sp>
      <p:sp>
        <p:nvSpPr>
          <p:cNvPr id="2" name="Title Placeholder 1"/>
          <p:cNvSpPr>
            <a:spLocks noGrp="1"/>
          </p:cNvSpPr>
          <p:nvPr>
            <p:ph type="title"/>
          </p:nvPr>
        </p:nvSpPr>
        <p:spPr>
          <a:xfrm>
            <a:off x="762000" y="559678"/>
            <a:ext cx="3833906" cy="4952492"/>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5181600" y="569066"/>
            <a:ext cx="6248398" cy="565515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62001" y="5930060"/>
            <a:ext cx="3814856" cy="365125"/>
          </a:xfrm>
          <a:prstGeom prst="rect">
            <a:avLst/>
          </a:prstGeom>
        </p:spPr>
        <p:txBody>
          <a:bodyPr vert="horz" lIns="91440" tIns="45720" rIns="91440" bIns="45720" rtlCol="0" anchor="t"/>
          <a:lstStyle>
            <a:lvl1pPr algn="r">
              <a:defRPr sz="1000" b="0" i="1" baseline="0">
                <a:solidFill>
                  <a:schemeClr val="accent1"/>
                </a:solidFill>
                <a:latin typeface="+mj-lt"/>
              </a:defRPr>
            </a:lvl1pPr>
          </a:lstStyle>
          <a:p>
            <a:fld id="{A4FC9F40-C45A-E645-A705-1B9404D43724}" type="datetime1">
              <a:rPr lang="en-US" smtClean="0"/>
              <a:t>8/12/18</a:t>
            </a:fld>
            <a:endParaRPr lang="en-US"/>
          </a:p>
        </p:txBody>
      </p:sp>
      <p:sp>
        <p:nvSpPr>
          <p:cNvPr id="5" name="Footer Placeholder 4"/>
          <p:cNvSpPr>
            <a:spLocks noGrp="1"/>
          </p:cNvSpPr>
          <p:nvPr>
            <p:ph type="ftr" sz="quarter" idx="3"/>
          </p:nvPr>
        </p:nvSpPr>
        <p:spPr>
          <a:xfrm>
            <a:off x="762001" y="6314440"/>
            <a:ext cx="3814856" cy="365125"/>
          </a:xfrm>
          <a:prstGeom prst="rect">
            <a:avLst/>
          </a:prstGeom>
        </p:spPr>
        <p:txBody>
          <a:bodyPr vert="horz" lIns="91440" tIns="45720" rIns="91440" bIns="45720" rtlCol="0" anchor="t"/>
          <a:lstStyle>
            <a:lvl1pPr algn="r">
              <a:defRPr sz="1200" b="1" i="1" baseline="0">
                <a:solidFill>
                  <a:schemeClr val="accent1"/>
                </a:solidFill>
                <a:latin typeface="+mj-lt"/>
              </a:defRPr>
            </a:lvl1pPr>
          </a:lstStyle>
          <a:p>
            <a:endParaRPr lang="en-US"/>
          </a:p>
        </p:txBody>
      </p:sp>
      <p:sp>
        <p:nvSpPr>
          <p:cNvPr id="6" name="Slide Number Placeholder 5"/>
          <p:cNvSpPr>
            <a:spLocks noGrp="1"/>
          </p:cNvSpPr>
          <p:nvPr>
            <p:ph type="sldNum" sz="quarter" idx="4"/>
          </p:nvPr>
        </p:nvSpPr>
        <p:spPr>
          <a:xfrm>
            <a:off x="11784011" y="5607592"/>
            <a:ext cx="407988" cy="365125"/>
          </a:xfrm>
          <a:prstGeom prst="rect">
            <a:avLst/>
          </a:prstGeom>
        </p:spPr>
        <p:txBody>
          <a:bodyPr vert="horz" lIns="91440" tIns="45720" rIns="91440" bIns="45720" rtlCol="0" anchor="ctr"/>
          <a:lstStyle>
            <a:lvl1pPr algn="r">
              <a:defRPr sz="1200" b="0" i="1" baseline="0">
                <a:solidFill>
                  <a:schemeClr val="bg2"/>
                </a:solidFill>
                <a:latin typeface="+mj-lt"/>
              </a:defRPr>
            </a:lvl1pPr>
          </a:lstStyle>
          <a:p>
            <a:fld id="{EE57A43C-44CF-1541-B46E-B8B618C018B5}" type="slidenum">
              <a:rPr lang="en-US" smtClean="0"/>
              <a:t>‹#›</a:t>
            </a:fld>
            <a:endParaRPr lang="en-US"/>
          </a:p>
        </p:txBody>
      </p:sp>
      <p:cxnSp>
        <p:nvCxnSpPr>
          <p:cNvPr id="10" name="Straight Connector 9" title="Horizontal Rule Line"/>
          <p:cNvCxnSpPr/>
          <p:nvPr/>
        </p:nvCxnSpPr>
        <p:spPr>
          <a:xfrm>
            <a:off x="0" y="6199730"/>
            <a:ext cx="4495800"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08384514"/>
      </p:ext>
    </p:extLst>
  </p:cSld>
  <p:clrMap bg1="lt1" tx1="dk1" bg2="lt2" tx2="dk2" accent1="accent1" accent2="accent2" accent3="accent3" accent4="accent4" accent5="accent5" accent6="accent6" hlink="hlink" folHlink="folHlink"/>
  <p:sldLayoutIdLst>
    <p:sldLayoutId id="2147483912" r:id="rId1"/>
    <p:sldLayoutId id="2147483913" r:id="rId2"/>
    <p:sldLayoutId id="2147483914" r:id="rId3"/>
    <p:sldLayoutId id="2147483915" r:id="rId4"/>
    <p:sldLayoutId id="2147483916" r:id="rId5"/>
    <p:sldLayoutId id="2147483917" r:id="rId6"/>
    <p:sldLayoutId id="2147483918" r:id="rId7"/>
    <p:sldLayoutId id="2147483919" r:id="rId8"/>
    <p:sldLayoutId id="2147483920" r:id="rId9"/>
    <p:sldLayoutId id="2147483921" r:id="rId10"/>
    <p:sldLayoutId id="2147483922" r:id="rId11"/>
  </p:sldLayoutIdLst>
  <p:hf hdr="0" ftr="0" dt="0"/>
  <p:txStyles>
    <p:titleStyle>
      <a:lvl1pPr algn="r" defTabSz="914400" rtl="0" eaLnBrk="1" latinLnBrk="0" hangingPunct="1">
        <a:lnSpc>
          <a:spcPct val="90000"/>
        </a:lnSpc>
        <a:spcBef>
          <a:spcPct val="0"/>
        </a:spcBef>
        <a:buNone/>
        <a:defRPr sz="5000" b="0" i="1" kern="1200" baseline="0">
          <a:solidFill>
            <a:schemeClr val="accent1"/>
          </a:solidFill>
          <a:latin typeface="+mj-lt"/>
          <a:ea typeface="+mj-ea"/>
          <a:cs typeface="+mj-cs"/>
        </a:defRPr>
      </a:lvl1pPr>
    </p:titleStyle>
    <p:bodyStyle>
      <a:lvl1pPr marL="283464" indent="-283464" algn="l" defTabSz="914400" rtl="0" eaLnBrk="1" latinLnBrk="0" hangingPunct="1">
        <a:lnSpc>
          <a:spcPct val="112000"/>
        </a:lnSpc>
        <a:spcBef>
          <a:spcPts val="900"/>
        </a:spcBef>
        <a:buFont typeface="Arial" panose="020B0604020202020204" pitchFamily="34" charset="0"/>
        <a:buChar char="•"/>
        <a:defRPr sz="2000" kern="1200" baseline="0">
          <a:solidFill>
            <a:schemeClr val="tx1">
              <a:lumMod val="85000"/>
              <a:lumOff val="15000"/>
            </a:schemeClr>
          </a:solidFill>
          <a:latin typeface="+mn-lt"/>
          <a:ea typeface="+mn-ea"/>
          <a:cs typeface="+mn-cs"/>
        </a:defRPr>
      </a:lvl1pPr>
      <a:lvl2pPr marL="283464" indent="-283464" algn="l" defTabSz="914400" rtl="0" eaLnBrk="1" latinLnBrk="0" hangingPunct="1">
        <a:lnSpc>
          <a:spcPct val="112000"/>
        </a:lnSpc>
        <a:spcBef>
          <a:spcPts val="900"/>
        </a:spcBef>
        <a:buFont typeface="Corbel" panose="020B0503020204020204" pitchFamily="34" charset="0"/>
        <a:buChar char="–"/>
        <a:defRPr sz="1800" kern="1200" baseline="0">
          <a:solidFill>
            <a:schemeClr val="tx1">
              <a:lumMod val="85000"/>
              <a:lumOff val="15000"/>
            </a:schemeClr>
          </a:solidFill>
          <a:latin typeface="+mn-lt"/>
          <a:ea typeface="+mn-ea"/>
          <a:cs typeface="+mn-cs"/>
        </a:defRPr>
      </a:lvl2pPr>
      <a:lvl3pPr marL="283464" indent="-283464" algn="l" defTabSz="914400" rtl="0" eaLnBrk="1" latinLnBrk="0" hangingPunct="1">
        <a:lnSpc>
          <a:spcPct val="112000"/>
        </a:lnSpc>
        <a:spcBef>
          <a:spcPts val="900"/>
        </a:spcBef>
        <a:buFont typeface="Arial" panose="020B0604020202020204" pitchFamily="34" charset="0"/>
        <a:buChar char="•"/>
        <a:defRPr sz="1600" kern="1200" baseline="0">
          <a:solidFill>
            <a:schemeClr val="tx1">
              <a:lumMod val="85000"/>
              <a:lumOff val="15000"/>
            </a:schemeClr>
          </a:solidFill>
          <a:latin typeface="+mn-lt"/>
          <a:ea typeface="+mn-ea"/>
          <a:cs typeface="+mn-cs"/>
        </a:defRPr>
      </a:lvl3pPr>
      <a:lvl4pPr marL="283464" indent="-283464" algn="l" defTabSz="914400" rtl="0" eaLnBrk="1" latinLnBrk="0" hangingPunct="1">
        <a:lnSpc>
          <a:spcPct val="112000"/>
        </a:lnSpc>
        <a:spcBef>
          <a:spcPts val="900"/>
        </a:spcBef>
        <a:buFont typeface="Corbel" panose="020B0503020204020204" pitchFamily="34" charset="0"/>
        <a:buChar char="–"/>
        <a:defRPr sz="1400" kern="1200" baseline="0">
          <a:solidFill>
            <a:schemeClr val="tx1">
              <a:lumMod val="85000"/>
              <a:lumOff val="15000"/>
            </a:schemeClr>
          </a:solidFill>
          <a:latin typeface="+mn-lt"/>
          <a:ea typeface="+mn-ea"/>
          <a:cs typeface="+mn-cs"/>
        </a:defRPr>
      </a:lvl4pPr>
      <a:lvl5pPr marL="283464" indent="-283464" algn="l" defTabSz="914400" rtl="0" eaLnBrk="1" latinLnBrk="0" hangingPunct="1">
        <a:lnSpc>
          <a:spcPct val="112000"/>
        </a:lnSpc>
        <a:spcBef>
          <a:spcPts val="900"/>
        </a:spcBef>
        <a:buFont typeface="Arial" panose="020B0604020202020204" pitchFamily="34" charset="0"/>
        <a:buChar char="•"/>
        <a:defRPr sz="1400" i="1" kern="1200" baseline="0">
          <a:solidFill>
            <a:schemeClr val="tx1">
              <a:lumMod val="85000"/>
              <a:lumOff val="15000"/>
            </a:schemeClr>
          </a:solidFill>
          <a:latin typeface="+mn-lt"/>
          <a:ea typeface="+mn-ea"/>
          <a:cs typeface="+mn-cs"/>
        </a:defRPr>
      </a:lvl5pPr>
      <a:lvl6pPr marL="283464" indent="-283464" algn="l" defTabSz="914400" rtl="0" eaLnBrk="1" latinLnBrk="0" hangingPunct="1">
        <a:lnSpc>
          <a:spcPct val="112000"/>
        </a:lnSpc>
        <a:spcBef>
          <a:spcPts val="1300"/>
        </a:spcBef>
        <a:buFont typeface="Corbel" panose="020B0503020204020204" pitchFamily="34" charset="0"/>
        <a:buChar char="–"/>
        <a:defRPr sz="1400" kern="1200">
          <a:solidFill>
            <a:schemeClr val="tx1">
              <a:lumMod val="85000"/>
              <a:lumOff val="15000"/>
            </a:schemeClr>
          </a:solidFill>
          <a:latin typeface="+mn-lt"/>
          <a:ea typeface="+mn-ea"/>
          <a:cs typeface="+mn-cs"/>
        </a:defRPr>
      </a:lvl6pPr>
      <a:lvl7pPr marL="283464" indent="-283464" algn="l" defTabSz="914400" rtl="0" eaLnBrk="1" latinLnBrk="0" hangingPunct="1">
        <a:lnSpc>
          <a:spcPct val="112000"/>
        </a:lnSpc>
        <a:spcBef>
          <a:spcPts val="1300"/>
        </a:spcBef>
        <a:buFont typeface="Arial" panose="020B0604020202020204" pitchFamily="34" charset="0"/>
        <a:buChar char="•"/>
        <a:defRPr sz="1400" i="1" kern="1200">
          <a:solidFill>
            <a:schemeClr val="tx1">
              <a:lumMod val="85000"/>
              <a:lumOff val="15000"/>
            </a:schemeClr>
          </a:solidFill>
          <a:latin typeface="+mn-lt"/>
          <a:ea typeface="+mn-ea"/>
          <a:cs typeface="+mn-cs"/>
        </a:defRPr>
      </a:lvl7pPr>
      <a:lvl8pPr marL="283464" indent="-283464" algn="l" defTabSz="914400" rtl="0" eaLnBrk="1" latinLnBrk="0" hangingPunct="1">
        <a:lnSpc>
          <a:spcPct val="112000"/>
        </a:lnSpc>
        <a:spcBef>
          <a:spcPts val="1300"/>
        </a:spcBef>
        <a:buFont typeface="Corbel" panose="020B0503020204020204" pitchFamily="34" charset="0"/>
        <a:buChar char="–"/>
        <a:defRPr sz="1400" kern="1200">
          <a:solidFill>
            <a:schemeClr val="tx1">
              <a:lumMod val="85000"/>
              <a:lumOff val="15000"/>
            </a:schemeClr>
          </a:solidFill>
          <a:latin typeface="+mn-lt"/>
          <a:ea typeface="+mn-ea"/>
          <a:cs typeface="+mn-cs"/>
        </a:defRPr>
      </a:lvl8pPr>
      <a:lvl9pPr marL="283464" indent="-283464" algn="l" defTabSz="914400" rtl="0" eaLnBrk="1" latinLnBrk="0" hangingPunct="1">
        <a:lnSpc>
          <a:spcPct val="112000"/>
        </a:lnSpc>
        <a:spcBef>
          <a:spcPts val="1300"/>
        </a:spcBef>
        <a:buFont typeface="Arial" panose="020B0604020202020204" pitchFamily="34" charset="0"/>
        <a:buChar char="•"/>
        <a:defRPr sz="1400" i="1" kern="1200" baseline="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2832">
          <p15:clr>
            <a:srgbClr val="F26B43"/>
          </p15:clr>
        </p15:guide>
        <p15:guide id="2" pos="480">
          <p15:clr>
            <a:srgbClr val="F26B43"/>
          </p15:clr>
        </p15:guide>
        <p15:guide id="3" orient="horz" pos="432">
          <p15:clr>
            <a:srgbClr val="F26B43"/>
          </p15:clr>
        </p15:guide>
        <p15:guide id="4" pos="7200">
          <p15:clr>
            <a:srgbClr val="F26B43"/>
          </p15:clr>
        </p15:guide>
        <p15:guide id="5" pos="3264">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4" Type="http://schemas.microsoft.com/office/2007/relationships/hdphoto" Target="../media/hdphoto2.wdp"/><Relationship Id="rId5" Type="http://schemas.openxmlformats.org/officeDocument/2006/relationships/image" Target="../media/image10.png"/><Relationship Id="rId6" Type="http://schemas.microsoft.com/office/2007/relationships/hdphoto" Target="../media/hdphoto3.wdp"/><Relationship Id="rId7" Type="http://schemas.openxmlformats.org/officeDocument/2006/relationships/image" Target="../media/image11.png"/><Relationship Id="rId8" Type="http://schemas.openxmlformats.org/officeDocument/2006/relationships/image" Target="../media/image12.png"/><Relationship Id="rId9"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4" Type="http://schemas.microsoft.com/office/2007/relationships/hdphoto" Target="../media/hdphoto4.wdp"/><Relationship Id="rId5" Type="http://schemas.openxmlformats.org/officeDocument/2006/relationships/image" Target="../media/image14.png"/><Relationship Id="rId6" Type="http://schemas.microsoft.com/office/2007/relationships/hdphoto" Target="../media/hdphoto5.wdp"/><Relationship Id="rId7" Type="http://schemas.openxmlformats.org/officeDocument/2006/relationships/image" Target="../media/image11.png"/><Relationship Id="rId8" Type="http://schemas.openxmlformats.org/officeDocument/2006/relationships/image" Target="../media/image6.png"/><Relationship Id="rId9"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4" Type="http://schemas.microsoft.com/office/2007/relationships/hdphoto" Target="../media/hdphoto6.wdp"/><Relationship Id="rId5" Type="http://schemas.openxmlformats.org/officeDocument/2006/relationships/image" Target="../media/image16.png"/><Relationship Id="rId6" Type="http://schemas.microsoft.com/office/2007/relationships/hdphoto" Target="../media/hdphoto7.wdp"/><Relationship Id="rId7" Type="http://schemas.openxmlformats.org/officeDocument/2006/relationships/image" Target="../media/image11.png"/><Relationship Id="rId8" Type="http://schemas.openxmlformats.org/officeDocument/2006/relationships/image" Target="../media/image6.png"/><Relationship Id="rId9"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4" Type="http://schemas.microsoft.com/office/2007/relationships/hdphoto" Target="../media/hdphoto8.wdp"/><Relationship Id="rId5" Type="http://schemas.openxmlformats.org/officeDocument/2006/relationships/image" Target="../media/image18.png"/><Relationship Id="rId6" Type="http://schemas.microsoft.com/office/2007/relationships/hdphoto" Target="../media/hdphoto9.wdp"/><Relationship Id="rId7" Type="http://schemas.openxmlformats.org/officeDocument/2006/relationships/image" Target="../media/image11.png"/><Relationship Id="rId8" Type="http://schemas.openxmlformats.org/officeDocument/2006/relationships/image" Target="../media/image6.png"/><Relationship Id="rId9"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jpg"/><Relationship Id="rId5" Type="http://schemas.openxmlformats.org/officeDocument/2006/relationships/image" Target="../media/image23.pn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4" Type="http://schemas.microsoft.com/office/2007/relationships/hdphoto" Target="../media/hdphoto10.wdp"/><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0.png"/><Relationship Id="rId5" Type="http://schemas.openxmlformats.org/officeDocument/2006/relationships/image" Target="../media/image28.png"/><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31.png"/></Relationships>
</file>

<file path=ppt/slides/_rels/slide29.xml.rels><?xml version="1.0" encoding="UTF-8" standalone="yes"?>
<Relationships xmlns="http://schemas.openxmlformats.org/package/2006/relationships"><Relationship Id="rId3" Type="http://schemas.openxmlformats.org/officeDocument/2006/relationships/image" Target="../media/image32.jpg"/><Relationship Id="rId4" Type="http://schemas.openxmlformats.org/officeDocument/2006/relationships/image" Target="../media/image33.png"/><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4" Type="http://schemas.openxmlformats.org/officeDocument/2006/relationships/image" Target="../media/image3.jp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34.jpg"/><Relationship Id="rId4" Type="http://schemas.openxmlformats.org/officeDocument/2006/relationships/image" Target="../media/image35.jpg"/><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 Id="rId3" Type="http://schemas.openxmlformats.org/officeDocument/2006/relationships/image" Target="../media/image3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38.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5" Type="http://schemas.openxmlformats.org/officeDocument/2006/relationships/image" Target="../media/image42.png"/><Relationship Id="rId6" Type="http://schemas.openxmlformats.org/officeDocument/2006/relationships/image" Target="../media/image43.png"/><Relationship Id="rId1" Type="http://schemas.openxmlformats.org/officeDocument/2006/relationships/slideLayout" Target="../slideLayouts/slideLayout2.xml"/><Relationship Id="rId2" Type="http://schemas.openxmlformats.org/officeDocument/2006/relationships/image" Target="../media/image3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44.png"/></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2.xml"/><Relationship Id="rId4" Type="http://schemas.openxmlformats.org/officeDocument/2006/relationships/diagramLayout" Target="../diagrams/layout2.xml"/><Relationship Id="rId5" Type="http://schemas.openxmlformats.org/officeDocument/2006/relationships/diagramQuickStyle" Target="../diagrams/quickStyle2.xml"/><Relationship Id="rId6" Type="http://schemas.openxmlformats.org/officeDocument/2006/relationships/diagramColors" Target="../diagrams/colors2.xml"/><Relationship Id="rId7" Type="http://schemas.microsoft.com/office/2007/relationships/diagramDrawing" Target="../diagrams/drawing2.xml"/><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8.xml.rels><?xml version="1.0" encoding="UTF-8" standalone="yes"?>
<Relationships xmlns="http://schemas.openxmlformats.org/package/2006/relationships"><Relationship Id="rId3" Type="http://schemas.openxmlformats.org/officeDocument/2006/relationships/image" Target="../media/image45.jpg"/><Relationship Id="rId4" Type="http://schemas.openxmlformats.org/officeDocument/2006/relationships/image" Target="../media/image46.jpg"/><Relationship Id="rId5" Type="http://schemas.openxmlformats.org/officeDocument/2006/relationships/image" Target="../media/image3.jpg"/><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4" Type="http://schemas.microsoft.com/office/2007/relationships/hdphoto" Target="../media/hdphoto1.wdp"/><Relationship Id="rId5" Type="http://schemas.openxmlformats.org/officeDocument/2006/relationships/image" Target="../media/image5.png"/><Relationship Id="rId6"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48.png"/><Relationship Id="rId5" Type="http://schemas.openxmlformats.org/officeDocument/2006/relationships/image" Target="../media/image49.png"/><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50.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50.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50.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50.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88913" y="1168007"/>
            <a:ext cx="10588222" cy="2085148"/>
          </a:xfrm>
        </p:spPr>
        <p:txBody>
          <a:bodyPr>
            <a:noAutofit/>
          </a:bodyPr>
          <a:lstStyle/>
          <a:p>
            <a:pPr algn="ctr"/>
            <a:r>
              <a:rPr lang="en-US" sz="4000" cap="none" dirty="0" smtClean="0"/>
              <a:t>The Big </a:t>
            </a:r>
            <a:r>
              <a:rPr lang="en-US" sz="4000" cap="none" dirty="0"/>
              <a:t>I</a:t>
            </a:r>
            <a:r>
              <a:rPr lang="en-US" sz="4000" cap="none" dirty="0" smtClean="0"/>
              <a:t>mpact of Small craters on Midsized </a:t>
            </a:r>
            <a:r>
              <a:rPr lang="en-US" sz="4000" cap="none" dirty="0"/>
              <a:t>S</a:t>
            </a:r>
            <a:r>
              <a:rPr lang="en-US" sz="4000" cap="none" dirty="0" smtClean="0"/>
              <a:t>aturnian </a:t>
            </a:r>
            <a:br>
              <a:rPr lang="en-US" sz="4000" cap="none" dirty="0" smtClean="0"/>
            </a:br>
            <a:r>
              <a:rPr lang="en-US" sz="4000" cap="none" dirty="0" smtClean="0"/>
              <a:t>Satellites</a:t>
            </a:r>
            <a:r>
              <a:rPr lang="en-US" sz="4000" dirty="0"/>
              <a:t/>
            </a:r>
            <a:br>
              <a:rPr lang="en-US" sz="4000" dirty="0"/>
            </a:br>
            <a:r>
              <a:rPr lang="en-US" sz="4000" dirty="0"/>
              <a:t/>
            </a:r>
            <a:br>
              <a:rPr lang="en-US" sz="4000" dirty="0"/>
            </a:br>
            <a:endParaRPr lang="en-US" sz="4000" cap="none" dirty="0"/>
          </a:p>
        </p:txBody>
      </p:sp>
      <p:sp>
        <p:nvSpPr>
          <p:cNvPr id="3" name="Subtitle 2"/>
          <p:cNvSpPr>
            <a:spLocks noGrp="1"/>
          </p:cNvSpPr>
          <p:nvPr>
            <p:ph type="subTitle" idx="1"/>
          </p:nvPr>
        </p:nvSpPr>
        <p:spPr>
          <a:xfrm>
            <a:off x="2215852" y="3253155"/>
            <a:ext cx="8035125" cy="1374614"/>
          </a:xfrm>
        </p:spPr>
        <p:txBody>
          <a:bodyPr>
            <a:noAutofit/>
          </a:bodyPr>
          <a:lstStyle/>
          <a:p>
            <a:pPr algn="ctr"/>
            <a:r>
              <a:rPr lang="en-US" sz="2400" dirty="0" smtClean="0"/>
              <a:t>Sierra Ferguson</a:t>
            </a:r>
            <a:r>
              <a:rPr lang="en-US" sz="2400" baseline="30000" dirty="0" smtClean="0"/>
              <a:t>1</a:t>
            </a:r>
            <a:r>
              <a:rPr lang="en-US" sz="2400" dirty="0" smtClean="0"/>
              <a:t>, Alyssa Rhoden</a:t>
            </a:r>
            <a:r>
              <a:rPr lang="en-US" sz="2400" baseline="30000" dirty="0" smtClean="0"/>
              <a:t>2</a:t>
            </a:r>
          </a:p>
          <a:p>
            <a:pPr algn="ctr"/>
            <a:r>
              <a:rPr lang="en-US" sz="2400" baseline="30000" dirty="0" smtClean="0"/>
              <a:t>1</a:t>
            </a:r>
            <a:r>
              <a:rPr lang="en-US" sz="2400" baseline="30000" dirty="0" smtClean="0"/>
              <a:t>. </a:t>
            </a:r>
            <a:r>
              <a:rPr lang="en-US" sz="2400" dirty="0" smtClean="0"/>
              <a:t>Arizona </a:t>
            </a:r>
            <a:r>
              <a:rPr lang="en-US" sz="2400" dirty="0" smtClean="0"/>
              <a:t>State University- School of Earth and Space Exploration, Tempe </a:t>
            </a:r>
            <a:r>
              <a:rPr lang="en-US" sz="2400" dirty="0" smtClean="0"/>
              <a:t>AZ, </a:t>
            </a:r>
            <a:r>
              <a:rPr lang="en-US" sz="2400" dirty="0" err="1" smtClean="0"/>
              <a:t>sierra.ferguson@asu.edu</a:t>
            </a:r>
            <a:endParaRPr lang="en-US" sz="2400" dirty="0" smtClean="0"/>
          </a:p>
          <a:p>
            <a:pPr algn="ctr"/>
            <a:r>
              <a:rPr lang="en-US" sz="2400" baseline="30000" dirty="0" smtClean="0"/>
              <a:t>2.</a:t>
            </a:r>
            <a:r>
              <a:rPr lang="en-US" sz="2400" dirty="0" smtClean="0"/>
              <a:t>Southwest Research Institute, Boulder CO </a:t>
            </a:r>
            <a:endParaRPr lang="en-US" sz="2400" dirty="0"/>
          </a:p>
        </p:txBody>
      </p:sp>
      <p:sp>
        <p:nvSpPr>
          <p:cNvPr id="4" name="Slide Number Placeholder 3"/>
          <p:cNvSpPr>
            <a:spLocks noGrp="1"/>
          </p:cNvSpPr>
          <p:nvPr>
            <p:ph type="sldNum" sz="quarter" idx="12"/>
          </p:nvPr>
        </p:nvSpPr>
        <p:spPr/>
        <p:txBody>
          <a:bodyPr/>
          <a:lstStyle/>
          <a:p>
            <a:fld id="{EE57A43C-44CF-1541-B46E-B8B618C018B5}" type="slidenum">
              <a:rPr lang="en-US" smtClean="0"/>
              <a:t>1</a:t>
            </a:fld>
            <a:endParaRPr lang="en-US" dirty="0"/>
          </a:p>
        </p:txBody>
      </p:sp>
      <p:sp>
        <p:nvSpPr>
          <p:cNvPr id="5" name="TextBox 4"/>
          <p:cNvSpPr txBox="1"/>
          <p:nvPr/>
        </p:nvSpPr>
        <p:spPr>
          <a:xfrm>
            <a:off x="6686550" y="6099028"/>
            <a:ext cx="3814763" cy="646331"/>
          </a:xfrm>
          <a:prstGeom prst="rect">
            <a:avLst/>
          </a:prstGeom>
          <a:noFill/>
        </p:spPr>
        <p:txBody>
          <a:bodyPr wrap="square" rtlCol="0">
            <a:spAutoFit/>
          </a:bodyPr>
          <a:lstStyle/>
          <a:p>
            <a:r>
              <a:rPr lang="en-US" dirty="0" smtClean="0"/>
              <a:t>Work presented is supported by NASA’s Cassini Data Analysis Program</a:t>
            </a:r>
            <a:endParaRPr lang="en-US" dirty="0"/>
          </a:p>
        </p:txBody>
      </p:sp>
      <p:grpSp>
        <p:nvGrpSpPr>
          <p:cNvPr id="10" name="Group 9"/>
          <p:cNvGrpSpPr/>
          <p:nvPr/>
        </p:nvGrpSpPr>
        <p:grpSpPr>
          <a:xfrm>
            <a:off x="940055" y="5330593"/>
            <a:ext cx="2482962" cy="798746"/>
            <a:chOff x="942594" y="5114107"/>
            <a:chExt cx="3799684" cy="1129531"/>
          </a:xfrm>
        </p:grpSpPr>
        <p:sp>
          <p:nvSpPr>
            <p:cNvPr id="9" name="Rectangle 8"/>
            <p:cNvSpPr/>
            <p:nvPr/>
          </p:nvSpPr>
          <p:spPr>
            <a:xfrm>
              <a:off x="942975" y="5114107"/>
              <a:ext cx="3729038" cy="108666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2594" y="5114107"/>
              <a:ext cx="3799684" cy="1129531"/>
            </a:xfrm>
            <a:prstGeom prst="rect">
              <a:avLst/>
            </a:prstGeom>
          </p:spPr>
        </p:pic>
      </p:grpSp>
    </p:spTree>
    <p:extLst>
      <p:ext uri="{BB962C8B-B14F-4D97-AF65-F5344CB8AC3E}">
        <p14:creationId xmlns:p14="http://schemas.microsoft.com/office/powerpoint/2010/main" val="204284362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34654" y="-28412"/>
            <a:ext cx="4606334" cy="910159"/>
          </a:xfrm>
        </p:spPr>
        <p:txBody>
          <a:bodyPr>
            <a:normAutofit/>
          </a:bodyPr>
          <a:lstStyle/>
          <a:p>
            <a:pPr algn="l"/>
            <a:r>
              <a:rPr lang="en-US" dirty="0" smtClean="0"/>
              <a:t>Region 1</a:t>
            </a:r>
            <a:endParaRPr lang="en-US" dirty="0"/>
          </a:p>
        </p:txBody>
      </p:sp>
      <p:sp>
        <p:nvSpPr>
          <p:cNvPr id="4" name="Slide Number Placeholder 3"/>
          <p:cNvSpPr>
            <a:spLocks noGrp="1"/>
          </p:cNvSpPr>
          <p:nvPr>
            <p:ph type="sldNum" sz="quarter" idx="12"/>
          </p:nvPr>
        </p:nvSpPr>
        <p:spPr/>
        <p:txBody>
          <a:bodyPr/>
          <a:lstStyle/>
          <a:p>
            <a:fld id="{EE57A43C-44CF-1541-B46E-B8B618C018B5}" type="slidenum">
              <a:rPr lang="en-US" smtClean="0"/>
              <a:t>10</a:t>
            </a:fld>
            <a:endParaRPr lang="en-US"/>
          </a:p>
        </p:txBody>
      </p:sp>
      <p:graphicFrame>
        <p:nvGraphicFramePr>
          <p:cNvPr id="6" name="Table 5"/>
          <p:cNvGraphicFramePr>
            <a:graphicFrameLocks noGrp="1"/>
          </p:cNvGraphicFramePr>
          <p:nvPr>
            <p:extLst>
              <p:ext uri="{D42A27DB-BD31-4B8C-83A1-F6EECF244321}">
                <p14:modId xmlns:p14="http://schemas.microsoft.com/office/powerpoint/2010/main" val="1575544100"/>
              </p:ext>
            </p:extLst>
          </p:nvPr>
        </p:nvGraphicFramePr>
        <p:xfrm>
          <a:off x="8265043" y="2996153"/>
          <a:ext cx="3162300" cy="2794001"/>
        </p:xfrm>
        <a:graphic>
          <a:graphicData uri="http://schemas.openxmlformats.org/drawingml/2006/table">
            <a:tbl>
              <a:tblPr firstRow="1" bandRow="1">
                <a:tableStyleId>{5C22544A-7EE6-4342-B048-85BDC9FD1C3A}</a:tableStyleId>
              </a:tblPr>
              <a:tblGrid>
                <a:gridCol w="1581150"/>
                <a:gridCol w="1581150"/>
              </a:tblGrid>
              <a:tr h="434041">
                <a:tc>
                  <a:txBody>
                    <a:bodyPr/>
                    <a:lstStyle/>
                    <a:p>
                      <a:pPr algn="ctr"/>
                      <a:r>
                        <a:rPr lang="en-US" sz="1800" dirty="0" smtClean="0"/>
                        <a:t>Crater</a:t>
                      </a:r>
                      <a:r>
                        <a:rPr lang="en-US" sz="1800" baseline="0" dirty="0" smtClean="0"/>
                        <a:t> type</a:t>
                      </a:r>
                      <a:endParaRPr lang="en-US" sz="1800" dirty="0"/>
                    </a:p>
                  </a:txBody>
                  <a:tcPr/>
                </a:tc>
                <a:tc>
                  <a:txBody>
                    <a:bodyPr/>
                    <a:lstStyle/>
                    <a:p>
                      <a:pPr algn="ctr"/>
                      <a:r>
                        <a:rPr lang="en-US" sz="1800" dirty="0" smtClean="0"/>
                        <a:t># of craters</a:t>
                      </a:r>
                      <a:endParaRPr lang="en-US" sz="1800" dirty="0"/>
                    </a:p>
                  </a:txBody>
                  <a:tcPr/>
                </a:tc>
              </a:tr>
              <a:tr h="471992">
                <a:tc>
                  <a:txBody>
                    <a:bodyPr/>
                    <a:lstStyle/>
                    <a:p>
                      <a:pPr algn="ctr"/>
                      <a:r>
                        <a:rPr lang="en-US" sz="1800" dirty="0" smtClean="0"/>
                        <a:t>Elliptical</a:t>
                      </a:r>
                      <a:endParaRPr lang="en-US" sz="1800" dirty="0"/>
                    </a:p>
                  </a:txBody>
                  <a:tcPr>
                    <a:solidFill>
                      <a:srgbClr val="B980A6"/>
                    </a:solidFill>
                  </a:tcPr>
                </a:tc>
                <a:tc>
                  <a:txBody>
                    <a:bodyPr/>
                    <a:lstStyle/>
                    <a:p>
                      <a:pPr algn="ctr"/>
                      <a:r>
                        <a:rPr lang="en-US" sz="1800" dirty="0" smtClean="0">
                          <a:latin typeface="Calibri" charset="0"/>
                          <a:ea typeface="Calibri" charset="0"/>
                          <a:cs typeface="Calibri" charset="0"/>
                        </a:rPr>
                        <a:t>57</a:t>
                      </a:r>
                      <a:endParaRPr lang="en-US" sz="1800" dirty="0">
                        <a:latin typeface="Calibri" charset="0"/>
                        <a:ea typeface="Calibri" charset="0"/>
                        <a:cs typeface="Calibri" charset="0"/>
                      </a:endParaRPr>
                    </a:p>
                  </a:txBody>
                  <a:tcPr>
                    <a:solidFill>
                      <a:srgbClr val="B980A6"/>
                    </a:solidFill>
                  </a:tcPr>
                </a:tc>
              </a:tr>
              <a:tr h="471992">
                <a:tc>
                  <a:txBody>
                    <a:bodyPr/>
                    <a:lstStyle/>
                    <a:p>
                      <a:pPr algn="ctr"/>
                      <a:r>
                        <a:rPr lang="en-US" sz="1800" dirty="0" smtClean="0"/>
                        <a:t>Polygonal</a:t>
                      </a:r>
                      <a:endParaRPr lang="en-US" sz="1800" dirty="0"/>
                    </a:p>
                  </a:txBody>
                  <a:tcPr>
                    <a:solidFill>
                      <a:srgbClr val="7FD4F3"/>
                    </a:solidFill>
                  </a:tcPr>
                </a:tc>
                <a:tc>
                  <a:txBody>
                    <a:bodyPr/>
                    <a:lstStyle/>
                    <a:p>
                      <a:pPr algn="ctr"/>
                      <a:r>
                        <a:rPr lang="en-US" sz="1800" dirty="0" smtClean="0">
                          <a:latin typeface="Calibri" charset="0"/>
                          <a:ea typeface="Calibri" charset="0"/>
                          <a:cs typeface="Calibri" charset="0"/>
                        </a:rPr>
                        <a:t>8</a:t>
                      </a:r>
                      <a:endParaRPr lang="en-US" sz="1800" dirty="0">
                        <a:latin typeface="Calibri" charset="0"/>
                        <a:ea typeface="Calibri" charset="0"/>
                        <a:cs typeface="Calibri" charset="0"/>
                      </a:endParaRPr>
                    </a:p>
                  </a:txBody>
                  <a:tcPr>
                    <a:solidFill>
                      <a:srgbClr val="7FD4F3"/>
                    </a:solidFill>
                  </a:tcPr>
                </a:tc>
              </a:tr>
              <a:tr h="471992">
                <a:tc>
                  <a:txBody>
                    <a:bodyPr/>
                    <a:lstStyle/>
                    <a:p>
                      <a:pPr algn="ctr"/>
                      <a:r>
                        <a:rPr lang="en-US" sz="1800" dirty="0" smtClean="0"/>
                        <a:t>Connected</a:t>
                      </a:r>
                      <a:endParaRPr lang="en-US" sz="1800" dirty="0"/>
                    </a:p>
                  </a:txBody>
                  <a:tcPr>
                    <a:solidFill>
                      <a:srgbClr val="F3F480"/>
                    </a:solidFill>
                  </a:tcPr>
                </a:tc>
                <a:tc>
                  <a:txBody>
                    <a:bodyPr/>
                    <a:lstStyle/>
                    <a:p>
                      <a:pPr algn="ctr"/>
                      <a:r>
                        <a:rPr lang="en-US" sz="1800" dirty="0" smtClean="0">
                          <a:latin typeface="Calibri" charset="0"/>
                          <a:ea typeface="Calibri" charset="0"/>
                          <a:cs typeface="Calibri" charset="0"/>
                        </a:rPr>
                        <a:t>5</a:t>
                      </a:r>
                      <a:endParaRPr lang="en-US" sz="1800" dirty="0">
                        <a:latin typeface="Calibri" charset="0"/>
                        <a:ea typeface="Calibri" charset="0"/>
                        <a:cs typeface="Calibri" charset="0"/>
                      </a:endParaRPr>
                    </a:p>
                  </a:txBody>
                  <a:tcPr>
                    <a:solidFill>
                      <a:srgbClr val="F3F480"/>
                    </a:solidFill>
                  </a:tcPr>
                </a:tc>
              </a:tr>
              <a:tr h="471992">
                <a:tc>
                  <a:txBody>
                    <a:bodyPr/>
                    <a:lstStyle/>
                    <a:p>
                      <a:pPr algn="ctr"/>
                      <a:r>
                        <a:rPr lang="en-US" sz="1800" dirty="0" smtClean="0"/>
                        <a:t>All others</a:t>
                      </a:r>
                      <a:endParaRPr lang="en-US" sz="1800" dirty="0"/>
                    </a:p>
                  </a:txBody>
                  <a:tcPr>
                    <a:solidFill>
                      <a:srgbClr val="FFBFC0"/>
                    </a:solidFill>
                  </a:tcPr>
                </a:tc>
                <a:tc>
                  <a:txBody>
                    <a:bodyPr/>
                    <a:lstStyle/>
                    <a:p>
                      <a:pPr algn="ctr"/>
                      <a:r>
                        <a:rPr lang="en-US" sz="1800" dirty="0" smtClean="0">
                          <a:latin typeface="Calibri" charset="0"/>
                          <a:ea typeface="Calibri" charset="0"/>
                          <a:cs typeface="Calibri" charset="0"/>
                        </a:rPr>
                        <a:t>521</a:t>
                      </a:r>
                      <a:endParaRPr lang="en-US" sz="1800" dirty="0">
                        <a:latin typeface="Calibri" charset="0"/>
                        <a:ea typeface="Calibri" charset="0"/>
                        <a:cs typeface="Calibri" charset="0"/>
                      </a:endParaRPr>
                    </a:p>
                  </a:txBody>
                  <a:tcPr>
                    <a:solidFill>
                      <a:srgbClr val="FFBFC0"/>
                    </a:solidFill>
                  </a:tcPr>
                </a:tc>
              </a:tr>
              <a:tr h="471992">
                <a:tc>
                  <a:txBody>
                    <a:bodyPr/>
                    <a:lstStyle/>
                    <a:p>
                      <a:pPr algn="ctr"/>
                      <a:r>
                        <a:rPr lang="en-US" sz="1800" dirty="0" smtClean="0"/>
                        <a:t>Total</a:t>
                      </a:r>
                      <a:endParaRPr lang="en-US" sz="1800" dirty="0"/>
                    </a:p>
                  </a:txBody>
                  <a:tcPr/>
                </a:tc>
                <a:tc>
                  <a:txBody>
                    <a:bodyPr/>
                    <a:lstStyle/>
                    <a:p>
                      <a:pPr algn="ctr"/>
                      <a:r>
                        <a:rPr lang="en-US" sz="1800" dirty="0" smtClean="0">
                          <a:latin typeface="Calibri" charset="0"/>
                          <a:ea typeface="Calibri" charset="0"/>
                          <a:cs typeface="Calibri" charset="0"/>
                        </a:rPr>
                        <a:t>591</a:t>
                      </a:r>
                      <a:endParaRPr lang="en-US" sz="1800" dirty="0">
                        <a:latin typeface="Calibri" charset="0"/>
                        <a:ea typeface="Calibri" charset="0"/>
                        <a:cs typeface="Calibri" charset="0"/>
                      </a:endParaRPr>
                    </a:p>
                  </a:txBody>
                  <a:tcPr/>
                </a:tc>
              </a:tr>
            </a:tbl>
          </a:graphicData>
        </a:graphic>
      </p:graphicFrame>
      <p:pic>
        <p:nvPicPr>
          <p:cNvPr id="16" name="Picture 15"/>
          <p:cNvPicPr>
            <a:picLocks noChangeAspect="1"/>
          </p:cNvPicPr>
          <p:nvPr/>
        </p:nvPicPr>
        <p:blipFill rotWithShape="1">
          <a:blip r:embed="rId3">
            <a:extLst>
              <a:ext uri="{BEBA8EAE-BF5A-486C-A8C5-ECC9F3942E4B}">
                <a14:imgProps xmlns:a14="http://schemas.microsoft.com/office/drawing/2010/main">
                  <a14:imgLayer r:embed="rId4">
                    <a14:imgEffect>
                      <a14:backgroundRemoval t="1523" b="99295" l="8853" r="92324"/>
                    </a14:imgEffect>
                  </a14:imgLayer>
                </a14:imgProps>
              </a:ext>
              <a:ext uri="{28A0092B-C50C-407E-A947-70E740481C1C}">
                <a14:useLocalDpi xmlns:a14="http://schemas.microsoft.com/office/drawing/2010/main" val="0"/>
              </a:ext>
            </a:extLst>
          </a:blip>
          <a:srcRect l="8889" t="2039" r="8515" b="3397"/>
          <a:stretch/>
        </p:blipFill>
        <p:spPr>
          <a:xfrm>
            <a:off x="3517386" y="-73381"/>
            <a:ext cx="4429125" cy="6958013"/>
          </a:xfrm>
          <a:prstGeom prst="rect">
            <a:avLst/>
          </a:prstGeom>
        </p:spPr>
      </p:pic>
      <p:pic>
        <p:nvPicPr>
          <p:cNvPr id="17" name="Picture 16"/>
          <p:cNvPicPr>
            <a:picLocks noChangeAspect="1"/>
          </p:cNvPicPr>
          <p:nvPr/>
        </p:nvPicPr>
        <p:blipFill>
          <a:blip r:embed="rId5">
            <a:extLst>
              <a:ext uri="{BEBA8EAE-BF5A-486C-A8C5-ECC9F3942E4B}">
                <a14:imgProps xmlns:a14="http://schemas.microsoft.com/office/drawing/2010/main">
                  <a14:imgLayer r:embed="rId6">
                    <a14:imgEffect>
                      <a14:backgroundRemoval t="202" b="100000" l="0" r="100000">
                        <a14:foregroundMark x1="3443" y1="22161" x2="3443" y2="22161"/>
                        <a14:foregroundMark x1="26702" y1="78041" x2="26702" y2="78041"/>
                        <a14:foregroundMark x1="22877" y1="75315" x2="22877" y2="75315"/>
                        <a14:foregroundMark x1="27774" y1="79808" x2="27774" y2="79808"/>
                        <a14:foregroundMark x1="24790" y1="76577" x2="24790" y2="76577"/>
                        <a14:foregroundMark x1="26702" y1="79202" x2="26702" y2="79202"/>
                        <a14:foregroundMark x1="20428" y1="72085" x2="20428" y2="72085"/>
                        <a14:foregroundMark x1="4897" y1="23877" x2="4897" y2="23877"/>
                        <a14:foregroundMark x1="29992" y1="67037" x2="29992" y2="67037"/>
                        <a14:foregroundMark x1="44836" y1="95709" x2="44836" y2="95709"/>
                        <a14:foregroundMark x1="42693" y1="93892" x2="42693" y2="93892"/>
                        <a14:foregroundMark x1="39021" y1="90661" x2="39021" y2="90661"/>
                      </a14:backgroundRemoval>
                    </a14:imgEffect>
                  </a14:imgLayer>
                </a14:imgProps>
              </a:ext>
              <a:ext uri="{28A0092B-C50C-407E-A947-70E740481C1C}">
                <a14:useLocalDpi xmlns:a14="http://schemas.microsoft.com/office/drawing/2010/main" val="0"/>
              </a:ext>
            </a:extLst>
          </a:blip>
          <a:stretch>
            <a:fillRect/>
          </a:stretch>
        </p:blipFill>
        <p:spPr>
          <a:xfrm>
            <a:off x="199686" y="-28412"/>
            <a:ext cx="4524688" cy="6858000"/>
          </a:xfrm>
          <a:prstGeom prst="rect">
            <a:avLst/>
          </a:prstGeom>
        </p:spPr>
      </p:pic>
      <p:pic>
        <p:nvPicPr>
          <p:cNvPr id="20" name="Content Placeholder 3"/>
          <p:cNvPicPr/>
          <p:nvPr/>
        </p:nvPicPr>
        <p:blipFill rotWithShape="1">
          <a:blip r:embed="rId7">
            <a:alphaModFix/>
            <a:extLst>
              <a:ext uri="{28A0092B-C50C-407E-A947-70E740481C1C}">
                <a14:useLocalDpi xmlns:a14="http://schemas.microsoft.com/office/drawing/2010/main" val="0"/>
              </a:ext>
            </a:extLst>
          </a:blip>
          <a:srcRect l="2375" t="93619" r="63362" b="2588"/>
          <a:stretch/>
        </p:blipFill>
        <p:spPr>
          <a:xfrm>
            <a:off x="7172991" y="6323333"/>
            <a:ext cx="1729660" cy="216271"/>
          </a:xfrm>
          <a:prstGeom prst="rect">
            <a:avLst/>
          </a:prstGeom>
        </p:spPr>
      </p:pic>
      <p:grpSp>
        <p:nvGrpSpPr>
          <p:cNvPr id="5" name="Group 4"/>
          <p:cNvGrpSpPr/>
          <p:nvPr/>
        </p:nvGrpSpPr>
        <p:grpSpPr>
          <a:xfrm>
            <a:off x="8265043" y="836778"/>
            <a:ext cx="3113615" cy="2065643"/>
            <a:chOff x="5550468" y="1405768"/>
            <a:chExt cx="2285692" cy="1282959"/>
          </a:xfrm>
        </p:grpSpPr>
        <p:pic>
          <p:nvPicPr>
            <p:cNvPr id="22" name="Picture 21"/>
            <p:cNvPicPr>
              <a:picLocks noChangeAspect="1"/>
            </p:cNvPicPr>
            <p:nvPr/>
          </p:nvPicPr>
          <p:blipFill rotWithShape="1">
            <a:blip r:embed="rId8">
              <a:extLst>
                <a:ext uri="{28A0092B-C50C-407E-A947-70E740481C1C}">
                  <a14:useLocalDpi xmlns:a14="http://schemas.microsoft.com/office/drawing/2010/main" val="0"/>
                </a:ext>
              </a:extLst>
            </a:blip>
            <a:srcRect t="82745" r="63755" b="1414"/>
            <a:stretch/>
          </p:blipFill>
          <p:spPr>
            <a:xfrm>
              <a:off x="5550468" y="1405768"/>
              <a:ext cx="2268280" cy="1282959"/>
            </a:xfrm>
            <a:prstGeom prst="rect">
              <a:avLst/>
            </a:prstGeom>
          </p:spPr>
        </p:pic>
        <p:sp>
          <p:nvSpPr>
            <p:cNvPr id="3" name="Rectangle 2"/>
            <p:cNvSpPr/>
            <p:nvPr/>
          </p:nvSpPr>
          <p:spPr>
            <a:xfrm>
              <a:off x="7280128" y="1943100"/>
              <a:ext cx="406547"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rotWithShape="1">
            <a:blip r:embed="rId8">
              <a:extLst>
                <a:ext uri="{28A0092B-C50C-407E-A947-70E740481C1C}">
                  <a14:useLocalDpi xmlns:a14="http://schemas.microsoft.com/office/drawing/2010/main" val="0"/>
                </a:ext>
              </a:extLst>
            </a:blip>
            <a:srcRect l="27243" t="90374" r="63694" b="1414"/>
            <a:stretch/>
          </p:blipFill>
          <p:spPr>
            <a:xfrm>
              <a:off x="7269001" y="1965669"/>
              <a:ext cx="567159" cy="665086"/>
            </a:xfrm>
            <a:prstGeom prst="rect">
              <a:avLst/>
            </a:prstGeom>
          </p:spPr>
        </p:pic>
      </p:grpSp>
      <p:pic>
        <p:nvPicPr>
          <p:cNvPr id="12" name="Picture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053121" y="1376489"/>
            <a:ext cx="579585" cy="579585"/>
          </a:xfrm>
          <a:prstGeom prst="rect">
            <a:avLst/>
          </a:prstGeom>
        </p:spPr>
      </p:pic>
      <p:sp>
        <p:nvSpPr>
          <p:cNvPr id="13" name="Left Arrow 12"/>
          <p:cNvSpPr/>
          <p:nvPr/>
        </p:nvSpPr>
        <p:spPr>
          <a:xfrm rot="21050362">
            <a:off x="3075429" y="2005206"/>
            <a:ext cx="422708" cy="158013"/>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2739165" y="836778"/>
            <a:ext cx="1095236" cy="523220"/>
          </a:xfrm>
          <a:prstGeom prst="rect">
            <a:avLst/>
          </a:prstGeom>
          <a:noFill/>
        </p:spPr>
        <p:txBody>
          <a:bodyPr wrap="square" rtlCol="0">
            <a:spAutoFit/>
          </a:bodyPr>
          <a:lstStyle/>
          <a:p>
            <a:r>
              <a:rPr lang="en-US" sz="1400" dirty="0" smtClean="0"/>
              <a:t>Sun Direction</a:t>
            </a:r>
            <a:endParaRPr lang="en-US" sz="1400" dirty="0"/>
          </a:p>
        </p:txBody>
      </p:sp>
    </p:spTree>
    <p:extLst>
      <p:ext uri="{BB962C8B-B14F-4D97-AF65-F5344CB8AC3E}">
        <p14:creationId xmlns:p14="http://schemas.microsoft.com/office/powerpoint/2010/main" val="69927063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0457" y="88903"/>
            <a:ext cx="7342909" cy="1222344"/>
          </a:xfrm>
        </p:spPr>
        <p:txBody>
          <a:bodyPr>
            <a:normAutofit/>
          </a:bodyPr>
          <a:lstStyle/>
          <a:p>
            <a:r>
              <a:rPr lang="en-US" dirty="0" smtClean="0"/>
              <a:t>Regions mapped</a:t>
            </a:r>
            <a:endParaRPr lang="en-US" dirty="0"/>
          </a:p>
        </p:txBody>
      </p:sp>
      <p:sp>
        <p:nvSpPr>
          <p:cNvPr id="4" name="Slide Number Placeholder 3"/>
          <p:cNvSpPr>
            <a:spLocks noGrp="1"/>
          </p:cNvSpPr>
          <p:nvPr>
            <p:ph type="sldNum" sz="quarter" idx="12"/>
          </p:nvPr>
        </p:nvSpPr>
        <p:spPr/>
        <p:txBody>
          <a:bodyPr/>
          <a:lstStyle/>
          <a:p>
            <a:fld id="{EE57A43C-44CF-1541-B46E-B8B618C018B5}" type="slidenum">
              <a:rPr lang="en-US" smtClean="0"/>
              <a:t>11</a:t>
            </a:fld>
            <a:endParaRPr lang="en-US"/>
          </a:p>
        </p:txBody>
      </p:sp>
      <p:pic>
        <p:nvPicPr>
          <p:cNvPr id="31" name="Picture 30"/>
          <p:cNvPicPr/>
          <p:nvPr/>
        </p:nvPicPr>
        <p:blipFill rotWithShape="1">
          <a:blip r:embed="rId3">
            <a:extLst>
              <a:ext uri="{28A0092B-C50C-407E-A947-70E740481C1C}">
                <a14:useLocalDpi xmlns:a14="http://schemas.microsoft.com/office/drawing/2010/main" val="0"/>
              </a:ext>
            </a:extLst>
          </a:blip>
          <a:srcRect t="5428" b="4062"/>
          <a:stretch/>
        </p:blipFill>
        <p:spPr>
          <a:xfrm>
            <a:off x="1206500" y="1063624"/>
            <a:ext cx="9652000" cy="5387976"/>
          </a:xfrm>
          <a:prstGeom prst="rect">
            <a:avLst/>
          </a:prstGeom>
        </p:spPr>
      </p:pic>
      <p:sp>
        <p:nvSpPr>
          <p:cNvPr id="3" name="Rectangle 2"/>
          <p:cNvSpPr/>
          <p:nvPr/>
        </p:nvSpPr>
        <p:spPr>
          <a:xfrm>
            <a:off x="4737100" y="3060700"/>
            <a:ext cx="1231900" cy="11176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8109732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6504"/>
            <a:ext cx="3065929" cy="865084"/>
          </a:xfrm>
        </p:spPr>
        <p:txBody>
          <a:bodyPr/>
          <a:lstStyle/>
          <a:p>
            <a:r>
              <a:rPr lang="en-US" dirty="0" smtClean="0"/>
              <a:t>Region 2</a:t>
            </a:r>
            <a:endParaRPr lang="en-US" dirty="0"/>
          </a:p>
        </p:txBody>
      </p:sp>
      <p:sp>
        <p:nvSpPr>
          <p:cNvPr id="4" name="Slide Number Placeholder 3"/>
          <p:cNvSpPr>
            <a:spLocks noGrp="1"/>
          </p:cNvSpPr>
          <p:nvPr>
            <p:ph type="sldNum" sz="quarter" idx="12"/>
          </p:nvPr>
        </p:nvSpPr>
        <p:spPr/>
        <p:txBody>
          <a:bodyPr/>
          <a:lstStyle/>
          <a:p>
            <a:fld id="{EE57A43C-44CF-1541-B46E-B8B618C018B5}" type="slidenum">
              <a:rPr lang="en-US" smtClean="0"/>
              <a:t>12</a:t>
            </a:fld>
            <a:endParaRPr lang="en-US"/>
          </a:p>
        </p:txBody>
      </p:sp>
      <p:sp>
        <p:nvSpPr>
          <p:cNvPr id="6" name="Rectangle 5"/>
          <p:cNvSpPr/>
          <p:nvPr/>
        </p:nvSpPr>
        <p:spPr>
          <a:xfrm>
            <a:off x="8080744" y="1701209"/>
            <a:ext cx="744279" cy="999461"/>
          </a:xfrm>
          <a:prstGeom prst="rect">
            <a:avLst/>
          </a:prstGeom>
          <a:solidFill>
            <a:srgbClr val="DDDDDD"/>
          </a:solidFill>
          <a:ln>
            <a:solidFill>
              <a:srgbClr val="DDDD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 name="Table 6"/>
          <p:cNvGraphicFramePr>
            <a:graphicFrameLocks noGrp="1"/>
          </p:cNvGraphicFramePr>
          <p:nvPr>
            <p:extLst>
              <p:ext uri="{D42A27DB-BD31-4B8C-83A1-F6EECF244321}">
                <p14:modId xmlns:p14="http://schemas.microsoft.com/office/powerpoint/2010/main" val="1941192716"/>
              </p:ext>
            </p:extLst>
          </p:nvPr>
        </p:nvGraphicFramePr>
        <p:xfrm>
          <a:off x="9361755" y="1471828"/>
          <a:ext cx="2764465" cy="3328236"/>
        </p:xfrm>
        <a:graphic>
          <a:graphicData uri="http://schemas.openxmlformats.org/drawingml/2006/table">
            <a:tbl>
              <a:tblPr firstRow="1" bandRow="1">
                <a:tableStyleId>{5C22544A-7EE6-4342-B048-85BDC9FD1C3A}</a:tableStyleId>
              </a:tblPr>
              <a:tblGrid>
                <a:gridCol w="1629770"/>
                <a:gridCol w="1134695"/>
              </a:tblGrid>
              <a:tr h="559908">
                <a:tc>
                  <a:txBody>
                    <a:bodyPr/>
                    <a:lstStyle/>
                    <a:p>
                      <a:pPr algn="ctr">
                        <a:lnSpc>
                          <a:spcPct val="100000"/>
                        </a:lnSpc>
                      </a:pPr>
                      <a:r>
                        <a:rPr lang="en-US" sz="1800" dirty="0" smtClean="0"/>
                        <a:t>Crater</a:t>
                      </a:r>
                      <a:r>
                        <a:rPr lang="en-US" sz="1800" baseline="0" dirty="0" smtClean="0"/>
                        <a:t> Type</a:t>
                      </a:r>
                      <a:endParaRPr lang="en-US" sz="1800" dirty="0"/>
                    </a:p>
                  </a:txBody>
                  <a:tcPr/>
                </a:tc>
                <a:tc>
                  <a:txBody>
                    <a:bodyPr/>
                    <a:lstStyle/>
                    <a:p>
                      <a:pPr algn="ctr">
                        <a:lnSpc>
                          <a:spcPct val="100000"/>
                        </a:lnSpc>
                      </a:pPr>
                      <a:r>
                        <a:rPr lang="en-US" sz="1800" dirty="0" smtClean="0"/>
                        <a:t>#</a:t>
                      </a:r>
                      <a:r>
                        <a:rPr lang="en-US" sz="1800" baseline="0" dirty="0" smtClean="0"/>
                        <a:t> of craters</a:t>
                      </a:r>
                      <a:endParaRPr lang="en-US" sz="1800" dirty="0"/>
                    </a:p>
                  </a:txBody>
                  <a:tcPr/>
                </a:tc>
              </a:tr>
              <a:tr h="559908">
                <a:tc>
                  <a:txBody>
                    <a:bodyPr/>
                    <a:lstStyle/>
                    <a:p>
                      <a:pPr algn="ctr">
                        <a:lnSpc>
                          <a:spcPct val="100000"/>
                        </a:lnSpc>
                      </a:pPr>
                      <a:r>
                        <a:rPr lang="en-US" sz="1800" dirty="0" smtClean="0"/>
                        <a:t>Elliptical</a:t>
                      </a:r>
                      <a:endParaRPr lang="en-US" sz="1800" dirty="0"/>
                    </a:p>
                  </a:txBody>
                  <a:tcPr>
                    <a:solidFill>
                      <a:srgbClr val="B980A6"/>
                    </a:solidFill>
                  </a:tcPr>
                </a:tc>
                <a:tc>
                  <a:txBody>
                    <a:bodyPr/>
                    <a:lstStyle/>
                    <a:p>
                      <a:pPr algn="ctr">
                        <a:lnSpc>
                          <a:spcPct val="100000"/>
                        </a:lnSpc>
                      </a:pPr>
                      <a:r>
                        <a:rPr lang="en-US" sz="1800" dirty="0" smtClean="0">
                          <a:latin typeface="Calibri" charset="0"/>
                          <a:ea typeface="Calibri" charset="0"/>
                          <a:cs typeface="Calibri" charset="0"/>
                        </a:rPr>
                        <a:t>50</a:t>
                      </a:r>
                      <a:endParaRPr lang="en-US" sz="1800" dirty="0">
                        <a:latin typeface="Calibri" charset="0"/>
                        <a:ea typeface="Calibri" charset="0"/>
                        <a:cs typeface="Calibri" charset="0"/>
                      </a:endParaRPr>
                    </a:p>
                  </a:txBody>
                  <a:tcPr>
                    <a:solidFill>
                      <a:srgbClr val="B980A6"/>
                    </a:solidFill>
                  </a:tcPr>
                </a:tc>
              </a:tr>
              <a:tr h="559908">
                <a:tc>
                  <a:txBody>
                    <a:bodyPr/>
                    <a:lstStyle/>
                    <a:p>
                      <a:pPr algn="ctr">
                        <a:lnSpc>
                          <a:spcPct val="100000"/>
                        </a:lnSpc>
                      </a:pPr>
                      <a:r>
                        <a:rPr lang="en-US" sz="1800" dirty="0" smtClean="0"/>
                        <a:t>Polygonal</a:t>
                      </a:r>
                      <a:endParaRPr lang="en-US" sz="1800" dirty="0"/>
                    </a:p>
                  </a:txBody>
                  <a:tcPr>
                    <a:solidFill>
                      <a:srgbClr val="7FD4F3"/>
                    </a:solidFill>
                  </a:tcPr>
                </a:tc>
                <a:tc>
                  <a:txBody>
                    <a:bodyPr/>
                    <a:lstStyle/>
                    <a:p>
                      <a:pPr algn="ctr">
                        <a:lnSpc>
                          <a:spcPct val="100000"/>
                        </a:lnSpc>
                      </a:pPr>
                      <a:r>
                        <a:rPr lang="en-US" sz="1800" dirty="0" smtClean="0">
                          <a:latin typeface="Calibri" charset="0"/>
                          <a:ea typeface="Calibri" charset="0"/>
                          <a:cs typeface="Calibri" charset="0"/>
                        </a:rPr>
                        <a:t>5</a:t>
                      </a:r>
                      <a:endParaRPr lang="en-US" sz="1800" dirty="0">
                        <a:latin typeface="Calibri" charset="0"/>
                        <a:ea typeface="Calibri" charset="0"/>
                        <a:cs typeface="Calibri" charset="0"/>
                      </a:endParaRPr>
                    </a:p>
                  </a:txBody>
                  <a:tcPr>
                    <a:solidFill>
                      <a:srgbClr val="7FD4F3"/>
                    </a:solidFill>
                  </a:tcPr>
                </a:tc>
              </a:tr>
              <a:tr h="559908">
                <a:tc>
                  <a:txBody>
                    <a:bodyPr/>
                    <a:lstStyle/>
                    <a:p>
                      <a:pPr algn="ctr">
                        <a:lnSpc>
                          <a:spcPct val="100000"/>
                        </a:lnSpc>
                      </a:pPr>
                      <a:r>
                        <a:rPr lang="en-US" sz="1800" dirty="0" smtClean="0"/>
                        <a:t>Connected</a:t>
                      </a:r>
                      <a:endParaRPr lang="en-US" sz="1800" dirty="0"/>
                    </a:p>
                  </a:txBody>
                  <a:tcPr>
                    <a:solidFill>
                      <a:srgbClr val="F3F480"/>
                    </a:solidFill>
                  </a:tcPr>
                </a:tc>
                <a:tc>
                  <a:txBody>
                    <a:bodyPr/>
                    <a:lstStyle/>
                    <a:p>
                      <a:pPr algn="ctr">
                        <a:lnSpc>
                          <a:spcPct val="100000"/>
                        </a:lnSpc>
                      </a:pPr>
                      <a:r>
                        <a:rPr lang="en-US" sz="1800" dirty="0" smtClean="0">
                          <a:latin typeface="Calibri" charset="0"/>
                          <a:ea typeface="Calibri" charset="0"/>
                          <a:cs typeface="Calibri" charset="0"/>
                        </a:rPr>
                        <a:t>2</a:t>
                      </a:r>
                      <a:endParaRPr lang="en-US" sz="1800" dirty="0">
                        <a:latin typeface="Calibri" charset="0"/>
                        <a:ea typeface="Calibri" charset="0"/>
                        <a:cs typeface="Calibri" charset="0"/>
                      </a:endParaRPr>
                    </a:p>
                  </a:txBody>
                  <a:tcPr>
                    <a:solidFill>
                      <a:srgbClr val="F3F480"/>
                    </a:solidFill>
                  </a:tcPr>
                </a:tc>
              </a:tr>
              <a:tr h="642672">
                <a:tc>
                  <a:txBody>
                    <a:bodyPr/>
                    <a:lstStyle/>
                    <a:p>
                      <a:pPr algn="ctr">
                        <a:lnSpc>
                          <a:spcPct val="100000"/>
                        </a:lnSpc>
                      </a:pPr>
                      <a:r>
                        <a:rPr lang="en-US" sz="1800" dirty="0" smtClean="0"/>
                        <a:t>Al</a:t>
                      </a:r>
                      <a:r>
                        <a:rPr lang="en-US" sz="1800" baseline="0" dirty="0" smtClean="0"/>
                        <a:t>l others</a:t>
                      </a:r>
                      <a:endParaRPr lang="en-US" sz="1800" dirty="0"/>
                    </a:p>
                  </a:txBody>
                  <a:tcPr>
                    <a:solidFill>
                      <a:srgbClr val="FFBFC0"/>
                    </a:solidFill>
                  </a:tcPr>
                </a:tc>
                <a:tc>
                  <a:txBody>
                    <a:bodyPr/>
                    <a:lstStyle/>
                    <a:p>
                      <a:pPr algn="ctr">
                        <a:lnSpc>
                          <a:spcPct val="100000"/>
                        </a:lnSpc>
                      </a:pPr>
                      <a:r>
                        <a:rPr lang="en-US" sz="1800" dirty="0" smtClean="0">
                          <a:latin typeface="Calibri" charset="0"/>
                          <a:ea typeface="Calibri" charset="0"/>
                          <a:cs typeface="Calibri" charset="0"/>
                        </a:rPr>
                        <a:t>281</a:t>
                      </a:r>
                      <a:endParaRPr lang="en-US" sz="1800" dirty="0">
                        <a:latin typeface="Calibri" charset="0"/>
                        <a:ea typeface="Calibri" charset="0"/>
                        <a:cs typeface="Calibri" charset="0"/>
                      </a:endParaRPr>
                    </a:p>
                  </a:txBody>
                  <a:tcPr>
                    <a:solidFill>
                      <a:srgbClr val="FFBFC0"/>
                    </a:solidFill>
                  </a:tcPr>
                </a:tc>
              </a:tr>
              <a:tr h="364170">
                <a:tc>
                  <a:txBody>
                    <a:bodyPr/>
                    <a:lstStyle/>
                    <a:p>
                      <a:pPr algn="ctr">
                        <a:lnSpc>
                          <a:spcPct val="100000"/>
                        </a:lnSpc>
                      </a:pPr>
                      <a:r>
                        <a:rPr lang="en-US" sz="1800" dirty="0" smtClean="0"/>
                        <a:t>Total</a:t>
                      </a:r>
                      <a:endParaRPr lang="en-US" sz="1800" dirty="0"/>
                    </a:p>
                  </a:txBody>
                  <a:tcPr/>
                </a:tc>
                <a:tc>
                  <a:txBody>
                    <a:bodyPr/>
                    <a:lstStyle/>
                    <a:p>
                      <a:pPr algn="ctr">
                        <a:lnSpc>
                          <a:spcPct val="100000"/>
                        </a:lnSpc>
                      </a:pPr>
                      <a:r>
                        <a:rPr lang="en-US" sz="1800" dirty="0" smtClean="0">
                          <a:latin typeface="Calibri" charset="0"/>
                          <a:ea typeface="Calibri" charset="0"/>
                          <a:cs typeface="Calibri" charset="0"/>
                        </a:rPr>
                        <a:t>338</a:t>
                      </a:r>
                      <a:endParaRPr lang="en-US" sz="1800" dirty="0">
                        <a:latin typeface="Calibri" charset="0"/>
                        <a:ea typeface="Calibri" charset="0"/>
                        <a:cs typeface="Calibri" charset="0"/>
                      </a:endParaRPr>
                    </a:p>
                  </a:txBody>
                  <a:tcPr/>
                </a:tc>
              </a:tr>
            </a:tbl>
          </a:graphicData>
        </a:graphic>
      </p:graphicFrame>
      <p:pic>
        <p:nvPicPr>
          <p:cNvPr id="24" name="Picture 23"/>
          <p:cNvPicPr>
            <a:picLocks noChangeAspect="1"/>
          </p:cNvPicPr>
          <p:nvPr/>
        </p:nvPicPr>
        <p:blipFill rotWithShape="1">
          <a:blip r:embed="rId3">
            <a:extLst>
              <a:ext uri="{BEBA8EAE-BF5A-486C-A8C5-ECC9F3942E4B}">
                <a14:imgProps xmlns:a14="http://schemas.microsoft.com/office/drawing/2010/main">
                  <a14:imgLayer r:embed="rId4">
                    <a14:imgEffect>
                      <a14:backgroundRemoval t="1114" b="91227" l="2500" r="94676"/>
                    </a14:imgEffect>
                  </a14:imgLayer>
                </a14:imgProps>
              </a:ext>
              <a:ext uri="{28A0092B-C50C-407E-A947-70E740481C1C}">
                <a14:useLocalDpi xmlns:a14="http://schemas.microsoft.com/office/drawing/2010/main" val="0"/>
              </a:ext>
            </a:extLst>
          </a:blip>
          <a:srcRect l="2319" t="4746" r="4972" b="8701"/>
          <a:stretch/>
        </p:blipFill>
        <p:spPr>
          <a:xfrm>
            <a:off x="5456685" y="1283346"/>
            <a:ext cx="3905070" cy="4582562"/>
          </a:xfrm>
          <a:prstGeom prst="rect">
            <a:avLst/>
          </a:prstGeom>
        </p:spPr>
      </p:pic>
      <p:pic>
        <p:nvPicPr>
          <p:cNvPr id="26" name="Picture 25"/>
          <p:cNvPicPr>
            <a:picLocks noChangeAspect="1"/>
          </p:cNvPicPr>
          <p:nvPr/>
        </p:nvPicPr>
        <p:blipFill rotWithShape="1">
          <a:blip r:embed="rId5">
            <a:extLst>
              <a:ext uri="{BEBA8EAE-BF5A-486C-A8C5-ECC9F3942E4B}">
                <a14:imgProps xmlns:a14="http://schemas.microsoft.com/office/drawing/2010/main">
                  <a14:imgLayer r:embed="rId6">
                    <a14:imgEffect>
                      <a14:backgroundRemoval t="392" b="96630" l="6490" r="98563">
                        <a14:foregroundMark x1="63066" y1="21356" x2="63066" y2="21356"/>
                        <a14:foregroundMark x1="65462" y1="27234" x2="65462" y2="27234"/>
                        <a14:foregroundMark x1="15592" y1="17202" x2="15592" y2="17202"/>
                        <a14:foregroundMark x1="13545" y1="4154" x2="13545" y2="4154"/>
                        <a14:foregroundMark x1="17988" y1="5721" x2="17988" y2="5721"/>
                        <a14:foregroundMark x1="38240" y1="3879" x2="38240" y2="3879"/>
                        <a14:foregroundMark x1="15287" y1="22218" x2="15287" y2="22218"/>
                        <a14:foregroundMark x1="14939" y1="26959" x2="14939" y2="26959"/>
                        <a14:foregroundMark x1="14460" y1="28683" x2="14460" y2="28683"/>
                        <a14:foregroundMark x1="15897" y1="13636" x2="15897" y2="13636"/>
                        <a14:foregroundMark x1="14024" y1="10306" x2="14024" y2="10306"/>
                        <a14:foregroundMark x1="16246" y1="6034" x2="16246" y2="6034"/>
                        <a14:foregroundMark x1="16376" y1="15752" x2="16376" y2="15752"/>
                        <a14:foregroundMark x1="14808" y1="19201" x2="14808" y2="19201"/>
                        <a14:foregroundMark x1="14460" y1="14185" x2="14460" y2="14185"/>
                        <a14:foregroundMark x1="14329" y1="7602" x2="14329" y2="7602"/>
                        <a14:foregroundMark x1="21821" y1="4154" x2="21821" y2="4154"/>
                        <a14:foregroundMark x1="13850" y1="6034" x2="13850" y2="6034"/>
                        <a14:foregroundMark x1="16855" y1="4154" x2="16855" y2="4154"/>
                        <a14:foregroundMark x1="25000" y1="3723" x2="25000" y2="3723"/>
                        <a14:foregroundMark x1="40636" y1="3566" x2="40636" y2="3566"/>
                        <a14:foregroundMark x1="64373" y1="3879" x2="64373" y2="3879"/>
                        <a14:foregroundMark x1="14939" y1="4585" x2="14939" y2="4585"/>
                        <a14:foregroundMark x1="19251" y1="3566" x2="19251" y2="3566"/>
                        <a14:foregroundMark x1="19425" y1="5016" x2="19425" y2="5016"/>
                        <a14:foregroundMark x1="13850" y1="11755" x2="13850" y2="11755"/>
                        <a14:foregroundMark x1="14155" y1="48472" x2="14155" y2="48472"/>
                        <a14:foregroundMark x1="13066" y1="53918" x2="13066" y2="53918"/>
                        <a14:foregroundMark x1="13545" y1="44005" x2="13545" y2="44005"/>
                        <a14:foregroundMark x1="15113" y1="52900" x2="15113" y2="52900"/>
                        <a14:foregroundMark x1="13850" y1="52469" x2="13850" y2="52469"/>
                        <a14:foregroundMark x1="12718" y1="80133" x2="12718" y2="80133"/>
                        <a14:foregroundMark x1="13066" y1="75274" x2="13066" y2="75274"/>
                        <a14:foregroundMark x1="13676" y1="50470" x2="13676" y2="50470"/>
                        <a14:foregroundMark x1="12892" y1="39420" x2="12892" y2="39420"/>
                        <a14:foregroundMark x1="12239" y1="84875" x2="12239" y2="84875"/>
                        <a14:foregroundMark x1="11934" y1="87618" x2="11934" y2="87618"/>
                        <a14:foregroundMark x1="12239" y1="82445" x2="12239" y2="82445"/>
                      </a14:backgroundRemoval>
                    </a14:imgEffect>
                  </a14:imgLayer>
                </a14:imgProps>
              </a:ext>
              <a:ext uri="{28A0092B-C50C-407E-A947-70E740481C1C}">
                <a14:useLocalDpi xmlns:a14="http://schemas.microsoft.com/office/drawing/2010/main" val="0"/>
              </a:ext>
            </a:extLst>
          </a:blip>
          <a:srcRect l="8230" t="1300" b="6278"/>
          <a:stretch/>
        </p:blipFill>
        <p:spPr>
          <a:xfrm>
            <a:off x="0" y="1512481"/>
            <a:ext cx="4053531" cy="4407124"/>
          </a:xfrm>
          <a:prstGeom prst="rect">
            <a:avLst/>
          </a:prstGeom>
        </p:spPr>
      </p:pic>
      <p:pic>
        <p:nvPicPr>
          <p:cNvPr id="28" name="Content Placeholder 3"/>
          <p:cNvPicPr/>
          <p:nvPr/>
        </p:nvPicPr>
        <p:blipFill rotWithShape="1">
          <a:blip r:embed="rId7">
            <a:alphaModFix/>
            <a:extLst>
              <a:ext uri="{28A0092B-C50C-407E-A947-70E740481C1C}">
                <a14:useLocalDpi xmlns:a14="http://schemas.microsoft.com/office/drawing/2010/main" val="0"/>
              </a:ext>
            </a:extLst>
          </a:blip>
          <a:srcRect l="2375" t="93619" r="63362" b="2588"/>
          <a:stretch/>
        </p:blipFill>
        <p:spPr>
          <a:xfrm>
            <a:off x="3742232" y="5665183"/>
            <a:ext cx="1306098" cy="181960"/>
          </a:xfrm>
          <a:prstGeom prst="rect">
            <a:avLst/>
          </a:prstGeom>
        </p:spPr>
      </p:pic>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95281" y="3680712"/>
            <a:ext cx="579585" cy="579585"/>
          </a:xfrm>
          <a:prstGeom prst="rect">
            <a:avLst/>
          </a:prstGeom>
        </p:spPr>
      </p:pic>
      <p:sp>
        <p:nvSpPr>
          <p:cNvPr id="11" name="Left Arrow 10"/>
          <p:cNvSpPr/>
          <p:nvPr/>
        </p:nvSpPr>
        <p:spPr>
          <a:xfrm rot="1451218">
            <a:off x="4277698" y="4194643"/>
            <a:ext cx="422708" cy="158013"/>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4340527" y="3247083"/>
            <a:ext cx="1095236" cy="523220"/>
          </a:xfrm>
          <a:prstGeom prst="rect">
            <a:avLst/>
          </a:prstGeom>
          <a:noFill/>
        </p:spPr>
        <p:txBody>
          <a:bodyPr wrap="square" rtlCol="0">
            <a:spAutoFit/>
          </a:bodyPr>
          <a:lstStyle/>
          <a:p>
            <a:r>
              <a:rPr lang="en-US" sz="1400" dirty="0" smtClean="0"/>
              <a:t>Sun Direction</a:t>
            </a:r>
            <a:endParaRPr lang="en-US" sz="1400" dirty="0"/>
          </a:p>
        </p:txBody>
      </p:sp>
      <p:grpSp>
        <p:nvGrpSpPr>
          <p:cNvPr id="13" name="Group 12"/>
          <p:cNvGrpSpPr/>
          <p:nvPr/>
        </p:nvGrpSpPr>
        <p:grpSpPr>
          <a:xfrm>
            <a:off x="2692220" y="805302"/>
            <a:ext cx="2846623" cy="1813815"/>
            <a:chOff x="5550468" y="1405768"/>
            <a:chExt cx="2285692" cy="1282959"/>
          </a:xfrm>
        </p:grpSpPr>
        <p:pic>
          <p:nvPicPr>
            <p:cNvPr id="14" name="Picture 13"/>
            <p:cNvPicPr>
              <a:picLocks noChangeAspect="1"/>
            </p:cNvPicPr>
            <p:nvPr/>
          </p:nvPicPr>
          <p:blipFill rotWithShape="1">
            <a:blip r:embed="rId9">
              <a:extLst>
                <a:ext uri="{28A0092B-C50C-407E-A947-70E740481C1C}">
                  <a14:useLocalDpi xmlns:a14="http://schemas.microsoft.com/office/drawing/2010/main" val="0"/>
                </a:ext>
              </a:extLst>
            </a:blip>
            <a:srcRect t="82745" r="63755" b="1414"/>
            <a:stretch/>
          </p:blipFill>
          <p:spPr>
            <a:xfrm>
              <a:off x="5550468" y="1405768"/>
              <a:ext cx="2268280" cy="1282959"/>
            </a:xfrm>
            <a:prstGeom prst="rect">
              <a:avLst/>
            </a:prstGeom>
          </p:spPr>
        </p:pic>
        <p:sp>
          <p:nvSpPr>
            <p:cNvPr id="15" name="Rectangle 14"/>
            <p:cNvSpPr/>
            <p:nvPr/>
          </p:nvSpPr>
          <p:spPr>
            <a:xfrm>
              <a:off x="7280128" y="1943100"/>
              <a:ext cx="406547"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rotWithShape="1">
            <a:blip r:embed="rId9">
              <a:extLst>
                <a:ext uri="{28A0092B-C50C-407E-A947-70E740481C1C}">
                  <a14:useLocalDpi xmlns:a14="http://schemas.microsoft.com/office/drawing/2010/main" val="0"/>
                </a:ext>
              </a:extLst>
            </a:blip>
            <a:srcRect l="27243" t="90374" r="63694" b="1414"/>
            <a:stretch/>
          </p:blipFill>
          <p:spPr>
            <a:xfrm>
              <a:off x="7269001" y="1965669"/>
              <a:ext cx="567159" cy="665086"/>
            </a:xfrm>
            <a:prstGeom prst="rect">
              <a:avLst/>
            </a:prstGeom>
          </p:spPr>
        </p:pic>
      </p:grpSp>
      <p:sp>
        <p:nvSpPr>
          <p:cNvPr id="3" name="Rectangle 2"/>
          <p:cNvSpPr/>
          <p:nvPr/>
        </p:nvSpPr>
        <p:spPr>
          <a:xfrm>
            <a:off x="8069508" y="1665731"/>
            <a:ext cx="873769" cy="876747"/>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0258033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0457" y="88903"/>
            <a:ext cx="7342909" cy="1222344"/>
          </a:xfrm>
        </p:spPr>
        <p:txBody>
          <a:bodyPr>
            <a:normAutofit/>
          </a:bodyPr>
          <a:lstStyle/>
          <a:p>
            <a:r>
              <a:rPr lang="en-US" dirty="0" smtClean="0"/>
              <a:t>Regions mapped</a:t>
            </a:r>
            <a:endParaRPr lang="en-US" dirty="0"/>
          </a:p>
        </p:txBody>
      </p:sp>
      <p:sp>
        <p:nvSpPr>
          <p:cNvPr id="4" name="Slide Number Placeholder 3"/>
          <p:cNvSpPr>
            <a:spLocks noGrp="1"/>
          </p:cNvSpPr>
          <p:nvPr>
            <p:ph type="sldNum" sz="quarter" idx="12"/>
          </p:nvPr>
        </p:nvSpPr>
        <p:spPr/>
        <p:txBody>
          <a:bodyPr/>
          <a:lstStyle/>
          <a:p>
            <a:fld id="{EE57A43C-44CF-1541-B46E-B8B618C018B5}" type="slidenum">
              <a:rPr lang="en-US" smtClean="0"/>
              <a:t>13</a:t>
            </a:fld>
            <a:endParaRPr lang="en-US"/>
          </a:p>
        </p:txBody>
      </p:sp>
      <p:pic>
        <p:nvPicPr>
          <p:cNvPr id="31" name="Picture 30"/>
          <p:cNvPicPr/>
          <p:nvPr/>
        </p:nvPicPr>
        <p:blipFill rotWithShape="1">
          <a:blip r:embed="rId3">
            <a:extLst>
              <a:ext uri="{28A0092B-C50C-407E-A947-70E740481C1C}">
                <a14:useLocalDpi xmlns:a14="http://schemas.microsoft.com/office/drawing/2010/main" val="0"/>
              </a:ext>
            </a:extLst>
          </a:blip>
          <a:srcRect t="5428" b="4062"/>
          <a:stretch/>
        </p:blipFill>
        <p:spPr>
          <a:xfrm>
            <a:off x="1206500" y="1063624"/>
            <a:ext cx="9652000" cy="5387976"/>
          </a:xfrm>
          <a:prstGeom prst="rect">
            <a:avLst/>
          </a:prstGeom>
        </p:spPr>
      </p:pic>
      <p:sp>
        <p:nvSpPr>
          <p:cNvPr id="3" name="Rectangle 2"/>
          <p:cNvSpPr/>
          <p:nvPr/>
        </p:nvSpPr>
        <p:spPr>
          <a:xfrm>
            <a:off x="5461000" y="2438400"/>
            <a:ext cx="698500" cy="12827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5084491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0846" y="115791"/>
            <a:ext cx="3833906" cy="842876"/>
          </a:xfrm>
        </p:spPr>
        <p:txBody>
          <a:bodyPr/>
          <a:lstStyle/>
          <a:p>
            <a:r>
              <a:rPr lang="en-US" dirty="0" smtClean="0"/>
              <a:t>Region 3</a:t>
            </a:r>
            <a:endParaRPr lang="en-US" dirty="0"/>
          </a:p>
        </p:txBody>
      </p:sp>
      <p:sp>
        <p:nvSpPr>
          <p:cNvPr id="4" name="Slide Number Placeholder 3"/>
          <p:cNvSpPr>
            <a:spLocks noGrp="1"/>
          </p:cNvSpPr>
          <p:nvPr>
            <p:ph type="sldNum" sz="quarter" idx="12"/>
          </p:nvPr>
        </p:nvSpPr>
        <p:spPr/>
        <p:txBody>
          <a:bodyPr/>
          <a:lstStyle/>
          <a:p>
            <a:fld id="{EE57A43C-44CF-1541-B46E-B8B618C018B5}" type="slidenum">
              <a:rPr lang="en-US" smtClean="0"/>
              <a:t>14</a:t>
            </a:fld>
            <a:endParaRPr lang="en-US"/>
          </a:p>
        </p:txBody>
      </p:sp>
      <p:graphicFrame>
        <p:nvGraphicFramePr>
          <p:cNvPr id="5" name="Table 4"/>
          <p:cNvGraphicFramePr>
            <a:graphicFrameLocks noGrp="1"/>
          </p:cNvGraphicFramePr>
          <p:nvPr>
            <p:extLst>
              <p:ext uri="{D42A27DB-BD31-4B8C-83A1-F6EECF244321}">
                <p14:modId xmlns:p14="http://schemas.microsoft.com/office/powerpoint/2010/main" val="1262603520"/>
              </p:ext>
            </p:extLst>
          </p:nvPr>
        </p:nvGraphicFramePr>
        <p:xfrm>
          <a:off x="8851577" y="2626310"/>
          <a:ext cx="2452577" cy="3346407"/>
        </p:xfrm>
        <a:graphic>
          <a:graphicData uri="http://schemas.openxmlformats.org/drawingml/2006/table">
            <a:tbl>
              <a:tblPr firstRow="1" bandRow="1">
                <a:tableStyleId>{5C22544A-7EE6-4342-B048-85BDC9FD1C3A}</a:tableStyleId>
              </a:tblPr>
              <a:tblGrid>
                <a:gridCol w="1389321"/>
                <a:gridCol w="1063256"/>
              </a:tblGrid>
              <a:tr h="564289">
                <a:tc>
                  <a:txBody>
                    <a:bodyPr/>
                    <a:lstStyle/>
                    <a:p>
                      <a:pPr algn="ctr">
                        <a:lnSpc>
                          <a:spcPct val="100000"/>
                        </a:lnSpc>
                      </a:pPr>
                      <a:r>
                        <a:rPr lang="en-US" sz="1800" dirty="0" smtClean="0"/>
                        <a:t>Crater</a:t>
                      </a:r>
                      <a:r>
                        <a:rPr lang="en-US" sz="1800" baseline="0" dirty="0" smtClean="0"/>
                        <a:t> type</a:t>
                      </a:r>
                      <a:endParaRPr lang="en-US" sz="1800" dirty="0"/>
                    </a:p>
                  </a:txBody>
                  <a:tcPr/>
                </a:tc>
                <a:tc>
                  <a:txBody>
                    <a:bodyPr/>
                    <a:lstStyle/>
                    <a:p>
                      <a:pPr algn="ctr">
                        <a:lnSpc>
                          <a:spcPct val="100000"/>
                        </a:lnSpc>
                      </a:pPr>
                      <a:r>
                        <a:rPr lang="en-US" sz="1800" dirty="0" smtClean="0"/>
                        <a:t>#</a:t>
                      </a:r>
                      <a:r>
                        <a:rPr lang="en-US" sz="1800" baseline="0" dirty="0" smtClean="0"/>
                        <a:t> of craters</a:t>
                      </a:r>
                      <a:endParaRPr lang="en-US" sz="1800" dirty="0"/>
                    </a:p>
                  </a:txBody>
                  <a:tcPr/>
                </a:tc>
              </a:tr>
              <a:tr h="564289">
                <a:tc>
                  <a:txBody>
                    <a:bodyPr/>
                    <a:lstStyle/>
                    <a:p>
                      <a:pPr algn="ctr">
                        <a:lnSpc>
                          <a:spcPct val="100000"/>
                        </a:lnSpc>
                      </a:pPr>
                      <a:r>
                        <a:rPr lang="en-US" sz="1800" dirty="0" smtClean="0"/>
                        <a:t>Elliptical</a:t>
                      </a:r>
                      <a:endParaRPr lang="en-US" sz="1800" dirty="0"/>
                    </a:p>
                  </a:txBody>
                  <a:tcPr>
                    <a:solidFill>
                      <a:srgbClr val="B980A6"/>
                    </a:solidFill>
                  </a:tcPr>
                </a:tc>
                <a:tc>
                  <a:txBody>
                    <a:bodyPr/>
                    <a:lstStyle/>
                    <a:p>
                      <a:pPr algn="ctr">
                        <a:lnSpc>
                          <a:spcPct val="100000"/>
                        </a:lnSpc>
                      </a:pPr>
                      <a:r>
                        <a:rPr lang="en-US" sz="1800" dirty="0" smtClean="0">
                          <a:latin typeface="Calibri" charset="0"/>
                          <a:ea typeface="Calibri" charset="0"/>
                          <a:cs typeface="Calibri" charset="0"/>
                        </a:rPr>
                        <a:t>76</a:t>
                      </a:r>
                      <a:endParaRPr lang="en-US" sz="1800" dirty="0">
                        <a:latin typeface="Calibri" charset="0"/>
                        <a:ea typeface="Calibri" charset="0"/>
                        <a:cs typeface="Calibri" charset="0"/>
                      </a:endParaRPr>
                    </a:p>
                  </a:txBody>
                  <a:tcPr>
                    <a:solidFill>
                      <a:srgbClr val="B980A6"/>
                    </a:solidFill>
                  </a:tcPr>
                </a:tc>
              </a:tr>
              <a:tr h="564289">
                <a:tc>
                  <a:txBody>
                    <a:bodyPr/>
                    <a:lstStyle/>
                    <a:p>
                      <a:pPr algn="ctr">
                        <a:lnSpc>
                          <a:spcPct val="100000"/>
                        </a:lnSpc>
                      </a:pPr>
                      <a:r>
                        <a:rPr lang="en-US" sz="1800" dirty="0" smtClean="0"/>
                        <a:t>Polygonal</a:t>
                      </a:r>
                      <a:endParaRPr lang="en-US" sz="1800" dirty="0"/>
                    </a:p>
                  </a:txBody>
                  <a:tcPr>
                    <a:solidFill>
                      <a:srgbClr val="7FD4F3"/>
                    </a:solidFill>
                  </a:tcPr>
                </a:tc>
                <a:tc>
                  <a:txBody>
                    <a:bodyPr/>
                    <a:lstStyle/>
                    <a:p>
                      <a:pPr algn="ctr">
                        <a:lnSpc>
                          <a:spcPct val="100000"/>
                        </a:lnSpc>
                      </a:pPr>
                      <a:r>
                        <a:rPr lang="en-US" sz="1800" dirty="0" smtClean="0">
                          <a:latin typeface="Calibri" charset="0"/>
                          <a:ea typeface="Calibri" charset="0"/>
                          <a:cs typeface="Calibri" charset="0"/>
                        </a:rPr>
                        <a:t>10</a:t>
                      </a:r>
                    </a:p>
                  </a:txBody>
                  <a:tcPr>
                    <a:solidFill>
                      <a:srgbClr val="7FD4F3"/>
                    </a:solidFill>
                  </a:tcPr>
                </a:tc>
              </a:tr>
              <a:tr h="564289">
                <a:tc>
                  <a:txBody>
                    <a:bodyPr/>
                    <a:lstStyle/>
                    <a:p>
                      <a:pPr algn="ctr">
                        <a:lnSpc>
                          <a:spcPct val="100000"/>
                        </a:lnSpc>
                      </a:pPr>
                      <a:r>
                        <a:rPr lang="en-US" sz="1800" dirty="0" smtClean="0"/>
                        <a:t>Connected</a:t>
                      </a:r>
                      <a:endParaRPr lang="en-US" sz="1800" dirty="0"/>
                    </a:p>
                  </a:txBody>
                  <a:tcPr>
                    <a:solidFill>
                      <a:srgbClr val="F3F480"/>
                    </a:solidFill>
                  </a:tcPr>
                </a:tc>
                <a:tc>
                  <a:txBody>
                    <a:bodyPr/>
                    <a:lstStyle/>
                    <a:p>
                      <a:pPr algn="ctr">
                        <a:lnSpc>
                          <a:spcPct val="100000"/>
                        </a:lnSpc>
                      </a:pPr>
                      <a:r>
                        <a:rPr lang="en-US" sz="1800" dirty="0" smtClean="0">
                          <a:latin typeface="Calibri" charset="0"/>
                          <a:ea typeface="Calibri" charset="0"/>
                          <a:cs typeface="Calibri" charset="0"/>
                        </a:rPr>
                        <a:t>-</a:t>
                      </a:r>
                      <a:endParaRPr lang="en-US" sz="1800" dirty="0">
                        <a:latin typeface="Calibri" charset="0"/>
                        <a:ea typeface="Calibri" charset="0"/>
                        <a:cs typeface="Calibri" charset="0"/>
                      </a:endParaRPr>
                    </a:p>
                  </a:txBody>
                  <a:tcPr>
                    <a:solidFill>
                      <a:srgbClr val="F3F480"/>
                    </a:solidFill>
                  </a:tcPr>
                </a:tc>
              </a:tr>
              <a:tr h="647700">
                <a:tc>
                  <a:txBody>
                    <a:bodyPr/>
                    <a:lstStyle/>
                    <a:p>
                      <a:pPr algn="ctr">
                        <a:lnSpc>
                          <a:spcPct val="100000"/>
                        </a:lnSpc>
                      </a:pPr>
                      <a:r>
                        <a:rPr lang="en-US" sz="1800" dirty="0" smtClean="0"/>
                        <a:t>Al</a:t>
                      </a:r>
                      <a:r>
                        <a:rPr lang="en-US" sz="1800" baseline="0" dirty="0" smtClean="0"/>
                        <a:t>l others</a:t>
                      </a:r>
                      <a:endParaRPr lang="en-US" sz="1800" dirty="0"/>
                    </a:p>
                  </a:txBody>
                  <a:tcPr>
                    <a:solidFill>
                      <a:srgbClr val="FFBFC0"/>
                    </a:solidFill>
                  </a:tcPr>
                </a:tc>
                <a:tc>
                  <a:txBody>
                    <a:bodyPr/>
                    <a:lstStyle/>
                    <a:p>
                      <a:pPr algn="ctr">
                        <a:lnSpc>
                          <a:spcPct val="100000"/>
                        </a:lnSpc>
                      </a:pPr>
                      <a:r>
                        <a:rPr lang="en-US" sz="1800" dirty="0" smtClean="0">
                          <a:latin typeface="Calibri" charset="0"/>
                          <a:ea typeface="Calibri" charset="0"/>
                          <a:cs typeface="Calibri" charset="0"/>
                        </a:rPr>
                        <a:t>196</a:t>
                      </a:r>
                      <a:endParaRPr lang="en-US" sz="1800" dirty="0">
                        <a:latin typeface="Calibri" charset="0"/>
                        <a:ea typeface="Calibri" charset="0"/>
                        <a:cs typeface="Calibri" charset="0"/>
                      </a:endParaRPr>
                    </a:p>
                  </a:txBody>
                  <a:tcPr>
                    <a:solidFill>
                      <a:srgbClr val="FFBFC0"/>
                    </a:solidFill>
                  </a:tcPr>
                </a:tc>
              </a:tr>
              <a:tr h="0">
                <a:tc>
                  <a:txBody>
                    <a:bodyPr/>
                    <a:lstStyle/>
                    <a:p>
                      <a:pPr algn="ctr">
                        <a:lnSpc>
                          <a:spcPct val="100000"/>
                        </a:lnSpc>
                      </a:pPr>
                      <a:r>
                        <a:rPr lang="en-US" sz="1800" dirty="0" smtClean="0"/>
                        <a:t>Total</a:t>
                      </a:r>
                      <a:endParaRPr lang="en-US" sz="1800" dirty="0"/>
                    </a:p>
                  </a:txBody>
                  <a:tcPr/>
                </a:tc>
                <a:tc>
                  <a:txBody>
                    <a:bodyPr/>
                    <a:lstStyle/>
                    <a:p>
                      <a:pPr algn="ctr">
                        <a:lnSpc>
                          <a:spcPct val="100000"/>
                        </a:lnSpc>
                      </a:pPr>
                      <a:r>
                        <a:rPr lang="en-US" sz="1800" dirty="0" smtClean="0">
                          <a:latin typeface="Calibri" charset="0"/>
                          <a:ea typeface="Calibri" charset="0"/>
                          <a:cs typeface="Calibri" charset="0"/>
                        </a:rPr>
                        <a:t>282</a:t>
                      </a:r>
                      <a:endParaRPr lang="en-US" sz="1800" dirty="0">
                        <a:latin typeface="Calibri" charset="0"/>
                        <a:ea typeface="Calibri" charset="0"/>
                        <a:cs typeface="Calibri" charset="0"/>
                      </a:endParaRPr>
                    </a:p>
                  </a:txBody>
                  <a:tcPr/>
                </a:tc>
              </a:tr>
            </a:tbl>
          </a:graphicData>
        </a:graphic>
      </p:graphicFrame>
      <p:pic>
        <p:nvPicPr>
          <p:cNvPr id="15" name="Picture 14"/>
          <p:cNvPicPr>
            <a:picLocks noChangeAspect="1"/>
          </p:cNvPicPr>
          <p:nvPr/>
        </p:nvPicPr>
        <p:blipFill rotWithShape="1">
          <a:blip r:embed="rId3">
            <a:extLst>
              <a:ext uri="{BEBA8EAE-BF5A-486C-A8C5-ECC9F3942E4B}">
                <a14:imgProps xmlns:a14="http://schemas.microsoft.com/office/drawing/2010/main">
                  <a14:imgLayer r:embed="rId4">
                    <a14:imgEffect>
                      <a14:backgroundRemoval t="18682" b="93205" l="8118" r="73794"/>
                    </a14:imgEffect>
                  </a14:imgLayer>
                </a14:imgProps>
              </a:ext>
              <a:ext uri="{28A0092B-C50C-407E-A947-70E740481C1C}">
                <a14:useLocalDpi xmlns:a14="http://schemas.microsoft.com/office/drawing/2010/main" val="0"/>
              </a:ext>
            </a:extLst>
          </a:blip>
          <a:srcRect l="8169" t="18757" r="26029" b="6893"/>
          <a:stretch/>
        </p:blipFill>
        <p:spPr>
          <a:xfrm>
            <a:off x="4685073" y="636269"/>
            <a:ext cx="4003043" cy="6199314"/>
          </a:xfrm>
          <a:prstGeom prst="rect">
            <a:avLst/>
          </a:prstGeom>
        </p:spPr>
      </p:pic>
      <p:pic>
        <p:nvPicPr>
          <p:cNvPr id="16" name="Picture 15"/>
          <p:cNvPicPr>
            <a:picLocks noChangeAspect="1"/>
          </p:cNvPicPr>
          <p:nvPr/>
        </p:nvPicPr>
        <p:blipFill>
          <a:blip r:embed="rId5">
            <a:extLst>
              <a:ext uri="{BEBA8EAE-BF5A-486C-A8C5-ECC9F3942E4B}">
                <a14:imgProps xmlns:a14="http://schemas.microsoft.com/office/drawing/2010/main">
                  <a14:imgLayer r:embed="rId6">
                    <a14:imgEffect>
                      <a14:backgroundRemoval t="325" b="100000" l="0" r="99852"/>
                    </a14:imgEffect>
                  </a14:imgLayer>
                </a14:imgProps>
              </a:ext>
              <a:ext uri="{28A0092B-C50C-407E-A947-70E740481C1C}">
                <a14:useLocalDpi xmlns:a14="http://schemas.microsoft.com/office/drawing/2010/main" val="0"/>
              </a:ext>
            </a:extLst>
          </a:blip>
          <a:stretch>
            <a:fillRect/>
          </a:stretch>
        </p:blipFill>
        <p:spPr>
          <a:xfrm>
            <a:off x="198092" y="697265"/>
            <a:ext cx="4226338" cy="6124030"/>
          </a:xfrm>
          <a:prstGeom prst="rect">
            <a:avLst/>
          </a:prstGeom>
        </p:spPr>
      </p:pic>
      <p:pic>
        <p:nvPicPr>
          <p:cNvPr id="17" name="Content Placeholder 3"/>
          <p:cNvPicPr/>
          <p:nvPr/>
        </p:nvPicPr>
        <p:blipFill rotWithShape="1">
          <a:blip r:embed="rId7">
            <a:alphaModFix/>
            <a:extLst>
              <a:ext uri="{28A0092B-C50C-407E-A947-70E740481C1C}">
                <a14:useLocalDpi xmlns:a14="http://schemas.microsoft.com/office/drawing/2010/main" val="0"/>
              </a:ext>
            </a:extLst>
          </a:blip>
          <a:srcRect l="2375" t="93619" r="63362" b="2588"/>
          <a:stretch/>
        </p:blipFill>
        <p:spPr>
          <a:xfrm>
            <a:off x="4609559" y="6480157"/>
            <a:ext cx="1471627" cy="194884"/>
          </a:xfrm>
          <a:prstGeom prst="rect">
            <a:avLst/>
          </a:prstGeom>
        </p:spPr>
      </p:pic>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95281" y="3680712"/>
            <a:ext cx="579585" cy="579585"/>
          </a:xfrm>
          <a:prstGeom prst="rect">
            <a:avLst/>
          </a:prstGeom>
        </p:spPr>
      </p:pic>
      <p:sp>
        <p:nvSpPr>
          <p:cNvPr id="10" name="Left Arrow 9"/>
          <p:cNvSpPr/>
          <p:nvPr/>
        </p:nvSpPr>
        <p:spPr>
          <a:xfrm rot="1451218">
            <a:off x="4277698" y="4194643"/>
            <a:ext cx="422708" cy="158013"/>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4340527" y="3247083"/>
            <a:ext cx="1095236" cy="523220"/>
          </a:xfrm>
          <a:prstGeom prst="rect">
            <a:avLst/>
          </a:prstGeom>
          <a:noFill/>
        </p:spPr>
        <p:txBody>
          <a:bodyPr wrap="square" rtlCol="0">
            <a:spAutoFit/>
          </a:bodyPr>
          <a:lstStyle/>
          <a:p>
            <a:r>
              <a:rPr lang="en-US" sz="1400" dirty="0" smtClean="0"/>
              <a:t>Sun Direction</a:t>
            </a:r>
            <a:endParaRPr lang="en-US" sz="1400" dirty="0"/>
          </a:p>
        </p:txBody>
      </p:sp>
      <p:grpSp>
        <p:nvGrpSpPr>
          <p:cNvPr id="12" name="Group 11"/>
          <p:cNvGrpSpPr/>
          <p:nvPr/>
        </p:nvGrpSpPr>
        <p:grpSpPr>
          <a:xfrm>
            <a:off x="8688117" y="414339"/>
            <a:ext cx="3095894" cy="1928812"/>
            <a:chOff x="5550468" y="1405768"/>
            <a:chExt cx="2285692" cy="1282959"/>
          </a:xfrm>
        </p:grpSpPr>
        <p:pic>
          <p:nvPicPr>
            <p:cNvPr id="13" name="Picture 12"/>
            <p:cNvPicPr>
              <a:picLocks noChangeAspect="1"/>
            </p:cNvPicPr>
            <p:nvPr/>
          </p:nvPicPr>
          <p:blipFill rotWithShape="1">
            <a:blip r:embed="rId9">
              <a:extLst>
                <a:ext uri="{28A0092B-C50C-407E-A947-70E740481C1C}">
                  <a14:useLocalDpi xmlns:a14="http://schemas.microsoft.com/office/drawing/2010/main" val="0"/>
                </a:ext>
              </a:extLst>
            </a:blip>
            <a:srcRect t="82745" r="63755" b="1414"/>
            <a:stretch/>
          </p:blipFill>
          <p:spPr>
            <a:xfrm>
              <a:off x="5550468" y="1405768"/>
              <a:ext cx="2268280" cy="1282959"/>
            </a:xfrm>
            <a:prstGeom prst="rect">
              <a:avLst/>
            </a:prstGeom>
          </p:spPr>
        </p:pic>
        <p:sp>
          <p:nvSpPr>
            <p:cNvPr id="14" name="Rectangle 13"/>
            <p:cNvSpPr/>
            <p:nvPr/>
          </p:nvSpPr>
          <p:spPr>
            <a:xfrm>
              <a:off x="7280128" y="1943100"/>
              <a:ext cx="406547"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rotWithShape="1">
            <a:blip r:embed="rId9">
              <a:extLst>
                <a:ext uri="{28A0092B-C50C-407E-A947-70E740481C1C}">
                  <a14:useLocalDpi xmlns:a14="http://schemas.microsoft.com/office/drawing/2010/main" val="0"/>
                </a:ext>
              </a:extLst>
            </a:blip>
            <a:srcRect l="27243" t="90374" r="63694" b="1414"/>
            <a:stretch/>
          </p:blipFill>
          <p:spPr>
            <a:xfrm>
              <a:off x="7269001" y="1965669"/>
              <a:ext cx="567159" cy="665086"/>
            </a:xfrm>
            <a:prstGeom prst="rect">
              <a:avLst/>
            </a:prstGeom>
          </p:spPr>
        </p:pic>
      </p:grpSp>
    </p:spTree>
    <p:extLst>
      <p:ext uri="{BB962C8B-B14F-4D97-AF65-F5344CB8AC3E}">
        <p14:creationId xmlns:p14="http://schemas.microsoft.com/office/powerpoint/2010/main" val="31835847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0457" y="88903"/>
            <a:ext cx="7342909" cy="1222344"/>
          </a:xfrm>
        </p:spPr>
        <p:txBody>
          <a:bodyPr>
            <a:normAutofit/>
          </a:bodyPr>
          <a:lstStyle/>
          <a:p>
            <a:r>
              <a:rPr lang="en-US" dirty="0" smtClean="0"/>
              <a:t>Regions mapped</a:t>
            </a:r>
            <a:endParaRPr lang="en-US" dirty="0"/>
          </a:p>
        </p:txBody>
      </p:sp>
      <p:sp>
        <p:nvSpPr>
          <p:cNvPr id="4" name="Slide Number Placeholder 3"/>
          <p:cNvSpPr>
            <a:spLocks noGrp="1"/>
          </p:cNvSpPr>
          <p:nvPr>
            <p:ph type="sldNum" sz="quarter" idx="12"/>
          </p:nvPr>
        </p:nvSpPr>
        <p:spPr/>
        <p:txBody>
          <a:bodyPr/>
          <a:lstStyle/>
          <a:p>
            <a:fld id="{EE57A43C-44CF-1541-B46E-B8B618C018B5}" type="slidenum">
              <a:rPr lang="en-US" smtClean="0"/>
              <a:t>15</a:t>
            </a:fld>
            <a:endParaRPr lang="en-US"/>
          </a:p>
        </p:txBody>
      </p:sp>
      <p:pic>
        <p:nvPicPr>
          <p:cNvPr id="31" name="Picture 30"/>
          <p:cNvPicPr/>
          <p:nvPr/>
        </p:nvPicPr>
        <p:blipFill rotWithShape="1">
          <a:blip r:embed="rId3">
            <a:extLst>
              <a:ext uri="{28A0092B-C50C-407E-A947-70E740481C1C}">
                <a14:useLocalDpi xmlns:a14="http://schemas.microsoft.com/office/drawing/2010/main" val="0"/>
              </a:ext>
            </a:extLst>
          </a:blip>
          <a:srcRect t="5428" b="4062"/>
          <a:stretch/>
        </p:blipFill>
        <p:spPr>
          <a:xfrm>
            <a:off x="1206500" y="1063624"/>
            <a:ext cx="9652000" cy="5387976"/>
          </a:xfrm>
          <a:prstGeom prst="rect">
            <a:avLst/>
          </a:prstGeom>
        </p:spPr>
      </p:pic>
      <p:sp>
        <p:nvSpPr>
          <p:cNvPr id="3" name="Rectangle 2"/>
          <p:cNvSpPr/>
          <p:nvPr/>
        </p:nvSpPr>
        <p:spPr>
          <a:xfrm>
            <a:off x="6616700" y="4127500"/>
            <a:ext cx="1181100" cy="9144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672872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1584" y="0"/>
            <a:ext cx="3833906" cy="866786"/>
          </a:xfrm>
        </p:spPr>
        <p:txBody>
          <a:bodyPr/>
          <a:lstStyle/>
          <a:p>
            <a:r>
              <a:rPr lang="en-US" dirty="0" smtClean="0"/>
              <a:t>Region 4</a:t>
            </a:r>
            <a:endParaRPr lang="en-US" dirty="0"/>
          </a:p>
        </p:txBody>
      </p:sp>
      <p:sp>
        <p:nvSpPr>
          <p:cNvPr id="4" name="Slide Number Placeholder 3"/>
          <p:cNvSpPr>
            <a:spLocks noGrp="1"/>
          </p:cNvSpPr>
          <p:nvPr>
            <p:ph type="sldNum" sz="quarter" idx="12"/>
          </p:nvPr>
        </p:nvSpPr>
        <p:spPr/>
        <p:txBody>
          <a:bodyPr/>
          <a:lstStyle/>
          <a:p>
            <a:fld id="{EE57A43C-44CF-1541-B46E-B8B618C018B5}" type="slidenum">
              <a:rPr lang="en-US" smtClean="0"/>
              <a:t>16</a:t>
            </a:fld>
            <a:endParaRPr lang="en-US"/>
          </a:p>
        </p:txBody>
      </p:sp>
      <p:graphicFrame>
        <p:nvGraphicFramePr>
          <p:cNvPr id="5" name="Table 4"/>
          <p:cNvGraphicFramePr>
            <a:graphicFrameLocks noGrp="1"/>
          </p:cNvGraphicFramePr>
          <p:nvPr>
            <p:extLst>
              <p:ext uri="{D42A27DB-BD31-4B8C-83A1-F6EECF244321}">
                <p14:modId xmlns:p14="http://schemas.microsoft.com/office/powerpoint/2010/main" val="846501007"/>
              </p:ext>
            </p:extLst>
          </p:nvPr>
        </p:nvGraphicFramePr>
        <p:xfrm>
          <a:off x="9893808" y="531349"/>
          <a:ext cx="2108021" cy="3071388"/>
        </p:xfrm>
        <a:graphic>
          <a:graphicData uri="http://schemas.openxmlformats.org/drawingml/2006/table">
            <a:tbl>
              <a:tblPr firstRow="1" bandRow="1">
                <a:tableStyleId>{5C22544A-7EE6-4342-B048-85BDC9FD1C3A}</a:tableStyleId>
              </a:tblPr>
              <a:tblGrid>
                <a:gridCol w="1160015"/>
                <a:gridCol w="948006"/>
              </a:tblGrid>
              <a:tr h="592253">
                <a:tc>
                  <a:txBody>
                    <a:bodyPr/>
                    <a:lstStyle/>
                    <a:p>
                      <a:pPr algn="ctr"/>
                      <a:r>
                        <a:rPr lang="en-US" sz="1600" dirty="0" smtClean="0"/>
                        <a:t>Crater</a:t>
                      </a:r>
                      <a:r>
                        <a:rPr lang="en-US" sz="1600" baseline="0" dirty="0" smtClean="0"/>
                        <a:t> type</a:t>
                      </a:r>
                      <a:endParaRPr lang="en-US" sz="1600" dirty="0"/>
                    </a:p>
                  </a:txBody>
                  <a:tcPr/>
                </a:tc>
                <a:tc>
                  <a:txBody>
                    <a:bodyPr/>
                    <a:lstStyle/>
                    <a:p>
                      <a:pPr algn="ctr"/>
                      <a:r>
                        <a:rPr lang="en-US" sz="1600" dirty="0" smtClean="0"/>
                        <a:t>#</a:t>
                      </a:r>
                      <a:r>
                        <a:rPr lang="en-US" sz="1600" baseline="0" dirty="0" smtClean="0"/>
                        <a:t> of craters</a:t>
                      </a:r>
                      <a:endParaRPr lang="en-US" sz="1600" dirty="0"/>
                    </a:p>
                  </a:txBody>
                  <a:tcPr/>
                </a:tc>
              </a:tr>
              <a:tr h="495827">
                <a:tc>
                  <a:txBody>
                    <a:bodyPr/>
                    <a:lstStyle/>
                    <a:p>
                      <a:pPr algn="ctr"/>
                      <a:r>
                        <a:rPr lang="en-US" sz="1600" dirty="0" smtClean="0"/>
                        <a:t>Elliptical</a:t>
                      </a:r>
                      <a:endParaRPr lang="en-US" sz="1600" dirty="0"/>
                    </a:p>
                  </a:txBody>
                  <a:tcPr>
                    <a:solidFill>
                      <a:srgbClr val="B980A6"/>
                    </a:solidFill>
                  </a:tcPr>
                </a:tc>
                <a:tc>
                  <a:txBody>
                    <a:bodyPr/>
                    <a:lstStyle/>
                    <a:p>
                      <a:pPr algn="ctr"/>
                      <a:r>
                        <a:rPr lang="en-US" sz="1600" dirty="0" smtClean="0">
                          <a:latin typeface="Calibri" charset="0"/>
                          <a:ea typeface="Calibri" charset="0"/>
                          <a:cs typeface="Calibri" charset="0"/>
                        </a:rPr>
                        <a:t>12</a:t>
                      </a:r>
                      <a:endParaRPr lang="en-US" sz="1600" dirty="0">
                        <a:latin typeface="Calibri" charset="0"/>
                        <a:ea typeface="Calibri" charset="0"/>
                        <a:cs typeface="Calibri" charset="0"/>
                      </a:endParaRPr>
                    </a:p>
                  </a:txBody>
                  <a:tcPr>
                    <a:solidFill>
                      <a:srgbClr val="B980A6"/>
                    </a:solidFill>
                  </a:tcPr>
                </a:tc>
              </a:tr>
              <a:tr h="495827">
                <a:tc>
                  <a:txBody>
                    <a:bodyPr/>
                    <a:lstStyle/>
                    <a:p>
                      <a:pPr algn="ctr"/>
                      <a:r>
                        <a:rPr lang="en-US" sz="1600" dirty="0" smtClean="0"/>
                        <a:t>Polygonal</a:t>
                      </a:r>
                      <a:endParaRPr lang="en-US" sz="1600" dirty="0"/>
                    </a:p>
                  </a:txBody>
                  <a:tcPr>
                    <a:solidFill>
                      <a:srgbClr val="7FD4F3"/>
                    </a:solidFill>
                  </a:tcPr>
                </a:tc>
                <a:tc>
                  <a:txBody>
                    <a:bodyPr/>
                    <a:lstStyle/>
                    <a:p>
                      <a:pPr algn="ctr"/>
                      <a:r>
                        <a:rPr lang="en-US" sz="1600" dirty="0" smtClean="0">
                          <a:latin typeface="Calibri" charset="0"/>
                          <a:ea typeface="Calibri" charset="0"/>
                          <a:cs typeface="Calibri" charset="0"/>
                        </a:rPr>
                        <a:t>2</a:t>
                      </a:r>
                      <a:endParaRPr lang="en-US" sz="1600" dirty="0">
                        <a:latin typeface="Calibri" charset="0"/>
                        <a:ea typeface="Calibri" charset="0"/>
                        <a:cs typeface="Calibri" charset="0"/>
                      </a:endParaRPr>
                    </a:p>
                  </a:txBody>
                  <a:tcPr>
                    <a:solidFill>
                      <a:srgbClr val="7FD4F3"/>
                    </a:solidFill>
                  </a:tcPr>
                </a:tc>
              </a:tr>
              <a:tr h="495827">
                <a:tc>
                  <a:txBody>
                    <a:bodyPr/>
                    <a:lstStyle/>
                    <a:p>
                      <a:pPr algn="ctr"/>
                      <a:r>
                        <a:rPr lang="en-US" sz="1600" dirty="0" smtClean="0"/>
                        <a:t>Connected</a:t>
                      </a:r>
                      <a:endParaRPr lang="en-US" sz="1600" dirty="0"/>
                    </a:p>
                  </a:txBody>
                  <a:tcPr>
                    <a:solidFill>
                      <a:srgbClr val="F3F480"/>
                    </a:solidFill>
                  </a:tcPr>
                </a:tc>
                <a:tc>
                  <a:txBody>
                    <a:bodyPr/>
                    <a:lstStyle/>
                    <a:p>
                      <a:pPr algn="ctr"/>
                      <a:r>
                        <a:rPr lang="en-US" sz="1600" dirty="0" smtClean="0">
                          <a:latin typeface="Calibri" charset="0"/>
                          <a:ea typeface="Calibri" charset="0"/>
                          <a:cs typeface="Calibri" charset="0"/>
                        </a:rPr>
                        <a:t>-</a:t>
                      </a:r>
                      <a:endParaRPr lang="en-US" sz="1600" dirty="0">
                        <a:latin typeface="Calibri" charset="0"/>
                        <a:ea typeface="Calibri" charset="0"/>
                        <a:cs typeface="Calibri" charset="0"/>
                      </a:endParaRPr>
                    </a:p>
                  </a:txBody>
                  <a:tcPr>
                    <a:solidFill>
                      <a:srgbClr val="F3F480"/>
                    </a:solidFill>
                  </a:tcPr>
                </a:tc>
              </a:tr>
              <a:tr h="495827">
                <a:tc>
                  <a:txBody>
                    <a:bodyPr/>
                    <a:lstStyle/>
                    <a:p>
                      <a:pPr algn="ctr"/>
                      <a:r>
                        <a:rPr lang="en-US" sz="1600" dirty="0" smtClean="0"/>
                        <a:t>All others</a:t>
                      </a:r>
                      <a:endParaRPr lang="en-US" sz="1600" dirty="0"/>
                    </a:p>
                  </a:txBody>
                  <a:tcPr>
                    <a:solidFill>
                      <a:srgbClr val="FFBFC0"/>
                    </a:solidFill>
                  </a:tcPr>
                </a:tc>
                <a:tc>
                  <a:txBody>
                    <a:bodyPr/>
                    <a:lstStyle/>
                    <a:p>
                      <a:pPr algn="ctr"/>
                      <a:r>
                        <a:rPr lang="en-US" sz="1600" dirty="0" smtClean="0">
                          <a:latin typeface="Calibri" charset="0"/>
                          <a:ea typeface="Calibri" charset="0"/>
                          <a:cs typeface="Calibri" charset="0"/>
                        </a:rPr>
                        <a:t>177</a:t>
                      </a:r>
                      <a:endParaRPr lang="en-US" sz="1600" dirty="0">
                        <a:latin typeface="Calibri" charset="0"/>
                        <a:ea typeface="Calibri" charset="0"/>
                        <a:cs typeface="Calibri" charset="0"/>
                      </a:endParaRPr>
                    </a:p>
                  </a:txBody>
                  <a:tcPr>
                    <a:solidFill>
                      <a:srgbClr val="FFBFC0"/>
                    </a:solidFill>
                  </a:tcPr>
                </a:tc>
              </a:tr>
              <a:tr h="495827">
                <a:tc>
                  <a:txBody>
                    <a:bodyPr/>
                    <a:lstStyle/>
                    <a:p>
                      <a:pPr algn="ctr"/>
                      <a:r>
                        <a:rPr lang="en-US" sz="1600" dirty="0" smtClean="0"/>
                        <a:t>Total</a:t>
                      </a:r>
                      <a:endParaRPr lang="en-US" sz="1600" dirty="0"/>
                    </a:p>
                  </a:txBody>
                  <a:tcPr/>
                </a:tc>
                <a:tc>
                  <a:txBody>
                    <a:bodyPr/>
                    <a:lstStyle/>
                    <a:p>
                      <a:pPr algn="ctr"/>
                      <a:r>
                        <a:rPr lang="en-US" sz="1600" dirty="0" smtClean="0">
                          <a:latin typeface="Calibri" charset="0"/>
                          <a:ea typeface="Calibri" charset="0"/>
                          <a:cs typeface="Calibri" charset="0"/>
                        </a:rPr>
                        <a:t>191</a:t>
                      </a:r>
                      <a:endParaRPr lang="en-US" sz="1600" dirty="0">
                        <a:latin typeface="Calibri" charset="0"/>
                        <a:ea typeface="Calibri" charset="0"/>
                        <a:cs typeface="Calibri" charset="0"/>
                      </a:endParaRPr>
                    </a:p>
                  </a:txBody>
                  <a:tcPr/>
                </a:tc>
              </a:tr>
            </a:tbl>
          </a:graphicData>
        </a:graphic>
      </p:graphicFrame>
      <p:pic>
        <p:nvPicPr>
          <p:cNvPr id="17" name="Picture 16"/>
          <p:cNvPicPr>
            <a:picLocks noChangeAspect="1"/>
          </p:cNvPicPr>
          <p:nvPr/>
        </p:nvPicPr>
        <p:blipFill rotWithShape="1">
          <a:blip r:embed="rId3">
            <a:extLst>
              <a:ext uri="{BEBA8EAE-BF5A-486C-A8C5-ECC9F3942E4B}">
                <a14:imgProps xmlns:a14="http://schemas.microsoft.com/office/drawing/2010/main">
                  <a14:imgLayer r:embed="rId4">
                    <a14:imgEffect>
                      <a14:backgroundRemoval t="21364" b="68114" l="0" r="98706"/>
                    </a14:imgEffect>
                  </a14:imgLayer>
                </a14:imgProps>
              </a:ext>
              <a:ext uri="{28A0092B-C50C-407E-A947-70E740481C1C}">
                <a14:useLocalDpi xmlns:a14="http://schemas.microsoft.com/office/drawing/2010/main" val="0"/>
              </a:ext>
            </a:extLst>
          </a:blip>
          <a:srcRect t="23277" r="1780" b="31977"/>
          <a:stretch/>
        </p:blipFill>
        <p:spPr>
          <a:xfrm>
            <a:off x="5270569" y="2332690"/>
            <a:ext cx="5973695" cy="3640027"/>
          </a:xfrm>
          <a:prstGeom prst="rect">
            <a:avLst/>
          </a:prstGeom>
        </p:spPr>
      </p:pic>
      <p:pic>
        <p:nvPicPr>
          <p:cNvPr id="18" name="Picture 17"/>
          <p:cNvPicPr>
            <a:picLocks noChangeAspect="1"/>
          </p:cNvPicPr>
          <p:nvPr/>
        </p:nvPicPr>
        <p:blipFill rotWithShape="1">
          <a:blip r:embed="rId5">
            <a:extLst>
              <a:ext uri="{BEBA8EAE-BF5A-486C-A8C5-ECC9F3942E4B}">
                <a14:imgProps xmlns:a14="http://schemas.microsoft.com/office/drawing/2010/main">
                  <a14:imgLayer r:embed="rId6">
                    <a14:imgEffect>
                      <a14:backgroundRemoval t="0" b="100000" l="0" r="100000">
                        <a14:foregroundMark x1="66044" y1="11780" x2="66044" y2="11780"/>
                        <a14:foregroundMark x1="94939" y1="91610" x2="94939" y2="91610"/>
                        <a14:foregroundMark x1="99312" y1="98644" x2="99312" y2="98644"/>
                        <a14:backgroundMark x1="50909" y1="339" x2="50909" y2="339"/>
                        <a14:backgroundMark x1="66683" y1="99576" x2="66683" y2="99576"/>
                        <a14:backgroundMark x1="78771" y1="99237" x2="78771" y2="99237"/>
                        <a14:backgroundMark x1="97494" y1="99237" x2="97494" y2="99237"/>
                        <a14:backgroundMark x1="93612" y1="99068" x2="93612" y2="99068"/>
                        <a14:backgroundMark x1="99312" y1="99576" x2="99312" y2="99576"/>
                        <a14:backgroundMark x1="56511" y1="424" x2="56511" y2="424"/>
                      </a14:backgroundRemoval>
                    </a14:imgEffect>
                  </a14:imgLayer>
                </a14:imgProps>
              </a:ext>
              <a:ext uri="{28A0092B-C50C-407E-A947-70E740481C1C}">
                <a14:useLocalDpi xmlns:a14="http://schemas.microsoft.com/office/drawing/2010/main" val="0"/>
              </a:ext>
            </a:extLst>
          </a:blip>
          <a:srcRect t="345" b="358"/>
          <a:stretch/>
        </p:blipFill>
        <p:spPr>
          <a:xfrm>
            <a:off x="0" y="2448417"/>
            <a:ext cx="5989922" cy="3448878"/>
          </a:xfrm>
          <a:prstGeom prst="rect">
            <a:avLst/>
          </a:prstGeom>
        </p:spPr>
      </p:pic>
      <p:pic>
        <p:nvPicPr>
          <p:cNvPr id="19" name="Content Placeholder 3"/>
          <p:cNvPicPr/>
          <p:nvPr/>
        </p:nvPicPr>
        <p:blipFill rotWithShape="1">
          <a:blip r:embed="rId7">
            <a:alphaModFix/>
            <a:extLst>
              <a:ext uri="{28A0092B-C50C-407E-A947-70E740481C1C}">
                <a14:useLocalDpi xmlns:a14="http://schemas.microsoft.com/office/drawing/2010/main" val="0"/>
              </a:ext>
            </a:extLst>
          </a:blip>
          <a:srcRect l="2375" t="93619" r="63362" b="2588"/>
          <a:stretch/>
        </p:blipFill>
        <p:spPr>
          <a:xfrm>
            <a:off x="6888219" y="6234482"/>
            <a:ext cx="1729660" cy="216271"/>
          </a:xfrm>
          <a:prstGeom prst="rect">
            <a:avLst/>
          </a:prstGeom>
        </p:spPr>
      </p:pic>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89004" y="3052062"/>
            <a:ext cx="579585" cy="579585"/>
          </a:xfrm>
          <a:prstGeom prst="rect">
            <a:avLst/>
          </a:prstGeom>
        </p:spPr>
      </p:pic>
      <p:sp>
        <p:nvSpPr>
          <p:cNvPr id="11" name="Left Arrow 10"/>
          <p:cNvSpPr/>
          <p:nvPr/>
        </p:nvSpPr>
        <p:spPr>
          <a:xfrm>
            <a:off x="4585709" y="3608857"/>
            <a:ext cx="422708" cy="158013"/>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4634250" y="2618433"/>
            <a:ext cx="1095236" cy="523220"/>
          </a:xfrm>
          <a:prstGeom prst="rect">
            <a:avLst/>
          </a:prstGeom>
          <a:noFill/>
        </p:spPr>
        <p:txBody>
          <a:bodyPr wrap="square" rtlCol="0">
            <a:spAutoFit/>
          </a:bodyPr>
          <a:lstStyle/>
          <a:p>
            <a:r>
              <a:rPr lang="en-US" sz="1400" dirty="0" smtClean="0"/>
              <a:t>Sun Direction</a:t>
            </a:r>
            <a:endParaRPr lang="en-US" sz="1400" dirty="0"/>
          </a:p>
        </p:txBody>
      </p:sp>
      <p:grpSp>
        <p:nvGrpSpPr>
          <p:cNvPr id="13" name="Group 12"/>
          <p:cNvGrpSpPr/>
          <p:nvPr/>
        </p:nvGrpSpPr>
        <p:grpSpPr>
          <a:xfrm>
            <a:off x="4106327" y="110475"/>
            <a:ext cx="3475861" cy="2222215"/>
            <a:chOff x="5550468" y="1405768"/>
            <a:chExt cx="2285692" cy="1282959"/>
          </a:xfrm>
        </p:grpSpPr>
        <p:pic>
          <p:nvPicPr>
            <p:cNvPr id="14" name="Picture 13"/>
            <p:cNvPicPr>
              <a:picLocks noChangeAspect="1"/>
            </p:cNvPicPr>
            <p:nvPr/>
          </p:nvPicPr>
          <p:blipFill rotWithShape="1">
            <a:blip r:embed="rId9">
              <a:extLst>
                <a:ext uri="{28A0092B-C50C-407E-A947-70E740481C1C}">
                  <a14:useLocalDpi xmlns:a14="http://schemas.microsoft.com/office/drawing/2010/main" val="0"/>
                </a:ext>
              </a:extLst>
            </a:blip>
            <a:srcRect t="82745" r="63755" b="1414"/>
            <a:stretch/>
          </p:blipFill>
          <p:spPr>
            <a:xfrm>
              <a:off x="5550468" y="1405768"/>
              <a:ext cx="2268280" cy="1282959"/>
            </a:xfrm>
            <a:prstGeom prst="rect">
              <a:avLst/>
            </a:prstGeom>
          </p:spPr>
        </p:pic>
        <p:sp>
          <p:nvSpPr>
            <p:cNvPr id="15" name="Rectangle 14"/>
            <p:cNvSpPr/>
            <p:nvPr/>
          </p:nvSpPr>
          <p:spPr>
            <a:xfrm>
              <a:off x="7280128" y="1943100"/>
              <a:ext cx="406547"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p:cNvPicPr>
              <a:picLocks noChangeAspect="1"/>
            </p:cNvPicPr>
            <p:nvPr/>
          </p:nvPicPr>
          <p:blipFill rotWithShape="1">
            <a:blip r:embed="rId9">
              <a:extLst>
                <a:ext uri="{28A0092B-C50C-407E-A947-70E740481C1C}">
                  <a14:useLocalDpi xmlns:a14="http://schemas.microsoft.com/office/drawing/2010/main" val="0"/>
                </a:ext>
              </a:extLst>
            </a:blip>
            <a:srcRect l="27243" t="90374" r="63694" b="1414"/>
            <a:stretch/>
          </p:blipFill>
          <p:spPr>
            <a:xfrm>
              <a:off x="7269001" y="1965669"/>
              <a:ext cx="567159" cy="665086"/>
            </a:xfrm>
            <a:prstGeom prst="rect">
              <a:avLst/>
            </a:prstGeom>
          </p:spPr>
        </p:pic>
      </p:grpSp>
    </p:spTree>
    <p:extLst>
      <p:ext uri="{BB962C8B-B14F-4D97-AF65-F5344CB8AC3E}">
        <p14:creationId xmlns:p14="http://schemas.microsoft.com/office/powerpoint/2010/main" val="89853277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599" y="274746"/>
            <a:ext cx="3525991" cy="1839803"/>
          </a:xfrm>
        </p:spPr>
        <p:txBody>
          <a:bodyPr>
            <a:normAutofit fontScale="90000"/>
          </a:bodyPr>
          <a:lstStyle/>
          <a:p>
            <a:r>
              <a:rPr lang="en-US" dirty="0" smtClean="0"/>
              <a:t>Crater Size-Frequency Distribution</a:t>
            </a:r>
            <a:endParaRPr lang="en-US" dirty="0"/>
          </a:p>
        </p:txBody>
      </p:sp>
      <p:sp>
        <p:nvSpPr>
          <p:cNvPr id="4" name="Slide Number Placeholder 3"/>
          <p:cNvSpPr>
            <a:spLocks noGrp="1"/>
          </p:cNvSpPr>
          <p:nvPr>
            <p:ph type="sldNum" sz="quarter" idx="12"/>
          </p:nvPr>
        </p:nvSpPr>
        <p:spPr/>
        <p:txBody>
          <a:bodyPr/>
          <a:lstStyle/>
          <a:p>
            <a:fld id="{EE57A43C-44CF-1541-B46E-B8B618C018B5}" type="slidenum">
              <a:rPr lang="en-US" smtClean="0"/>
              <a:t>17</a:t>
            </a:fld>
            <a:endParaRPr lang="en-US"/>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6273" t="4912" r="6713" b="7116"/>
          <a:stretch/>
        </p:blipFill>
        <p:spPr>
          <a:xfrm>
            <a:off x="4122965" y="125337"/>
            <a:ext cx="7318223" cy="6732663"/>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5440" t="6027" r="7581" b="5803"/>
          <a:stretch/>
        </p:blipFill>
        <p:spPr>
          <a:xfrm>
            <a:off x="4590497" y="757526"/>
            <a:ext cx="7012700" cy="5528974"/>
          </a:xfrm>
          <a:prstGeom prst="rect">
            <a:avLst/>
          </a:prstGeom>
        </p:spPr>
      </p:pic>
    </p:spTree>
    <p:extLst>
      <p:ext uri="{BB962C8B-B14F-4D97-AF65-F5344CB8AC3E}">
        <p14:creationId xmlns:p14="http://schemas.microsoft.com/office/powerpoint/2010/main" val="1204421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about secondary craters?</a:t>
            </a:r>
            <a:endParaRPr lang="en-US" dirty="0"/>
          </a:p>
        </p:txBody>
      </p:sp>
      <p:sp>
        <p:nvSpPr>
          <p:cNvPr id="4" name="Slide Number Placeholder 3"/>
          <p:cNvSpPr>
            <a:spLocks noGrp="1"/>
          </p:cNvSpPr>
          <p:nvPr>
            <p:ph type="sldNum" sz="quarter" idx="12"/>
          </p:nvPr>
        </p:nvSpPr>
        <p:spPr/>
        <p:txBody>
          <a:bodyPr/>
          <a:lstStyle/>
          <a:p>
            <a:fld id="{EE57A43C-44CF-1541-B46E-B8B618C018B5}" type="slidenum">
              <a:rPr lang="en-US" smtClean="0"/>
              <a:t>18</a:t>
            </a:fld>
            <a:endParaRPr lang="en-US"/>
          </a:p>
        </p:txBody>
      </p:sp>
      <p:grpSp>
        <p:nvGrpSpPr>
          <p:cNvPr id="5" name="Group 4"/>
          <p:cNvGrpSpPr/>
          <p:nvPr/>
        </p:nvGrpSpPr>
        <p:grpSpPr>
          <a:xfrm>
            <a:off x="868197" y="17386288"/>
            <a:ext cx="6044770" cy="5111689"/>
            <a:chOff x="6529968" y="16688870"/>
            <a:chExt cx="7924800" cy="5955670"/>
          </a:xfrm>
        </p:grpSpPr>
        <p:grpSp>
          <p:nvGrpSpPr>
            <p:cNvPr id="6" name="Group 5"/>
            <p:cNvGrpSpPr/>
            <p:nvPr/>
          </p:nvGrpSpPr>
          <p:grpSpPr>
            <a:xfrm>
              <a:off x="6529968" y="16688870"/>
              <a:ext cx="7924800" cy="5955670"/>
              <a:chOff x="1676400" y="17488531"/>
              <a:chExt cx="7924800" cy="5955670"/>
            </a:xfrm>
          </p:grpSpPr>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3333" t="6601" r="6503" b="6278"/>
              <a:stretch/>
            </p:blipFill>
            <p:spPr>
              <a:xfrm>
                <a:off x="1676400" y="17488531"/>
                <a:ext cx="7924800" cy="5955670"/>
              </a:xfrm>
              <a:prstGeom prst="rect">
                <a:avLst/>
              </a:prstGeom>
            </p:spPr>
          </p:pic>
          <p:cxnSp>
            <p:nvCxnSpPr>
              <p:cNvPr id="9" name="Straight Connector 8"/>
              <p:cNvCxnSpPr/>
              <p:nvPr/>
            </p:nvCxnSpPr>
            <p:spPr>
              <a:xfrm flipV="1">
                <a:off x="4768516" y="17701886"/>
                <a:ext cx="0" cy="2423160"/>
              </a:xfrm>
              <a:prstGeom prst="line">
                <a:avLst/>
              </a:prstGeom>
              <a:ln w="12700">
                <a:solidFill>
                  <a:srgbClr val="A5163F"/>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7416111" y="17701886"/>
                <a:ext cx="0" cy="2423160"/>
              </a:xfrm>
              <a:prstGeom prst="line">
                <a:avLst/>
              </a:prstGeom>
              <a:ln w="12700">
                <a:solidFill>
                  <a:srgbClr val="A5163F"/>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8809483" y="20611007"/>
                <a:ext cx="0" cy="2423160"/>
              </a:xfrm>
              <a:prstGeom prst="line">
                <a:avLst/>
              </a:prstGeom>
              <a:ln w="12700">
                <a:solidFill>
                  <a:srgbClr val="A5163F"/>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3467807" y="17935961"/>
                <a:ext cx="1300709" cy="484345"/>
              </a:xfrm>
              <a:prstGeom prst="rect">
                <a:avLst/>
              </a:prstGeom>
              <a:noFill/>
            </p:spPr>
            <p:txBody>
              <a:bodyPr wrap="square" rtlCol="0">
                <a:spAutoFit/>
              </a:bodyPr>
              <a:lstStyle/>
              <a:p>
                <a:r>
                  <a:rPr lang="en-US" sz="1400" dirty="0" smtClean="0"/>
                  <a:t>5% Of Odysseus’ diameter</a:t>
                </a:r>
                <a:endParaRPr lang="en-US" sz="1400" dirty="0"/>
              </a:p>
            </p:txBody>
          </p:sp>
          <p:sp>
            <p:nvSpPr>
              <p:cNvPr id="13" name="TextBox 12"/>
              <p:cNvSpPr txBox="1"/>
              <p:nvPr/>
            </p:nvSpPr>
            <p:spPr>
              <a:xfrm>
                <a:off x="7436159" y="17927599"/>
                <a:ext cx="1861274" cy="523220"/>
              </a:xfrm>
              <a:prstGeom prst="rect">
                <a:avLst/>
              </a:prstGeom>
              <a:noFill/>
            </p:spPr>
            <p:txBody>
              <a:bodyPr wrap="square" rtlCol="0">
                <a:spAutoFit/>
              </a:bodyPr>
              <a:lstStyle/>
              <a:p>
                <a:r>
                  <a:rPr lang="en-US" sz="1400" dirty="0" smtClean="0"/>
                  <a:t>5% Of Odysseus’ diameter</a:t>
                </a:r>
                <a:endParaRPr lang="en-US" sz="1400" dirty="0"/>
              </a:p>
            </p:txBody>
          </p:sp>
          <p:sp>
            <p:nvSpPr>
              <p:cNvPr id="14" name="TextBox 13"/>
              <p:cNvSpPr txBox="1"/>
              <p:nvPr/>
            </p:nvSpPr>
            <p:spPr>
              <a:xfrm>
                <a:off x="7416111" y="20900521"/>
                <a:ext cx="1369464" cy="484345"/>
              </a:xfrm>
              <a:prstGeom prst="rect">
                <a:avLst/>
              </a:prstGeom>
              <a:noFill/>
            </p:spPr>
            <p:txBody>
              <a:bodyPr wrap="square" rtlCol="0">
                <a:spAutoFit/>
              </a:bodyPr>
              <a:lstStyle/>
              <a:p>
                <a:r>
                  <a:rPr lang="en-US" sz="1400" dirty="0" smtClean="0"/>
                  <a:t>5% Of Odysseus’ diameter</a:t>
                </a:r>
                <a:endParaRPr lang="en-US" sz="1400" dirty="0"/>
              </a:p>
            </p:txBody>
          </p:sp>
          <p:sp>
            <p:nvSpPr>
              <p:cNvPr id="15" name="TextBox 14"/>
              <p:cNvSpPr txBox="1"/>
              <p:nvPr/>
            </p:nvSpPr>
            <p:spPr>
              <a:xfrm>
                <a:off x="3405588" y="21023124"/>
                <a:ext cx="1285392" cy="484345"/>
              </a:xfrm>
              <a:prstGeom prst="rect">
                <a:avLst/>
              </a:prstGeom>
              <a:noFill/>
            </p:spPr>
            <p:txBody>
              <a:bodyPr wrap="square" rtlCol="0">
                <a:spAutoFit/>
              </a:bodyPr>
              <a:lstStyle/>
              <a:p>
                <a:r>
                  <a:rPr lang="en-US" sz="1400" dirty="0" smtClean="0"/>
                  <a:t>5% Of Odysseus’ diameter</a:t>
                </a:r>
                <a:endParaRPr lang="en-US" sz="1400" dirty="0"/>
              </a:p>
            </p:txBody>
          </p:sp>
        </p:grpSp>
        <p:cxnSp>
          <p:nvCxnSpPr>
            <p:cNvPr id="7" name="Straight Connector 6"/>
            <p:cNvCxnSpPr/>
            <p:nvPr/>
          </p:nvCxnSpPr>
          <p:spPr>
            <a:xfrm flipV="1">
              <a:off x="9544548" y="19811346"/>
              <a:ext cx="0" cy="2423160"/>
            </a:xfrm>
            <a:prstGeom prst="line">
              <a:avLst/>
            </a:prstGeom>
            <a:ln w="12700">
              <a:solidFill>
                <a:srgbClr val="A5163F"/>
              </a:solidFill>
            </a:ln>
          </p:spPr>
          <p:style>
            <a:lnRef idx="1">
              <a:schemeClr val="accent1"/>
            </a:lnRef>
            <a:fillRef idx="0">
              <a:schemeClr val="accent1"/>
            </a:fillRef>
            <a:effectRef idx="0">
              <a:schemeClr val="accent1"/>
            </a:effectRef>
            <a:fontRef idx="minor">
              <a:schemeClr val="tx1"/>
            </a:fontRef>
          </p:style>
        </p:cxnSp>
      </p:grpSp>
      <p:grpSp>
        <p:nvGrpSpPr>
          <p:cNvPr id="16" name="Group 15"/>
          <p:cNvGrpSpPr/>
          <p:nvPr/>
        </p:nvGrpSpPr>
        <p:grpSpPr>
          <a:xfrm>
            <a:off x="1020597" y="17538688"/>
            <a:ext cx="6044770" cy="5111689"/>
            <a:chOff x="6529968" y="16688870"/>
            <a:chExt cx="7924800" cy="5955670"/>
          </a:xfrm>
        </p:grpSpPr>
        <p:grpSp>
          <p:nvGrpSpPr>
            <p:cNvPr id="17" name="Group 16"/>
            <p:cNvGrpSpPr/>
            <p:nvPr/>
          </p:nvGrpSpPr>
          <p:grpSpPr>
            <a:xfrm>
              <a:off x="6529968" y="16688870"/>
              <a:ext cx="7924800" cy="5955670"/>
              <a:chOff x="1676400" y="17488531"/>
              <a:chExt cx="7924800" cy="5955670"/>
            </a:xfrm>
          </p:grpSpPr>
          <p:pic>
            <p:nvPicPr>
              <p:cNvPr id="19" name="Picture 18"/>
              <p:cNvPicPr>
                <a:picLocks noChangeAspect="1"/>
              </p:cNvPicPr>
              <p:nvPr/>
            </p:nvPicPr>
            <p:blipFill rotWithShape="1">
              <a:blip r:embed="rId3">
                <a:extLst>
                  <a:ext uri="{28A0092B-C50C-407E-A947-70E740481C1C}">
                    <a14:useLocalDpi xmlns:a14="http://schemas.microsoft.com/office/drawing/2010/main" val="0"/>
                  </a:ext>
                </a:extLst>
              </a:blip>
              <a:srcRect l="3333" t="6601" r="6503" b="6278"/>
              <a:stretch/>
            </p:blipFill>
            <p:spPr>
              <a:xfrm>
                <a:off x="1676400" y="17488531"/>
                <a:ext cx="7924800" cy="5955670"/>
              </a:xfrm>
              <a:prstGeom prst="rect">
                <a:avLst/>
              </a:prstGeom>
            </p:spPr>
          </p:pic>
          <p:cxnSp>
            <p:nvCxnSpPr>
              <p:cNvPr id="20" name="Straight Connector 19"/>
              <p:cNvCxnSpPr/>
              <p:nvPr/>
            </p:nvCxnSpPr>
            <p:spPr>
              <a:xfrm flipV="1">
                <a:off x="4768516" y="17701886"/>
                <a:ext cx="0" cy="2423160"/>
              </a:xfrm>
              <a:prstGeom prst="line">
                <a:avLst/>
              </a:prstGeom>
              <a:ln w="12700">
                <a:solidFill>
                  <a:srgbClr val="A5163F"/>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7416111" y="17701886"/>
                <a:ext cx="0" cy="2423160"/>
              </a:xfrm>
              <a:prstGeom prst="line">
                <a:avLst/>
              </a:prstGeom>
              <a:ln w="12700">
                <a:solidFill>
                  <a:srgbClr val="A5163F"/>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V="1">
                <a:off x="8809483" y="20611007"/>
                <a:ext cx="0" cy="2423160"/>
              </a:xfrm>
              <a:prstGeom prst="line">
                <a:avLst/>
              </a:prstGeom>
              <a:ln w="12700">
                <a:solidFill>
                  <a:srgbClr val="A5163F"/>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3467807" y="17935961"/>
                <a:ext cx="1300709" cy="484345"/>
              </a:xfrm>
              <a:prstGeom prst="rect">
                <a:avLst/>
              </a:prstGeom>
              <a:noFill/>
            </p:spPr>
            <p:txBody>
              <a:bodyPr wrap="square" rtlCol="0">
                <a:spAutoFit/>
              </a:bodyPr>
              <a:lstStyle/>
              <a:p>
                <a:r>
                  <a:rPr lang="en-US" sz="1400" dirty="0" smtClean="0"/>
                  <a:t>5% Of Odysseus’ diameter</a:t>
                </a:r>
                <a:endParaRPr lang="en-US" sz="1400" dirty="0"/>
              </a:p>
            </p:txBody>
          </p:sp>
          <p:sp>
            <p:nvSpPr>
              <p:cNvPr id="24" name="TextBox 23"/>
              <p:cNvSpPr txBox="1"/>
              <p:nvPr/>
            </p:nvSpPr>
            <p:spPr>
              <a:xfrm>
                <a:off x="7436159" y="17927599"/>
                <a:ext cx="1861274" cy="523220"/>
              </a:xfrm>
              <a:prstGeom prst="rect">
                <a:avLst/>
              </a:prstGeom>
              <a:noFill/>
            </p:spPr>
            <p:txBody>
              <a:bodyPr wrap="square" rtlCol="0">
                <a:spAutoFit/>
              </a:bodyPr>
              <a:lstStyle/>
              <a:p>
                <a:r>
                  <a:rPr lang="en-US" sz="1400" dirty="0" smtClean="0"/>
                  <a:t>5% Of Odysseus’ diameter</a:t>
                </a:r>
                <a:endParaRPr lang="en-US" sz="1400" dirty="0"/>
              </a:p>
            </p:txBody>
          </p:sp>
          <p:sp>
            <p:nvSpPr>
              <p:cNvPr id="25" name="TextBox 24"/>
              <p:cNvSpPr txBox="1"/>
              <p:nvPr/>
            </p:nvSpPr>
            <p:spPr>
              <a:xfrm>
                <a:off x="7416111" y="20900521"/>
                <a:ext cx="1369464" cy="484345"/>
              </a:xfrm>
              <a:prstGeom prst="rect">
                <a:avLst/>
              </a:prstGeom>
              <a:noFill/>
            </p:spPr>
            <p:txBody>
              <a:bodyPr wrap="square" rtlCol="0">
                <a:spAutoFit/>
              </a:bodyPr>
              <a:lstStyle/>
              <a:p>
                <a:r>
                  <a:rPr lang="en-US" sz="1400" dirty="0" smtClean="0"/>
                  <a:t>5% Of Odysseus’ diameter</a:t>
                </a:r>
                <a:endParaRPr lang="en-US" sz="1400" dirty="0"/>
              </a:p>
            </p:txBody>
          </p:sp>
          <p:sp>
            <p:nvSpPr>
              <p:cNvPr id="26" name="TextBox 25"/>
              <p:cNvSpPr txBox="1"/>
              <p:nvPr/>
            </p:nvSpPr>
            <p:spPr>
              <a:xfrm>
                <a:off x="3405588" y="21023124"/>
                <a:ext cx="1285392" cy="484345"/>
              </a:xfrm>
              <a:prstGeom prst="rect">
                <a:avLst/>
              </a:prstGeom>
              <a:noFill/>
            </p:spPr>
            <p:txBody>
              <a:bodyPr wrap="square" rtlCol="0">
                <a:spAutoFit/>
              </a:bodyPr>
              <a:lstStyle/>
              <a:p>
                <a:r>
                  <a:rPr lang="en-US" sz="1400" dirty="0" smtClean="0"/>
                  <a:t>5% Of Odysseus’ diameter</a:t>
                </a:r>
                <a:endParaRPr lang="en-US" sz="1400" dirty="0"/>
              </a:p>
            </p:txBody>
          </p:sp>
        </p:grpSp>
        <p:cxnSp>
          <p:nvCxnSpPr>
            <p:cNvPr id="18" name="Straight Connector 17"/>
            <p:cNvCxnSpPr/>
            <p:nvPr/>
          </p:nvCxnSpPr>
          <p:spPr>
            <a:xfrm flipV="1">
              <a:off x="9544548" y="19811346"/>
              <a:ext cx="0" cy="2423160"/>
            </a:xfrm>
            <a:prstGeom prst="line">
              <a:avLst/>
            </a:prstGeom>
            <a:ln w="12700">
              <a:solidFill>
                <a:srgbClr val="A5163F"/>
              </a:solidFill>
            </a:ln>
          </p:spPr>
          <p:style>
            <a:lnRef idx="1">
              <a:schemeClr val="accent1"/>
            </a:lnRef>
            <a:fillRef idx="0">
              <a:schemeClr val="accent1"/>
            </a:fillRef>
            <a:effectRef idx="0">
              <a:schemeClr val="accent1"/>
            </a:effectRef>
            <a:fontRef idx="minor">
              <a:schemeClr val="tx1"/>
            </a:fontRef>
          </p:style>
        </p:cxnSp>
      </p:grpSp>
      <p:pic>
        <p:nvPicPr>
          <p:cNvPr id="29" name="Picture 28"/>
          <p:cNvPicPr>
            <a:picLocks noChangeAspect="1"/>
          </p:cNvPicPr>
          <p:nvPr/>
        </p:nvPicPr>
        <p:blipFill rotWithShape="1">
          <a:blip r:embed="rId4">
            <a:extLst>
              <a:ext uri="{28A0092B-C50C-407E-A947-70E740481C1C}">
                <a14:useLocalDpi xmlns:a14="http://schemas.microsoft.com/office/drawing/2010/main" val="0"/>
              </a:ext>
            </a:extLst>
          </a:blip>
          <a:srcRect l="16029" r="10021" b="3750"/>
          <a:stretch/>
        </p:blipFill>
        <p:spPr>
          <a:xfrm>
            <a:off x="4825997" y="0"/>
            <a:ext cx="6958014" cy="6600825"/>
          </a:xfrm>
          <a:prstGeom prst="rect">
            <a:avLst/>
          </a:prstGeom>
        </p:spPr>
      </p:pic>
      <p:pic>
        <p:nvPicPr>
          <p:cNvPr id="28" name="Content Placeholder 27"/>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5282184" y="839184"/>
            <a:ext cx="6047232" cy="5114544"/>
          </a:xfrm>
        </p:spPr>
      </p:pic>
    </p:spTree>
    <p:extLst>
      <p:ext uri="{BB962C8B-B14F-4D97-AF65-F5344CB8AC3E}">
        <p14:creationId xmlns:p14="http://schemas.microsoft.com/office/powerpoint/2010/main" val="46240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9863" y="-69653"/>
            <a:ext cx="10614675" cy="1608487"/>
          </a:xfrm>
        </p:spPr>
        <p:txBody>
          <a:bodyPr>
            <a:normAutofit/>
          </a:bodyPr>
          <a:lstStyle/>
          <a:p>
            <a:pPr algn="l"/>
            <a:r>
              <a:rPr lang="en-US" sz="3600"/>
              <a:t>What is the effect of secondary craters on our  Distributions?</a:t>
            </a:r>
            <a:br>
              <a:rPr lang="en-US" sz="3600"/>
            </a:br>
            <a:endParaRPr lang="en-US" sz="3500" dirty="0"/>
          </a:p>
        </p:txBody>
      </p:sp>
      <p:sp>
        <p:nvSpPr>
          <p:cNvPr id="4" name="Slide Number Placeholder 3"/>
          <p:cNvSpPr>
            <a:spLocks noGrp="1"/>
          </p:cNvSpPr>
          <p:nvPr>
            <p:ph type="sldNum" sz="quarter" idx="12"/>
          </p:nvPr>
        </p:nvSpPr>
        <p:spPr>
          <a:xfrm>
            <a:off x="11784011" y="5607592"/>
            <a:ext cx="407988" cy="365125"/>
          </a:xfrm>
        </p:spPr>
        <p:txBody>
          <a:bodyPr>
            <a:normAutofit/>
          </a:bodyPr>
          <a:lstStyle/>
          <a:p>
            <a:pPr>
              <a:spcAft>
                <a:spcPts val="600"/>
              </a:spcAft>
            </a:pPr>
            <a:fld id="{EE57A43C-44CF-1541-B46E-B8B618C018B5}" type="slidenum">
              <a:rPr lang="en-US" smtClean="0"/>
              <a:pPr>
                <a:spcAft>
                  <a:spcPts val="600"/>
                </a:spcAft>
              </a:pPr>
              <a:t>19</a:t>
            </a:fld>
            <a:endParaRPr lang="en-US"/>
          </a:p>
        </p:txBody>
      </p:sp>
      <p:sp>
        <p:nvSpPr>
          <p:cNvPr id="7" name="TextBox 6"/>
          <p:cNvSpPr txBox="1"/>
          <p:nvPr/>
        </p:nvSpPr>
        <p:spPr>
          <a:xfrm>
            <a:off x="10238024" y="1538834"/>
            <a:ext cx="1953975" cy="3139321"/>
          </a:xfrm>
          <a:prstGeom prst="rect">
            <a:avLst/>
          </a:prstGeom>
          <a:noFill/>
        </p:spPr>
        <p:txBody>
          <a:bodyPr wrap="square" rtlCol="0">
            <a:spAutoFit/>
          </a:bodyPr>
          <a:lstStyle/>
          <a:p>
            <a:pPr marL="285750" indent="-285750">
              <a:buFont typeface="Arial" charset="0"/>
              <a:buChar char="•"/>
            </a:pPr>
            <a:endParaRPr lang="en-US" dirty="0" smtClean="0"/>
          </a:p>
          <a:p>
            <a:pPr marL="285750" indent="-285750">
              <a:buFont typeface="Arial" charset="0"/>
              <a:buChar char="•"/>
            </a:pPr>
            <a:r>
              <a:rPr lang="en-US" dirty="0" smtClean="0"/>
              <a:t>2000 </a:t>
            </a:r>
            <a:r>
              <a:rPr lang="en-US" dirty="0" smtClean="0"/>
              <a:t>fragments from the Odysseus impact were modeled to observe where they impact the surface</a:t>
            </a:r>
          </a:p>
          <a:p>
            <a:pPr marL="285750" indent="-285750">
              <a:buFont typeface="Arial" charset="0"/>
              <a:buChar char="•"/>
            </a:pPr>
            <a:endParaRPr lang="en-US" dirty="0" smtClean="0"/>
          </a:p>
          <a:p>
            <a:pPr marL="285750" indent="-285750">
              <a:buFont typeface="Arial" charset="0"/>
              <a:buChar char="•"/>
            </a:pPr>
            <a:endParaRPr lang="en-US" dirty="0"/>
          </a:p>
        </p:txBody>
      </p:sp>
      <p:pic>
        <p:nvPicPr>
          <p:cNvPr id="6" name="Content Placeholder 5"/>
          <p:cNvPicPr>
            <a:picLocks noGrp="1" noChangeAspect="1"/>
          </p:cNvPicPr>
          <p:nvPr>
            <p:ph idx="1"/>
          </p:nvPr>
        </p:nvPicPr>
        <p:blipFill rotWithShape="1">
          <a:blip r:embed="rId3">
            <a:extLst>
              <a:ext uri="{BEBA8EAE-BF5A-486C-A8C5-ECC9F3942E4B}">
                <a14:imgProps xmlns:a14="http://schemas.microsoft.com/office/drawing/2010/main">
                  <a14:imgLayer r:embed="rId4">
                    <a14:imgEffect>
                      <a14:backgroundRemoval t="5115" b="100000" l="2471" r="100000"/>
                    </a14:imgEffect>
                  </a14:imgLayer>
                </a14:imgProps>
              </a:ext>
              <a:ext uri="{28A0092B-C50C-407E-A947-70E740481C1C}">
                <a14:useLocalDpi xmlns:a14="http://schemas.microsoft.com/office/drawing/2010/main" val="0"/>
              </a:ext>
            </a:extLst>
          </a:blip>
          <a:srcRect l="2500" t="5177"/>
          <a:stretch/>
        </p:blipFill>
        <p:spPr>
          <a:xfrm>
            <a:off x="0" y="1198434"/>
            <a:ext cx="10159893" cy="4914960"/>
          </a:xfrm>
        </p:spPr>
      </p:pic>
      <p:sp>
        <p:nvSpPr>
          <p:cNvPr id="3" name="TextBox 2"/>
          <p:cNvSpPr txBox="1"/>
          <p:nvPr/>
        </p:nvSpPr>
        <p:spPr>
          <a:xfrm>
            <a:off x="9160153" y="411426"/>
            <a:ext cx="3031847" cy="646331"/>
          </a:xfrm>
          <a:prstGeom prst="rect">
            <a:avLst/>
          </a:prstGeom>
          <a:solidFill>
            <a:schemeClr val="accent1"/>
          </a:solidFill>
        </p:spPr>
        <p:txBody>
          <a:bodyPr wrap="square" rtlCol="0">
            <a:spAutoFit/>
          </a:bodyPr>
          <a:lstStyle/>
          <a:p>
            <a:r>
              <a:rPr lang="en-US" dirty="0" smtClean="0">
                <a:solidFill>
                  <a:schemeClr val="bg1"/>
                </a:solidFill>
              </a:rPr>
              <a:t>Modeled </a:t>
            </a:r>
            <a:r>
              <a:rPr lang="en-US" smtClean="0">
                <a:solidFill>
                  <a:schemeClr val="bg1"/>
                </a:solidFill>
              </a:rPr>
              <a:t>data courtesy </a:t>
            </a:r>
            <a:r>
              <a:rPr lang="en-US" dirty="0" smtClean="0">
                <a:solidFill>
                  <a:schemeClr val="bg1"/>
                </a:solidFill>
              </a:rPr>
              <a:t>of Beau </a:t>
            </a:r>
            <a:r>
              <a:rPr lang="en-US" dirty="0" err="1" smtClean="0">
                <a:solidFill>
                  <a:schemeClr val="bg1"/>
                </a:solidFill>
              </a:rPr>
              <a:t>Bierhaus</a:t>
            </a:r>
            <a:endParaRPr lang="en-US" dirty="0">
              <a:solidFill>
                <a:schemeClr val="bg1"/>
              </a:solidFill>
            </a:endParaRPr>
          </a:p>
        </p:txBody>
      </p:sp>
      <p:sp>
        <p:nvSpPr>
          <p:cNvPr id="5" name="TextBox 4"/>
          <p:cNvSpPr txBox="1"/>
          <p:nvPr/>
        </p:nvSpPr>
        <p:spPr>
          <a:xfrm>
            <a:off x="471487" y="6254071"/>
            <a:ext cx="6543675" cy="369332"/>
          </a:xfrm>
          <a:prstGeom prst="rect">
            <a:avLst/>
          </a:prstGeom>
          <a:noFill/>
        </p:spPr>
        <p:txBody>
          <a:bodyPr wrap="square" rtlCol="0">
            <a:spAutoFit/>
          </a:bodyPr>
          <a:lstStyle/>
          <a:p>
            <a:r>
              <a:rPr lang="en-US" dirty="0" smtClean="0"/>
              <a:t>See LPSC </a:t>
            </a:r>
            <a:r>
              <a:rPr lang="en-US" dirty="0" smtClean="0">
                <a:latin typeface="Arial" charset="0"/>
                <a:ea typeface="Arial" charset="0"/>
                <a:cs typeface="Arial" charset="0"/>
              </a:rPr>
              <a:t>2018</a:t>
            </a:r>
            <a:r>
              <a:rPr lang="en-US" dirty="0" smtClean="0"/>
              <a:t> Abstract </a:t>
            </a:r>
            <a:r>
              <a:rPr lang="en-US" dirty="0" smtClean="0">
                <a:latin typeface="Arial" charset="0"/>
                <a:ea typeface="Arial" charset="0"/>
                <a:cs typeface="Arial" charset="0"/>
              </a:rPr>
              <a:t>2766 </a:t>
            </a:r>
            <a:r>
              <a:rPr lang="en-US" dirty="0" smtClean="0">
                <a:ea typeface="Arial" charset="0"/>
                <a:cs typeface="Arial" charset="0"/>
              </a:rPr>
              <a:t>for more detail on this project</a:t>
            </a:r>
            <a:endParaRPr lang="en-US" dirty="0">
              <a:latin typeface="Arial" charset="0"/>
              <a:ea typeface="Arial" charset="0"/>
              <a:cs typeface="Arial" charset="0"/>
            </a:endParaRPr>
          </a:p>
        </p:txBody>
      </p:sp>
    </p:spTree>
    <p:extLst>
      <p:ext uri="{BB962C8B-B14F-4D97-AF65-F5344CB8AC3E}">
        <p14:creationId xmlns:p14="http://schemas.microsoft.com/office/powerpoint/2010/main" val="143473001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1" name="Rectangle 10">
            <a:extLst>
              <a:ext uri="{FF2B5EF4-FFF2-40B4-BE49-F238E27FC236}">
                <a16:creationId xmlns="" xmlns:a16="http://schemas.microsoft.com/office/drawing/2014/main" id="{FE532BDF-26FE-45A4-8718-E87D9B062E8E}"/>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 xmlns:a16="http://schemas.microsoft.com/office/drawing/2014/main" id="{29E70135-50A1-42D0-AB31-8F321868A3C4}"/>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228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6" title="Page Number Shape">
            <a:extLst>
              <a:ext uri="{FF2B5EF4-FFF2-40B4-BE49-F238E27FC236}">
                <a16:creationId xmlns="" xmlns:a16="http://schemas.microsoft.com/office/drawing/2014/main" id="{CE7186C6-E9F2-4690-AC92-F449B3768265}"/>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938535"/>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bg2"/>
          </a:solidFill>
          <a:ln w="0">
            <a:noFill/>
            <a:prstDash val="solid"/>
            <a:round/>
            <a:headEnd/>
            <a:tailEnd/>
          </a:ln>
        </p:spPr>
      </p:sp>
      <p:cxnSp>
        <p:nvCxnSpPr>
          <p:cNvPr id="17" name="Straight Connector 16" title="Horizontal Rule Line">
            <a:extLst>
              <a:ext uri="{FF2B5EF4-FFF2-40B4-BE49-F238E27FC236}">
                <a16:creationId xmlns="" xmlns:a16="http://schemas.microsoft.com/office/drawing/2014/main" id="{C583E161-1EC9-4CE6-9CEC-3CF8E315C25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676579"/>
            <a:ext cx="8129873" cy="6020"/>
          </a:xfrm>
          <a:prstGeom prst="line">
            <a:avLst/>
          </a:prstGeom>
          <a:ln w="25400">
            <a:solidFill>
              <a:srgbClr val="FFFFFF"/>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960120" y="434101"/>
            <a:ext cx="7169753" cy="1232750"/>
          </a:xfrm>
        </p:spPr>
        <p:txBody>
          <a:bodyPr anchor="b">
            <a:normAutofit/>
          </a:bodyPr>
          <a:lstStyle/>
          <a:p>
            <a:r>
              <a:rPr lang="en-US">
                <a:solidFill>
                  <a:srgbClr val="FFFFFF"/>
                </a:solidFill>
              </a:rPr>
              <a:t>Big picture Questions</a:t>
            </a:r>
          </a:p>
        </p:txBody>
      </p:sp>
      <p:graphicFrame>
        <p:nvGraphicFramePr>
          <p:cNvPr id="6" name="Content Placeholder 2">
            <a:extLst>
              <a:ext uri="{FF2B5EF4-FFF2-40B4-BE49-F238E27FC236}">
                <a16:creationId xmlns="" xmlns:a16="http://schemas.microsoft.com/office/drawing/2014/main" id="{8AE99B88-71A2-4AAA-9B3C-BD2399E9EE4D}"/>
              </a:ext>
            </a:extLst>
          </p:cNvPr>
          <p:cNvGraphicFramePr>
            <a:graphicFrameLocks noGrp="1"/>
          </p:cNvGraphicFramePr>
          <p:nvPr>
            <p:ph idx="1"/>
            <p:extLst>
              <p:ext uri="{D42A27DB-BD31-4B8C-83A1-F6EECF244321}">
                <p14:modId xmlns:p14="http://schemas.microsoft.com/office/powerpoint/2010/main" val="1379687399"/>
              </p:ext>
            </p:extLst>
          </p:nvPr>
        </p:nvGraphicFramePr>
        <p:xfrm>
          <a:off x="960120" y="2917149"/>
          <a:ext cx="10279971" cy="29874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p:cNvSpPr>
            <a:spLocks noGrp="1"/>
          </p:cNvSpPr>
          <p:nvPr>
            <p:ph type="sldNum" sz="quarter" idx="12"/>
          </p:nvPr>
        </p:nvSpPr>
        <p:spPr>
          <a:xfrm>
            <a:off x="11784011" y="1165547"/>
            <a:ext cx="407988" cy="365125"/>
          </a:xfrm>
        </p:spPr>
        <p:txBody>
          <a:bodyPr>
            <a:normAutofit/>
          </a:bodyPr>
          <a:lstStyle/>
          <a:p>
            <a:pPr>
              <a:spcAft>
                <a:spcPts val="600"/>
              </a:spcAft>
            </a:pPr>
            <a:fld id="{EE57A43C-44CF-1541-B46E-B8B618C018B5}" type="slidenum">
              <a:rPr lang="en-US">
                <a:solidFill>
                  <a:schemeClr val="tx1"/>
                </a:solidFill>
              </a:rPr>
              <a:pPr>
                <a:spcAft>
                  <a:spcPts val="600"/>
                </a:spcAft>
              </a:pPr>
              <a:t>2</a:t>
            </a:fld>
            <a:endParaRPr lang="en-US">
              <a:solidFill>
                <a:schemeClr val="tx1"/>
              </a:solidFill>
            </a:endParaRPr>
          </a:p>
        </p:txBody>
      </p:sp>
    </p:spTree>
    <p:extLst>
      <p:ext uri="{BB962C8B-B14F-4D97-AF65-F5344CB8AC3E}">
        <p14:creationId xmlns:p14="http://schemas.microsoft.com/office/powerpoint/2010/main" val="335298704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7693" y="137252"/>
            <a:ext cx="9167813" cy="797635"/>
          </a:xfrm>
        </p:spPr>
        <p:txBody>
          <a:bodyPr/>
          <a:lstStyle/>
          <a:p>
            <a:pPr algn="l"/>
            <a:r>
              <a:rPr lang="en-US" dirty="0" smtClean="0"/>
              <a:t>Dione Mapping</a:t>
            </a:r>
            <a:endParaRPr lang="en-US" dirty="0"/>
          </a:p>
        </p:txBody>
      </p:sp>
      <p:sp>
        <p:nvSpPr>
          <p:cNvPr id="4" name="Slide Number Placeholder 3"/>
          <p:cNvSpPr>
            <a:spLocks noGrp="1"/>
          </p:cNvSpPr>
          <p:nvPr>
            <p:ph type="sldNum" sz="quarter" idx="12"/>
          </p:nvPr>
        </p:nvSpPr>
        <p:spPr/>
        <p:txBody>
          <a:bodyPr/>
          <a:lstStyle/>
          <a:p>
            <a:fld id="{EE57A43C-44CF-1541-B46E-B8B618C018B5}" type="slidenum">
              <a:rPr lang="en-US" smtClean="0"/>
              <a:t>20</a:t>
            </a:fld>
            <a:endParaRPr lang="en-US"/>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8161" r="2297" b="5000"/>
          <a:stretch/>
        </p:blipFill>
        <p:spPr>
          <a:xfrm>
            <a:off x="153769" y="934887"/>
            <a:ext cx="10055659" cy="5037830"/>
          </a:xfrm>
          <a:prstGeom prst="rect">
            <a:avLst/>
          </a:prstGeom>
        </p:spPr>
      </p:pic>
      <p:sp>
        <p:nvSpPr>
          <p:cNvPr id="6" name="Content Placeholder 5"/>
          <p:cNvSpPr>
            <a:spLocks noGrp="1"/>
          </p:cNvSpPr>
          <p:nvPr>
            <p:ph idx="1"/>
          </p:nvPr>
        </p:nvSpPr>
        <p:spPr>
          <a:xfrm>
            <a:off x="10311717" y="1368487"/>
            <a:ext cx="1909756" cy="3785403"/>
          </a:xfrm>
        </p:spPr>
        <p:txBody>
          <a:bodyPr>
            <a:normAutofit fontScale="92500" lnSpcReduction="10000"/>
          </a:bodyPr>
          <a:lstStyle/>
          <a:p>
            <a:r>
              <a:rPr lang="en-US" dirty="0" smtClean="0"/>
              <a:t>Mapping process is currently ongoing, have an initial selection </a:t>
            </a:r>
            <a:r>
              <a:rPr lang="en-US" smtClean="0"/>
              <a:t>of four </a:t>
            </a:r>
            <a:r>
              <a:rPr lang="en-US" dirty="0" smtClean="0"/>
              <a:t>mosaics to map on </a:t>
            </a:r>
            <a:endParaRPr lang="en-US" dirty="0"/>
          </a:p>
          <a:p>
            <a:r>
              <a:rPr lang="en-US" dirty="0" smtClean="0"/>
              <a:t>Average image resolution is  200 m/pixel</a:t>
            </a:r>
          </a:p>
        </p:txBody>
      </p:sp>
      <p:sp>
        <p:nvSpPr>
          <p:cNvPr id="8" name="Rectangle 7"/>
          <p:cNvSpPr/>
          <p:nvPr/>
        </p:nvSpPr>
        <p:spPr>
          <a:xfrm>
            <a:off x="5386388" y="2771775"/>
            <a:ext cx="885825" cy="928688"/>
          </a:xfrm>
          <a:prstGeom prst="rect">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rot="20465492">
            <a:off x="1555538" y="2109324"/>
            <a:ext cx="1084637" cy="1874611"/>
          </a:xfrm>
          <a:prstGeom prst="rect">
            <a:avLst/>
          </a:pr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5488677" y="3573130"/>
            <a:ext cx="954986" cy="924968"/>
          </a:xfrm>
          <a:prstGeom prst="rect">
            <a:avLst/>
          </a:pr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rot="966922">
            <a:off x="8055665" y="2158879"/>
            <a:ext cx="745436" cy="976888"/>
          </a:xfrm>
          <a:prstGeom prst="rect">
            <a:avLst/>
          </a:pr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1100936" y="3453802"/>
            <a:ext cx="1480706" cy="646331"/>
          </a:xfrm>
          <a:prstGeom prst="rect">
            <a:avLst/>
          </a:prstGeom>
          <a:noFill/>
        </p:spPr>
        <p:txBody>
          <a:bodyPr wrap="square" rtlCol="0">
            <a:spAutoFit/>
          </a:bodyPr>
          <a:lstStyle/>
          <a:p>
            <a:r>
              <a:rPr lang="en-US" dirty="0" smtClean="0">
                <a:solidFill>
                  <a:schemeClr val="bg1"/>
                </a:solidFill>
              </a:rPr>
              <a:t>Leading Hemisphere</a:t>
            </a:r>
            <a:endParaRPr lang="en-US" dirty="0">
              <a:solidFill>
                <a:schemeClr val="bg1"/>
              </a:solidFill>
            </a:endParaRPr>
          </a:p>
        </p:txBody>
      </p:sp>
      <p:sp>
        <p:nvSpPr>
          <p:cNvPr id="13" name="TextBox 12"/>
          <p:cNvSpPr txBox="1"/>
          <p:nvPr/>
        </p:nvSpPr>
        <p:spPr>
          <a:xfrm>
            <a:off x="7194379" y="3486495"/>
            <a:ext cx="1480706" cy="646331"/>
          </a:xfrm>
          <a:prstGeom prst="rect">
            <a:avLst/>
          </a:prstGeom>
          <a:noFill/>
        </p:spPr>
        <p:txBody>
          <a:bodyPr wrap="square" rtlCol="0">
            <a:spAutoFit/>
          </a:bodyPr>
          <a:lstStyle/>
          <a:p>
            <a:r>
              <a:rPr lang="en-US" dirty="0" smtClean="0">
                <a:solidFill>
                  <a:schemeClr val="bg1"/>
                </a:solidFill>
              </a:rPr>
              <a:t>Trailing  Hemisphere</a:t>
            </a:r>
            <a:endParaRPr lang="en-US" dirty="0">
              <a:solidFill>
                <a:schemeClr val="bg1"/>
              </a:solidFill>
            </a:endParaRPr>
          </a:p>
        </p:txBody>
      </p:sp>
    </p:spTree>
    <p:extLst>
      <p:ext uri="{BB962C8B-B14F-4D97-AF65-F5344CB8AC3E}">
        <p14:creationId xmlns:p14="http://schemas.microsoft.com/office/powerpoint/2010/main" val="12184209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5996609" cy="1289000"/>
          </a:xfrm>
        </p:spPr>
        <p:txBody>
          <a:bodyPr/>
          <a:lstStyle/>
          <a:p>
            <a:r>
              <a:rPr lang="en-US" smtClean="0"/>
              <a:t>Initial Dione Map</a:t>
            </a:r>
            <a:endParaRPr lang="en-US" dirty="0"/>
          </a:p>
        </p:txBody>
      </p:sp>
      <p:pic>
        <p:nvPicPr>
          <p:cNvPr id="5" name="Content Placeholder 4"/>
          <p:cNvPicPr>
            <a:picLocks noGrp="1" noChangeAspect="1"/>
          </p:cNvPicPr>
          <p:nvPr>
            <p:ph idx="1"/>
          </p:nvPr>
        </p:nvPicPr>
        <p:blipFill rotWithShape="1">
          <a:blip r:embed="rId3">
            <a:extLst>
              <a:ext uri="{28A0092B-C50C-407E-A947-70E740481C1C}">
                <a14:useLocalDpi xmlns:a14="http://schemas.microsoft.com/office/drawing/2010/main" val="0"/>
              </a:ext>
            </a:extLst>
          </a:blip>
          <a:srcRect l="10536" t="4780" r="16852" b="18952"/>
          <a:stretch/>
        </p:blipFill>
        <p:spPr>
          <a:xfrm>
            <a:off x="1241510" y="743306"/>
            <a:ext cx="5069711" cy="5992586"/>
          </a:xfrm>
        </p:spPr>
      </p:pic>
      <p:sp>
        <p:nvSpPr>
          <p:cNvPr id="4" name="Slide Number Placeholder 3"/>
          <p:cNvSpPr>
            <a:spLocks noGrp="1"/>
          </p:cNvSpPr>
          <p:nvPr>
            <p:ph type="sldNum" sz="quarter" idx="12"/>
          </p:nvPr>
        </p:nvSpPr>
        <p:spPr/>
        <p:txBody>
          <a:bodyPr/>
          <a:lstStyle/>
          <a:p>
            <a:fld id="{EE57A43C-44CF-1541-B46E-B8B618C018B5}" type="slidenum">
              <a:rPr lang="en-US" smtClean="0"/>
              <a:t>21</a:t>
            </a:fld>
            <a:endParaRPr lang="en-US"/>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18380" t="92462" r="42601" b="3769"/>
          <a:stretch/>
        </p:blipFill>
        <p:spPr>
          <a:xfrm>
            <a:off x="6449361" y="6368143"/>
            <a:ext cx="2941983" cy="367749"/>
          </a:xfrm>
          <a:prstGeom prst="rect">
            <a:avLst/>
          </a:prstGeom>
        </p:spPr>
      </p:pic>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77220" t="89275"/>
          <a:stretch/>
        </p:blipFill>
        <p:spPr>
          <a:xfrm>
            <a:off x="6713149" y="3975653"/>
            <a:ext cx="2678575" cy="1631939"/>
          </a:xfrm>
          <a:prstGeom prst="rect">
            <a:avLst/>
          </a:prstGeom>
        </p:spPr>
      </p:pic>
      <p:sp>
        <p:nvSpPr>
          <p:cNvPr id="9" name="Rectangle 8"/>
          <p:cNvSpPr/>
          <p:nvPr/>
        </p:nvSpPr>
        <p:spPr>
          <a:xfrm>
            <a:off x="8318810" y="4438185"/>
            <a:ext cx="512956" cy="2899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8207300" y="4403389"/>
            <a:ext cx="847492" cy="369332"/>
          </a:xfrm>
          <a:prstGeom prst="rect">
            <a:avLst/>
          </a:prstGeom>
          <a:noFill/>
        </p:spPr>
        <p:txBody>
          <a:bodyPr wrap="square" rtlCol="0">
            <a:spAutoFit/>
          </a:bodyPr>
          <a:lstStyle/>
          <a:p>
            <a:r>
              <a:rPr lang="en-US" dirty="0" smtClean="0">
                <a:latin typeface="Arial" charset="0"/>
                <a:ea typeface="Arial" charset="0"/>
                <a:cs typeface="Arial" charset="0"/>
              </a:rPr>
              <a:t>Circle</a:t>
            </a:r>
            <a:r>
              <a:rPr lang="en-US" dirty="0" smtClean="0"/>
              <a:t> </a:t>
            </a:r>
            <a:endParaRPr lang="en-US" dirty="0"/>
          </a:p>
        </p:txBody>
      </p:sp>
      <p:graphicFrame>
        <p:nvGraphicFramePr>
          <p:cNvPr id="11" name="Table 10"/>
          <p:cNvGraphicFramePr>
            <a:graphicFrameLocks noGrp="1"/>
          </p:cNvGraphicFramePr>
          <p:nvPr>
            <p:extLst>
              <p:ext uri="{D42A27DB-BD31-4B8C-83A1-F6EECF244321}">
                <p14:modId xmlns:p14="http://schemas.microsoft.com/office/powerpoint/2010/main" val="1109001284"/>
              </p:ext>
            </p:extLst>
          </p:nvPr>
        </p:nvGraphicFramePr>
        <p:xfrm>
          <a:off x="7463521" y="1176952"/>
          <a:ext cx="4320490" cy="2391565"/>
        </p:xfrm>
        <a:graphic>
          <a:graphicData uri="http://schemas.openxmlformats.org/drawingml/2006/table">
            <a:tbl>
              <a:tblPr firstRow="1" bandRow="1">
                <a:tableStyleId>{5C22544A-7EE6-4342-B048-85BDC9FD1C3A}</a:tableStyleId>
              </a:tblPr>
              <a:tblGrid>
                <a:gridCol w="2160245"/>
                <a:gridCol w="2160245"/>
              </a:tblGrid>
              <a:tr h="478313">
                <a:tc>
                  <a:txBody>
                    <a:bodyPr/>
                    <a:lstStyle/>
                    <a:p>
                      <a:r>
                        <a:rPr lang="en-US" dirty="0" smtClean="0"/>
                        <a:t>Feature</a:t>
                      </a:r>
                      <a:r>
                        <a:rPr lang="en-US" baseline="0" dirty="0" smtClean="0"/>
                        <a:t> Name</a:t>
                      </a:r>
                      <a:endParaRPr lang="en-US" dirty="0"/>
                    </a:p>
                  </a:txBody>
                  <a:tcPr/>
                </a:tc>
                <a:tc>
                  <a:txBody>
                    <a:bodyPr/>
                    <a:lstStyle/>
                    <a:p>
                      <a:r>
                        <a:rPr lang="en-US" dirty="0" smtClean="0"/>
                        <a:t>#</a:t>
                      </a:r>
                      <a:r>
                        <a:rPr lang="en-US" baseline="0" dirty="0" smtClean="0"/>
                        <a:t> of Craters</a:t>
                      </a:r>
                      <a:endParaRPr lang="en-US" dirty="0"/>
                    </a:p>
                  </a:txBody>
                  <a:tcPr/>
                </a:tc>
              </a:tr>
              <a:tr h="478313">
                <a:tc>
                  <a:txBody>
                    <a:bodyPr/>
                    <a:lstStyle/>
                    <a:p>
                      <a:r>
                        <a:rPr lang="en-US" dirty="0" smtClean="0"/>
                        <a:t>Circular Craters</a:t>
                      </a:r>
                      <a:endParaRPr lang="en-US" dirty="0"/>
                    </a:p>
                  </a:txBody>
                  <a:tcPr>
                    <a:solidFill>
                      <a:srgbClr val="CA91D8"/>
                    </a:solidFill>
                  </a:tcPr>
                </a:tc>
                <a:tc>
                  <a:txBody>
                    <a:bodyPr/>
                    <a:lstStyle/>
                    <a:p>
                      <a:r>
                        <a:rPr lang="en-US" dirty="0" smtClean="0">
                          <a:latin typeface="Calibri" charset="0"/>
                          <a:ea typeface="Calibri" charset="0"/>
                          <a:cs typeface="Calibri" charset="0"/>
                        </a:rPr>
                        <a:t>140</a:t>
                      </a:r>
                      <a:endParaRPr lang="en-US" dirty="0">
                        <a:latin typeface="Calibri" charset="0"/>
                        <a:ea typeface="Calibri" charset="0"/>
                        <a:cs typeface="Calibri" charset="0"/>
                      </a:endParaRPr>
                    </a:p>
                  </a:txBody>
                  <a:tcPr>
                    <a:solidFill>
                      <a:srgbClr val="CA91D8"/>
                    </a:solidFill>
                  </a:tcPr>
                </a:tc>
              </a:tr>
              <a:tr h="478313">
                <a:tc>
                  <a:txBody>
                    <a:bodyPr/>
                    <a:lstStyle/>
                    <a:p>
                      <a:r>
                        <a:rPr lang="en-US" dirty="0" smtClean="0"/>
                        <a:t>Elliptical</a:t>
                      </a:r>
                      <a:r>
                        <a:rPr lang="en-US" baseline="0" dirty="0" smtClean="0"/>
                        <a:t> Craters</a:t>
                      </a:r>
                    </a:p>
                  </a:txBody>
                  <a:tcPr>
                    <a:solidFill>
                      <a:srgbClr val="83D3C2"/>
                    </a:solidFill>
                  </a:tcPr>
                </a:tc>
                <a:tc>
                  <a:txBody>
                    <a:bodyPr/>
                    <a:lstStyle/>
                    <a:p>
                      <a:r>
                        <a:rPr lang="en-US" dirty="0" smtClean="0">
                          <a:latin typeface="Calibri" charset="0"/>
                          <a:ea typeface="Calibri" charset="0"/>
                          <a:cs typeface="Calibri" charset="0"/>
                        </a:rPr>
                        <a:t>20</a:t>
                      </a:r>
                      <a:endParaRPr lang="en-US" dirty="0">
                        <a:latin typeface="Calibri" charset="0"/>
                        <a:ea typeface="Calibri" charset="0"/>
                        <a:cs typeface="Calibri" charset="0"/>
                      </a:endParaRPr>
                    </a:p>
                  </a:txBody>
                  <a:tcPr>
                    <a:solidFill>
                      <a:srgbClr val="83D3C2"/>
                    </a:solidFill>
                  </a:tcPr>
                </a:tc>
              </a:tr>
              <a:tr h="478313">
                <a:tc>
                  <a:txBody>
                    <a:bodyPr/>
                    <a:lstStyle/>
                    <a:p>
                      <a:r>
                        <a:rPr lang="en-US" dirty="0" smtClean="0"/>
                        <a:t>Polygonal Craters</a:t>
                      </a:r>
                      <a:endParaRPr lang="en-US" dirty="0"/>
                    </a:p>
                  </a:txBody>
                  <a:tcPr>
                    <a:solidFill>
                      <a:srgbClr val="83D6EE"/>
                    </a:solidFill>
                  </a:tcPr>
                </a:tc>
                <a:tc>
                  <a:txBody>
                    <a:bodyPr/>
                    <a:lstStyle/>
                    <a:p>
                      <a:r>
                        <a:rPr lang="en-US" dirty="0" smtClean="0">
                          <a:latin typeface="Calibri" charset="0"/>
                          <a:ea typeface="Calibri" charset="0"/>
                          <a:cs typeface="Calibri" charset="0"/>
                        </a:rPr>
                        <a:t>6</a:t>
                      </a:r>
                      <a:endParaRPr lang="en-US" dirty="0">
                        <a:latin typeface="Calibri" charset="0"/>
                        <a:ea typeface="Calibri" charset="0"/>
                        <a:cs typeface="Calibri" charset="0"/>
                      </a:endParaRPr>
                    </a:p>
                  </a:txBody>
                  <a:tcPr>
                    <a:solidFill>
                      <a:srgbClr val="83D6EE"/>
                    </a:solidFill>
                  </a:tcPr>
                </a:tc>
              </a:tr>
              <a:tr h="478313">
                <a:tc>
                  <a:txBody>
                    <a:bodyPr/>
                    <a:lstStyle/>
                    <a:p>
                      <a:r>
                        <a:rPr lang="en-US" dirty="0" smtClean="0"/>
                        <a:t>Total </a:t>
                      </a:r>
                      <a:endParaRPr lang="en-US" dirty="0"/>
                    </a:p>
                  </a:txBody>
                  <a:tcPr/>
                </a:tc>
                <a:tc>
                  <a:txBody>
                    <a:bodyPr/>
                    <a:lstStyle/>
                    <a:p>
                      <a:r>
                        <a:rPr lang="en-US" dirty="0" smtClean="0">
                          <a:latin typeface="Calibri" charset="0"/>
                          <a:ea typeface="Calibri" charset="0"/>
                          <a:cs typeface="Calibri" charset="0"/>
                        </a:rPr>
                        <a:t>166</a:t>
                      </a:r>
                      <a:endParaRPr lang="en-US" dirty="0">
                        <a:latin typeface="Calibri" charset="0"/>
                        <a:ea typeface="Calibri" charset="0"/>
                        <a:cs typeface="Calibri" charset="0"/>
                      </a:endParaRPr>
                    </a:p>
                  </a:txBody>
                  <a:tcPr/>
                </a:tc>
              </a:tr>
            </a:tbl>
          </a:graphicData>
        </a:graphic>
      </p:graphicFrame>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37759" y="2588696"/>
            <a:ext cx="579585" cy="579585"/>
          </a:xfrm>
          <a:prstGeom prst="rect">
            <a:avLst/>
          </a:prstGeom>
        </p:spPr>
      </p:pic>
      <p:sp>
        <p:nvSpPr>
          <p:cNvPr id="13" name="Left Arrow 12"/>
          <p:cNvSpPr/>
          <p:nvPr/>
        </p:nvSpPr>
        <p:spPr>
          <a:xfrm>
            <a:off x="5353758" y="2878489"/>
            <a:ext cx="422708" cy="158013"/>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5481297" y="3096107"/>
            <a:ext cx="1030623" cy="523220"/>
          </a:xfrm>
          <a:prstGeom prst="rect">
            <a:avLst/>
          </a:prstGeom>
          <a:noFill/>
        </p:spPr>
        <p:txBody>
          <a:bodyPr wrap="square" rtlCol="0">
            <a:spAutoFit/>
          </a:bodyPr>
          <a:lstStyle/>
          <a:p>
            <a:r>
              <a:rPr lang="en-US" sz="1400" dirty="0" smtClean="0">
                <a:solidFill>
                  <a:schemeClr val="bg1">
                    <a:lumMod val="85000"/>
                  </a:schemeClr>
                </a:solidFill>
              </a:rPr>
              <a:t>Sun Direction</a:t>
            </a:r>
            <a:endParaRPr lang="en-US" sz="1400" dirty="0">
              <a:solidFill>
                <a:schemeClr val="bg1">
                  <a:lumMod val="85000"/>
                </a:schemeClr>
              </a:solidFill>
            </a:endParaRPr>
          </a:p>
        </p:txBody>
      </p:sp>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31538" y="4939892"/>
            <a:ext cx="579585" cy="579585"/>
          </a:xfrm>
          <a:prstGeom prst="rect">
            <a:avLst/>
          </a:prstGeom>
        </p:spPr>
      </p:pic>
      <p:sp>
        <p:nvSpPr>
          <p:cNvPr id="16" name="Left Arrow 15"/>
          <p:cNvSpPr/>
          <p:nvPr/>
        </p:nvSpPr>
        <p:spPr>
          <a:xfrm rot="1722361">
            <a:off x="4847537" y="5229685"/>
            <a:ext cx="422708" cy="158013"/>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4975076" y="5447303"/>
            <a:ext cx="1030623" cy="523220"/>
          </a:xfrm>
          <a:prstGeom prst="rect">
            <a:avLst/>
          </a:prstGeom>
          <a:noFill/>
        </p:spPr>
        <p:txBody>
          <a:bodyPr wrap="square" rtlCol="0">
            <a:spAutoFit/>
          </a:bodyPr>
          <a:lstStyle/>
          <a:p>
            <a:r>
              <a:rPr lang="en-US" sz="1400" dirty="0" smtClean="0">
                <a:solidFill>
                  <a:schemeClr val="bg1">
                    <a:lumMod val="85000"/>
                  </a:schemeClr>
                </a:solidFill>
              </a:rPr>
              <a:t>Sun Direction</a:t>
            </a:r>
            <a:endParaRPr lang="en-US" sz="1400" dirty="0">
              <a:solidFill>
                <a:schemeClr val="bg1">
                  <a:lumMod val="85000"/>
                </a:schemeClr>
              </a:solidFill>
            </a:endParaRPr>
          </a:p>
        </p:txBody>
      </p:sp>
    </p:spTree>
    <p:extLst>
      <p:ext uri="{BB962C8B-B14F-4D97-AF65-F5344CB8AC3E}">
        <p14:creationId xmlns:p14="http://schemas.microsoft.com/office/powerpoint/2010/main" val="6605583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6237" y="102478"/>
            <a:ext cx="11010901" cy="1269122"/>
          </a:xfrm>
        </p:spPr>
        <p:txBody>
          <a:bodyPr>
            <a:normAutofit fontScale="90000"/>
          </a:bodyPr>
          <a:lstStyle/>
          <a:p>
            <a:pPr algn="l"/>
            <a:r>
              <a:rPr lang="en-US" dirty="0" smtClean="0"/>
              <a:t>Tethys                    vs            Dione CSFD</a:t>
            </a:r>
            <a:endParaRPr lang="en-US" dirty="0"/>
          </a:p>
        </p:txBody>
      </p:sp>
      <p:sp>
        <p:nvSpPr>
          <p:cNvPr id="4" name="Slide Number Placeholder 3"/>
          <p:cNvSpPr>
            <a:spLocks noGrp="1"/>
          </p:cNvSpPr>
          <p:nvPr>
            <p:ph type="sldNum" sz="quarter" idx="12"/>
          </p:nvPr>
        </p:nvSpPr>
        <p:spPr/>
        <p:txBody>
          <a:bodyPr/>
          <a:lstStyle/>
          <a:p>
            <a:fld id="{EE57A43C-44CF-1541-B46E-B8B618C018B5}" type="slidenum">
              <a:rPr lang="en-US" smtClean="0"/>
              <a:t>22</a:t>
            </a:fld>
            <a:endParaRPr lang="en-US"/>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5065" t="6457" r="6454" b="6875"/>
          <a:stretch/>
        </p:blipFill>
        <p:spPr>
          <a:xfrm>
            <a:off x="6675199" y="942975"/>
            <a:ext cx="5108812" cy="5000625"/>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5440" t="6027" r="7581" b="5803"/>
          <a:stretch/>
        </p:blipFill>
        <p:spPr>
          <a:xfrm>
            <a:off x="102024" y="910972"/>
            <a:ext cx="6383157" cy="5032628"/>
          </a:xfrm>
          <a:prstGeom prst="rect">
            <a:avLst/>
          </a:prstGeom>
        </p:spPr>
      </p:pic>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l="6111" t="6458" r="8264" b="6667"/>
          <a:stretch/>
        </p:blipFill>
        <p:spPr>
          <a:xfrm>
            <a:off x="2945605" y="678656"/>
            <a:ext cx="5872163" cy="5957888"/>
          </a:xfrm>
          <a:prstGeom prst="rect">
            <a:avLst/>
          </a:prstGeom>
        </p:spPr>
      </p:pic>
    </p:spTree>
    <p:extLst>
      <p:ext uri="{BB962C8B-B14F-4D97-AF65-F5344CB8AC3E}">
        <p14:creationId xmlns:p14="http://schemas.microsoft.com/office/powerpoint/2010/main" val="2083493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505" y="73498"/>
            <a:ext cx="3833906" cy="4952492"/>
          </a:xfrm>
        </p:spPr>
        <p:txBody>
          <a:bodyPr/>
          <a:lstStyle/>
          <a:p>
            <a:r>
              <a:rPr lang="en-US" dirty="0" smtClean="0"/>
              <a:t>Objectives of this project</a:t>
            </a:r>
            <a:r>
              <a:rPr lang="en-US" dirty="0">
                <a:sym typeface="Wingdings"/>
              </a:rPr>
              <a:t/>
            </a:r>
            <a:br>
              <a:rPr lang="en-US" dirty="0">
                <a:sym typeface="Wingdings"/>
              </a:rPr>
            </a:br>
            <a:r>
              <a:rPr lang="en-US" dirty="0" smtClean="0">
                <a:sym typeface="Wingdings"/>
              </a:rPr>
              <a:t>(revisited)</a:t>
            </a:r>
            <a:r>
              <a:rPr lang="en-US" dirty="0" smtClean="0"/>
              <a:t/>
            </a:r>
            <a:br>
              <a:rPr lang="en-US" dirty="0" smtClean="0"/>
            </a:br>
            <a:endParaRPr lang="en-US" dirty="0"/>
          </a:p>
        </p:txBody>
      </p:sp>
      <p:sp>
        <p:nvSpPr>
          <p:cNvPr id="3" name="Content Placeholder 2"/>
          <p:cNvSpPr>
            <a:spLocks noGrp="1"/>
          </p:cNvSpPr>
          <p:nvPr>
            <p:ph idx="1"/>
          </p:nvPr>
        </p:nvSpPr>
        <p:spPr>
          <a:xfrm>
            <a:off x="3890638" y="0"/>
            <a:ext cx="8096573" cy="6014206"/>
          </a:xfrm>
        </p:spPr>
        <p:txBody>
          <a:bodyPr>
            <a:normAutofit/>
          </a:bodyPr>
          <a:lstStyle/>
          <a:p>
            <a:pPr marL="0" indent="0">
              <a:buNone/>
            </a:pPr>
            <a:r>
              <a:rPr lang="en-US" sz="2400" b="1" i="1" dirty="0" smtClean="0">
                <a:solidFill>
                  <a:schemeClr val="tx1"/>
                </a:solidFill>
                <a:latin typeface="Corbel" charset="0"/>
                <a:ea typeface="Corbel" charset="0"/>
                <a:cs typeface="Corbel" charset="0"/>
              </a:rPr>
              <a:t>We </a:t>
            </a:r>
            <a:r>
              <a:rPr lang="en-US" sz="2400" b="1" i="1" dirty="0">
                <a:solidFill>
                  <a:schemeClr val="tx1"/>
                </a:solidFill>
                <a:latin typeface="Corbel" charset="0"/>
                <a:ea typeface="Corbel" charset="0"/>
                <a:cs typeface="Corbel" charset="0"/>
              </a:rPr>
              <a:t>map small scale features in four distinct regions of Tethys to determine:</a:t>
            </a:r>
            <a:endParaRPr lang="en-US" sz="2400" dirty="0">
              <a:solidFill>
                <a:schemeClr val="tx1"/>
              </a:solidFill>
              <a:latin typeface="Corbel" charset="0"/>
              <a:ea typeface="Corbel" charset="0"/>
              <a:cs typeface="Corbel" charset="0"/>
            </a:endParaRPr>
          </a:p>
          <a:p>
            <a:pPr>
              <a:buClr>
                <a:srgbClr val="92D050"/>
              </a:buClr>
              <a:buSzPct val="175000"/>
              <a:buFont typeface="Wingdings" charset="2"/>
              <a:buChar char="ü"/>
            </a:pPr>
            <a:r>
              <a:rPr lang="en-US" dirty="0">
                <a:solidFill>
                  <a:schemeClr val="tx1"/>
                </a:solidFill>
                <a:latin typeface="Corbel" charset="0"/>
                <a:ea typeface="Corbel" charset="0"/>
                <a:cs typeface="Corbel" charset="0"/>
              </a:rPr>
              <a:t>The differences in crater populations based on </a:t>
            </a:r>
            <a:r>
              <a:rPr lang="en-US" dirty="0" smtClean="0">
                <a:solidFill>
                  <a:schemeClr val="tx1"/>
                </a:solidFill>
                <a:latin typeface="Corbel" charset="0"/>
                <a:ea typeface="Corbel" charset="0"/>
                <a:cs typeface="Corbel" charset="0"/>
              </a:rPr>
              <a:t>location on </a:t>
            </a:r>
            <a:r>
              <a:rPr lang="en-US" dirty="0" smtClean="0">
                <a:solidFill>
                  <a:schemeClr val="tx1"/>
                </a:solidFill>
                <a:latin typeface="Corbel" charset="0"/>
                <a:ea typeface="Corbel" charset="0"/>
                <a:cs typeface="Corbel" charset="0"/>
              </a:rPr>
              <a:t>Tethys/Dione</a:t>
            </a:r>
          </a:p>
          <a:p>
            <a:pPr>
              <a:buClr>
                <a:srgbClr val="92D050"/>
              </a:buClr>
              <a:buSzPct val="175000"/>
              <a:buFont typeface="Wingdings" charset="2"/>
              <a:buChar char="ü"/>
            </a:pPr>
            <a:endParaRPr lang="en-US" dirty="0" smtClean="0">
              <a:solidFill>
                <a:schemeClr val="tx1"/>
              </a:solidFill>
              <a:latin typeface="Corbel" charset="0"/>
              <a:ea typeface="Corbel" charset="0"/>
              <a:cs typeface="Corbel" charset="0"/>
            </a:endParaRPr>
          </a:p>
          <a:p>
            <a:pPr>
              <a:buClr>
                <a:srgbClr val="92D050"/>
              </a:buClr>
              <a:buSzPct val="175000"/>
              <a:buFont typeface="Wingdings" charset="2"/>
              <a:buChar char="ü"/>
            </a:pPr>
            <a:r>
              <a:rPr lang="en-US" dirty="0" smtClean="0">
                <a:solidFill>
                  <a:schemeClr val="tx1"/>
                </a:solidFill>
                <a:latin typeface="Corbel" charset="0"/>
                <a:ea typeface="Corbel" charset="0"/>
                <a:cs typeface="Corbel" charset="0"/>
              </a:rPr>
              <a:t>Whether </a:t>
            </a:r>
            <a:r>
              <a:rPr lang="en-US" dirty="0">
                <a:solidFill>
                  <a:schemeClr val="tx1"/>
                </a:solidFill>
                <a:latin typeface="Corbel" charset="0"/>
                <a:ea typeface="Corbel" charset="0"/>
                <a:cs typeface="Corbel" charset="0"/>
              </a:rPr>
              <a:t>there is evidence of  </a:t>
            </a:r>
            <a:r>
              <a:rPr lang="en-US" dirty="0" smtClean="0">
                <a:solidFill>
                  <a:schemeClr val="tx1"/>
                </a:solidFill>
                <a:latin typeface="Corbel" charset="0"/>
                <a:ea typeface="Corbel" charset="0"/>
                <a:cs typeface="Corbel" charset="0"/>
              </a:rPr>
              <a:t>low </a:t>
            </a:r>
            <a:r>
              <a:rPr lang="en-US" dirty="0">
                <a:solidFill>
                  <a:schemeClr val="tx1"/>
                </a:solidFill>
                <a:latin typeface="Corbel" charset="0"/>
                <a:ea typeface="Corbel" charset="0"/>
                <a:cs typeface="Corbel" charset="0"/>
              </a:rPr>
              <a:t>velocity, oblique impacts</a:t>
            </a:r>
          </a:p>
          <a:p>
            <a:pPr>
              <a:buClr>
                <a:srgbClr val="92D050"/>
              </a:buClr>
              <a:buSzPct val="175000"/>
              <a:buFont typeface="Wingdings" charset="2"/>
              <a:buChar char="ü"/>
            </a:pPr>
            <a:endParaRPr lang="en-US" dirty="0" smtClean="0">
              <a:solidFill>
                <a:schemeClr val="tx1"/>
              </a:solidFill>
              <a:latin typeface="Corbel" charset="0"/>
              <a:ea typeface="Corbel" charset="0"/>
              <a:cs typeface="Corbel" charset="0"/>
            </a:endParaRPr>
          </a:p>
          <a:p>
            <a:pPr>
              <a:buClr>
                <a:srgbClr val="92D050"/>
              </a:buClr>
              <a:buSzPct val="175000"/>
              <a:buFont typeface="Wingdings" charset="2"/>
              <a:buChar char="ü"/>
            </a:pPr>
            <a:r>
              <a:rPr lang="en-US" dirty="0" smtClean="0">
                <a:solidFill>
                  <a:schemeClr val="tx1"/>
                </a:solidFill>
                <a:latin typeface="Corbel" charset="0"/>
                <a:ea typeface="Corbel" charset="0"/>
                <a:cs typeface="Corbel" charset="0"/>
              </a:rPr>
              <a:t>Whether </a:t>
            </a:r>
            <a:r>
              <a:rPr lang="en-US" dirty="0">
                <a:solidFill>
                  <a:schemeClr val="tx1"/>
                </a:solidFill>
                <a:latin typeface="Corbel" charset="0"/>
                <a:ea typeface="Corbel" charset="0"/>
                <a:cs typeface="Corbel" charset="0"/>
              </a:rPr>
              <a:t>crater sizes and morphologies differ between regions</a:t>
            </a:r>
          </a:p>
          <a:p>
            <a:pPr>
              <a:buClr>
                <a:srgbClr val="92D050"/>
              </a:buClr>
              <a:buSzPct val="175000"/>
              <a:buFont typeface="Wingdings" charset="2"/>
              <a:buChar char="ü"/>
            </a:pPr>
            <a:endParaRPr lang="en-US" dirty="0" smtClean="0">
              <a:solidFill>
                <a:schemeClr val="tx1"/>
              </a:solidFill>
              <a:latin typeface="Corbel" charset="0"/>
              <a:ea typeface="Corbel" charset="0"/>
              <a:cs typeface="Corbel" charset="0"/>
            </a:endParaRPr>
          </a:p>
          <a:p>
            <a:pPr>
              <a:buClr>
                <a:srgbClr val="92D050"/>
              </a:buClr>
              <a:buSzPct val="175000"/>
              <a:buFont typeface="Wingdings" charset="2"/>
              <a:buChar char="ü"/>
            </a:pPr>
            <a:r>
              <a:rPr lang="en-US" dirty="0" smtClean="0">
                <a:solidFill>
                  <a:schemeClr val="tx1"/>
                </a:solidFill>
                <a:latin typeface="Corbel" charset="0"/>
                <a:ea typeface="Corbel" charset="0"/>
                <a:cs typeface="Corbel" charset="0"/>
              </a:rPr>
              <a:t>The </a:t>
            </a:r>
            <a:r>
              <a:rPr lang="en-US" dirty="0">
                <a:solidFill>
                  <a:schemeClr val="tx1"/>
                </a:solidFill>
                <a:latin typeface="Corbel" charset="0"/>
                <a:ea typeface="Corbel" charset="0"/>
                <a:cs typeface="Corbel" charset="0"/>
              </a:rPr>
              <a:t>distribution of elongated craters that may have formed from impacts onto Tethys</a:t>
            </a:r>
          </a:p>
          <a:p>
            <a:pPr>
              <a:buClr>
                <a:srgbClr val="92D050"/>
              </a:buClr>
              <a:buSzPct val="175000"/>
              <a:buFont typeface="Wingdings" charset="2"/>
              <a:buChar char="ü"/>
            </a:pPr>
            <a:endParaRPr lang="en-US" dirty="0">
              <a:solidFill>
                <a:schemeClr val="tx1"/>
              </a:solidFill>
              <a:latin typeface="Corbel" charset="0"/>
              <a:ea typeface="Corbel" charset="0"/>
              <a:cs typeface="Corbel" charset="0"/>
            </a:endParaRPr>
          </a:p>
          <a:p>
            <a:pPr marL="234950" lvl="1" indent="-234950">
              <a:buClr>
                <a:srgbClr val="92D050"/>
              </a:buClr>
              <a:buSzPct val="175000"/>
              <a:buFont typeface="Wingdings" charset="2"/>
              <a:buChar char="ü"/>
            </a:pPr>
            <a:r>
              <a:rPr lang="en-US" sz="2000" dirty="0" smtClean="0"/>
              <a:t>The </a:t>
            </a:r>
            <a:r>
              <a:rPr lang="en-US" sz="2000" dirty="0" smtClean="0"/>
              <a:t>role of </a:t>
            </a:r>
            <a:r>
              <a:rPr lang="en-US" sz="2000" dirty="0" err="1" smtClean="0"/>
              <a:t>planetocentric</a:t>
            </a:r>
            <a:r>
              <a:rPr lang="en-US" sz="2000" dirty="0" smtClean="0"/>
              <a:t> debris in the bombardment history of </a:t>
            </a:r>
            <a:r>
              <a:rPr lang="en-US" sz="2000" dirty="0" smtClean="0"/>
              <a:t>Tethys and Dione</a:t>
            </a:r>
            <a:endParaRPr lang="en-US" sz="2000" dirty="0" smtClean="0"/>
          </a:p>
          <a:p>
            <a:pPr>
              <a:buClr>
                <a:srgbClr val="92D050"/>
              </a:buClr>
              <a:buSzPct val="175000"/>
              <a:buFont typeface="Wingdings" charset="2"/>
              <a:buChar char="ü"/>
            </a:pPr>
            <a:endParaRPr lang="en-US" dirty="0">
              <a:solidFill>
                <a:schemeClr val="tx1"/>
              </a:solidFill>
              <a:latin typeface="Corbel" charset="0"/>
              <a:ea typeface="Corbel" charset="0"/>
              <a:cs typeface="Corbel" charset="0"/>
            </a:endParaRPr>
          </a:p>
        </p:txBody>
      </p:sp>
      <p:sp>
        <p:nvSpPr>
          <p:cNvPr id="4" name="Slide Number Placeholder 3"/>
          <p:cNvSpPr>
            <a:spLocks noGrp="1"/>
          </p:cNvSpPr>
          <p:nvPr>
            <p:ph type="sldNum" sz="quarter" idx="12"/>
          </p:nvPr>
        </p:nvSpPr>
        <p:spPr>
          <a:xfrm>
            <a:off x="11783217" y="5649081"/>
            <a:ext cx="407988" cy="365125"/>
          </a:xfrm>
        </p:spPr>
        <p:txBody>
          <a:bodyPr/>
          <a:lstStyle/>
          <a:p>
            <a:fld id="{EE57A43C-44CF-1541-B46E-B8B618C018B5}" type="slidenum">
              <a:rPr lang="en-US" smtClean="0"/>
              <a:t>23</a:t>
            </a:fld>
            <a:endParaRPr lang="en-US" dirty="0"/>
          </a:p>
        </p:txBody>
      </p:sp>
      <p:sp>
        <p:nvSpPr>
          <p:cNvPr id="6" name="TextBox 5"/>
          <p:cNvSpPr txBox="1"/>
          <p:nvPr/>
        </p:nvSpPr>
        <p:spPr>
          <a:xfrm>
            <a:off x="3930756" y="873058"/>
            <a:ext cx="8016333" cy="523220"/>
          </a:xfrm>
          <a:prstGeom prst="rect">
            <a:avLst/>
          </a:prstGeom>
          <a:solidFill>
            <a:schemeClr val="accent1"/>
          </a:solidFill>
        </p:spPr>
        <p:txBody>
          <a:bodyPr wrap="square" rtlCol="0">
            <a:spAutoFit/>
          </a:bodyPr>
          <a:lstStyle/>
          <a:p>
            <a:pPr algn="ctr"/>
            <a:r>
              <a:rPr lang="en-US" sz="2800" dirty="0" smtClean="0">
                <a:solidFill>
                  <a:schemeClr val="bg1"/>
                </a:solidFill>
              </a:rPr>
              <a:t>There are </a:t>
            </a:r>
            <a:r>
              <a:rPr lang="en-US" sz="2800" dirty="0" smtClean="0">
                <a:solidFill>
                  <a:schemeClr val="bg1"/>
                </a:solidFill>
              </a:rPr>
              <a:t>differences</a:t>
            </a:r>
            <a:r>
              <a:rPr lang="en-US" sz="2800" dirty="0">
                <a:solidFill>
                  <a:schemeClr val="bg1"/>
                </a:solidFill>
              </a:rPr>
              <a:t> </a:t>
            </a:r>
            <a:r>
              <a:rPr lang="en-US" sz="2800" dirty="0" smtClean="0">
                <a:solidFill>
                  <a:schemeClr val="bg1"/>
                </a:solidFill>
              </a:rPr>
              <a:t>on Tethys!</a:t>
            </a:r>
            <a:endParaRPr lang="en-US" sz="2800" dirty="0">
              <a:solidFill>
                <a:schemeClr val="bg1"/>
              </a:solidFill>
            </a:endParaRPr>
          </a:p>
        </p:txBody>
      </p:sp>
      <p:sp>
        <p:nvSpPr>
          <p:cNvPr id="7" name="TextBox 6"/>
          <p:cNvSpPr txBox="1"/>
          <p:nvPr/>
        </p:nvSpPr>
        <p:spPr>
          <a:xfrm>
            <a:off x="3930756" y="1689565"/>
            <a:ext cx="8016333" cy="492443"/>
          </a:xfrm>
          <a:prstGeom prst="rect">
            <a:avLst/>
          </a:prstGeom>
          <a:solidFill>
            <a:schemeClr val="accent1"/>
          </a:solidFill>
        </p:spPr>
        <p:txBody>
          <a:bodyPr wrap="square" rtlCol="0">
            <a:spAutoFit/>
          </a:bodyPr>
          <a:lstStyle/>
          <a:p>
            <a:pPr algn="ctr"/>
            <a:r>
              <a:rPr lang="en-US" sz="2600" dirty="0" smtClean="0">
                <a:solidFill>
                  <a:schemeClr val="bg1"/>
                </a:solidFill>
              </a:rPr>
              <a:t>We see evidence for slow &amp; oblique impacts</a:t>
            </a:r>
            <a:endParaRPr lang="en-US" sz="2600" dirty="0">
              <a:solidFill>
                <a:schemeClr val="bg1"/>
              </a:solidFill>
            </a:endParaRPr>
          </a:p>
        </p:txBody>
      </p:sp>
      <p:sp>
        <p:nvSpPr>
          <p:cNvPr id="8" name="TextBox 7"/>
          <p:cNvSpPr txBox="1"/>
          <p:nvPr/>
        </p:nvSpPr>
        <p:spPr>
          <a:xfrm>
            <a:off x="3890638" y="2378265"/>
            <a:ext cx="8016333" cy="892552"/>
          </a:xfrm>
          <a:prstGeom prst="rect">
            <a:avLst/>
          </a:prstGeom>
          <a:solidFill>
            <a:schemeClr val="accent1"/>
          </a:solidFill>
        </p:spPr>
        <p:txBody>
          <a:bodyPr wrap="square" rtlCol="0">
            <a:spAutoFit/>
          </a:bodyPr>
          <a:lstStyle/>
          <a:p>
            <a:pPr algn="ctr"/>
            <a:r>
              <a:rPr lang="en-US" sz="2600" dirty="0" smtClean="0">
                <a:solidFill>
                  <a:schemeClr val="bg1"/>
                </a:solidFill>
              </a:rPr>
              <a:t>There are some regional </a:t>
            </a:r>
            <a:r>
              <a:rPr lang="en-US" sz="2600" dirty="0" smtClean="0">
                <a:solidFill>
                  <a:schemeClr val="bg1"/>
                </a:solidFill>
              </a:rPr>
              <a:t>differences on Tethys, too early to say for Dione</a:t>
            </a:r>
            <a:endParaRPr lang="en-US" sz="2600" dirty="0">
              <a:solidFill>
                <a:schemeClr val="bg1"/>
              </a:solidFill>
            </a:endParaRPr>
          </a:p>
        </p:txBody>
      </p:sp>
      <p:sp>
        <p:nvSpPr>
          <p:cNvPr id="9" name="TextBox 8"/>
          <p:cNvSpPr txBox="1"/>
          <p:nvPr/>
        </p:nvSpPr>
        <p:spPr>
          <a:xfrm>
            <a:off x="3890638" y="3564104"/>
            <a:ext cx="8016334" cy="892552"/>
          </a:xfrm>
          <a:prstGeom prst="rect">
            <a:avLst/>
          </a:prstGeom>
          <a:solidFill>
            <a:schemeClr val="accent1"/>
          </a:solidFill>
        </p:spPr>
        <p:txBody>
          <a:bodyPr wrap="square" rtlCol="0">
            <a:spAutoFit/>
          </a:bodyPr>
          <a:lstStyle/>
          <a:p>
            <a:pPr algn="ctr"/>
            <a:r>
              <a:rPr lang="en-US" sz="2600" dirty="0" smtClean="0">
                <a:solidFill>
                  <a:schemeClr val="bg1"/>
                </a:solidFill>
              </a:rPr>
              <a:t>No discernable difference in </a:t>
            </a:r>
            <a:r>
              <a:rPr lang="en-US" sz="2600" dirty="0" smtClean="0">
                <a:solidFill>
                  <a:schemeClr val="bg1"/>
                </a:solidFill>
              </a:rPr>
              <a:t>elliptical crater orientation</a:t>
            </a:r>
            <a:r>
              <a:rPr lang="en-US" sz="2600" dirty="0" smtClean="0">
                <a:solidFill>
                  <a:schemeClr val="bg1"/>
                </a:solidFill>
              </a:rPr>
              <a:t> </a:t>
            </a:r>
            <a:r>
              <a:rPr lang="en-US" sz="2600" dirty="0" smtClean="0">
                <a:solidFill>
                  <a:schemeClr val="bg1"/>
                </a:solidFill>
              </a:rPr>
              <a:t>over the surface </a:t>
            </a:r>
            <a:r>
              <a:rPr lang="en-US" sz="2600" dirty="0" smtClean="0">
                <a:solidFill>
                  <a:schemeClr val="bg1"/>
                </a:solidFill>
              </a:rPr>
              <a:t>for Tethys maps</a:t>
            </a:r>
            <a:endParaRPr lang="en-US" sz="2600" dirty="0">
              <a:solidFill>
                <a:schemeClr val="bg1"/>
              </a:solidFill>
            </a:endParaRPr>
          </a:p>
        </p:txBody>
      </p:sp>
      <p:sp>
        <p:nvSpPr>
          <p:cNvPr id="11" name="TextBox 10"/>
          <p:cNvSpPr txBox="1"/>
          <p:nvPr/>
        </p:nvSpPr>
        <p:spPr>
          <a:xfrm>
            <a:off x="3890638" y="4774074"/>
            <a:ext cx="7934396" cy="892552"/>
          </a:xfrm>
          <a:prstGeom prst="rect">
            <a:avLst/>
          </a:prstGeom>
          <a:solidFill>
            <a:schemeClr val="accent1"/>
          </a:solidFill>
        </p:spPr>
        <p:txBody>
          <a:bodyPr wrap="square" rtlCol="0">
            <a:spAutoFit/>
          </a:bodyPr>
          <a:lstStyle/>
          <a:p>
            <a:pPr algn="ctr"/>
            <a:r>
              <a:rPr lang="en-US" sz="2600" dirty="0" smtClean="0">
                <a:solidFill>
                  <a:schemeClr val="bg1"/>
                </a:solidFill>
              </a:rPr>
              <a:t>Work is still underway to determine the signature of </a:t>
            </a:r>
            <a:r>
              <a:rPr lang="en-US" sz="2600" dirty="0" err="1" smtClean="0">
                <a:solidFill>
                  <a:schemeClr val="bg1"/>
                </a:solidFill>
              </a:rPr>
              <a:t>planetocentric</a:t>
            </a:r>
            <a:r>
              <a:rPr lang="en-US" sz="2600" dirty="0" smtClean="0">
                <a:solidFill>
                  <a:schemeClr val="bg1"/>
                </a:solidFill>
              </a:rPr>
              <a:t> debris on Tethys’ crater record</a:t>
            </a:r>
            <a:endParaRPr lang="en-US" sz="2600" dirty="0">
              <a:solidFill>
                <a:schemeClr val="bg1"/>
              </a:solidFill>
            </a:endParaRPr>
          </a:p>
        </p:txBody>
      </p:sp>
    </p:spTree>
    <p:extLst>
      <p:ext uri="{BB962C8B-B14F-4D97-AF65-F5344CB8AC3E}">
        <p14:creationId xmlns:p14="http://schemas.microsoft.com/office/powerpoint/2010/main" val="81256590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3352" y="516340"/>
            <a:ext cx="8467344" cy="800396"/>
          </a:xfrm>
        </p:spPr>
        <p:txBody>
          <a:bodyPr/>
          <a:lstStyle/>
          <a:p>
            <a:r>
              <a:rPr lang="en-US" smtClean="0"/>
              <a:t>Preliminary interpretations</a:t>
            </a:r>
            <a:endParaRPr lang="en-US"/>
          </a:p>
        </p:txBody>
      </p:sp>
      <p:sp>
        <p:nvSpPr>
          <p:cNvPr id="3" name="Content Placeholder 2"/>
          <p:cNvSpPr>
            <a:spLocks noGrp="1"/>
          </p:cNvSpPr>
          <p:nvPr>
            <p:ph idx="1"/>
          </p:nvPr>
        </p:nvSpPr>
        <p:spPr>
          <a:xfrm>
            <a:off x="548640" y="1828799"/>
            <a:ext cx="10716768" cy="4759037"/>
          </a:xfrm>
        </p:spPr>
        <p:txBody>
          <a:bodyPr>
            <a:normAutofit/>
          </a:bodyPr>
          <a:lstStyle/>
          <a:p>
            <a:pPr lvl="0"/>
            <a:r>
              <a:rPr lang="en-US" dirty="0"/>
              <a:t>Differences in the crater populations are seen in region </a:t>
            </a:r>
            <a:r>
              <a:rPr lang="en-US" dirty="0" smtClean="0"/>
              <a:t>1 (</a:t>
            </a:r>
            <a:r>
              <a:rPr lang="en-US" dirty="0"/>
              <a:t>T</a:t>
            </a:r>
            <a:r>
              <a:rPr lang="en-US" dirty="0" smtClean="0"/>
              <a:t>ethys) </a:t>
            </a:r>
            <a:r>
              <a:rPr lang="en-US" dirty="0"/>
              <a:t>compared to the other three regions. </a:t>
            </a:r>
          </a:p>
          <a:p>
            <a:pPr lvl="1"/>
            <a:r>
              <a:rPr lang="en-US" sz="2000" dirty="0"/>
              <a:t>Appear to not be caused by secondary craters, which may indicate a period of bombardment post-Odysseus’ formation</a:t>
            </a:r>
          </a:p>
          <a:p>
            <a:pPr lvl="0"/>
            <a:r>
              <a:rPr lang="en-US" dirty="0"/>
              <a:t>Elliptical craters are observed, but have no discernable pattern in their </a:t>
            </a:r>
            <a:r>
              <a:rPr lang="en-US" dirty="0" smtClean="0"/>
              <a:t>orientations</a:t>
            </a:r>
          </a:p>
          <a:p>
            <a:pPr lvl="1"/>
            <a:r>
              <a:rPr lang="en-US" dirty="0" smtClean="0"/>
              <a:t>Some regional differences in frequency </a:t>
            </a:r>
            <a:endParaRPr lang="en-US" dirty="0"/>
          </a:p>
          <a:p>
            <a:pPr lvl="0"/>
            <a:r>
              <a:rPr lang="en-US" dirty="0"/>
              <a:t>Highest number of polygonal craters are seen in the region closest to Ithaca </a:t>
            </a:r>
            <a:r>
              <a:rPr lang="en-US" dirty="0" err="1"/>
              <a:t>Chasma</a:t>
            </a:r>
            <a:endParaRPr lang="en-US" dirty="0"/>
          </a:p>
          <a:p>
            <a:pPr lvl="1"/>
            <a:r>
              <a:rPr lang="en-US" sz="2000" dirty="0"/>
              <a:t>Formation of Ithaca </a:t>
            </a:r>
            <a:r>
              <a:rPr lang="en-US" sz="2000" dirty="0" err="1"/>
              <a:t>Chasma</a:t>
            </a:r>
            <a:r>
              <a:rPr lang="en-US" sz="2000" dirty="0"/>
              <a:t> might have fractured more of the </a:t>
            </a:r>
            <a:r>
              <a:rPr lang="en-US" sz="2000" dirty="0" smtClean="0"/>
              <a:t>subsurface</a:t>
            </a:r>
          </a:p>
          <a:p>
            <a:r>
              <a:rPr lang="en-US" sz="2200" dirty="0" smtClean="0"/>
              <a:t>First mapped region of Dione appears to have more older craters in the mapped area	</a:t>
            </a:r>
          </a:p>
          <a:p>
            <a:pPr lvl="1"/>
            <a:r>
              <a:rPr lang="en-US" dirty="0" smtClean="0"/>
              <a:t>Due to a possible softening in the topography around the rims of the craters</a:t>
            </a:r>
          </a:p>
          <a:p>
            <a:endParaRPr lang="en-US" dirty="0"/>
          </a:p>
          <a:p>
            <a:endParaRPr lang="en-US" sz="2200" dirty="0" smtClean="0"/>
          </a:p>
        </p:txBody>
      </p:sp>
      <p:sp>
        <p:nvSpPr>
          <p:cNvPr id="4" name="Slide Number Placeholder 3"/>
          <p:cNvSpPr>
            <a:spLocks noGrp="1"/>
          </p:cNvSpPr>
          <p:nvPr>
            <p:ph type="sldNum" sz="quarter" idx="12"/>
          </p:nvPr>
        </p:nvSpPr>
        <p:spPr/>
        <p:txBody>
          <a:bodyPr/>
          <a:lstStyle/>
          <a:p>
            <a:fld id="{EE57A43C-44CF-1541-B46E-B8B618C018B5}" type="slidenum">
              <a:rPr lang="en-US" smtClean="0"/>
              <a:t>24</a:t>
            </a:fld>
            <a:endParaRPr lang="en-US"/>
          </a:p>
        </p:txBody>
      </p:sp>
    </p:spTree>
    <p:extLst>
      <p:ext uri="{BB962C8B-B14F-4D97-AF65-F5344CB8AC3E}">
        <p14:creationId xmlns:p14="http://schemas.microsoft.com/office/powerpoint/2010/main" val="6675892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79685" y="1720263"/>
            <a:ext cx="9032631" cy="1146030"/>
          </a:xfrm>
        </p:spPr>
        <p:txBody>
          <a:bodyPr/>
          <a:lstStyle/>
          <a:p>
            <a:pPr algn="ctr"/>
            <a:r>
              <a:rPr lang="en-US" dirty="0" smtClean="0"/>
              <a:t>Backup Slides</a:t>
            </a:r>
            <a:endParaRPr lang="en-US" dirty="0"/>
          </a:p>
        </p:txBody>
      </p:sp>
      <p:sp>
        <p:nvSpPr>
          <p:cNvPr id="4" name="Slide Number Placeholder 3"/>
          <p:cNvSpPr>
            <a:spLocks noGrp="1"/>
          </p:cNvSpPr>
          <p:nvPr>
            <p:ph type="sldNum" sz="quarter" idx="12"/>
          </p:nvPr>
        </p:nvSpPr>
        <p:spPr/>
        <p:txBody>
          <a:bodyPr/>
          <a:lstStyle/>
          <a:p>
            <a:fld id="{EE57A43C-44CF-1541-B46E-B8B618C018B5}" type="slidenum">
              <a:rPr lang="en-US" smtClean="0"/>
              <a:t>25</a:t>
            </a:fld>
            <a:endParaRPr lang="en-US"/>
          </a:p>
        </p:txBody>
      </p:sp>
    </p:spTree>
    <p:extLst>
      <p:ext uri="{BB962C8B-B14F-4D97-AF65-F5344CB8AC3E}">
        <p14:creationId xmlns:p14="http://schemas.microsoft.com/office/powerpoint/2010/main" val="43178804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Secondary project results</a:t>
            </a:r>
            <a:endParaRPr lang="en-US" dirty="0"/>
          </a:p>
        </p:txBody>
      </p:sp>
      <p:sp>
        <p:nvSpPr>
          <p:cNvPr id="3" name="Content Placeholder 2"/>
          <p:cNvSpPr>
            <a:spLocks noGrp="1"/>
          </p:cNvSpPr>
          <p:nvPr>
            <p:ph idx="1"/>
          </p:nvPr>
        </p:nvSpPr>
        <p:spPr>
          <a:xfrm>
            <a:off x="5181600" y="328613"/>
            <a:ext cx="6248398" cy="5895609"/>
          </a:xfrm>
        </p:spPr>
        <p:txBody>
          <a:bodyPr/>
          <a:lstStyle/>
          <a:p>
            <a:r>
              <a:rPr lang="en-US" dirty="0" smtClean="0"/>
              <a:t>From the current view of 2000 fragments, they do not appear to be influencing our counts of region 1</a:t>
            </a:r>
          </a:p>
          <a:p>
            <a:pPr lvl="1"/>
            <a:r>
              <a:rPr lang="en-US" dirty="0" smtClean="0"/>
              <a:t>Region 1 still may be older or subjected to a different impact population</a:t>
            </a:r>
          </a:p>
          <a:p>
            <a:pPr lvl="1"/>
            <a:r>
              <a:rPr lang="en-US" dirty="0" smtClean="0"/>
              <a:t>Caveat being that this just looked at Odysseus and  this impact alone likely produced tens of thousands of small fragments</a:t>
            </a:r>
          </a:p>
          <a:p>
            <a:r>
              <a:rPr lang="en-US" dirty="0" smtClean="0"/>
              <a:t>Model showed an exclusionary zone near Odysseus’s antipode</a:t>
            </a:r>
          </a:p>
          <a:p>
            <a:pPr lvl="1"/>
            <a:r>
              <a:rPr lang="en-US" dirty="0" smtClean="0"/>
              <a:t>Fragments could still land here if perturbed by 3</a:t>
            </a:r>
            <a:r>
              <a:rPr lang="en-US" baseline="30000" dirty="0" smtClean="0"/>
              <a:t>rd</a:t>
            </a:r>
            <a:r>
              <a:rPr lang="en-US" dirty="0" smtClean="0"/>
              <a:t> body effects so we don’t realistically expect to see no fragments impact in this zone</a:t>
            </a:r>
          </a:p>
          <a:p>
            <a:r>
              <a:rPr lang="en-US" dirty="0" smtClean="0"/>
              <a:t>A size comparison of modeled </a:t>
            </a:r>
            <a:r>
              <a:rPr lang="en-US" dirty="0" err="1" smtClean="0"/>
              <a:t>secondaries</a:t>
            </a:r>
            <a:r>
              <a:rPr lang="en-US" dirty="0" smtClean="0"/>
              <a:t> with our mapped dataset in overlapping areas will happen</a:t>
            </a:r>
          </a:p>
          <a:p>
            <a:pPr lvl="1"/>
            <a:r>
              <a:rPr lang="en-US" dirty="0" smtClean="0"/>
              <a:t>Once we can fix the scaling laws for the basin</a:t>
            </a:r>
            <a:endParaRPr lang="en-US" dirty="0"/>
          </a:p>
        </p:txBody>
      </p:sp>
      <p:sp>
        <p:nvSpPr>
          <p:cNvPr id="4" name="Slide Number Placeholder 3"/>
          <p:cNvSpPr>
            <a:spLocks noGrp="1"/>
          </p:cNvSpPr>
          <p:nvPr>
            <p:ph type="sldNum" sz="quarter" idx="12"/>
          </p:nvPr>
        </p:nvSpPr>
        <p:spPr/>
        <p:txBody>
          <a:bodyPr/>
          <a:lstStyle/>
          <a:p>
            <a:fld id="{EE57A43C-44CF-1541-B46E-B8B618C018B5}" type="slidenum">
              <a:rPr lang="en-US" smtClean="0"/>
              <a:t>26</a:t>
            </a:fld>
            <a:endParaRPr lang="en-US"/>
          </a:p>
        </p:txBody>
      </p:sp>
    </p:spTree>
    <p:extLst>
      <p:ext uri="{BB962C8B-B14F-4D97-AF65-F5344CB8AC3E}">
        <p14:creationId xmlns:p14="http://schemas.microsoft.com/office/powerpoint/2010/main" val="58752029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8264" y="240021"/>
            <a:ext cx="10203268" cy="902979"/>
          </a:xfrm>
        </p:spPr>
        <p:txBody>
          <a:bodyPr>
            <a:normAutofit/>
          </a:bodyPr>
          <a:lstStyle/>
          <a:p>
            <a:r>
              <a:rPr lang="en-US" dirty="0" smtClean="0"/>
              <a:t>3D view of the secondary fields</a:t>
            </a:r>
            <a:endParaRPr lang="en-US" dirty="0"/>
          </a:p>
        </p:txBody>
      </p:sp>
      <p:sp>
        <p:nvSpPr>
          <p:cNvPr id="4" name="Slide Number Placeholder 3"/>
          <p:cNvSpPr>
            <a:spLocks noGrp="1"/>
          </p:cNvSpPr>
          <p:nvPr>
            <p:ph type="sldNum" sz="quarter" idx="12"/>
          </p:nvPr>
        </p:nvSpPr>
        <p:spPr/>
        <p:txBody>
          <a:bodyPr/>
          <a:lstStyle/>
          <a:p>
            <a:fld id="{EE57A43C-44CF-1541-B46E-B8B618C018B5}" type="slidenum">
              <a:rPr lang="en-US" smtClean="0"/>
              <a:t>27</a:t>
            </a:fld>
            <a:endParaRPr lang="en-US"/>
          </a:p>
        </p:txBody>
      </p:sp>
      <p:grpSp>
        <p:nvGrpSpPr>
          <p:cNvPr id="5" name="Group 4"/>
          <p:cNvGrpSpPr/>
          <p:nvPr/>
        </p:nvGrpSpPr>
        <p:grpSpPr>
          <a:xfrm>
            <a:off x="1287208" y="1774171"/>
            <a:ext cx="9649980" cy="4440209"/>
            <a:chOff x="13076682" y="25011285"/>
            <a:chExt cx="13833829" cy="6394380"/>
          </a:xfrm>
        </p:grpSpPr>
        <p:pic>
          <p:nvPicPr>
            <p:cNvPr id="6" name="Picture 5"/>
            <p:cNvPicPr>
              <a:picLocks noChangeAspect="1"/>
            </p:cNvPicPr>
            <p:nvPr/>
          </p:nvPicPr>
          <p:blipFill rotWithShape="1">
            <a:blip r:embed="rId3"/>
            <a:srcRect l="14408" t="11930" r="17803" b="21754"/>
            <a:stretch/>
          </p:blipFill>
          <p:spPr>
            <a:xfrm>
              <a:off x="13076682" y="25021865"/>
              <a:ext cx="6499963" cy="6365252"/>
            </a:xfrm>
            <a:prstGeom prst="rect">
              <a:avLst/>
            </a:prstGeom>
          </p:spPr>
        </p:pic>
        <p:pic>
          <p:nvPicPr>
            <p:cNvPr id="7" name="Picture 6"/>
            <p:cNvPicPr>
              <a:picLocks noChangeAspect="1"/>
            </p:cNvPicPr>
            <p:nvPr/>
          </p:nvPicPr>
          <p:blipFill rotWithShape="1">
            <a:blip r:embed="rId4"/>
            <a:srcRect l="21257" t="21754" r="10427" b="12983"/>
            <a:stretch/>
          </p:blipFill>
          <p:spPr>
            <a:xfrm>
              <a:off x="20389735" y="25011285"/>
              <a:ext cx="6520776" cy="6394380"/>
            </a:xfrm>
            <a:prstGeom prst="rect">
              <a:avLst/>
            </a:prstGeom>
          </p:spPr>
        </p:pic>
      </p:grpSp>
      <p:sp>
        <p:nvSpPr>
          <p:cNvPr id="8" name="TextBox 7"/>
          <p:cNvSpPr txBox="1"/>
          <p:nvPr/>
        </p:nvSpPr>
        <p:spPr>
          <a:xfrm>
            <a:off x="186612" y="5607592"/>
            <a:ext cx="2537926" cy="646331"/>
          </a:xfrm>
          <a:prstGeom prst="rect">
            <a:avLst/>
          </a:prstGeom>
          <a:noFill/>
        </p:spPr>
        <p:txBody>
          <a:bodyPr wrap="square" rtlCol="0">
            <a:spAutoFit/>
          </a:bodyPr>
          <a:lstStyle/>
          <a:p>
            <a:r>
              <a:rPr lang="en-US" smtClean="0"/>
              <a:t>Globe centered on Odysseus</a:t>
            </a:r>
            <a:endParaRPr lang="en-US"/>
          </a:p>
        </p:txBody>
      </p:sp>
      <p:sp>
        <p:nvSpPr>
          <p:cNvPr id="9" name="TextBox 8"/>
          <p:cNvSpPr txBox="1"/>
          <p:nvPr/>
        </p:nvSpPr>
        <p:spPr>
          <a:xfrm>
            <a:off x="5858534" y="5790154"/>
            <a:ext cx="2537926" cy="646331"/>
          </a:xfrm>
          <a:prstGeom prst="rect">
            <a:avLst/>
          </a:prstGeom>
          <a:noFill/>
        </p:spPr>
        <p:txBody>
          <a:bodyPr wrap="square" rtlCol="0">
            <a:spAutoFit/>
          </a:bodyPr>
          <a:lstStyle/>
          <a:p>
            <a:r>
              <a:rPr lang="en-US" dirty="0" smtClean="0"/>
              <a:t>Globe centered on Odysseus antipode</a:t>
            </a:r>
            <a:endParaRPr lang="en-US" dirty="0"/>
          </a:p>
        </p:txBody>
      </p:sp>
    </p:spTree>
    <p:extLst>
      <p:ext uri="{BB962C8B-B14F-4D97-AF65-F5344CB8AC3E}">
        <p14:creationId xmlns:p14="http://schemas.microsoft.com/office/powerpoint/2010/main" val="16917404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8586" y="225570"/>
            <a:ext cx="9560169" cy="723999"/>
          </a:xfrm>
        </p:spPr>
        <p:txBody>
          <a:bodyPr>
            <a:normAutofit fontScale="90000"/>
          </a:bodyPr>
          <a:lstStyle/>
          <a:p>
            <a:r>
              <a:rPr lang="en-US" dirty="0" smtClean="0"/>
              <a:t>Image Processing Flowchart</a:t>
            </a:r>
            <a:endParaRPr lang="en-US" dirty="0"/>
          </a:p>
        </p:txBody>
      </p:sp>
      <p:pic>
        <p:nvPicPr>
          <p:cNvPr id="5" name="Picture 4"/>
          <p:cNvPicPr/>
          <p:nvPr/>
        </p:nvPicPr>
        <p:blipFill>
          <a:blip r:embed="rId3">
            <a:extLst>
              <a:ext uri="{28A0092B-C50C-407E-A947-70E740481C1C}">
                <a14:useLocalDpi xmlns:a14="http://schemas.microsoft.com/office/drawing/2010/main" val="0"/>
              </a:ext>
            </a:extLst>
          </a:blip>
          <a:stretch>
            <a:fillRect/>
          </a:stretch>
        </p:blipFill>
        <p:spPr>
          <a:xfrm>
            <a:off x="0" y="1903781"/>
            <a:ext cx="12192000" cy="3846388"/>
          </a:xfrm>
          <a:prstGeom prst="rect">
            <a:avLst/>
          </a:prstGeom>
        </p:spPr>
      </p:pic>
      <p:sp>
        <p:nvSpPr>
          <p:cNvPr id="6" name="Slide Number Placeholder 5"/>
          <p:cNvSpPr>
            <a:spLocks noGrp="1"/>
          </p:cNvSpPr>
          <p:nvPr>
            <p:ph type="sldNum" sz="quarter" idx="12"/>
          </p:nvPr>
        </p:nvSpPr>
        <p:spPr/>
        <p:txBody>
          <a:bodyPr/>
          <a:lstStyle/>
          <a:p>
            <a:fld id="{EE57A43C-44CF-1541-B46E-B8B618C018B5}" type="slidenum">
              <a:rPr lang="en-US" smtClean="0"/>
              <a:t>28</a:t>
            </a:fld>
            <a:endParaRPr lang="en-US"/>
          </a:p>
        </p:txBody>
      </p:sp>
    </p:spTree>
    <p:extLst>
      <p:ext uri="{BB962C8B-B14F-4D97-AF65-F5344CB8AC3E}">
        <p14:creationId xmlns:p14="http://schemas.microsoft.com/office/powerpoint/2010/main" val="114110941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2054"/>
            <a:ext cx="11784011" cy="1005920"/>
          </a:xfrm>
        </p:spPr>
        <p:txBody>
          <a:bodyPr>
            <a:normAutofit/>
          </a:bodyPr>
          <a:lstStyle/>
          <a:p>
            <a:pPr algn="l"/>
            <a:r>
              <a:rPr lang="en-US" sz="4400" dirty="0" smtClean="0"/>
              <a:t>Importance </a:t>
            </a:r>
            <a:r>
              <a:rPr lang="en-US" sz="4400" dirty="0"/>
              <a:t>of elliptical and polygonal </a:t>
            </a:r>
            <a:r>
              <a:rPr lang="en-US" sz="4000" dirty="0" smtClean="0"/>
              <a:t>craters</a:t>
            </a:r>
            <a:endParaRPr lang="en-US" sz="4400" dirty="0"/>
          </a:p>
        </p:txBody>
      </p:sp>
      <p:sp>
        <p:nvSpPr>
          <p:cNvPr id="3" name="Content Placeholder 2"/>
          <p:cNvSpPr>
            <a:spLocks noGrp="1"/>
          </p:cNvSpPr>
          <p:nvPr>
            <p:ph idx="1"/>
          </p:nvPr>
        </p:nvSpPr>
        <p:spPr>
          <a:xfrm>
            <a:off x="4461941" y="4840470"/>
            <a:ext cx="6489212" cy="1189965"/>
          </a:xfrm>
        </p:spPr>
        <p:txBody>
          <a:bodyPr>
            <a:normAutofit/>
          </a:bodyPr>
          <a:lstStyle/>
          <a:p>
            <a:r>
              <a:rPr lang="en-US" sz="2800" dirty="0">
                <a:solidFill>
                  <a:schemeClr val="tx1"/>
                </a:solidFill>
              </a:rPr>
              <a:t>Elliptical craters </a:t>
            </a:r>
            <a:r>
              <a:rPr lang="en-US" sz="2800" dirty="0">
                <a:solidFill>
                  <a:schemeClr val="tx1"/>
                </a:solidFill>
                <a:latin typeface="Calibri" panose="020F0502020204030204" pitchFamily="34" charset="0"/>
                <a:cs typeface="Calibri" panose="020F0502020204030204" pitchFamily="34" charset="0"/>
              </a:rPr>
              <a:t>→ </a:t>
            </a:r>
            <a:r>
              <a:rPr lang="en-US" sz="2800" dirty="0">
                <a:solidFill>
                  <a:schemeClr val="tx1"/>
                </a:solidFill>
              </a:rPr>
              <a:t>impact angles &lt;~15</a:t>
            </a:r>
            <a:r>
              <a:rPr lang="en-US" sz="2800" dirty="0">
                <a:solidFill>
                  <a:schemeClr val="tx1"/>
                </a:solidFill>
                <a:latin typeface="Calibri" panose="020F0502020204030204" pitchFamily="34" charset="0"/>
                <a:cs typeface="Calibri" panose="020F0502020204030204" pitchFamily="34" charset="0"/>
              </a:rPr>
              <a:t> °</a:t>
            </a:r>
            <a:r>
              <a:rPr lang="en-US" sz="2800" dirty="0">
                <a:solidFill>
                  <a:schemeClr val="tx1"/>
                </a:solidFill>
              </a:rPr>
              <a:t> </a:t>
            </a:r>
          </a:p>
          <a:p>
            <a:r>
              <a:rPr lang="en-US" sz="2800" dirty="0">
                <a:solidFill>
                  <a:schemeClr val="tx1"/>
                </a:solidFill>
              </a:rPr>
              <a:t>Polygonal craters </a:t>
            </a:r>
            <a:r>
              <a:rPr lang="en-US" sz="2800" dirty="0">
                <a:solidFill>
                  <a:schemeClr val="tx1"/>
                </a:solidFill>
                <a:latin typeface="Calibri" panose="020F0502020204030204" pitchFamily="34" charset="0"/>
                <a:cs typeface="Calibri" panose="020F0502020204030204" pitchFamily="34" charset="0"/>
              </a:rPr>
              <a:t>→</a:t>
            </a:r>
            <a:r>
              <a:rPr lang="en-US" sz="2800" dirty="0">
                <a:solidFill>
                  <a:schemeClr val="tx1"/>
                </a:solidFill>
              </a:rPr>
              <a:t> subsurface </a:t>
            </a:r>
            <a:r>
              <a:rPr lang="en-US" sz="2800" dirty="0" smtClean="0">
                <a:solidFill>
                  <a:schemeClr val="tx1"/>
                </a:solidFill>
              </a:rPr>
              <a:t>fractures</a:t>
            </a:r>
            <a:endParaRPr lang="en-US" sz="2800" dirty="0">
              <a:solidFill>
                <a:schemeClr val="tx1"/>
              </a:solidFill>
            </a:endParaRPr>
          </a:p>
        </p:txBody>
      </p:sp>
      <p:sp>
        <p:nvSpPr>
          <p:cNvPr id="4" name="Slide Number Placeholder 3"/>
          <p:cNvSpPr>
            <a:spLocks noGrp="1"/>
          </p:cNvSpPr>
          <p:nvPr>
            <p:ph type="sldNum" sz="quarter" idx="12"/>
          </p:nvPr>
        </p:nvSpPr>
        <p:spPr/>
        <p:txBody>
          <a:bodyPr/>
          <a:lstStyle/>
          <a:p>
            <a:fld id="{E2CD41ED-59D8-DA49-99D2-AFF7F3D64113}" type="slidenum">
              <a:rPr lang="en-US" smtClean="0"/>
              <a:t>29</a:t>
            </a:fld>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61941" y="1017974"/>
            <a:ext cx="5492444" cy="3661629"/>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6254" y="1017974"/>
            <a:ext cx="3306414" cy="4589618"/>
          </a:xfrm>
          <a:prstGeom prst="rect">
            <a:avLst/>
          </a:prstGeom>
        </p:spPr>
      </p:pic>
      <p:sp>
        <p:nvSpPr>
          <p:cNvPr id="7" name="TextBox 6"/>
          <p:cNvSpPr txBox="1"/>
          <p:nvPr/>
        </p:nvSpPr>
        <p:spPr>
          <a:xfrm>
            <a:off x="9937455" y="1052080"/>
            <a:ext cx="2145688" cy="1323439"/>
          </a:xfrm>
          <a:prstGeom prst="rect">
            <a:avLst/>
          </a:prstGeom>
          <a:noFill/>
        </p:spPr>
        <p:txBody>
          <a:bodyPr wrap="square" rtlCol="0">
            <a:spAutoFit/>
          </a:bodyPr>
          <a:lstStyle/>
          <a:p>
            <a:r>
              <a:rPr lang="en-US" sz="1600" dirty="0" smtClean="0"/>
              <a:t>Aerial view of  Meteor Crater, located outside of Winslow AZ. Image credit: NASA Earth Observatory</a:t>
            </a:r>
            <a:endParaRPr lang="en-US" sz="1600" dirty="0"/>
          </a:p>
        </p:txBody>
      </p:sp>
      <p:sp>
        <p:nvSpPr>
          <p:cNvPr id="8" name="TextBox 7"/>
          <p:cNvSpPr txBox="1"/>
          <p:nvPr/>
        </p:nvSpPr>
        <p:spPr>
          <a:xfrm>
            <a:off x="464937" y="5614937"/>
            <a:ext cx="3549048" cy="830997"/>
          </a:xfrm>
          <a:prstGeom prst="rect">
            <a:avLst/>
          </a:prstGeom>
          <a:noFill/>
        </p:spPr>
        <p:txBody>
          <a:bodyPr wrap="square" rtlCol="0">
            <a:spAutoFit/>
          </a:bodyPr>
          <a:lstStyle/>
          <a:p>
            <a:r>
              <a:rPr lang="en-US" sz="1600" dirty="0" smtClean="0"/>
              <a:t>Example of an elliptical crater on Mars. Mosaic credit: Emily </a:t>
            </a:r>
            <a:r>
              <a:rPr lang="en-US" sz="1600" dirty="0" err="1" smtClean="0"/>
              <a:t>Lakdawalla</a:t>
            </a:r>
            <a:r>
              <a:rPr lang="en-US" sz="1600" dirty="0" smtClean="0"/>
              <a:t>, the Planetary Society</a:t>
            </a:r>
            <a:endParaRPr lang="en-US" sz="1600" dirty="0"/>
          </a:p>
        </p:txBody>
      </p:sp>
    </p:spTree>
    <p:extLst>
      <p:ext uri="{BB962C8B-B14F-4D97-AF65-F5344CB8AC3E}">
        <p14:creationId xmlns:p14="http://schemas.microsoft.com/office/powerpoint/2010/main" val="128774860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48940" y="462728"/>
            <a:ext cx="4809460" cy="939938"/>
          </a:xfrm>
        </p:spPr>
        <p:txBody>
          <a:bodyPr>
            <a:normAutofit/>
          </a:bodyPr>
          <a:lstStyle/>
          <a:p>
            <a:r>
              <a:rPr lang="en-US" dirty="0" smtClean="0"/>
              <a:t>Tethys </a:t>
            </a:r>
            <a:r>
              <a:rPr lang="en-US" smtClean="0"/>
              <a:t>&amp; Dione</a:t>
            </a:r>
            <a:endParaRPr lang="en-US"/>
          </a:p>
        </p:txBody>
      </p:sp>
      <p:sp>
        <p:nvSpPr>
          <p:cNvPr id="4" name="Slide Number Placeholder 3"/>
          <p:cNvSpPr>
            <a:spLocks noGrp="1"/>
          </p:cNvSpPr>
          <p:nvPr>
            <p:ph type="sldNum" sz="quarter" idx="12"/>
          </p:nvPr>
        </p:nvSpPr>
        <p:spPr/>
        <p:txBody>
          <a:bodyPr/>
          <a:lstStyle/>
          <a:p>
            <a:fld id="{EE57A43C-44CF-1541-B46E-B8B618C018B5}" type="slidenum">
              <a:rPr lang="en-US" smtClean="0"/>
              <a:t>3</a:t>
            </a:fld>
            <a:endParaRPr lang="en-US"/>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r="2" b="7486"/>
          <a:stretch/>
        </p:blipFill>
        <p:spPr>
          <a:xfrm>
            <a:off x="1" y="0"/>
            <a:ext cx="3653398" cy="3286126"/>
          </a:xfrm>
          <a:prstGeom prst="rect">
            <a:avLst/>
          </a:prstGeom>
        </p:spPr>
      </p:pic>
      <p:sp>
        <p:nvSpPr>
          <p:cNvPr id="7" name="TextBox 6"/>
          <p:cNvSpPr txBox="1"/>
          <p:nvPr/>
        </p:nvSpPr>
        <p:spPr>
          <a:xfrm>
            <a:off x="7533861" y="6440557"/>
            <a:ext cx="3061252" cy="369332"/>
          </a:xfrm>
          <a:prstGeom prst="rect">
            <a:avLst/>
          </a:prstGeom>
          <a:noFill/>
        </p:spPr>
        <p:txBody>
          <a:bodyPr wrap="square" rtlCol="0">
            <a:spAutoFit/>
          </a:bodyPr>
          <a:lstStyle/>
          <a:p>
            <a:r>
              <a:rPr lang="en-US" dirty="0" smtClean="0"/>
              <a:t>Image credit: NASA/JPL/SSI</a:t>
            </a:r>
            <a:endParaRPr lang="en-US" dirty="0"/>
          </a:p>
        </p:txBody>
      </p:sp>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9056" t="8903" r="9708" b="9976"/>
          <a:stretch/>
        </p:blipFill>
        <p:spPr>
          <a:xfrm>
            <a:off x="0" y="3286126"/>
            <a:ext cx="3653399" cy="3640470"/>
          </a:xfrm>
          <a:prstGeom prst="rect">
            <a:avLst/>
          </a:prstGeom>
        </p:spPr>
      </p:pic>
      <p:graphicFrame>
        <p:nvGraphicFramePr>
          <p:cNvPr id="13" name="Table 12"/>
          <p:cNvGraphicFramePr>
            <a:graphicFrameLocks noGrp="1"/>
          </p:cNvGraphicFramePr>
          <p:nvPr>
            <p:extLst>
              <p:ext uri="{D42A27DB-BD31-4B8C-83A1-F6EECF244321}">
                <p14:modId xmlns:p14="http://schemas.microsoft.com/office/powerpoint/2010/main" val="757893448"/>
              </p:ext>
            </p:extLst>
          </p:nvPr>
        </p:nvGraphicFramePr>
        <p:xfrm>
          <a:off x="4625315" y="1539154"/>
          <a:ext cx="6733249" cy="2878400"/>
        </p:xfrm>
        <a:graphic>
          <a:graphicData uri="http://schemas.openxmlformats.org/drawingml/2006/table">
            <a:tbl>
              <a:tblPr firstRow="1" bandRow="1">
                <a:tableStyleId>{5C22544A-7EE6-4342-B048-85BDC9FD1C3A}</a:tableStyleId>
              </a:tblPr>
              <a:tblGrid>
                <a:gridCol w="1021737"/>
                <a:gridCol w="1021737"/>
                <a:gridCol w="1021737"/>
                <a:gridCol w="1779405"/>
                <a:gridCol w="1888633"/>
              </a:tblGrid>
              <a:tr h="0">
                <a:tc>
                  <a:txBody>
                    <a:bodyPr/>
                    <a:lstStyle/>
                    <a:p>
                      <a:r>
                        <a:rPr lang="en-US" dirty="0" smtClean="0"/>
                        <a:t>Satellite</a:t>
                      </a:r>
                      <a:endParaRPr lang="en-US" dirty="0"/>
                    </a:p>
                  </a:txBody>
                  <a:tcPr/>
                </a:tc>
                <a:tc>
                  <a:txBody>
                    <a:bodyPr/>
                    <a:lstStyle/>
                    <a:p>
                      <a:r>
                        <a:rPr lang="en-US" dirty="0" smtClean="0"/>
                        <a:t>Radius (km)</a:t>
                      </a:r>
                      <a:endParaRPr lang="en-US" dirty="0"/>
                    </a:p>
                  </a:txBody>
                  <a:tcPr/>
                </a:tc>
                <a:tc>
                  <a:txBody>
                    <a:bodyPr/>
                    <a:lstStyle/>
                    <a:p>
                      <a:r>
                        <a:rPr lang="en-US" dirty="0" smtClean="0"/>
                        <a:t>Surface</a:t>
                      </a:r>
                      <a:r>
                        <a:rPr lang="en-US" baseline="0" dirty="0" smtClean="0"/>
                        <a:t> Gravity (m/s^2)</a:t>
                      </a:r>
                      <a:endParaRPr lang="en-US" dirty="0"/>
                    </a:p>
                  </a:txBody>
                  <a:tcPr/>
                </a:tc>
                <a:tc>
                  <a:txBody>
                    <a:bodyPr/>
                    <a:lstStyle/>
                    <a:p>
                      <a:r>
                        <a:rPr lang="en-US" dirty="0" smtClean="0"/>
                        <a:t>Estimated Silicate</a:t>
                      </a:r>
                      <a:r>
                        <a:rPr lang="en-US" baseline="0" dirty="0" smtClean="0"/>
                        <a:t> Fraction (</a:t>
                      </a:r>
                      <a:r>
                        <a:rPr lang="en-US" baseline="0" dirty="0" err="1" smtClean="0"/>
                        <a:t>Charnoz</a:t>
                      </a:r>
                      <a:r>
                        <a:rPr lang="en-US" baseline="0" dirty="0" smtClean="0"/>
                        <a:t> et al. 2011)</a:t>
                      </a:r>
                      <a:endParaRPr lang="en-US" dirty="0"/>
                    </a:p>
                  </a:txBody>
                  <a:tcPr/>
                </a:tc>
                <a:tc>
                  <a:txBody>
                    <a:bodyPr/>
                    <a:lstStyle/>
                    <a:p>
                      <a:r>
                        <a:rPr lang="en-US" dirty="0" smtClean="0"/>
                        <a:t>Notable Surface Geology</a:t>
                      </a:r>
                      <a:endParaRPr lang="en-US" dirty="0"/>
                    </a:p>
                  </a:txBody>
                  <a:tcPr/>
                </a:tc>
              </a:tr>
              <a:tr h="500960">
                <a:tc>
                  <a:txBody>
                    <a:bodyPr/>
                    <a:lstStyle/>
                    <a:p>
                      <a:r>
                        <a:rPr lang="en-US" dirty="0" smtClean="0"/>
                        <a:t>Tethys</a:t>
                      </a:r>
                      <a:endParaRPr lang="en-US" dirty="0"/>
                    </a:p>
                  </a:txBody>
                  <a:tcPr/>
                </a:tc>
                <a:tc>
                  <a:txBody>
                    <a:bodyPr/>
                    <a:lstStyle/>
                    <a:p>
                      <a:r>
                        <a:rPr lang="en-US" dirty="0" smtClean="0">
                          <a:latin typeface="Calibri" charset="0"/>
                          <a:ea typeface="Calibri" charset="0"/>
                          <a:cs typeface="Calibri" charset="0"/>
                        </a:rPr>
                        <a:t>531</a:t>
                      </a:r>
                      <a:endParaRPr lang="en-US" dirty="0">
                        <a:latin typeface="Calibri" charset="0"/>
                        <a:ea typeface="Calibri" charset="0"/>
                        <a:cs typeface="Calibri" charset="0"/>
                      </a:endParaRPr>
                    </a:p>
                  </a:txBody>
                  <a:tcPr/>
                </a:tc>
                <a:tc>
                  <a:txBody>
                    <a:bodyPr/>
                    <a:lstStyle/>
                    <a:p>
                      <a:r>
                        <a:rPr lang="en-US" dirty="0" smtClean="0">
                          <a:latin typeface="Calibri" charset="0"/>
                          <a:ea typeface="Calibri" charset="0"/>
                          <a:cs typeface="Calibri" charset="0"/>
                        </a:rPr>
                        <a:t>0.146</a:t>
                      </a:r>
                      <a:endParaRPr lang="en-US" dirty="0">
                        <a:latin typeface="Calibri" charset="0"/>
                        <a:ea typeface="Calibri" charset="0"/>
                        <a:cs typeface="Calibri" charset="0"/>
                      </a:endParaRPr>
                    </a:p>
                  </a:txBody>
                  <a:tcPr/>
                </a:tc>
                <a:tc>
                  <a:txBody>
                    <a:bodyPr/>
                    <a:lstStyle/>
                    <a:p>
                      <a:r>
                        <a:rPr lang="en-US" dirty="0" smtClean="0">
                          <a:latin typeface="Calibri" charset="0"/>
                          <a:ea typeface="Calibri" charset="0"/>
                          <a:cs typeface="Calibri" charset="0"/>
                        </a:rPr>
                        <a:t>~ 6%</a:t>
                      </a:r>
                      <a:endParaRPr lang="en-US" dirty="0">
                        <a:latin typeface="Calibri" charset="0"/>
                        <a:ea typeface="Calibri" charset="0"/>
                        <a:cs typeface="Calibri" charset="0"/>
                      </a:endParaRPr>
                    </a:p>
                  </a:txBody>
                  <a:tcPr/>
                </a:tc>
                <a:tc>
                  <a:txBody>
                    <a:bodyPr/>
                    <a:lstStyle/>
                    <a:p>
                      <a:r>
                        <a:rPr lang="en-US" dirty="0" smtClean="0"/>
                        <a:t>Odysseus impact basin (450</a:t>
                      </a:r>
                      <a:r>
                        <a:rPr lang="en-US" baseline="0" dirty="0" smtClean="0"/>
                        <a:t> km diameter) &amp; Ithaca </a:t>
                      </a:r>
                      <a:r>
                        <a:rPr lang="en-US" baseline="0" dirty="0" err="1" smtClean="0"/>
                        <a:t>Chasma</a:t>
                      </a:r>
                      <a:r>
                        <a:rPr lang="en-US" baseline="0" dirty="0" smtClean="0"/>
                        <a:t> </a:t>
                      </a:r>
                      <a:endParaRPr lang="en-US" dirty="0"/>
                    </a:p>
                  </a:txBody>
                  <a:tcPr/>
                </a:tc>
              </a:tr>
              <a:tr h="500960">
                <a:tc>
                  <a:txBody>
                    <a:bodyPr/>
                    <a:lstStyle/>
                    <a:p>
                      <a:r>
                        <a:rPr lang="en-US" dirty="0" smtClean="0"/>
                        <a:t>Dione</a:t>
                      </a:r>
                      <a:endParaRPr lang="en-US" dirty="0"/>
                    </a:p>
                  </a:txBody>
                  <a:tcPr/>
                </a:tc>
                <a:tc>
                  <a:txBody>
                    <a:bodyPr/>
                    <a:lstStyle/>
                    <a:p>
                      <a:r>
                        <a:rPr lang="en-US" dirty="0" smtClean="0">
                          <a:latin typeface="Calibri" charset="0"/>
                          <a:ea typeface="Calibri" charset="0"/>
                          <a:cs typeface="Calibri" charset="0"/>
                        </a:rPr>
                        <a:t>561</a:t>
                      </a:r>
                      <a:endParaRPr lang="en-US" dirty="0">
                        <a:latin typeface="Calibri" charset="0"/>
                        <a:ea typeface="Calibri" charset="0"/>
                        <a:cs typeface="Calibri" charset="0"/>
                      </a:endParaRPr>
                    </a:p>
                  </a:txBody>
                  <a:tcPr/>
                </a:tc>
                <a:tc>
                  <a:txBody>
                    <a:bodyPr/>
                    <a:lstStyle/>
                    <a:p>
                      <a:r>
                        <a:rPr lang="en-US" dirty="0" smtClean="0">
                          <a:latin typeface="Calibri" charset="0"/>
                          <a:ea typeface="Calibri" charset="0"/>
                          <a:cs typeface="Calibri" charset="0"/>
                        </a:rPr>
                        <a:t>0.232</a:t>
                      </a:r>
                      <a:endParaRPr lang="en-US" dirty="0">
                        <a:latin typeface="Calibri" charset="0"/>
                        <a:ea typeface="Calibri" charset="0"/>
                        <a:cs typeface="Calibri" charset="0"/>
                      </a:endParaRPr>
                    </a:p>
                  </a:txBody>
                  <a:tcPr/>
                </a:tc>
                <a:tc>
                  <a:txBody>
                    <a:bodyPr/>
                    <a:lstStyle/>
                    <a:p>
                      <a:r>
                        <a:rPr lang="en-US" dirty="0" smtClean="0">
                          <a:latin typeface="Calibri" charset="0"/>
                          <a:ea typeface="Calibri" charset="0"/>
                          <a:cs typeface="Calibri" charset="0"/>
                        </a:rPr>
                        <a:t>~</a:t>
                      </a:r>
                      <a:r>
                        <a:rPr lang="en-US" baseline="0" dirty="0" smtClean="0">
                          <a:latin typeface="Calibri" charset="0"/>
                          <a:ea typeface="Calibri" charset="0"/>
                          <a:cs typeface="Calibri" charset="0"/>
                        </a:rPr>
                        <a:t> 50%</a:t>
                      </a:r>
                      <a:endParaRPr lang="en-US" dirty="0">
                        <a:latin typeface="Calibri" charset="0"/>
                        <a:ea typeface="Calibri" charset="0"/>
                        <a:cs typeface="Calibri" charset="0"/>
                      </a:endParaRPr>
                    </a:p>
                  </a:txBody>
                  <a:tcPr/>
                </a:tc>
                <a:tc>
                  <a:txBody>
                    <a:bodyPr/>
                    <a:lstStyle/>
                    <a:p>
                      <a:r>
                        <a:rPr lang="en-US" dirty="0" smtClean="0"/>
                        <a:t>Wispy Terrain </a:t>
                      </a:r>
                      <a:endParaRPr lang="en-US" dirty="0"/>
                    </a:p>
                  </a:txBody>
                  <a:tcPr/>
                </a:tc>
              </a:tr>
            </a:tbl>
          </a:graphicData>
        </a:graphic>
      </p:graphicFrame>
      <p:sp>
        <p:nvSpPr>
          <p:cNvPr id="5" name="TextBox 4"/>
          <p:cNvSpPr txBox="1"/>
          <p:nvPr/>
        </p:nvSpPr>
        <p:spPr>
          <a:xfrm>
            <a:off x="4625315" y="4554042"/>
            <a:ext cx="6513740" cy="1323439"/>
          </a:xfrm>
          <a:prstGeom prst="rect">
            <a:avLst/>
          </a:prstGeom>
          <a:noFill/>
        </p:spPr>
        <p:txBody>
          <a:bodyPr wrap="square" rtlCol="0">
            <a:spAutoFit/>
          </a:bodyPr>
          <a:lstStyle/>
          <a:p>
            <a:pPr marL="285750" indent="-285750">
              <a:buFont typeface="Arial" charset="0"/>
              <a:buChar char="•"/>
            </a:pPr>
            <a:r>
              <a:rPr lang="en-US" sz="2000" dirty="0" smtClean="0"/>
              <a:t>Each of these Moons also has their own pair of co-orbital moons in the L4 and L5 Lagrange points</a:t>
            </a:r>
          </a:p>
          <a:p>
            <a:pPr marL="742950" lvl="1" indent="-285750">
              <a:buFont typeface="Arial" charset="0"/>
              <a:buChar char="•"/>
            </a:pPr>
            <a:r>
              <a:rPr lang="en-US" sz="2000" dirty="0" smtClean="0"/>
              <a:t>Tethys: Calypso and </a:t>
            </a:r>
            <a:r>
              <a:rPr lang="en-US" sz="2000" dirty="0" err="1" smtClean="0"/>
              <a:t>Telesto</a:t>
            </a:r>
            <a:endParaRPr lang="en-US" sz="2000" dirty="0" smtClean="0"/>
          </a:p>
          <a:p>
            <a:pPr marL="742950" lvl="1" indent="-285750">
              <a:buFont typeface="Arial" charset="0"/>
              <a:buChar char="•"/>
            </a:pPr>
            <a:r>
              <a:rPr lang="en-US" sz="2000" dirty="0" smtClean="0"/>
              <a:t>Dione: Helene and </a:t>
            </a:r>
            <a:r>
              <a:rPr lang="en-US" sz="2000" dirty="0" err="1" smtClean="0"/>
              <a:t>Polydeuces</a:t>
            </a:r>
            <a:r>
              <a:rPr lang="en-US" sz="2000" dirty="0" smtClean="0"/>
              <a:t> </a:t>
            </a:r>
            <a:endParaRPr lang="en-US" sz="2000" dirty="0"/>
          </a:p>
        </p:txBody>
      </p:sp>
    </p:spTree>
    <p:extLst>
      <p:ext uri="{BB962C8B-B14F-4D97-AF65-F5344CB8AC3E}">
        <p14:creationId xmlns:p14="http://schemas.microsoft.com/office/powerpoint/2010/main" val="138117109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1878" y="569066"/>
            <a:ext cx="3833906" cy="4952492"/>
          </a:xfrm>
        </p:spPr>
        <p:txBody>
          <a:bodyPr/>
          <a:lstStyle/>
          <a:p>
            <a:r>
              <a:rPr lang="en-US" dirty="0" smtClean="0"/>
              <a:t>Why Tethys?</a:t>
            </a:r>
            <a:endParaRPr lang="en-US" dirty="0"/>
          </a:p>
        </p:txBody>
      </p:sp>
      <p:sp>
        <p:nvSpPr>
          <p:cNvPr id="3" name="Content Placeholder 2"/>
          <p:cNvSpPr>
            <a:spLocks noGrp="1"/>
          </p:cNvSpPr>
          <p:nvPr>
            <p:ph idx="1"/>
          </p:nvPr>
        </p:nvSpPr>
        <p:spPr>
          <a:xfrm>
            <a:off x="5366542" y="110650"/>
            <a:ext cx="6248398" cy="5655156"/>
          </a:xfrm>
        </p:spPr>
        <p:txBody>
          <a:bodyPr/>
          <a:lstStyle/>
          <a:p>
            <a:r>
              <a:rPr lang="en-US" dirty="0"/>
              <a:t>One of the moons that is expected to experience </a:t>
            </a:r>
            <a:r>
              <a:rPr lang="en-US" dirty="0" err="1"/>
              <a:t>planetocentric</a:t>
            </a:r>
            <a:r>
              <a:rPr lang="en-US" dirty="0"/>
              <a:t> impactors vs heliocentric </a:t>
            </a:r>
            <a:r>
              <a:rPr lang="en-US" dirty="0" smtClean="0"/>
              <a:t>impactors</a:t>
            </a:r>
          </a:p>
          <a:p>
            <a:r>
              <a:rPr lang="en-US" dirty="0" smtClean="0"/>
              <a:t>Co-orbital Moons at L4 and L5, Could be contributing sources of small craters</a:t>
            </a:r>
          </a:p>
          <a:p>
            <a:pPr lvl="1"/>
            <a:r>
              <a:rPr lang="en-US" dirty="0" smtClean="0"/>
              <a:t>Because of so many potential sources, Tethys is a good test moon</a:t>
            </a:r>
          </a:p>
          <a:p>
            <a:endParaRPr lang="en-US" dirty="0" smtClean="0"/>
          </a:p>
        </p:txBody>
      </p:sp>
      <p:sp>
        <p:nvSpPr>
          <p:cNvPr id="4" name="Slide Number Placeholder 3"/>
          <p:cNvSpPr>
            <a:spLocks noGrp="1"/>
          </p:cNvSpPr>
          <p:nvPr>
            <p:ph type="sldNum" sz="quarter" idx="12"/>
          </p:nvPr>
        </p:nvSpPr>
        <p:spPr/>
        <p:txBody>
          <a:bodyPr/>
          <a:lstStyle/>
          <a:p>
            <a:fld id="{EE57A43C-44CF-1541-B46E-B8B618C018B5}" type="slidenum">
              <a:rPr lang="en-US" smtClean="0"/>
              <a:t>30</a:t>
            </a:fld>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763" y="2613334"/>
            <a:ext cx="4584665" cy="3359383"/>
          </a:xfrm>
          <a:prstGeom prst="rect">
            <a:avLst/>
          </a:prstGeom>
        </p:spPr>
      </p:pic>
      <p:sp>
        <p:nvSpPr>
          <p:cNvPr id="6" name="TextBox 5"/>
          <p:cNvSpPr txBox="1"/>
          <p:nvPr/>
        </p:nvSpPr>
        <p:spPr>
          <a:xfrm>
            <a:off x="328613" y="6211669"/>
            <a:ext cx="3486150" cy="646331"/>
          </a:xfrm>
          <a:prstGeom prst="rect">
            <a:avLst/>
          </a:prstGeom>
          <a:noFill/>
        </p:spPr>
        <p:txBody>
          <a:bodyPr wrap="square" rtlCol="0">
            <a:spAutoFit/>
          </a:bodyPr>
          <a:lstStyle/>
          <a:p>
            <a:r>
              <a:rPr lang="en-US" dirty="0" err="1" smtClean="0"/>
              <a:t>Telesto</a:t>
            </a:r>
            <a:r>
              <a:rPr lang="en-US" dirty="0" smtClean="0"/>
              <a:t> and Calypso, image credit NASA/JPL/SSI</a:t>
            </a:r>
            <a:endParaRPr lang="en-US"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83433" y="2633117"/>
            <a:ext cx="4716145" cy="3368675"/>
          </a:xfrm>
          <a:prstGeom prst="rect">
            <a:avLst/>
          </a:prstGeom>
        </p:spPr>
      </p:pic>
      <p:sp>
        <p:nvSpPr>
          <p:cNvPr id="8" name="TextBox 7"/>
          <p:cNvSpPr txBox="1"/>
          <p:nvPr/>
        </p:nvSpPr>
        <p:spPr>
          <a:xfrm>
            <a:off x="3586163" y="5521558"/>
            <a:ext cx="1029621" cy="369332"/>
          </a:xfrm>
          <a:prstGeom prst="rect">
            <a:avLst/>
          </a:prstGeom>
          <a:noFill/>
        </p:spPr>
        <p:txBody>
          <a:bodyPr wrap="square" rtlCol="0">
            <a:spAutoFit/>
          </a:bodyPr>
          <a:lstStyle/>
          <a:p>
            <a:r>
              <a:rPr lang="en-US" dirty="0" err="1" smtClean="0">
                <a:solidFill>
                  <a:schemeClr val="bg1">
                    <a:lumMod val="95000"/>
                  </a:schemeClr>
                </a:solidFill>
              </a:rPr>
              <a:t>Telesto</a:t>
            </a:r>
            <a:endParaRPr lang="en-US" dirty="0">
              <a:solidFill>
                <a:schemeClr val="bg1">
                  <a:lumMod val="95000"/>
                </a:schemeClr>
              </a:solidFill>
            </a:endParaRPr>
          </a:p>
        </p:txBody>
      </p:sp>
      <p:sp>
        <p:nvSpPr>
          <p:cNvPr id="9" name="TextBox 8"/>
          <p:cNvSpPr txBox="1"/>
          <p:nvPr/>
        </p:nvSpPr>
        <p:spPr>
          <a:xfrm>
            <a:off x="4851732" y="5521558"/>
            <a:ext cx="1029621" cy="369332"/>
          </a:xfrm>
          <a:prstGeom prst="rect">
            <a:avLst/>
          </a:prstGeom>
          <a:noFill/>
        </p:spPr>
        <p:txBody>
          <a:bodyPr wrap="square" rtlCol="0">
            <a:spAutoFit/>
          </a:bodyPr>
          <a:lstStyle/>
          <a:p>
            <a:r>
              <a:rPr lang="en-US" smtClean="0">
                <a:solidFill>
                  <a:schemeClr val="bg1">
                    <a:lumMod val="95000"/>
                  </a:schemeClr>
                </a:solidFill>
              </a:rPr>
              <a:t>Calypso</a:t>
            </a:r>
            <a:endParaRPr lang="en-US" dirty="0">
              <a:solidFill>
                <a:schemeClr val="bg1">
                  <a:lumMod val="95000"/>
                </a:schemeClr>
              </a:solidFill>
            </a:endParaRPr>
          </a:p>
        </p:txBody>
      </p:sp>
      <p:cxnSp>
        <p:nvCxnSpPr>
          <p:cNvPr id="11" name="Straight Connector 10"/>
          <p:cNvCxnSpPr/>
          <p:nvPr/>
        </p:nvCxnSpPr>
        <p:spPr>
          <a:xfrm flipH="1">
            <a:off x="7619769" y="5774408"/>
            <a:ext cx="1876425" cy="14287"/>
          </a:xfrm>
          <a:prstGeom prst="line">
            <a:avLst/>
          </a:prstGeom>
          <a:ln w="762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7605234" y="5427965"/>
            <a:ext cx="1401129" cy="369332"/>
          </a:xfrm>
          <a:prstGeom prst="rect">
            <a:avLst/>
          </a:prstGeom>
          <a:noFill/>
        </p:spPr>
        <p:txBody>
          <a:bodyPr wrap="square" rtlCol="0">
            <a:spAutoFit/>
          </a:bodyPr>
          <a:lstStyle/>
          <a:p>
            <a:r>
              <a:rPr lang="en-US" dirty="0" smtClean="0">
                <a:solidFill>
                  <a:schemeClr val="bg1">
                    <a:lumMod val="95000"/>
                  </a:schemeClr>
                </a:solidFill>
              </a:rPr>
              <a:t>15 km</a:t>
            </a:r>
            <a:endParaRPr lang="en-US" dirty="0">
              <a:solidFill>
                <a:schemeClr val="bg1">
                  <a:lumMod val="95000"/>
                </a:schemeClr>
              </a:solidFill>
            </a:endParaRPr>
          </a:p>
        </p:txBody>
      </p:sp>
      <p:cxnSp>
        <p:nvCxnSpPr>
          <p:cNvPr id="13" name="Straight Connector 12"/>
          <p:cNvCxnSpPr/>
          <p:nvPr/>
        </p:nvCxnSpPr>
        <p:spPr>
          <a:xfrm flipH="1">
            <a:off x="195263" y="5783010"/>
            <a:ext cx="1876425" cy="14287"/>
          </a:xfrm>
          <a:prstGeom prst="line">
            <a:avLst/>
          </a:prstGeom>
          <a:ln w="762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298768" y="5412220"/>
            <a:ext cx="1401129" cy="369332"/>
          </a:xfrm>
          <a:prstGeom prst="rect">
            <a:avLst/>
          </a:prstGeom>
          <a:noFill/>
        </p:spPr>
        <p:txBody>
          <a:bodyPr wrap="square" rtlCol="0">
            <a:spAutoFit/>
          </a:bodyPr>
          <a:lstStyle/>
          <a:p>
            <a:r>
              <a:rPr lang="en-US" dirty="0" smtClean="0">
                <a:solidFill>
                  <a:schemeClr val="bg1">
                    <a:lumMod val="95000"/>
                  </a:schemeClr>
                </a:solidFill>
              </a:rPr>
              <a:t>15 km</a:t>
            </a:r>
            <a:endParaRPr lang="en-US" dirty="0">
              <a:solidFill>
                <a:schemeClr val="bg1">
                  <a:lumMod val="95000"/>
                </a:schemeClr>
              </a:solidFill>
            </a:endParaRPr>
          </a:p>
        </p:txBody>
      </p:sp>
    </p:spTree>
    <p:extLst>
      <p:ext uri="{BB962C8B-B14F-4D97-AF65-F5344CB8AC3E}">
        <p14:creationId xmlns:p14="http://schemas.microsoft.com/office/powerpoint/2010/main" val="714134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02491"/>
            <a:ext cx="3128963" cy="4098047"/>
          </a:xfrm>
        </p:spPr>
        <p:txBody>
          <a:bodyPr/>
          <a:lstStyle/>
          <a:p>
            <a:r>
              <a:rPr lang="en-US" dirty="0" smtClean="0"/>
              <a:t>Crater Examples</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357563" y="-131305"/>
            <a:ext cx="7458075" cy="6989305"/>
          </a:xfrm>
        </p:spPr>
      </p:pic>
      <p:sp>
        <p:nvSpPr>
          <p:cNvPr id="4" name="Slide Number Placeholder 3"/>
          <p:cNvSpPr>
            <a:spLocks noGrp="1"/>
          </p:cNvSpPr>
          <p:nvPr>
            <p:ph type="sldNum" sz="quarter" idx="12"/>
          </p:nvPr>
        </p:nvSpPr>
        <p:spPr/>
        <p:txBody>
          <a:bodyPr/>
          <a:lstStyle/>
          <a:p>
            <a:fld id="{EE57A43C-44CF-1541-B46E-B8B618C018B5}" type="slidenum">
              <a:rPr lang="en-US" smtClean="0"/>
              <a:t>31</a:t>
            </a:fld>
            <a:endParaRPr lang="en-US"/>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7562" y="-131306"/>
            <a:ext cx="7458075" cy="7006421"/>
          </a:xfrm>
          <a:prstGeom prst="rect">
            <a:avLst/>
          </a:prstGeom>
        </p:spPr>
      </p:pic>
    </p:spTree>
    <p:extLst>
      <p:ext uri="{BB962C8B-B14F-4D97-AF65-F5344CB8AC3E}">
        <p14:creationId xmlns:p14="http://schemas.microsoft.com/office/powerpoint/2010/main" val="17135266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02491"/>
            <a:ext cx="3128963" cy="4098047"/>
          </a:xfrm>
        </p:spPr>
        <p:txBody>
          <a:bodyPr/>
          <a:lstStyle/>
          <a:p>
            <a:r>
              <a:rPr lang="en-US" dirty="0" smtClean="0"/>
              <a:t>Crater Examples</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357563" y="-131305"/>
            <a:ext cx="7458075" cy="6989305"/>
          </a:xfrm>
        </p:spPr>
      </p:pic>
      <p:sp>
        <p:nvSpPr>
          <p:cNvPr id="4" name="Slide Number Placeholder 3"/>
          <p:cNvSpPr>
            <a:spLocks noGrp="1"/>
          </p:cNvSpPr>
          <p:nvPr>
            <p:ph type="sldNum" sz="quarter" idx="12"/>
          </p:nvPr>
        </p:nvSpPr>
        <p:spPr/>
        <p:txBody>
          <a:bodyPr/>
          <a:lstStyle/>
          <a:p>
            <a:fld id="{EE57A43C-44CF-1541-B46E-B8B618C018B5}" type="slidenum">
              <a:rPr lang="en-US" smtClean="0"/>
              <a:t>32</a:t>
            </a:fld>
            <a:endParaRPr lang="en-US"/>
          </a:p>
        </p:txBody>
      </p:sp>
    </p:spTree>
    <p:extLst>
      <p:ext uri="{BB962C8B-B14F-4D97-AF65-F5344CB8AC3E}">
        <p14:creationId xmlns:p14="http://schemas.microsoft.com/office/powerpoint/2010/main" val="90994596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1748"/>
            <a:ext cx="4827587" cy="4952492"/>
          </a:xfrm>
        </p:spPr>
        <p:txBody>
          <a:bodyPr/>
          <a:lstStyle/>
          <a:p>
            <a:r>
              <a:rPr lang="en-US" dirty="0" smtClean="0"/>
              <a:t>Previous Studies on Tethys (and other midsized </a:t>
            </a:r>
            <a:r>
              <a:rPr lang="en-US" dirty="0" err="1" smtClean="0"/>
              <a:t>sats</a:t>
            </a:r>
            <a:r>
              <a:rPr lang="en-US" dirty="0" smtClean="0"/>
              <a:t>)</a:t>
            </a:r>
            <a:br>
              <a:rPr lang="en-US" dirty="0" smtClean="0"/>
            </a:br>
            <a:endParaRPr lang="en-US" dirty="0"/>
          </a:p>
        </p:txBody>
      </p:sp>
      <p:sp>
        <p:nvSpPr>
          <p:cNvPr id="3" name="Content Placeholder 2"/>
          <p:cNvSpPr>
            <a:spLocks noGrp="1"/>
          </p:cNvSpPr>
          <p:nvPr>
            <p:ph idx="1"/>
          </p:nvPr>
        </p:nvSpPr>
        <p:spPr>
          <a:xfrm>
            <a:off x="5739607" y="317561"/>
            <a:ext cx="6248398" cy="5655156"/>
          </a:xfrm>
        </p:spPr>
        <p:txBody>
          <a:bodyPr/>
          <a:lstStyle/>
          <a:p>
            <a:r>
              <a:rPr lang="en-US" dirty="0" err="1" smtClean="0"/>
              <a:t>Kirchoff</a:t>
            </a:r>
            <a:r>
              <a:rPr lang="en-US" dirty="0" smtClean="0"/>
              <a:t> and Schenk 2010 counted craters across the mid-sized satellites (excluding Enceladus)</a:t>
            </a:r>
          </a:p>
          <a:p>
            <a:r>
              <a:rPr lang="en-US" dirty="0" smtClean="0"/>
              <a:t>For Tethys they determined the surface ages relative to the Odysseus basin</a:t>
            </a:r>
          </a:p>
          <a:p>
            <a:r>
              <a:rPr lang="en-US" dirty="0" smtClean="0"/>
              <a:t>They placed cratered terrains at &gt;= 4Gyr</a:t>
            </a:r>
          </a:p>
          <a:p>
            <a:r>
              <a:rPr lang="en-US" dirty="0" smtClean="0"/>
              <a:t>Odysseus was dated between 1Gyr and 400Myr</a:t>
            </a:r>
          </a:p>
          <a:p>
            <a:r>
              <a:rPr lang="en-US" dirty="0" smtClean="0"/>
              <a:t>Noted a lack of large craters between 30 km and 80 km relative to the other moons</a:t>
            </a:r>
          </a:p>
          <a:p>
            <a:r>
              <a:rPr lang="en-US" dirty="0" smtClean="0"/>
              <a:t>Interpreted their counts to show that more </a:t>
            </a:r>
            <a:r>
              <a:rPr lang="en-US" dirty="0" err="1" smtClean="0"/>
              <a:t>planetocentric</a:t>
            </a:r>
            <a:r>
              <a:rPr lang="en-US" dirty="0" smtClean="0"/>
              <a:t> debris impacted the surfaces of Tethys, Dione,  and Mimas</a:t>
            </a:r>
            <a:endParaRPr lang="en-US" dirty="0"/>
          </a:p>
        </p:txBody>
      </p:sp>
      <p:sp>
        <p:nvSpPr>
          <p:cNvPr id="4" name="Slide Number Placeholder 3"/>
          <p:cNvSpPr>
            <a:spLocks noGrp="1"/>
          </p:cNvSpPr>
          <p:nvPr>
            <p:ph type="sldNum" sz="quarter" idx="12"/>
          </p:nvPr>
        </p:nvSpPr>
        <p:spPr/>
        <p:txBody>
          <a:bodyPr/>
          <a:lstStyle/>
          <a:p>
            <a:fld id="{EE57A43C-44CF-1541-B46E-B8B618C018B5}" type="slidenum">
              <a:rPr lang="en-US" smtClean="0"/>
              <a:t>33</a:t>
            </a:fld>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7211" y="3796876"/>
            <a:ext cx="5262396" cy="2754728"/>
          </a:xfrm>
          <a:prstGeom prst="rect">
            <a:avLst/>
          </a:prstGeom>
        </p:spPr>
      </p:pic>
      <p:sp>
        <p:nvSpPr>
          <p:cNvPr id="6" name="TextBox 5"/>
          <p:cNvSpPr txBox="1"/>
          <p:nvPr/>
        </p:nvSpPr>
        <p:spPr>
          <a:xfrm>
            <a:off x="5739607" y="5972717"/>
            <a:ext cx="3458818" cy="646331"/>
          </a:xfrm>
          <a:prstGeom prst="rect">
            <a:avLst/>
          </a:prstGeom>
          <a:noFill/>
        </p:spPr>
        <p:txBody>
          <a:bodyPr wrap="square" rtlCol="0">
            <a:spAutoFit/>
          </a:bodyPr>
          <a:lstStyle/>
          <a:p>
            <a:r>
              <a:rPr lang="en-US" dirty="0" smtClean="0"/>
              <a:t>Locations mapped from </a:t>
            </a:r>
            <a:r>
              <a:rPr lang="en-US" dirty="0" err="1" smtClean="0"/>
              <a:t>Kirchoff</a:t>
            </a:r>
            <a:r>
              <a:rPr lang="en-US" dirty="0" smtClean="0"/>
              <a:t> and Schenk 2010.</a:t>
            </a:r>
            <a:endParaRPr lang="en-US" dirty="0"/>
          </a:p>
        </p:txBody>
      </p:sp>
    </p:spTree>
    <p:extLst>
      <p:ext uri="{BB962C8B-B14F-4D97-AF65-F5344CB8AC3E}">
        <p14:creationId xmlns:p14="http://schemas.microsoft.com/office/powerpoint/2010/main" val="150383821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885825" y="491717"/>
            <a:ext cx="12401550" cy="926222"/>
          </a:xfrm>
        </p:spPr>
        <p:txBody>
          <a:bodyPr>
            <a:normAutofit/>
          </a:bodyPr>
          <a:lstStyle/>
          <a:p>
            <a:r>
              <a:rPr lang="en-US" dirty="0" smtClean="0"/>
              <a:t>Craters could unearth some answers to </a:t>
            </a:r>
            <a:endParaRPr lang="en-US" dirty="0"/>
          </a:p>
        </p:txBody>
      </p:sp>
      <p:sp>
        <p:nvSpPr>
          <p:cNvPr id="3" name="Content Placeholder 2"/>
          <p:cNvSpPr>
            <a:spLocks noGrp="1"/>
          </p:cNvSpPr>
          <p:nvPr>
            <p:ph idx="1"/>
          </p:nvPr>
        </p:nvSpPr>
        <p:spPr>
          <a:xfrm>
            <a:off x="685800" y="1883516"/>
            <a:ext cx="10001249" cy="3988647"/>
          </a:xfrm>
        </p:spPr>
        <p:txBody>
          <a:bodyPr>
            <a:normAutofit/>
          </a:bodyPr>
          <a:lstStyle/>
          <a:p>
            <a:r>
              <a:rPr lang="en-US" dirty="0" smtClean="0"/>
              <a:t>Investigate the small crater populations!</a:t>
            </a:r>
          </a:p>
          <a:p>
            <a:pPr lvl="1"/>
            <a:r>
              <a:rPr lang="en-US" dirty="0" smtClean="0"/>
              <a:t>Small being </a:t>
            </a:r>
            <a:r>
              <a:rPr lang="en-US" dirty="0" smtClean="0">
                <a:latin typeface="Calibri" charset="0"/>
                <a:ea typeface="Calibri" charset="0"/>
                <a:cs typeface="Calibri" charset="0"/>
              </a:rPr>
              <a:t>~ 1 km </a:t>
            </a:r>
            <a:r>
              <a:rPr lang="en-US" dirty="0" smtClean="0"/>
              <a:t>in diameter due to image resolution</a:t>
            </a:r>
          </a:p>
          <a:p>
            <a:r>
              <a:rPr lang="en-US" dirty="0" smtClean="0"/>
              <a:t>Compare with secondary maps</a:t>
            </a:r>
          </a:p>
          <a:p>
            <a:pPr lvl="1"/>
            <a:r>
              <a:rPr lang="en-US" dirty="0" smtClean="0"/>
              <a:t>Is there an overlap with predicted secondary craters and larger populations of small craters?</a:t>
            </a:r>
          </a:p>
          <a:p>
            <a:r>
              <a:rPr lang="en-US" dirty="0" smtClean="0"/>
              <a:t>Polygonal and elliptical craters</a:t>
            </a:r>
          </a:p>
          <a:p>
            <a:pPr lvl="1"/>
            <a:r>
              <a:rPr lang="en-US" dirty="0" smtClean="0"/>
              <a:t>Both craters provide unique insights into how they were created</a:t>
            </a:r>
          </a:p>
          <a:p>
            <a:r>
              <a:rPr lang="en-US" dirty="0" smtClean="0"/>
              <a:t>Additionally a look at </a:t>
            </a:r>
            <a:r>
              <a:rPr lang="en-US" dirty="0"/>
              <a:t>l</a:t>
            </a:r>
            <a:r>
              <a:rPr lang="en-US" dirty="0" smtClean="0"/>
              <a:t>ineations </a:t>
            </a:r>
          </a:p>
          <a:p>
            <a:pPr lvl="1"/>
            <a:r>
              <a:rPr lang="en-US" dirty="0" smtClean="0"/>
              <a:t>These can tell us about stresses and deformation that occurred on/slightly below the surface</a:t>
            </a:r>
            <a:endParaRPr lang="en-US" dirty="0"/>
          </a:p>
        </p:txBody>
      </p:sp>
      <p:sp>
        <p:nvSpPr>
          <p:cNvPr id="4" name="Slide Number Placeholder 3"/>
          <p:cNvSpPr>
            <a:spLocks noGrp="1"/>
          </p:cNvSpPr>
          <p:nvPr>
            <p:ph type="sldNum" sz="quarter" idx="12"/>
          </p:nvPr>
        </p:nvSpPr>
        <p:spPr/>
        <p:txBody>
          <a:bodyPr/>
          <a:lstStyle/>
          <a:p>
            <a:fld id="{EE57A43C-44CF-1541-B46E-B8B618C018B5}" type="slidenum">
              <a:rPr lang="en-US" smtClean="0"/>
              <a:t>34</a:t>
            </a:fld>
            <a:endParaRPr lang="en-US"/>
          </a:p>
        </p:txBody>
      </p:sp>
    </p:spTree>
    <p:extLst>
      <p:ext uri="{BB962C8B-B14F-4D97-AF65-F5344CB8AC3E}">
        <p14:creationId xmlns:p14="http://schemas.microsoft.com/office/powerpoint/2010/main" val="101394509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500063" y="559678"/>
            <a:ext cx="4095843" cy="4952492"/>
          </a:xfrm>
        </p:spPr>
        <p:txBody>
          <a:bodyPr/>
          <a:lstStyle/>
          <a:p>
            <a:r>
              <a:rPr lang="en-US" dirty="0" smtClean="0"/>
              <a:t>Data Acquisition</a:t>
            </a:r>
            <a:endParaRPr lang="en-US" dirty="0"/>
          </a:p>
        </p:txBody>
      </p:sp>
      <p:sp>
        <p:nvSpPr>
          <p:cNvPr id="3" name="Content Placeholder 2"/>
          <p:cNvSpPr>
            <a:spLocks noGrp="1"/>
          </p:cNvSpPr>
          <p:nvPr>
            <p:ph idx="1"/>
          </p:nvPr>
        </p:nvSpPr>
        <p:spPr/>
        <p:txBody>
          <a:bodyPr/>
          <a:lstStyle/>
          <a:p>
            <a:r>
              <a:rPr lang="en-US" dirty="0" smtClean="0"/>
              <a:t>All images located using the USGS PILOT  software (Planetary image locator tool)</a:t>
            </a:r>
          </a:p>
          <a:p>
            <a:r>
              <a:rPr lang="en-US" dirty="0"/>
              <a:t>Website: https://</a:t>
            </a:r>
            <a:r>
              <a:rPr lang="en-US"/>
              <a:t>pilot.wr.usgs.gov</a:t>
            </a:r>
          </a:p>
        </p:txBody>
      </p:sp>
      <p:sp>
        <p:nvSpPr>
          <p:cNvPr id="4" name="Slide Number Placeholder 3"/>
          <p:cNvSpPr>
            <a:spLocks noGrp="1"/>
          </p:cNvSpPr>
          <p:nvPr>
            <p:ph type="sldNum" sz="quarter" idx="12"/>
          </p:nvPr>
        </p:nvSpPr>
        <p:spPr/>
        <p:txBody>
          <a:bodyPr/>
          <a:lstStyle/>
          <a:p>
            <a:fld id="{EE57A43C-44CF-1541-B46E-B8B618C018B5}" type="slidenum">
              <a:rPr lang="en-US" smtClean="0"/>
              <a:t>35</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85122" y="2002218"/>
            <a:ext cx="7750696" cy="4223796"/>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9670" y="1960066"/>
            <a:ext cx="7721600" cy="434340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06944" y="1991800"/>
            <a:ext cx="7721600" cy="4351938"/>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06944" y="2012024"/>
            <a:ext cx="9158021" cy="4232334"/>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85122" y="2038915"/>
            <a:ext cx="9590569" cy="4354513"/>
          </a:xfrm>
          <a:prstGeom prst="rect">
            <a:avLst/>
          </a:prstGeom>
        </p:spPr>
      </p:pic>
    </p:spTree>
    <p:extLst>
      <p:ext uri="{BB962C8B-B14F-4D97-AF65-F5344CB8AC3E}">
        <p14:creationId xmlns:p14="http://schemas.microsoft.com/office/powerpoint/2010/main" val="63548144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3233" t="6297" r="5309" b="11488"/>
          <a:stretch/>
        </p:blipFill>
        <p:spPr>
          <a:xfrm>
            <a:off x="4034886" y="142875"/>
            <a:ext cx="7470122" cy="6715125"/>
          </a:xfrm>
          <a:prstGeom prst="rect">
            <a:avLst/>
          </a:prstGeom>
        </p:spPr>
      </p:pic>
      <p:sp>
        <p:nvSpPr>
          <p:cNvPr id="2" name="Title 1"/>
          <p:cNvSpPr>
            <a:spLocks noGrp="1"/>
          </p:cNvSpPr>
          <p:nvPr>
            <p:ph type="title"/>
          </p:nvPr>
        </p:nvSpPr>
        <p:spPr>
          <a:xfrm>
            <a:off x="-649667" y="0"/>
            <a:ext cx="4276344" cy="2743200"/>
          </a:xfrm>
        </p:spPr>
        <p:txBody>
          <a:bodyPr>
            <a:normAutofit/>
          </a:bodyPr>
          <a:lstStyle/>
          <a:p>
            <a:r>
              <a:rPr lang="en-US" dirty="0" smtClean="0"/>
              <a:t>Lineation information</a:t>
            </a:r>
            <a:endParaRPr lang="en-US" dirty="0"/>
          </a:p>
        </p:txBody>
      </p:sp>
      <p:sp>
        <p:nvSpPr>
          <p:cNvPr id="4" name="Slide Number Placeholder 3"/>
          <p:cNvSpPr>
            <a:spLocks noGrp="1"/>
          </p:cNvSpPr>
          <p:nvPr>
            <p:ph type="sldNum" sz="quarter" idx="12"/>
          </p:nvPr>
        </p:nvSpPr>
        <p:spPr/>
        <p:txBody>
          <a:bodyPr/>
          <a:lstStyle/>
          <a:p>
            <a:fld id="{EE57A43C-44CF-1541-B46E-B8B618C018B5}" type="slidenum">
              <a:rPr lang="en-US" smtClean="0"/>
              <a:t>36</a:t>
            </a:fld>
            <a:endParaRPr lang="en-US"/>
          </a:p>
        </p:txBody>
      </p:sp>
      <p:cxnSp>
        <p:nvCxnSpPr>
          <p:cNvPr id="6" name="Straight Connector 5"/>
          <p:cNvCxnSpPr/>
          <p:nvPr/>
        </p:nvCxnSpPr>
        <p:spPr>
          <a:xfrm flipV="1">
            <a:off x="5421084" y="4234542"/>
            <a:ext cx="808266" cy="243840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9614919" y="783772"/>
            <a:ext cx="762000" cy="243840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0302131" y="475995"/>
            <a:ext cx="1611086" cy="307777"/>
          </a:xfrm>
          <a:prstGeom prst="rect">
            <a:avLst/>
          </a:prstGeom>
          <a:noFill/>
        </p:spPr>
        <p:txBody>
          <a:bodyPr wrap="square" rtlCol="0">
            <a:spAutoFit/>
          </a:bodyPr>
          <a:lstStyle/>
          <a:p>
            <a:r>
              <a:rPr lang="en-US" sz="1400" dirty="0" smtClean="0"/>
              <a:t>Ithaca </a:t>
            </a:r>
            <a:r>
              <a:rPr lang="en-US" sz="1400" dirty="0" err="1" smtClean="0"/>
              <a:t>Chasma</a:t>
            </a:r>
            <a:endParaRPr lang="en-US" sz="1400" dirty="0"/>
          </a:p>
        </p:txBody>
      </p:sp>
      <p:sp>
        <p:nvSpPr>
          <p:cNvPr id="12" name="TextBox 11"/>
          <p:cNvSpPr txBox="1"/>
          <p:nvPr/>
        </p:nvSpPr>
        <p:spPr>
          <a:xfrm>
            <a:off x="6229350" y="3895595"/>
            <a:ext cx="1611086" cy="307777"/>
          </a:xfrm>
          <a:prstGeom prst="rect">
            <a:avLst/>
          </a:prstGeom>
          <a:noFill/>
        </p:spPr>
        <p:txBody>
          <a:bodyPr wrap="square" rtlCol="0">
            <a:spAutoFit/>
          </a:bodyPr>
          <a:lstStyle/>
          <a:p>
            <a:r>
              <a:rPr lang="en-US" sz="1400" dirty="0" smtClean="0"/>
              <a:t>Ithaca </a:t>
            </a:r>
            <a:r>
              <a:rPr lang="en-US" sz="1400" dirty="0" err="1" smtClean="0"/>
              <a:t>Chasma</a:t>
            </a:r>
            <a:endParaRPr lang="en-US" sz="1400" dirty="0"/>
          </a:p>
        </p:txBody>
      </p:sp>
    </p:spTree>
    <p:extLst>
      <p:ext uri="{BB962C8B-B14F-4D97-AF65-F5344CB8AC3E}">
        <p14:creationId xmlns:p14="http://schemas.microsoft.com/office/powerpoint/2010/main" val="131462936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11" name="Rectangle 10">
            <a:extLst>
              <a:ext uri="{FF2B5EF4-FFF2-40B4-BE49-F238E27FC236}">
                <a16:creationId xmlns="" xmlns:a16="http://schemas.microsoft.com/office/drawing/2014/main" id="{FE532BDF-26FE-45A4-8718-E87D9B062E8E}"/>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 xmlns:a16="http://schemas.microsoft.com/office/drawing/2014/main" id="{29E70135-50A1-42D0-AB31-8F321868A3C4}"/>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228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6" title="Page Number Shape">
            <a:extLst>
              <a:ext uri="{FF2B5EF4-FFF2-40B4-BE49-F238E27FC236}">
                <a16:creationId xmlns="" xmlns:a16="http://schemas.microsoft.com/office/drawing/2014/main" id="{CE7186C6-E9F2-4690-AC92-F449B3768265}"/>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938535"/>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bg2"/>
          </a:solidFill>
          <a:ln w="0">
            <a:noFill/>
            <a:prstDash val="solid"/>
            <a:round/>
            <a:headEnd/>
            <a:tailEnd/>
          </a:ln>
        </p:spPr>
      </p:sp>
      <p:cxnSp>
        <p:nvCxnSpPr>
          <p:cNvPr id="17" name="Straight Connector 16" title="Horizontal Rule Line">
            <a:extLst>
              <a:ext uri="{FF2B5EF4-FFF2-40B4-BE49-F238E27FC236}">
                <a16:creationId xmlns="" xmlns:a16="http://schemas.microsoft.com/office/drawing/2014/main" id="{C583E161-1EC9-4CE6-9CEC-3CF8E315C25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676579"/>
            <a:ext cx="8129873" cy="6020"/>
          </a:xfrm>
          <a:prstGeom prst="line">
            <a:avLst/>
          </a:prstGeom>
          <a:ln w="25400">
            <a:solidFill>
              <a:srgbClr val="FFFFFF"/>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960120" y="434101"/>
            <a:ext cx="7169753" cy="1232750"/>
          </a:xfrm>
        </p:spPr>
        <p:txBody>
          <a:bodyPr anchor="b">
            <a:normAutofit/>
          </a:bodyPr>
          <a:lstStyle/>
          <a:p>
            <a:r>
              <a:rPr lang="en-US">
                <a:solidFill>
                  <a:srgbClr val="FFFFFF"/>
                </a:solidFill>
              </a:rPr>
              <a:t>Future Work</a:t>
            </a:r>
          </a:p>
        </p:txBody>
      </p:sp>
      <p:graphicFrame>
        <p:nvGraphicFramePr>
          <p:cNvPr id="6" name="Content Placeholder 2">
            <a:extLst>
              <a:ext uri="{FF2B5EF4-FFF2-40B4-BE49-F238E27FC236}">
                <a16:creationId xmlns="" xmlns:a16="http://schemas.microsoft.com/office/drawing/2014/main" id="{96F050D3-690E-4377-BE8A-82BB61BAB9D7}"/>
              </a:ext>
            </a:extLst>
          </p:cNvPr>
          <p:cNvGraphicFramePr>
            <a:graphicFrameLocks noGrp="1"/>
          </p:cNvGraphicFramePr>
          <p:nvPr>
            <p:ph idx="1"/>
            <p:extLst>
              <p:ext uri="{D42A27DB-BD31-4B8C-83A1-F6EECF244321}">
                <p14:modId xmlns:p14="http://schemas.microsoft.com/office/powerpoint/2010/main" val="972939063"/>
              </p:ext>
            </p:extLst>
          </p:nvPr>
        </p:nvGraphicFramePr>
        <p:xfrm>
          <a:off x="960120" y="2917149"/>
          <a:ext cx="10279971" cy="29874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p:cNvSpPr>
            <a:spLocks noGrp="1"/>
          </p:cNvSpPr>
          <p:nvPr>
            <p:ph type="sldNum" sz="quarter" idx="12"/>
          </p:nvPr>
        </p:nvSpPr>
        <p:spPr>
          <a:xfrm>
            <a:off x="11784011" y="1165547"/>
            <a:ext cx="407988" cy="365125"/>
          </a:xfrm>
        </p:spPr>
        <p:txBody>
          <a:bodyPr>
            <a:normAutofit/>
          </a:bodyPr>
          <a:lstStyle/>
          <a:p>
            <a:pPr>
              <a:spcAft>
                <a:spcPts val="600"/>
              </a:spcAft>
            </a:pPr>
            <a:fld id="{EE57A43C-44CF-1541-B46E-B8B618C018B5}" type="slidenum">
              <a:rPr lang="en-US">
                <a:solidFill>
                  <a:schemeClr val="tx1"/>
                </a:solidFill>
              </a:rPr>
              <a:pPr>
                <a:spcAft>
                  <a:spcPts val="600"/>
                </a:spcAft>
              </a:pPr>
              <a:t>37</a:t>
            </a:fld>
            <a:endParaRPr lang="en-US">
              <a:solidFill>
                <a:schemeClr val="tx1"/>
              </a:solidFill>
            </a:endParaRPr>
          </a:p>
        </p:txBody>
      </p:sp>
    </p:spTree>
    <p:extLst>
      <p:ext uri="{BB962C8B-B14F-4D97-AF65-F5344CB8AC3E}">
        <p14:creationId xmlns:p14="http://schemas.microsoft.com/office/powerpoint/2010/main" val="293473645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0">
  <p:cSld>
    <p:bg>
      <p:bgPr>
        <a:solidFill>
          <a:schemeClr val="bg2"/>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 xmlns:a16="http://schemas.microsoft.com/office/drawing/2014/main" id="{2CCA4F2F-27C7-4692-B19D-F91C3B7DB16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p:cNvSpPr>
            <a:spLocks noGrp="1"/>
          </p:cNvSpPr>
          <p:nvPr>
            <p:ph type="title"/>
          </p:nvPr>
        </p:nvSpPr>
        <p:spPr>
          <a:xfrm>
            <a:off x="4953582" y="295273"/>
            <a:ext cx="4116855" cy="891388"/>
          </a:xfrm>
        </p:spPr>
        <p:txBody>
          <a:bodyPr>
            <a:normAutofit/>
          </a:bodyPr>
          <a:lstStyle/>
          <a:p>
            <a:pPr algn="l"/>
            <a:r>
              <a:rPr lang="en-US" dirty="0"/>
              <a:t>Future work	</a:t>
            </a:r>
          </a:p>
        </p:txBody>
      </p:sp>
      <p:sp>
        <p:nvSpPr>
          <p:cNvPr id="15" name="Freeform: Shape 14">
            <a:extLst>
              <a:ext uri="{FF2B5EF4-FFF2-40B4-BE49-F238E27FC236}">
                <a16:creationId xmlns="" xmlns:a16="http://schemas.microsoft.com/office/drawing/2014/main" id="{8A7F97D9-9195-4EC6-BB21-D56B2B92DCB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4133221" cy="3548529"/>
          </a:xfrm>
          <a:custGeom>
            <a:avLst/>
            <a:gdLst>
              <a:gd name="connsiteX0" fmla="*/ 0 w 4133221"/>
              <a:gd name="connsiteY0" fmla="*/ 0 h 3548529"/>
              <a:gd name="connsiteX1" fmla="*/ 3798429 w 4133221"/>
              <a:gd name="connsiteY1" fmla="*/ 0 h 3548529"/>
              <a:gd name="connsiteX2" fmla="*/ 3850140 w 4133221"/>
              <a:gd name="connsiteY2" fmla="*/ 85119 h 3548529"/>
              <a:gd name="connsiteX3" fmla="*/ 4133221 w 4133221"/>
              <a:gd name="connsiteY3" fmla="*/ 1203093 h 3548529"/>
              <a:gd name="connsiteX4" fmla="*/ 1787785 w 4133221"/>
              <a:gd name="connsiteY4" fmla="*/ 3548529 h 3548529"/>
              <a:gd name="connsiteX5" fmla="*/ 129311 w 4133221"/>
              <a:gd name="connsiteY5" fmla="*/ 2861567 h 3548529"/>
              <a:gd name="connsiteX6" fmla="*/ 0 w 4133221"/>
              <a:gd name="connsiteY6" fmla="*/ 2719289 h 3548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3221" h="3548529">
                <a:moveTo>
                  <a:pt x="0" y="0"/>
                </a:moveTo>
                <a:lnTo>
                  <a:pt x="3798429" y="0"/>
                </a:lnTo>
                <a:lnTo>
                  <a:pt x="3850140" y="85119"/>
                </a:lnTo>
                <a:cubicBezTo>
                  <a:pt x="4030674" y="417451"/>
                  <a:pt x="4133221" y="798296"/>
                  <a:pt x="4133221" y="1203093"/>
                </a:cubicBezTo>
                <a:cubicBezTo>
                  <a:pt x="4133221" y="2498442"/>
                  <a:pt x="3083134" y="3548529"/>
                  <a:pt x="1787785" y="3548529"/>
                </a:cubicBezTo>
                <a:cubicBezTo>
                  <a:pt x="1140111" y="3548529"/>
                  <a:pt x="553752" y="3286007"/>
                  <a:pt x="129311" y="2861567"/>
                </a:cubicBezTo>
                <a:lnTo>
                  <a:pt x="0" y="2719289"/>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Freeform 6">
            <a:extLst>
              <a:ext uri="{FF2B5EF4-FFF2-40B4-BE49-F238E27FC236}">
                <a16:creationId xmlns="" xmlns:a16="http://schemas.microsoft.com/office/drawing/2014/main" id="{954B3746-67DF-4725-9CC1-57A117586D9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2" y="1076326"/>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2"/>
          </a:solidFill>
          <a:ln w="0">
            <a:noFill/>
            <a:prstDash val="solid"/>
            <a:round/>
            <a:headEnd/>
            <a:tailEnd/>
          </a:ln>
        </p:spPr>
      </p:sp>
      <p:sp>
        <p:nvSpPr>
          <p:cNvPr id="4" name="Slide Number Placeholder 3"/>
          <p:cNvSpPr>
            <a:spLocks noGrp="1"/>
          </p:cNvSpPr>
          <p:nvPr>
            <p:ph type="sldNum" sz="quarter" idx="12"/>
          </p:nvPr>
        </p:nvSpPr>
        <p:spPr>
          <a:xfrm>
            <a:off x="11784011" y="1303339"/>
            <a:ext cx="407988" cy="365125"/>
          </a:xfrm>
        </p:spPr>
        <p:txBody>
          <a:bodyPr>
            <a:normAutofit/>
          </a:bodyPr>
          <a:lstStyle/>
          <a:p>
            <a:pPr algn="l">
              <a:spcAft>
                <a:spcPts val="600"/>
              </a:spcAft>
            </a:pPr>
            <a:fld id="{EE57A43C-44CF-1541-B46E-B8B618C018B5}" type="slidenum">
              <a:rPr lang="en-US" smtClean="0"/>
              <a:pPr algn="l">
                <a:spcAft>
                  <a:spcPts val="600"/>
                </a:spcAft>
              </a:pPr>
              <a:t>38</a:t>
            </a:fld>
            <a:endParaRPr lang="en-US"/>
          </a:p>
        </p:txBody>
      </p:sp>
      <p:sp>
        <p:nvSpPr>
          <p:cNvPr id="19" name="Freeform: Shape 18">
            <a:extLst>
              <a:ext uri="{FF2B5EF4-FFF2-40B4-BE49-F238E27FC236}">
                <a16:creationId xmlns="" xmlns:a16="http://schemas.microsoft.com/office/drawing/2014/main" id="{A5B5684C-AF91-48CE-AF06-3C9B8E0C6D7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01" y="3842187"/>
            <a:ext cx="3321156" cy="3015812"/>
          </a:xfrm>
          <a:custGeom>
            <a:avLst/>
            <a:gdLst>
              <a:gd name="connsiteX0" fmla="*/ 1359768 w 3321156"/>
              <a:gd name="connsiteY0" fmla="*/ 0 h 3015812"/>
              <a:gd name="connsiteX1" fmla="*/ 3321156 w 3321156"/>
              <a:gd name="connsiteY1" fmla="*/ 1961388 h 3015812"/>
              <a:gd name="connsiteX2" fmla="*/ 3084427 w 3321156"/>
              <a:gd name="connsiteY2" fmla="*/ 2896302 h 3015812"/>
              <a:gd name="connsiteX3" fmla="*/ 3011823 w 3321156"/>
              <a:gd name="connsiteY3" fmla="*/ 3015812 h 3015812"/>
              <a:gd name="connsiteX4" fmla="*/ 0 w 3321156"/>
              <a:gd name="connsiteY4" fmla="*/ 3015812 h 3015812"/>
              <a:gd name="connsiteX5" fmla="*/ 0 w 3321156"/>
              <a:gd name="connsiteY5" fmla="*/ 549808 h 3015812"/>
              <a:gd name="connsiteX6" fmla="*/ 112143 w 3321156"/>
              <a:gd name="connsiteY6" fmla="*/ 447886 h 3015812"/>
              <a:gd name="connsiteX7" fmla="*/ 1359768 w 3321156"/>
              <a:gd name="connsiteY7" fmla="*/ 0 h 3015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21156" h="3015812">
                <a:moveTo>
                  <a:pt x="1359768" y="0"/>
                </a:moveTo>
                <a:cubicBezTo>
                  <a:pt x="2443013" y="0"/>
                  <a:pt x="3321156" y="878143"/>
                  <a:pt x="3321156" y="1961388"/>
                </a:cubicBezTo>
                <a:cubicBezTo>
                  <a:pt x="3321156" y="2299902"/>
                  <a:pt x="3235400" y="2618387"/>
                  <a:pt x="3084427" y="2896302"/>
                </a:cubicBezTo>
                <a:lnTo>
                  <a:pt x="3011823" y="3015812"/>
                </a:lnTo>
                <a:lnTo>
                  <a:pt x="0" y="3015812"/>
                </a:lnTo>
                <a:lnTo>
                  <a:pt x="0" y="549808"/>
                </a:lnTo>
                <a:lnTo>
                  <a:pt x="112143" y="447886"/>
                </a:lnTo>
                <a:cubicBezTo>
                  <a:pt x="451187" y="168082"/>
                  <a:pt x="885848" y="0"/>
                  <a:pt x="135976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Oval 20">
            <a:extLst>
              <a:ext uri="{FF2B5EF4-FFF2-40B4-BE49-F238E27FC236}">
                <a16:creationId xmlns="" xmlns:a16="http://schemas.microsoft.com/office/drawing/2014/main" id="{134A1A31-9862-4AB7-B0A3-C7FA2DC92C5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94530" y="2496668"/>
            <a:ext cx="3118104" cy="311810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r="-4" b="-4"/>
          <a:stretch/>
        </p:blipFill>
        <p:spPr>
          <a:xfrm>
            <a:off x="3559122" y="2661260"/>
            <a:ext cx="2788920" cy="2788920"/>
          </a:xfrm>
          <a:custGeom>
            <a:avLst/>
            <a:gdLst>
              <a:gd name="connsiteX0" fmla="*/ 1440180 w 2880360"/>
              <a:gd name="connsiteY0" fmla="*/ 0 h 2880360"/>
              <a:gd name="connsiteX1" fmla="*/ 2880360 w 2880360"/>
              <a:gd name="connsiteY1" fmla="*/ 1440180 h 2880360"/>
              <a:gd name="connsiteX2" fmla="*/ 1440180 w 2880360"/>
              <a:gd name="connsiteY2" fmla="*/ 2880360 h 2880360"/>
              <a:gd name="connsiteX3" fmla="*/ 0 w 2880360"/>
              <a:gd name="connsiteY3" fmla="*/ 1440180 h 2880360"/>
              <a:gd name="connsiteX4" fmla="*/ 1440180 w 2880360"/>
              <a:gd name="connsiteY4" fmla="*/ 0 h 2880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0360" h="2880360">
                <a:moveTo>
                  <a:pt x="1440180" y="0"/>
                </a:moveTo>
                <a:cubicBezTo>
                  <a:pt x="2235569" y="0"/>
                  <a:pt x="2880360" y="644791"/>
                  <a:pt x="2880360" y="1440180"/>
                </a:cubicBezTo>
                <a:cubicBezTo>
                  <a:pt x="2880360" y="2235569"/>
                  <a:pt x="2235569" y="2880360"/>
                  <a:pt x="1440180" y="2880360"/>
                </a:cubicBezTo>
                <a:cubicBezTo>
                  <a:pt x="644791" y="2880360"/>
                  <a:pt x="0" y="2235569"/>
                  <a:pt x="0" y="1440180"/>
                </a:cubicBezTo>
                <a:cubicBezTo>
                  <a:pt x="0" y="644791"/>
                  <a:pt x="644791" y="0"/>
                  <a:pt x="1440180" y="0"/>
                </a:cubicBezTo>
                <a:close/>
              </a:path>
            </a:pathLst>
          </a:cu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t="833" r="1" b="4430"/>
          <a:stretch/>
        </p:blipFill>
        <p:spPr>
          <a:xfrm>
            <a:off x="20" y="10"/>
            <a:ext cx="3967953" cy="3383270"/>
          </a:xfrm>
          <a:custGeom>
            <a:avLst/>
            <a:gdLst>
              <a:gd name="connsiteX0" fmla="*/ 0 w 3967973"/>
              <a:gd name="connsiteY0" fmla="*/ 0 h 3383280"/>
              <a:gd name="connsiteX1" fmla="*/ 3605273 w 3967973"/>
              <a:gd name="connsiteY1" fmla="*/ 0 h 3383280"/>
              <a:gd name="connsiteX2" fmla="*/ 3704836 w 3967973"/>
              <a:gd name="connsiteY2" fmla="*/ 163887 h 3383280"/>
              <a:gd name="connsiteX3" fmla="*/ 3967973 w 3967973"/>
              <a:gd name="connsiteY3" fmla="*/ 1203093 h 3383280"/>
              <a:gd name="connsiteX4" fmla="*/ 1787786 w 3967973"/>
              <a:gd name="connsiteY4" fmla="*/ 3383280 h 3383280"/>
              <a:gd name="connsiteX5" fmla="*/ 105448 w 3967973"/>
              <a:gd name="connsiteY5" fmla="*/ 2589894 h 3383280"/>
              <a:gd name="connsiteX6" fmla="*/ 0 w 3967973"/>
              <a:gd name="connsiteY6" fmla="*/ 2448881 h 3383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67973" h="3383280">
                <a:moveTo>
                  <a:pt x="0" y="0"/>
                </a:moveTo>
                <a:lnTo>
                  <a:pt x="3605273" y="0"/>
                </a:lnTo>
                <a:lnTo>
                  <a:pt x="3704836" y="163887"/>
                </a:lnTo>
                <a:cubicBezTo>
                  <a:pt x="3872651" y="472804"/>
                  <a:pt x="3967973" y="826817"/>
                  <a:pt x="3967973" y="1203093"/>
                </a:cubicBezTo>
                <a:cubicBezTo>
                  <a:pt x="3967973" y="2407177"/>
                  <a:pt x="2991870" y="3383280"/>
                  <a:pt x="1787786" y="3383280"/>
                </a:cubicBezTo>
                <a:cubicBezTo>
                  <a:pt x="1110489" y="3383280"/>
                  <a:pt x="505326" y="3074435"/>
                  <a:pt x="105448" y="2589894"/>
                </a:cubicBezTo>
                <a:lnTo>
                  <a:pt x="0" y="2448881"/>
                </a:lnTo>
                <a:close/>
              </a:path>
            </a:pathLst>
          </a:custGeom>
        </p:spPr>
      </p:pic>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t="8240" r="2" b="2"/>
          <a:stretch/>
        </p:blipFill>
        <p:spPr>
          <a:xfrm>
            <a:off x="4825" y="4007260"/>
            <a:ext cx="3155071" cy="2850749"/>
          </a:xfrm>
          <a:custGeom>
            <a:avLst/>
            <a:gdLst>
              <a:gd name="connsiteX0" fmla="*/ 1358746 w 3155071"/>
              <a:gd name="connsiteY0" fmla="*/ 0 h 2850749"/>
              <a:gd name="connsiteX1" fmla="*/ 3155071 w 3155071"/>
              <a:gd name="connsiteY1" fmla="*/ 1796325 h 2850749"/>
              <a:gd name="connsiteX2" fmla="*/ 2848287 w 3155071"/>
              <a:gd name="connsiteY2" fmla="*/ 2800668 h 2850749"/>
              <a:gd name="connsiteX3" fmla="*/ 2810837 w 3155071"/>
              <a:gd name="connsiteY3" fmla="*/ 2850749 h 2850749"/>
              <a:gd name="connsiteX4" fmla="*/ 0 w 3155071"/>
              <a:gd name="connsiteY4" fmla="*/ 2850749 h 2850749"/>
              <a:gd name="connsiteX5" fmla="*/ 0 w 3155071"/>
              <a:gd name="connsiteY5" fmla="*/ 623564 h 2850749"/>
              <a:gd name="connsiteX6" fmla="*/ 88552 w 3155071"/>
              <a:gd name="connsiteY6" fmla="*/ 526132 h 2850749"/>
              <a:gd name="connsiteX7" fmla="*/ 1358746 w 3155071"/>
              <a:gd name="connsiteY7" fmla="*/ 0 h 2850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55071" h="2850749">
                <a:moveTo>
                  <a:pt x="1358746" y="0"/>
                </a:moveTo>
                <a:cubicBezTo>
                  <a:pt x="2350829" y="0"/>
                  <a:pt x="3155071" y="804242"/>
                  <a:pt x="3155071" y="1796325"/>
                </a:cubicBezTo>
                <a:cubicBezTo>
                  <a:pt x="3155071" y="2168356"/>
                  <a:pt x="3041975" y="2513972"/>
                  <a:pt x="2848287" y="2800668"/>
                </a:cubicBezTo>
                <a:lnTo>
                  <a:pt x="2810837" y="2850749"/>
                </a:lnTo>
                <a:lnTo>
                  <a:pt x="0" y="2850749"/>
                </a:lnTo>
                <a:lnTo>
                  <a:pt x="0" y="623564"/>
                </a:lnTo>
                <a:lnTo>
                  <a:pt x="88552" y="526132"/>
                </a:lnTo>
                <a:cubicBezTo>
                  <a:pt x="413623" y="201061"/>
                  <a:pt x="862705" y="0"/>
                  <a:pt x="1358746" y="0"/>
                </a:cubicBezTo>
                <a:close/>
              </a:path>
            </a:pathLst>
          </a:custGeom>
        </p:spPr>
      </p:pic>
      <p:sp>
        <p:nvSpPr>
          <p:cNvPr id="3" name="Content Placeholder 2"/>
          <p:cNvSpPr>
            <a:spLocks noGrp="1"/>
          </p:cNvSpPr>
          <p:nvPr>
            <p:ph idx="1"/>
          </p:nvPr>
        </p:nvSpPr>
        <p:spPr>
          <a:xfrm>
            <a:off x="6582207" y="1575073"/>
            <a:ext cx="5365749" cy="4718049"/>
          </a:xfrm>
        </p:spPr>
        <p:txBody>
          <a:bodyPr>
            <a:normAutofit/>
          </a:bodyPr>
          <a:lstStyle/>
          <a:p>
            <a:r>
              <a:rPr lang="en-US" dirty="0"/>
              <a:t>Dione is our next target for this </a:t>
            </a:r>
            <a:r>
              <a:rPr lang="en-US" dirty="0" smtClean="0"/>
              <a:t>study</a:t>
            </a:r>
          </a:p>
          <a:p>
            <a:pPr lvl="1"/>
            <a:r>
              <a:rPr lang="en-US" dirty="0" smtClean="0"/>
              <a:t>More complex surface with the wispy terrain and other tectonics</a:t>
            </a:r>
            <a:endParaRPr lang="en-US" dirty="0"/>
          </a:p>
          <a:p>
            <a:r>
              <a:rPr lang="en-US" dirty="0" smtClean="0"/>
              <a:t>Dione also has co-orbital moons (</a:t>
            </a:r>
            <a:r>
              <a:rPr lang="en-US" dirty="0" err="1" smtClean="0"/>
              <a:t>Polydeuceus</a:t>
            </a:r>
            <a:r>
              <a:rPr lang="en-US" dirty="0" smtClean="0"/>
              <a:t> and Helene) </a:t>
            </a:r>
            <a:endParaRPr lang="en-US" dirty="0"/>
          </a:p>
          <a:p>
            <a:r>
              <a:rPr lang="en-US" dirty="0" smtClean="0"/>
              <a:t>We are working on compiling lineation maps and modeling interior structure</a:t>
            </a:r>
          </a:p>
          <a:p>
            <a:r>
              <a:rPr lang="en-US" dirty="0" smtClean="0"/>
              <a:t>In addition to the tectonics, we are working on our cratering study to compare populations on Tethys and Dione</a:t>
            </a:r>
          </a:p>
          <a:p>
            <a:pPr lvl="1"/>
            <a:r>
              <a:rPr lang="en-US" dirty="0" smtClean="0"/>
              <a:t>We’ll present updates for that project at the Cassini Science Symposium in August</a:t>
            </a:r>
          </a:p>
        </p:txBody>
      </p:sp>
      <p:cxnSp>
        <p:nvCxnSpPr>
          <p:cNvPr id="23" name="Straight Connector 22">
            <a:extLst>
              <a:ext uri="{FF2B5EF4-FFF2-40B4-BE49-F238E27FC236}">
                <a16:creationId xmlns="" xmlns:a16="http://schemas.microsoft.com/office/drawing/2014/main" id="{802E08DB-4C7C-4887-9855-53E3117C5349}"/>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81600" y="6199730"/>
            <a:ext cx="7010400" cy="0"/>
          </a:xfrm>
          <a:prstGeom prst="line">
            <a:avLst/>
          </a:prstGeom>
          <a:ln w="254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3166600" y="6493388"/>
            <a:ext cx="3061252" cy="307777"/>
          </a:xfrm>
          <a:prstGeom prst="rect">
            <a:avLst/>
          </a:prstGeom>
          <a:noFill/>
        </p:spPr>
        <p:txBody>
          <a:bodyPr wrap="square" rtlCol="0">
            <a:spAutoFit/>
          </a:bodyPr>
          <a:lstStyle/>
          <a:p>
            <a:r>
              <a:rPr lang="en-US" sz="1400" dirty="0" smtClean="0"/>
              <a:t>Image credit: NASA/JPL/SSI</a:t>
            </a:r>
            <a:endParaRPr lang="en-US" sz="1400" dirty="0"/>
          </a:p>
        </p:txBody>
      </p:sp>
    </p:spTree>
    <p:extLst>
      <p:ext uri="{BB962C8B-B14F-4D97-AF65-F5344CB8AC3E}">
        <p14:creationId xmlns:p14="http://schemas.microsoft.com/office/powerpoint/2010/main" val="9873504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12372" y="1424761"/>
            <a:ext cx="3579628" cy="2892057"/>
          </a:xfrm>
        </p:spPr>
        <p:txBody>
          <a:bodyPr>
            <a:normAutofit/>
          </a:bodyPr>
          <a:lstStyle/>
          <a:p>
            <a:r>
              <a:rPr lang="en-US" sz="4800" dirty="0" smtClean="0"/>
              <a:t>Image information</a:t>
            </a:r>
            <a:endParaRPr lang="en-US" sz="4800" dirty="0"/>
          </a:p>
        </p:txBody>
      </p:sp>
      <p:sp>
        <p:nvSpPr>
          <p:cNvPr id="4" name="Slide Number Placeholder 3"/>
          <p:cNvSpPr>
            <a:spLocks noGrp="1"/>
          </p:cNvSpPr>
          <p:nvPr>
            <p:ph type="sldNum" sz="quarter" idx="12"/>
          </p:nvPr>
        </p:nvSpPr>
        <p:spPr/>
        <p:txBody>
          <a:bodyPr/>
          <a:lstStyle/>
          <a:p>
            <a:fld id="{EE57A43C-44CF-1541-B46E-B8B618C018B5}" type="slidenum">
              <a:rPr lang="en-US" smtClean="0"/>
              <a:t>39</a:t>
            </a:fld>
            <a:endParaRPr lang="en-US"/>
          </a:p>
        </p:txBody>
      </p:sp>
      <p:graphicFrame>
        <p:nvGraphicFramePr>
          <p:cNvPr id="5" name="Table 4"/>
          <p:cNvGraphicFramePr>
            <a:graphicFrameLocks noGrp="1"/>
          </p:cNvGraphicFramePr>
          <p:nvPr>
            <p:extLst>
              <p:ext uri="{D42A27DB-BD31-4B8C-83A1-F6EECF244321}">
                <p14:modId xmlns:p14="http://schemas.microsoft.com/office/powerpoint/2010/main" val="274544133"/>
              </p:ext>
            </p:extLst>
          </p:nvPr>
        </p:nvGraphicFramePr>
        <p:xfrm>
          <a:off x="-1" y="1"/>
          <a:ext cx="8612373" cy="6858002"/>
        </p:xfrm>
        <a:graphic>
          <a:graphicData uri="http://schemas.openxmlformats.org/drawingml/2006/table">
            <a:tbl>
              <a:tblPr firstRow="1" firstCol="1" bandRow="1">
                <a:tableStyleId>{5C22544A-7EE6-4342-B048-85BDC9FD1C3A}</a:tableStyleId>
              </a:tblPr>
              <a:tblGrid>
                <a:gridCol w="2870792"/>
                <a:gridCol w="1850065"/>
                <a:gridCol w="2105246"/>
                <a:gridCol w="1786270"/>
              </a:tblGrid>
              <a:tr h="666916">
                <a:tc>
                  <a:txBody>
                    <a:bodyPr/>
                    <a:lstStyle/>
                    <a:p>
                      <a:pPr marL="0" marR="0" algn="ctr">
                        <a:spcBef>
                          <a:spcPts val="0"/>
                        </a:spcBef>
                        <a:spcAft>
                          <a:spcPts val="0"/>
                        </a:spcAft>
                      </a:pPr>
                      <a:r>
                        <a:rPr lang="en-US" sz="1800" dirty="0">
                          <a:effectLst/>
                          <a:latin typeface="Calibri" charset="0"/>
                          <a:ea typeface="Calibri" charset="0"/>
                          <a:cs typeface="Calibri" charset="0"/>
                        </a:rPr>
                        <a:t>Image</a:t>
                      </a:r>
                    </a:p>
                  </a:txBody>
                  <a:tcPr marL="68580" marR="68580" marT="0" marB="0"/>
                </a:tc>
                <a:tc>
                  <a:txBody>
                    <a:bodyPr/>
                    <a:lstStyle/>
                    <a:p>
                      <a:pPr marL="0" marR="0" algn="ctr">
                        <a:spcBef>
                          <a:spcPts val="0"/>
                        </a:spcBef>
                        <a:spcAft>
                          <a:spcPts val="0"/>
                        </a:spcAft>
                      </a:pPr>
                      <a:r>
                        <a:rPr lang="en-US" sz="1800" dirty="0">
                          <a:effectLst/>
                          <a:latin typeface="Calibri" charset="0"/>
                          <a:ea typeface="Calibri" charset="0"/>
                          <a:cs typeface="Calibri" charset="0"/>
                        </a:rPr>
                        <a:t>Resolution</a:t>
                      </a:r>
                    </a:p>
                    <a:p>
                      <a:pPr marL="0" marR="0" algn="ctr">
                        <a:spcBef>
                          <a:spcPts val="0"/>
                        </a:spcBef>
                        <a:spcAft>
                          <a:spcPts val="0"/>
                        </a:spcAft>
                      </a:pPr>
                      <a:r>
                        <a:rPr lang="en-US" sz="1800" dirty="0">
                          <a:effectLst/>
                          <a:latin typeface="Calibri" charset="0"/>
                          <a:ea typeface="Calibri" charset="0"/>
                          <a:cs typeface="Calibri" charset="0"/>
                        </a:rPr>
                        <a:t>(m/pix)</a:t>
                      </a:r>
                    </a:p>
                  </a:txBody>
                  <a:tcPr marL="68580" marR="68580" marT="0" marB="0"/>
                </a:tc>
                <a:tc>
                  <a:txBody>
                    <a:bodyPr/>
                    <a:lstStyle/>
                    <a:p>
                      <a:pPr marL="0" marR="0" algn="ctr">
                        <a:spcBef>
                          <a:spcPts val="0"/>
                        </a:spcBef>
                        <a:spcAft>
                          <a:spcPts val="0"/>
                        </a:spcAft>
                      </a:pPr>
                      <a:r>
                        <a:rPr lang="en-US" sz="1800" dirty="0">
                          <a:effectLst/>
                          <a:latin typeface="Calibri" charset="0"/>
                          <a:ea typeface="Calibri" charset="0"/>
                          <a:cs typeface="Calibri" charset="0"/>
                        </a:rPr>
                        <a:t>Center </a:t>
                      </a:r>
                      <a:r>
                        <a:rPr lang="en-US" sz="1800" dirty="0" smtClean="0">
                          <a:effectLst/>
                          <a:latin typeface="Calibri" charset="0"/>
                          <a:ea typeface="Calibri" charset="0"/>
                          <a:cs typeface="Calibri" charset="0"/>
                        </a:rPr>
                        <a:t>Latitude</a:t>
                      </a:r>
                      <a:endParaRPr lang="en-US" sz="1800" dirty="0">
                        <a:effectLst/>
                        <a:latin typeface="Calibri" charset="0"/>
                        <a:ea typeface="Calibri" charset="0"/>
                        <a:cs typeface="Calibri" charset="0"/>
                      </a:endParaRPr>
                    </a:p>
                    <a:p>
                      <a:pPr marL="0" marR="0" algn="ctr">
                        <a:spcBef>
                          <a:spcPts val="0"/>
                        </a:spcBef>
                        <a:spcAft>
                          <a:spcPts val="0"/>
                        </a:spcAft>
                      </a:pPr>
                      <a:r>
                        <a:rPr lang="en-US" sz="1800" dirty="0">
                          <a:effectLst/>
                          <a:latin typeface="Calibri" charset="0"/>
                          <a:ea typeface="Calibri" charset="0"/>
                          <a:cs typeface="Calibri" charset="0"/>
                        </a:rPr>
                        <a:t>(</a:t>
                      </a:r>
                      <a:r>
                        <a:rPr lang="en-US" sz="1800" dirty="0">
                          <a:effectLst/>
                          <a:latin typeface="Calibri" charset="0"/>
                          <a:ea typeface="Calibri" charset="0"/>
                          <a:cs typeface="Calibri" charset="0"/>
                          <a:sym typeface="Symbol" charset="2"/>
                        </a:rPr>
                        <a:t></a:t>
                      </a:r>
                      <a:r>
                        <a:rPr lang="en-US" sz="1800" dirty="0">
                          <a:effectLst/>
                          <a:latin typeface="Calibri" charset="0"/>
                          <a:ea typeface="Calibri" charset="0"/>
                          <a:cs typeface="Calibri" charset="0"/>
                        </a:rPr>
                        <a:t>)</a:t>
                      </a:r>
                    </a:p>
                  </a:txBody>
                  <a:tcPr marL="68580" marR="68580" marT="0" marB="0"/>
                </a:tc>
                <a:tc>
                  <a:txBody>
                    <a:bodyPr/>
                    <a:lstStyle/>
                    <a:p>
                      <a:pPr marL="0" marR="0" algn="ctr">
                        <a:spcBef>
                          <a:spcPts val="0"/>
                        </a:spcBef>
                        <a:spcAft>
                          <a:spcPts val="0"/>
                        </a:spcAft>
                      </a:pPr>
                      <a:r>
                        <a:rPr lang="en-US" sz="1800" dirty="0" smtClean="0">
                          <a:effectLst/>
                          <a:latin typeface="Calibri" charset="0"/>
                          <a:ea typeface="Calibri" charset="0"/>
                          <a:cs typeface="Calibri" charset="0"/>
                        </a:rPr>
                        <a:t>Longitude</a:t>
                      </a:r>
                    </a:p>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smtClean="0">
                          <a:effectLst/>
                          <a:latin typeface="Calibri" charset="0"/>
                          <a:ea typeface="Calibri" charset="0"/>
                          <a:cs typeface="Calibri" charset="0"/>
                        </a:rPr>
                        <a:t>(</a:t>
                      </a:r>
                      <a:r>
                        <a:rPr lang="en-US" sz="1800" dirty="0" smtClean="0">
                          <a:effectLst/>
                          <a:latin typeface="Calibri" charset="0"/>
                          <a:ea typeface="Calibri" charset="0"/>
                          <a:cs typeface="Calibri" charset="0"/>
                          <a:sym typeface="Symbol" charset="2"/>
                        </a:rPr>
                        <a:t></a:t>
                      </a:r>
                      <a:r>
                        <a:rPr lang="en-US" sz="1800" dirty="0" smtClean="0">
                          <a:effectLst/>
                          <a:latin typeface="Calibri" charset="0"/>
                          <a:ea typeface="Calibri" charset="0"/>
                          <a:cs typeface="Calibri" charset="0"/>
                        </a:rPr>
                        <a:t>)</a:t>
                      </a:r>
                    </a:p>
                  </a:txBody>
                  <a:tcPr marL="68580" marR="68580" marT="0" marB="0"/>
                </a:tc>
              </a:tr>
              <a:tr h="333458">
                <a:tc>
                  <a:txBody>
                    <a:bodyPr/>
                    <a:lstStyle/>
                    <a:p>
                      <a:pPr marL="0" marR="0" algn="l">
                        <a:spcBef>
                          <a:spcPts val="0"/>
                        </a:spcBef>
                        <a:spcAft>
                          <a:spcPts val="0"/>
                        </a:spcAft>
                      </a:pPr>
                      <a:r>
                        <a:rPr lang="en-US" sz="1800" dirty="0">
                          <a:effectLst/>
                          <a:latin typeface="Calibri" charset="0"/>
                          <a:ea typeface="Calibri" charset="0"/>
                          <a:cs typeface="Calibri" charset="0"/>
                        </a:rPr>
                        <a:t>Region 1</a:t>
                      </a:r>
                    </a:p>
                  </a:txBody>
                  <a:tcPr marL="68580" marR="68580" marT="0" marB="0"/>
                </a:tc>
                <a:tc>
                  <a:txBody>
                    <a:bodyPr/>
                    <a:lstStyle/>
                    <a:p>
                      <a:pPr marL="0" marR="0" algn="l">
                        <a:spcBef>
                          <a:spcPts val="0"/>
                        </a:spcBef>
                        <a:spcAft>
                          <a:spcPts val="0"/>
                        </a:spcAft>
                      </a:pPr>
                      <a:r>
                        <a:rPr lang="en-US" sz="1800">
                          <a:effectLst/>
                          <a:latin typeface="Calibri" charset="0"/>
                          <a:ea typeface="Calibri" charset="0"/>
                          <a:cs typeface="Calibri" charset="0"/>
                        </a:rPr>
                        <a:t> </a:t>
                      </a:r>
                    </a:p>
                  </a:txBody>
                  <a:tcPr marL="68580" marR="68580" marT="0" marB="0"/>
                </a:tc>
                <a:tc>
                  <a:txBody>
                    <a:bodyPr/>
                    <a:lstStyle/>
                    <a:p>
                      <a:pPr marL="0" marR="0" algn="l">
                        <a:spcBef>
                          <a:spcPts val="0"/>
                        </a:spcBef>
                        <a:spcAft>
                          <a:spcPts val="0"/>
                        </a:spcAft>
                      </a:pPr>
                      <a:r>
                        <a:rPr lang="en-US" sz="1800" dirty="0">
                          <a:effectLst/>
                          <a:latin typeface="Calibri" charset="0"/>
                          <a:ea typeface="Calibri" charset="0"/>
                          <a:cs typeface="Calibri" charset="0"/>
                        </a:rPr>
                        <a:t> </a:t>
                      </a:r>
                    </a:p>
                  </a:txBody>
                  <a:tcPr marL="68580" marR="68580" marT="0" marB="0"/>
                </a:tc>
                <a:tc>
                  <a:txBody>
                    <a:bodyPr/>
                    <a:lstStyle/>
                    <a:p>
                      <a:pPr marL="0" marR="0" algn="l">
                        <a:spcBef>
                          <a:spcPts val="0"/>
                        </a:spcBef>
                        <a:spcAft>
                          <a:spcPts val="0"/>
                        </a:spcAft>
                      </a:pPr>
                      <a:endParaRPr lang="en-US" sz="1800">
                        <a:effectLst/>
                        <a:latin typeface="Calibri" charset="0"/>
                        <a:ea typeface="Calibri" charset="0"/>
                        <a:cs typeface="Calibri" charset="0"/>
                      </a:endParaRPr>
                    </a:p>
                  </a:txBody>
                  <a:tcPr marL="68580" marR="68580" marT="0" marB="0"/>
                </a:tc>
              </a:tr>
              <a:tr h="359306">
                <a:tc>
                  <a:txBody>
                    <a:bodyPr/>
                    <a:lstStyle/>
                    <a:p>
                      <a:pPr marL="0" marR="0" algn="ctr">
                        <a:spcBef>
                          <a:spcPts val="0"/>
                        </a:spcBef>
                        <a:spcAft>
                          <a:spcPts val="0"/>
                        </a:spcAft>
                      </a:pPr>
                      <a:r>
                        <a:rPr lang="en-US" sz="1800" dirty="0">
                          <a:effectLst/>
                          <a:latin typeface="Calibri" charset="0"/>
                          <a:ea typeface="Calibri" charset="0"/>
                          <a:cs typeface="Calibri" charset="0"/>
                        </a:rPr>
                        <a:t>N1713137226_1</a:t>
                      </a:r>
                    </a:p>
                  </a:txBody>
                  <a:tcPr marL="68580" marR="68580" marT="0" marB="0"/>
                </a:tc>
                <a:tc>
                  <a:txBody>
                    <a:bodyPr/>
                    <a:lstStyle/>
                    <a:p>
                      <a:pPr marL="0" marR="0" algn="ctr">
                        <a:spcBef>
                          <a:spcPts val="0"/>
                        </a:spcBef>
                        <a:spcAft>
                          <a:spcPts val="0"/>
                        </a:spcAft>
                      </a:pPr>
                      <a:r>
                        <a:rPr lang="en-US" sz="1800">
                          <a:effectLst/>
                          <a:latin typeface="Calibri" charset="0"/>
                          <a:ea typeface="Calibri" charset="0"/>
                          <a:cs typeface="Calibri" charset="0"/>
                        </a:rPr>
                        <a:t>106.832</a:t>
                      </a:r>
                    </a:p>
                  </a:txBody>
                  <a:tcPr marL="68580" marR="68580" marT="0" marB="0"/>
                </a:tc>
                <a:tc>
                  <a:txBody>
                    <a:bodyPr/>
                    <a:lstStyle/>
                    <a:p>
                      <a:pPr marL="0" marR="0" algn="ctr">
                        <a:spcBef>
                          <a:spcPts val="0"/>
                        </a:spcBef>
                        <a:spcAft>
                          <a:spcPts val="0"/>
                        </a:spcAft>
                      </a:pPr>
                      <a:r>
                        <a:rPr lang="en-US" sz="1800" dirty="0">
                          <a:effectLst/>
                          <a:latin typeface="Calibri" charset="0"/>
                          <a:ea typeface="Calibri" charset="0"/>
                          <a:cs typeface="Calibri" charset="0"/>
                        </a:rPr>
                        <a:t>3.612 </a:t>
                      </a:r>
                      <a:r>
                        <a:rPr lang="en-US" sz="1800" dirty="0" smtClean="0">
                          <a:effectLst/>
                          <a:latin typeface="Calibri" charset="0"/>
                          <a:ea typeface="Calibri" charset="0"/>
                          <a:cs typeface="Calibri" charset="0"/>
                        </a:rPr>
                        <a:t>N</a:t>
                      </a:r>
                      <a:endParaRPr lang="en-US" sz="1800" dirty="0">
                        <a:effectLst/>
                        <a:latin typeface="Calibri" charset="0"/>
                        <a:ea typeface="Calibri" charset="0"/>
                        <a:cs typeface="Calibri" charset="0"/>
                      </a:endParaRPr>
                    </a:p>
                  </a:txBody>
                  <a:tcPr marL="68580" marR="68580" marT="0" marB="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smtClean="0">
                          <a:effectLst/>
                          <a:latin typeface="Calibri" charset="0"/>
                          <a:ea typeface="Calibri" charset="0"/>
                          <a:cs typeface="Calibri" charset="0"/>
                        </a:rPr>
                        <a:t>177.752 E</a:t>
                      </a:r>
                    </a:p>
                  </a:txBody>
                  <a:tcPr marL="68580" marR="68580" marT="0" marB="0"/>
                </a:tc>
              </a:tr>
              <a:tr h="419210">
                <a:tc>
                  <a:txBody>
                    <a:bodyPr/>
                    <a:lstStyle/>
                    <a:p>
                      <a:pPr marL="0" marR="0" algn="ctr">
                        <a:spcBef>
                          <a:spcPts val="0"/>
                        </a:spcBef>
                        <a:spcAft>
                          <a:spcPts val="0"/>
                        </a:spcAft>
                      </a:pPr>
                      <a:r>
                        <a:rPr lang="en-US" sz="1800">
                          <a:effectLst/>
                          <a:latin typeface="Calibri" charset="0"/>
                          <a:ea typeface="Calibri" charset="0"/>
                          <a:cs typeface="Calibri" charset="0"/>
                        </a:rPr>
                        <a:t>N1713137436_1</a:t>
                      </a:r>
                    </a:p>
                  </a:txBody>
                  <a:tcPr marL="68580" marR="68580" marT="0" marB="0"/>
                </a:tc>
                <a:tc>
                  <a:txBody>
                    <a:bodyPr/>
                    <a:lstStyle/>
                    <a:p>
                      <a:pPr marL="0" marR="0" algn="ctr">
                        <a:spcBef>
                          <a:spcPts val="0"/>
                        </a:spcBef>
                        <a:spcAft>
                          <a:spcPts val="0"/>
                        </a:spcAft>
                      </a:pPr>
                      <a:r>
                        <a:rPr lang="en-US" sz="1800" dirty="0">
                          <a:effectLst/>
                          <a:latin typeface="Calibri" charset="0"/>
                          <a:ea typeface="Calibri" charset="0"/>
                          <a:cs typeface="Calibri" charset="0"/>
                        </a:rPr>
                        <a:t>116.185</a:t>
                      </a:r>
                    </a:p>
                  </a:txBody>
                  <a:tcPr marL="68580" marR="68580" marT="0" marB="0"/>
                </a:tc>
                <a:tc>
                  <a:txBody>
                    <a:bodyPr/>
                    <a:lstStyle/>
                    <a:p>
                      <a:pPr marL="0" marR="0" algn="ctr">
                        <a:spcBef>
                          <a:spcPts val="0"/>
                        </a:spcBef>
                        <a:spcAft>
                          <a:spcPts val="0"/>
                        </a:spcAft>
                      </a:pPr>
                      <a:r>
                        <a:rPr lang="en-US" sz="1800" dirty="0">
                          <a:effectLst/>
                          <a:latin typeface="Calibri" charset="0"/>
                          <a:ea typeface="Calibri" charset="0"/>
                          <a:cs typeface="Calibri" charset="0"/>
                        </a:rPr>
                        <a:t>6.890 </a:t>
                      </a:r>
                      <a:r>
                        <a:rPr lang="en-US" sz="1800" dirty="0" smtClean="0">
                          <a:effectLst/>
                          <a:latin typeface="Calibri" charset="0"/>
                          <a:ea typeface="Calibri" charset="0"/>
                          <a:cs typeface="Calibri" charset="0"/>
                        </a:rPr>
                        <a:t>S</a:t>
                      </a:r>
                      <a:endParaRPr lang="en-US" sz="1800" dirty="0">
                        <a:effectLst/>
                        <a:latin typeface="Calibri" charset="0"/>
                        <a:ea typeface="Calibri" charset="0"/>
                        <a:cs typeface="Calibri" charset="0"/>
                      </a:endParaRPr>
                    </a:p>
                  </a:txBody>
                  <a:tcPr marL="68580" marR="68580" marT="0" marB="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smtClean="0">
                          <a:effectLst/>
                          <a:latin typeface="Calibri" charset="0"/>
                          <a:ea typeface="Calibri" charset="0"/>
                          <a:cs typeface="Calibri" charset="0"/>
                        </a:rPr>
                        <a:t>181.367 E</a:t>
                      </a:r>
                    </a:p>
                  </a:txBody>
                  <a:tcPr marL="68580" marR="68580" marT="0" marB="0"/>
                </a:tc>
              </a:tr>
              <a:tr h="419210">
                <a:tc>
                  <a:txBody>
                    <a:bodyPr/>
                    <a:lstStyle/>
                    <a:p>
                      <a:pPr marL="0" marR="0" algn="ctr">
                        <a:spcBef>
                          <a:spcPts val="0"/>
                        </a:spcBef>
                        <a:spcAft>
                          <a:spcPts val="0"/>
                        </a:spcAft>
                      </a:pPr>
                      <a:r>
                        <a:rPr lang="en-US" sz="1800">
                          <a:effectLst/>
                          <a:latin typeface="Calibri" charset="0"/>
                          <a:ea typeface="Calibri" charset="0"/>
                          <a:cs typeface="Calibri" charset="0"/>
                        </a:rPr>
                        <a:t>N1713137645_1</a:t>
                      </a:r>
                    </a:p>
                  </a:txBody>
                  <a:tcPr marL="68580" marR="68580" marT="0" marB="0"/>
                </a:tc>
                <a:tc>
                  <a:txBody>
                    <a:bodyPr/>
                    <a:lstStyle/>
                    <a:p>
                      <a:pPr marL="0" marR="0" algn="ctr">
                        <a:spcBef>
                          <a:spcPts val="0"/>
                        </a:spcBef>
                        <a:spcAft>
                          <a:spcPts val="0"/>
                        </a:spcAft>
                      </a:pPr>
                      <a:r>
                        <a:rPr lang="en-US" sz="1800" dirty="0">
                          <a:effectLst/>
                          <a:latin typeface="Calibri" charset="0"/>
                          <a:ea typeface="Calibri" charset="0"/>
                          <a:cs typeface="Calibri" charset="0"/>
                        </a:rPr>
                        <a:t>125.960</a:t>
                      </a:r>
                    </a:p>
                  </a:txBody>
                  <a:tcPr marL="68580" marR="68580" marT="0" marB="0"/>
                </a:tc>
                <a:tc>
                  <a:txBody>
                    <a:bodyPr/>
                    <a:lstStyle/>
                    <a:p>
                      <a:pPr marL="0" marR="0" algn="ctr">
                        <a:spcBef>
                          <a:spcPts val="0"/>
                        </a:spcBef>
                        <a:spcAft>
                          <a:spcPts val="0"/>
                        </a:spcAft>
                      </a:pPr>
                      <a:r>
                        <a:rPr lang="en-US" sz="1800" dirty="0">
                          <a:effectLst/>
                          <a:latin typeface="Calibri" charset="0"/>
                          <a:ea typeface="Calibri" charset="0"/>
                          <a:cs typeface="Calibri" charset="0"/>
                        </a:rPr>
                        <a:t>19.333 </a:t>
                      </a:r>
                      <a:r>
                        <a:rPr lang="en-US" sz="1800" dirty="0" smtClean="0">
                          <a:effectLst/>
                          <a:latin typeface="Calibri" charset="0"/>
                          <a:ea typeface="Calibri" charset="0"/>
                          <a:cs typeface="Calibri" charset="0"/>
                        </a:rPr>
                        <a:t>S</a:t>
                      </a:r>
                      <a:endParaRPr lang="en-US" sz="1800" dirty="0">
                        <a:effectLst/>
                        <a:latin typeface="Calibri" charset="0"/>
                        <a:ea typeface="Calibri" charset="0"/>
                        <a:cs typeface="Calibri" charset="0"/>
                      </a:endParaRPr>
                    </a:p>
                  </a:txBody>
                  <a:tcPr marL="68580" marR="68580" marT="0" marB="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smtClean="0">
                          <a:effectLst/>
                          <a:latin typeface="Calibri" charset="0"/>
                          <a:ea typeface="Calibri" charset="0"/>
                          <a:cs typeface="Calibri" charset="0"/>
                        </a:rPr>
                        <a:t>186.067 E</a:t>
                      </a:r>
                    </a:p>
                  </a:txBody>
                  <a:tcPr marL="68580" marR="68580" marT="0" marB="0"/>
                </a:tc>
              </a:tr>
              <a:tr h="333458">
                <a:tc>
                  <a:txBody>
                    <a:bodyPr/>
                    <a:lstStyle/>
                    <a:p>
                      <a:pPr marL="0" marR="0" algn="l">
                        <a:spcBef>
                          <a:spcPts val="0"/>
                        </a:spcBef>
                        <a:spcAft>
                          <a:spcPts val="0"/>
                        </a:spcAft>
                      </a:pPr>
                      <a:r>
                        <a:rPr lang="en-US" sz="1800">
                          <a:effectLst/>
                          <a:latin typeface="Calibri" charset="0"/>
                          <a:ea typeface="Calibri" charset="0"/>
                          <a:cs typeface="Calibri" charset="0"/>
                        </a:rPr>
                        <a:t>Region 2</a:t>
                      </a:r>
                    </a:p>
                  </a:txBody>
                  <a:tcPr marL="68580" marR="68580" marT="0" marB="0"/>
                </a:tc>
                <a:tc>
                  <a:txBody>
                    <a:bodyPr/>
                    <a:lstStyle/>
                    <a:p>
                      <a:pPr marL="0" marR="0" algn="l">
                        <a:spcBef>
                          <a:spcPts val="0"/>
                        </a:spcBef>
                        <a:spcAft>
                          <a:spcPts val="0"/>
                        </a:spcAft>
                      </a:pPr>
                      <a:r>
                        <a:rPr lang="en-US" sz="1800" dirty="0">
                          <a:effectLst/>
                          <a:latin typeface="Calibri" charset="0"/>
                          <a:ea typeface="Calibri" charset="0"/>
                          <a:cs typeface="Calibri" charset="0"/>
                        </a:rPr>
                        <a:t> </a:t>
                      </a:r>
                    </a:p>
                  </a:txBody>
                  <a:tcPr marL="68580" marR="68580" marT="0" marB="0"/>
                </a:tc>
                <a:tc>
                  <a:txBody>
                    <a:bodyPr/>
                    <a:lstStyle/>
                    <a:p>
                      <a:pPr marL="0" marR="0" algn="l">
                        <a:spcBef>
                          <a:spcPts val="0"/>
                        </a:spcBef>
                        <a:spcAft>
                          <a:spcPts val="0"/>
                        </a:spcAft>
                      </a:pPr>
                      <a:r>
                        <a:rPr lang="en-US" sz="1800">
                          <a:effectLst/>
                          <a:latin typeface="Calibri" charset="0"/>
                          <a:ea typeface="Calibri" charset="0"/>
                          <a:cs typeface="Calibri" charset="0"/>
                        </a:rPr>
                        <a:t> </a:t>
                      </a:r>
                    </a:p>
                  </a:txBody>
                  <a:tcPr marL="68580" marR="68580" marT="0" marB="0"/>
                </a:tc>
                <a:tc>
                  <a:txBody>
                    <a:bodyPr/>
                    <a:lstStyle/>
                    <a:p>
                      <a:pPr marL="0" marR="0" algn="l">
                        <a:spcBef>
                          <a:spcPts val="0"/>
                        </a:spcBef>
                        <a:spcAft>
                          <a:spcPts val="0"/>
                        </a:spcAft>
                      </a:pPr>
                      <a:endParaRPr lang="en-US" sz="1800">
                        <a:effectLst/>
                        <a:latin typeface="Calibri" charset="0"/>
                        <a:ea typeface="Calibri" charset="0"/>
                        <a:cs typeface="Calibri" charset="0"/>
                      </a:endParaRPr>
                    </a:p>
                  </a:txBody>
                  <a:tcPr marL="68580" marR="68580" marT="0" marB="0"/>
                </a:tc>
              </a:tr>
              <a:tr h="419210">
                <a:tc>
                  <a:txBody>
                    <a:bodyPr/>
                    <a:lstStyle/>
                    <a:p>
                      <a:pPr marL="0" marR="0" algn="ctr">
                        <a:spcBef>
                          <a:spcPts val="0"/>
                        </a:spcBef>
                        <a:spcAft>
                          <a:spcPts val="0"/>
                        </a:spcAft>
                      </a:pPr>
                      <a:r>
                        <a:rPr lang="en-US" sz="1800">
                          <a:effectLst/>
                          <a:latin typeface="Calibri" charset="0"/>
                          <a:ea typeface="Calibri" charset="0"/>
                          <a:cs typeface="Calibri" charset="0"/>
                        </a:rPr>
                        <a:t>N1561668012_2</a:t>
                      </a:r>
                    </a:p>
                  </a:txBody>
                  <a:tcPr marL="68580" marR="68580" marT="0" marB="0"/>
                </a:tc>
                <a:tc>
                  <a:txBody>
                    <a:bodyPr/>
                    <a:lstStyle/>
                    <a:p>
                      <a:pPr marL="0" marR="0" algn="ctr">
                        <a:spcBef>
                          <a:spcPts val="0"/>
                        </a:spcBef>
                        <a:spcAft>
                          <a:spcPts val="0"/>
                        </a:spcAft>
                      </a:pPr>
                      <a:r>
                        <a:rPr lang="en-US" sz="1800" dirty="0">
                          <a:effectLst/>
                          <a:latin typeface="Calibri" charset="0"/>
                          <a:ea typeface="Calibri" charset="0"/>
                          <a:cs typeface="Calibri" charset="0"/>
                        </a:rPr>
                        <a:t>141.119</a:t>
                      </a:r>
                    </a:p>
                  </a:txBody>
                  <a:tcPr marL="68580" marR="68580" marT="0" marB="0"/>
                </a:tc>
                <a:tc>
                  <a:txBody>
                    <a:bodyPr/>
                    <a:lstStyle/>
                    <a:p>
                      <a:pPr marL="0" marR="0" algn="ctr">
                        <a:spcBef>
                          <a:spcPts val="0"/>
                        </a:spcBef>
                        <a:spcAft>
                          <a:spcPts val="0"/>
                        </a:spcAft>
                      </a:pPr>
                      <a:r>
                        <a:rPr lang="en-US" sz="1800" dirty="0">
                          <a:effectLst/>
                          <a:latin typeface="Calibri" charset="0"/>
                          <a:ea typeface="Calibri" charset="0"/>
                          <a:cs typeface="Calibri" charset="0"/>
                        </a:rPr>
                        <a:t>3.386 </a:t>
                      </a:r>
                      <a:r>
                        <a:rPr lang="en-US" sz="1800" dirty="0" smtClean="0">
                          <a:effectLst/>
                          <a:latin typeface="Calibri" charset="0"/>
                          <a:ea typeface="Calibri" charset="0"/>
                          <a:cs typeface="Calibri" charset="0"/>
                        </a:rPr>
                        <a:t>N</a:t>
                      </a:r>
                      <a:endParaRPr lang="en-US" sz="1800" dirty="0">
                        <a:effectLst/>
                        <a:latin typeface="Calibri" charset="0"/>
                        <a:ea typeface="Calibri" charset="0"/>
                        <a:cs typeface="Calibri" charset="0"/>
                      </a:endParaRPr>
                    </a:p>
                  </a:txBody>
                  <a:tcPr marL="68580" marR="68580" marT="0" marB="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smtClean="0">
                          <a:effectLst/>
                          <a:latin typeface="Calibri" charset="0"/>
                          <a:ea typeface="Calibri" charset="0"/>
                          <a:cs typeface="Calibri" charset="0"/>
                        </a:rPr>
                        <a:t>342.299 E</a:t>
                      </a:r>
                    </a:p>
                  </a:txBody>
                  <a:tcPr marL="68580" marR="68580" marT="0" marB="0"/>
                </a:tc>
              </a:tr>
              <a:tr h="419210">
                <a:tc>
                  <a:txBody>
                    <a:bodyPr/>
                    <a:lstStyle/>
                    <a:p>
                      <a:pPr marL="0" marR="0" algn="ctr">
                        <a:spcBef>
                          <a:spcPts val="0"/>
                        </a:spcBef>
                        <a:spcAft>
                          <a:spcPts val="0"/>
                        </a:spcAft>
                      </a:pPr>
                      <a:r>
                        <a:rPr lang="en-US" sz="1800">
                          <a:effectLst/>
                          <a:latin typeface="Calibri" charset="0"/>
                          <a:ea typeface="Calibri" charset="0"/>
                          <a:cs typeface="Calibri" charset="0"/>
                        </a:rPr>
                        <a:t>N1561668355_2</a:t>
                      </a:r>
                    </a:p>
                  </a:txBody>
                  <a:tcPr marL="68580" marR="68580" marT="0" marB="0"/>
                </a:tc>
                <a:tc>
                  <a:txBody>
                    <a:bodyPr/>
                    <a:lstStyle/>
                    <a:p>
                      <a:pPr marL="0" marR="0" algn="ctr">
                        <a:spcBef>
                          <a:spcPts val="0"/>
                        </a:spcBef>
                        <a:spcAft>
                          <a:spcPts val="0"/>
                        </a:spcAft>
                      </a:pPr>
                      <a:r>
                        <a:rPr lang="en-US" sz="1800" dirty="0">
                          <a:effectLst/>
                          <a:latin typeface="Calibri" charset="0"/>
                          <a:ea typeface="Calibri" charset="0"/>
                          <a:cs typeface="Calibri" charset="0"/>
                        </a:rPr>
                        <a:t>154.882</a:t>
                      </a:r>
                    </a:p>
                  </a:txBody>
                  <a:tcPr marL="68580" marR="68580" marT="0" marB="0"/>
                </a:tc>
                <a:tc>
                  <a:txBody>
                    <a:bodyPr/>
                    <a:lstStyle/>
                    <a:p>
                      <a:pPr marL="0" marR="0" algn="ctr">
                        <a:spcBef>
                          <a:spcPts val="0"/>
                        </a:spcBef>
                        <a:spcAft>
                          <a:spcPts val="0"/>
                        </a:spcAft>
                      </a:pPr>
                      <a:r>
                        <a:rPr lang="en-US" sz="1800" dirty="0">
                          <a:effectLst/>
                          <a:latin typeface="Calibri" charset="0"/>
                          <a:ea typeface="Calibri" charset="0"/>
                          <a:cs typeface="Calibri" charset="0"/>
                        </a:rPr>
                        <a:t>14.347 </a:t>
                      </a:r>
                      <a:r>
                        <a:rPr lang="en-US" sz="1800" dirty="0" smtClean="0">
                          <a:effectLst/>
                          <a:latin typeface="Calibri" charset="0"/>
                          <a:ea typeface="Calibri" charset="0"/>
                          <a:cs typeface="Calibri" charset="0"/>
                        </a:rPr>
                        <a:t>N</a:t>
                      </a:r>
                      <a:endParaRPr lang="en-US" sz="1800" dirty="0">
                        <a:effectLst/>
                        <a:latin typeface="Calibri" charset="0"/>
                        <a:ea typeface="Calibri" charset="0"/>
                        <a:cs typeface="Calibri" charset="0"/>
                      </a:endParaRPr>
                    </a:p>
                  </a:txBody>
                  <a:tcPr marL="68580" marR="68580" marT="0" marB="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smtClean="0">
                          <a:effectLst/>
                          <a:latin typeface="Calibri" charset="0"/>
                          <a:ea typeface="Calibri" charset="0"/>
                          <a:cs typeface="Calibri" charset="0"/>
                        </a:rPr>
                        <a:t>329.111 E</a:t>
                      </a:r>
                    </a:p>
                  </a:txBody>
                  <a:tcPr marL="68580" marR="68580" marT="0" marB="0"/>
                </a:tc>
              </a:tr>
              <a:tr h="349828">
                <a:tc>
                  <a:txBody>
                    <a:bodyPr/>
                    <a:lstStyle/>
                    <a:p>
                      <a:pPr marL="0" marR="0" algn="ctr">
                        <a:spcBef>
                          <a:spcPts val="0"/>
                        </a:spcBef>
                        <a:spcAft>
                          <a:spcPts val="0"/>
                        </a:spcAft>
                      </a:pPr>
                      <a:r>
                        <a:rPr lang="en-US" sz="1800">
                          <a:effectLst/>
                          <a:latin typeface="Calibri" charset="0"/>
                          <a:ea typeface="Calibri" charset="0"/>
                          <a:cs typeface="Calibri" charset="0"/>
                        </a:rPr>
                        <a:t>N1561668192_2</a:t>
                      </a:r>
                    </a:p>
                  </a:txBody>
                  <a:tcPr marL="68580" marR="68580" marT="0" marB="0"/>
                </a:tc>
                <a:tc>
                  <a:txBody>
                    <a:bodyPr/>
                    <a:lstStyle/>
                    <a:p>
                      <a:pPr marL="0" marR="0" algn="ctr">
                        <a:spcBef>
                          <a:spcPts val="0"/>
                        </a:spcBef>
                        <a:spcAft>
                          <a:spcPts val="0"/>
                        </a:spcAft>
                      </a:pPr>
                      <a:r>
                        <a:rPr lang="en-US" sz="1800">
                          <a:effectLst/>
                          <a:latin typeface="Calibri" charset="0"/>
                          <a:ea typeface="Calibri" charset="0"/>
                          <a:cs typeface="Calibri" charset="0"/>
                        </a:rPr>
                        <a:t>148.403</a:t>
                      </a:r>
                    </a:p>
                  </a:txBody>
                  <a:tcPr marL="68580" marR="68580" marT="0" marB="0"/>
                </a:tc>
                <a:tc>
                  <a:txBody>
                    <a:bodyPr/>
                    <a:lstStyle/>
                    <a:p>
                      <a:pPr marL="0" marR="0" algn="ctr">
                        <a:spcBef>
                          <a:spcPts val="0"/>
                        </a:spcBef>
                        <a:spcAft>
                          <a:spcPts val="0"/>
                        </a:spcAft>
                      </a:pPr>
                      <a:r>
                        <a:rPr lang="en-US" sz="1800" dirty="0">
                          <a:effectLst/>
                          <a:latin typeface="Calibri" charset="0"/>
                          <a:ea typeface="Calibri" charset="0"/>
                          <a:cs typeface="Calibri" charset="0"/>
                        </a:rPr>
                        <a:t>1.074 </a:t>
                      </a:r>
                      <a:r>
                        <a:rPr lang="en-US" sz="1800" dirty="0" smtClean="0">
                          <a:effectLst/>
                          <a:latin typeface="Calibri" charset="0"/>
                          <a:ea typeface="Calibri" charset="0"/>
                          <a:cs typeface="Calibri" charset="0"/>
                        </a:rPr>
                        <a:t>S</a:t>
                      </a:r>
                      <a:endParaRPr lang="en-US" sz="1800" dirty="0">
                        <a:effectLst/>
                        <a:latin typeface="Calibri" charset="0"/>
                        <a:ea typeface="Calibri" charset="0"/>
                        <a:cs typeface="Calibri" charset="0"/>
                      </a:endParaRPr>
                    </a:p>
                  </a:txBody>
                  <a:tcPr marL="68580" marR="68580" marT="0" marB="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smtClean="0">
                          <a:effectLst/>
                          <a:latin typeface="Calibri" charset="0"/>
                          <a:ea typeface="Calibri" charset="0"/>
                          <a:cs typeface="Calibri" charset="0"/>
                        </a:rPr>
                        <a:t>327.677 E</a:t>
                      </a:r>
                    </a:p>
                  </a:txBody>
                  <a:tcPr marL="68580" marR="68580" marT="0" marB="0"/>
                </a:tc>
              </a:tr>
              <a:tr h="333458">
                <a:tc>
                  <a:txBody>
                    <a:bodyPr/>
                    <a:lstStyle/>
                    <a:p>
                      <a:pPr marL="0" marR="0" algn="l">
                        <a:spcBef>
                          <a:spcPts val="0"/>
                        </a:spcBef>
                        <a:spcAft>
                          <a:spcPts val="0"/>
                        </a:spcAft>
                      </a:pPr>
                      <a:r>
                        <a:rPr lang="en-US" sz="1800">
                          <a:effectLst/>
                          <a:latin typeface="Calibri" charset="0"/>
                          <a:ea typeface="Calibri" charset="0"/>
                          <a:cs typeface="Calibri" charset="0"/>
                        </a:rPr>
                        <a:t>Region 3</a:t>
                      </a:r>
                    </a:p>
                  </a:txBody>
                  <a:tcPr marL="68580" marR="68580" marT="0" marB="0"/>
                </a:tc>
                <a:tc>
                  <a:txBody>
                    <a:bodyPr/>
                    <a:lstStyle/>
                    <a:p>
                      <a:pPr marL="0" marR="0" algn="l">
                        <a:spcBef>
                          <a:spcPts val="0"/>
                        </a:spcBef>
                        <a:spcAft>
                          <a:spcPts val="0"/>
                        </a:spcAft>
                      </a:pPr>
                      <a:r>
                        <a:rPr lang="en-US" sz="1800" dirty="0">
                          <a:effectLst/>
                          <a:latin typeface="Calibri" charset="0"/>
                          <a:ea typeface="Calibri" charset="0"/>
                          <a:cs typeface="Calibri" charset="0"/>
                        </a:rPr>
                        <a:t> </a:t>
                      </a:r>
                    </a:p>
                  </a:txBody>
                  <a:tcPr marL="68580" marR="68580" marT="0" marB="0"/>
                </a:tc>
                <a:tc>
                  <a:txBody>
                    <a:bodyPr/>
                    <a:lstStyle/>
                    <a:p>
                      <a:pPr marL="0" marR="0" algn="l">
                        <a:spcBef>
                          <a:spcPts val="0"/>
                        </a:spcBef>
                        <a:spcAft>
                          <a:spcPts val="0"/>
                        </a:spcAft>
                      </a:pPr>
                      <a:r>
                        <a:rPr lang="en-US" sz="1800" dirty="0">
                          <a:effectLst/>
                          <a:latin typeface="Calibri" charset="0"/>
                          <a:ea typeface="Calibri" charset="0"/>
                          <a:cs typeface="Calibri" charset="0"/>
                        </a:rPr>
                        <a:t> </a:t>
                      </a:r>
                    </a:p>
                  </a:txBody>
                  <a:tcPr marL="68580" marR="68580" marT="0" marB="0"/>
                </a:tc>
                <a:tc>
                  <a:txBody>
                    <a:bodyPr/>
                    <a:lstStyle/>
                    <a:p>
                      <a:pPr marL="0" marR="0" algn="l">
                        <a:spcBef>
                          <a:spcPts val="0"/>
                        </a:spcBef>
                        <a:spcAft>
                          <a:spcPts val="0"/>
                        </a:spcAft>
                      </a:pPr>
                      <a:endParaRPr lang="en-US" sz="1800">
                        <a:effectLst/>
                        <a:latin typeface="Calibri" charset="0"/>
                        <a:ea typeface="Calibri" charset="0"/>
                        <a:cs typeface="Calibri" charset="0"/>
                      </a:endParaRPr>
                    </a:p>
                  </a:txBody>
                  <a:tcPr marL="68580" marR="68580" marT="0" marB="0"/>
                </a:tc>
              </a:tr>
              <a:tr h="419210">
                <a:tc>
                  <a:txBody>
                    <a:bodyPr/>
                    <a:lstStyle/>
                    <a:p>
                      <a:pPr marL="0" marR="0" algn="ctr">
                        <a:spcBef>
                          <a:spcPts val="0"/>
                        </a:spcBef>
                        <a:spcAft>
                          <a:spcPts val="0"/>
                        </a:spcAft>
                      </a:pPr>
                      <a:r>
                        <a:rPr lang="en-US" sz="1800">
                          <a:effectLst/>
                          <a:latin typeface="Calibri" charset="0"/>
                          <a:ea typeface="Calibri" charset="0"/>
                          <a:cs typeface="Calibri" charset="0"/>
                        </a:rPr>
                        <a:t>N1561667141_2</a:t>
                      </a:r>
                    </a:p>
                  </a:txBody>
                  <a:tcPr marL="68580" marR="68580" marT="0" marB="0"/>
                </a:tc>
                <a:tc>
                  <a:txBody>
                    <a:bodyPr/>
                    <a:lstStyle/>
                    <a:p>
                      <a:pPr marL="0" marR="0" algn="ctr">
                        <a:spcBef>
                          <a:spcPts val="0"/>
                        </a:spcBef>
                        <a:spcAft>
                          <a:spcPts val="0"/>
                        </a:spcAft>
                      </a:pPr>
                      <a:r>
                        <a:rPr lang="en-US" sz="1800">
                          <a:effectLst/>
                          <a:latin typeface="Calibri" charset="0"/>
                          <a:ea typeface="Calibri" charset="0"/>
                          <a:cs typeface="Calibri" charset="0"/>
                        </a:rPr>
                        <a:t>115.696</a:t>
                      </a:r>
                    </a:p>
                  </a:txBody>
                  <a:tcPr marL="68580" marR="68580" marT="0" marB="0"/>
                </a:tc>
                <a:tc>
                  <a:txBody>
                    <a:bodyPr/>
                    <a:lstStyle/>
                    <a:p>
                      <a:pPr marL="0" marR="0" algn="ctr">
                        <a:spcBef>
                          <a:spcPts val="0"/>
                        </a:spcBef>
                        <a:spcAft>
                          <a:spcPts val="0"/>
                        </a:spcAft>
                      </a:pPr>
                      <a:r>
                        <a:rPr lang="en-US" sz="1800" dirty="0">
                          <a:effectLst/>
                          <a:latin typeface="Calibri" charset="0"/>
                          <a:ea typeface="Calibri" charset="0"/>
                          <a:cs typeface="Calibri" charset="0"/>
                        </a:rPr>
                        <a:t>28.658 </a:t>
                      </a:r>
                      <a:r>
                        <a:rPr lang="en-US" sz="1800" dirty="0" smtClean="0">
                          <a:effectLst/>
                          <a:latin typeface="Calibri" charset="0"/>
                          <a:ea typeface="Calibri" charset="0"/>
                          <a:cs typeface="Calibri" charset="0"/>
                        </a:rPr>
                        <a:t>N</a:t>
                      </a:r>
                      <a:endParaRPr lang="en-US" sz="1800" dirty="0">
                        <a:effectLst/>
                        <a:latin typeface="Calibri" charset="0"/>
                        <a:ea typeface="Calibri" charset="0"/>
                        <a:cs typeface="Calibri" charset="0"/>
                      </a:endParaRPr>
                    </a:p>
                  </a:txBody>
                  <a:tcPr marL="68580" marR="68580" marT="0" marB="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smtClean="0">
                          <a:effectLst/>
                          <a:latin typeface="Calibri" charset="0"/>
                          <a:ea typeface="Calibri" charset="0"/>
                          <a:cs typeface="Calibri" charset="0"/>
                        </a:rPr>
                        <a:t>344.346 E</a:t>
                      </a:r>
                    </a:p>
                  </a:txBody>
                  <a:tcPr marL="68580" marR="68580" marT="0" marB="0"/>
                </a:tc>
              </a:tr>
              <a:tr h="419210">
                <a:tc>
                  <a:txBody>
                    <a:bodyPr/>
                    <a:lstStyle/>
                    <a:p>
                      <a:pPr marL="0" marR="0" algn="ctr">
                        <a:spcBef>
                          <a:spcPts val="0"/>
                        </a:spcBef>
                        <a:spcAft>
                          <a:spcPts val="0"/>
                        </a:spcAft>
                      </a:pPr>
                      <a:r>
                        <a:rPr lang="en-US" sz="1800">
                          <a:effectLst/>
                          <a:latin typeface="Calibri" charset="0"/>
                          <a:ea typeface="Calibri" charset="0"/>
                          <a:cs typeface="Calibri" charset="0"/>
                        </a:rPr>
                        <a:t>N1561667296_2</a:t>
                      </a:r>
                    </a:p>
                  </a:txBody>
                  <a:tcPr marL="68580" marR="68580" marT="0" marB="0"/>
                </a:tc>
                <a:tc>
                  <a:txBody>
                    <a:bodyPr/>
                    <a:lstStyle/>
                    <a:p>
                      <a:pPr marL="0" marR="0" algn="ctr">
                        <a:spcBef>
                          <a:spcPts val="0"/>
                        </a:spcBef>
                        <a:spcAft>
                          <a:spcPts val="0"/>
                        </a:spcAft>
                      </a:pPr>
                      <a:r>
                        <a:rPr lang="en-US" sz="1800">
                          <a:effectLst/>
                          <a:latin typeface="Calibri" charset="0"/>
                          <a:ea typeface="Calibri" charset="0"/>
                          <a:cs typeface="Calibri" charset="0"/>
                        </a:rPr>
                        <a:t>118.816</a:t>
                      </a:r>
                    </a:p>
                  </a:txBody>
                  <a:tcPr marL="68580" marR="68580" marT="0" marB="0"/>
                </a:tc>
                <a:tc>
                  <a:txBody>
                    <a:bodyPr/>
                    <a:lstStyle/>
                    <a:p>
                      <a:pPr marL="0" marR="0" algn="ctr">
                        <a:spcBef>
                          <a:spcPts val="0"/>
                        </a:spcBef>
                        <a:spcAft>
                          <a:spcPts val="0"/>
                        </a:spcAft>
                      </a:pPr>
                      <a:r>
                        <a:rPr lang="en-US" sz="1800" dirty="0">
                          <a:effectLst/>
                          <a:latin typeface="Calibri" charset="0"/>
                          <a:ea typeface="Calibri" charset="0"/>
                          <a:cs typeface="Calibri" charset="0"/>
                        </a:rPr>
                        <a:t>23.781 </a:t>
                      </a:r>
                      <a:r>
                        <a:rPr lang="en-US" sz="1800" dirty="0" smtClean="0">
                          <a:effectLst/>
                          <a:latin typeface="Calibri" charset="0"/>
                          <a:ea typeface="Calibri" charset="0"/>
                          <a:cs typeface="Calibri" charset="0"/>
                        </a:rPr>
                        <a:t>N</a:t>
                      </a:r>
                      <a:endParaRPr lang="en-US" sz="1800" dirty="0">
                        <a:effectLst/>
                        <a:latin typeface="Calibri" charset="0"/>
                        <a:ea typeface="Calibri" charset="0"/>
                        <a:cs typeface="Calibri" charset="0"/>
                      </a:endParaRPr>
                    </a:p>
                  </a:txBody>
                  <a:tcPr marL="68580" marR="68580" marT="0" marB="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smtClean="0">
                          <a:effectLst/>
                          <a:latin typeface="Calibri" charset="0"/>
                          <a:ea typeface="Calibri" charset="0"/>
                          <a:cs typeface="Calibri" charset="0"/>
                        </a:rPr>
                        <a:t>346.818 E</a:t>
                      </a:r>
                    </a:p>
                  </a:txBody>
                  <a:tcPr marL="68580" marR="68580" marT="0" marB="0"/>
                </a:tc>
              </a:tr>
              <a:tr h="419210">
                <a:tc>
                  <a:txBody>
                    <a:bodyPr/>
                    <a:lstStyle/>
                    <a:p>
                      <a:pPr marL="0" marR="0" algn="ctr">
                        <a:spcBef>
                          <a:spcPts val="0"/>
                        </a:spcBef>
                        <a:spcAft>
                          <a:spcPts val="0"/>
                        </a:spcAft>
                      </a:pPr>
                      <a:r>
                        <a:rPr lang="en-US" sz="1800">
                          <a:effectLst/>
                          <a:latin typeface="Calibri" charset="0"/>
                          <a:ea typeface="Calibri" charset="0"/>
                          <a:cs typeface="Calibri" charset="0"/>
                        </a:rPr>
                        <a:t>N1561667401_2</a:t>
                      </a:r>
                    </a:p>
                  </a:txBody>
                  <a:tcPr marL="68580" marR="68580" marT="0" marB="0"/>
                </a:tc>
                <a:tc>
                  <a:txBody>
                    <a:bodyPr/>
                    <a:lstStyle/>
                    <a:p>
                      <a:pPr marL="0" marR="0" algn="ctr">
                        <a:spcBef>
                          <a:spcPts val="0"/>
                        </a:spcBef>
                        <a:spcAft>
                          <a:spcPts val="0"/>
                        </a:spcAft>
                      </a:pPr>
                      <a:r>
                        <a:rPr lang="en-US" sz="1800">
                          <a:effectLst/>
                          <a:latin typeface="Calibri" charset="0"/>
                          <a:ea typeface="Calibri" charset="0"/>
                          <a:cs typeface="Calibri" charset="0"/>
                        </a:rPr>
                        <a:t>121.339</a:t>
                      </a:r>
                    </a:p>
                  </a:txBody>
                  <a:tcPr marL="68580" marR="68580" marT="0" marB="0"/>
                </a:tc>
                <a:tc>
                  <a:txBody>
                    <a:bodyPr/>
                    <a:lstStyle/>
                    <a:p>
                      <a:pPr marL="0" marR="0" algn="ctr">
                        <a:spcBef>
                          <a:spcPts val="0"/>
                        </a:spcBef>
                        <a:spcAft>
                          <a:spcPts val="0"/>
                        </a:spcAft>
                      </a:pPr>
                      <a:r>
                        <a:rPr lang="en-US" sz="1800" dirty="0">
                          <a:effectLst/>
                          <a:latin typeface="Calibri" charset="0"/>
                          <a:ea typeface="Calibri" charset="0"/>
                          <a:cs typeface="Calibri" charset="0"/>
                        </a:rPr>
                        <a:t>20.488 </a:t>
                      </a:r>
                      <a:r>
                        <a:rPr lang="en-US" sz="1800" dirty="0" smtClean="0">
                          <a:effectLst/>
                          <a:latin typeface="Calibri" charset="0"/>
                          <a:ea typeface="Calibri" charset="0"/>
                          <a:cs typeface="Calibri" charset="0"/>
                        </a:rPr>
                        <a:t>N</a:t>
                      </a:r>
                      <a:endParaRPr lang="en-US" sz="1800" dirty="0">
                        <a:effectLst/>
                        <a:latin typeface="Calibri" charset="0"/>
                        <a:ea typeface="Calibri" charset="0"/>
                        <a:cs typeface="Calibri" charset="0"/>
                      </a:endParaRPr>
                    </a:p>
                  </a:txBody>
                  <a:tcPr marL="68580" marR="68580" marT="0" marB="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smtClean="0">
                          <a:effectLst/>
                          <a:latin typeface="Calibri" charset="0"/>
                          <a:ea typeface="Calibri" charset="0"/>
                          <a:cs typeface="Calibri" charset="0"/>
                        </a:rPr>
                        <a:t>348.556 E</a:t>
                      </a:r>
                    </a:p>
                  </a:txBody>
                  <a:tcPr marL="68580" marR="68580" marT="0" marB="0"/>
                </a:tc>
              </a:tr>
              <a:tr h="419210">
                <a:tc>
                  <a:txBody>
                    <a:bodyPr/>
                    <a:lstStyle/>
                    <a:p>
                      <a:pPr marL="0" marR="0" algn="ctr">
                        <a:spcBef>
                          <a:spcPts val="0"/>
                        </a:spcBef>
                        <a:spcAft>
                          <a:spcPts val="0"/>
                        </a:spcAft>
                      </a:pPr>
                      <a:r>
                        <a:rPr lang="en-US" sz="1800">
                          <a:effectLst/>
                          <a:latin typeface="Calibri" charset="0"/>
                          <a:ea typeface="Calibri" charset="0"/>
                          <a:cs typeface="Calibri" charset="0"/>
                        </a:rPr>
                        <a:t>N1561667506_2</a:t>
                      </a:r>
                    </a:p>
                  </a:txBody>
                  <a:tcPr marL="68580" marR="68580" marT="0" marB="0"/>
                </a:tc>
                <a:tc>
                  <a:txBody>
                    <a:bodyPr/>
                    <a:lstStyle/>
                    <a:p>
                      <a:pPr marL="0" marR="0" algn="ctr">
                        <a:spcBef>
                          <a:spcPts val="0"/>
                        </a:spcBef>
                        <a:spcAft>
                          <a:spcPts val="0"/>
                        </a:spcAft>
                      </a:pPr>
                      <a:r>
                        <a:rPr lang="en-US" sz="1800" dirty="0">
                          <a:effectLst/>
                          <a:latin typeface="Calibri" charset="0"/>
                          <a:ea typeface="Calibri" charset="0"/>
                          <a:cs typeface="Calibri" charset="0"/>
                        </a:rPr>
                        <a:t>124.172</a:t>
                      </a:r>
                    </a:p>
                  </a:txBody>
                  <a:tcPr marL="68580" marR="68580" marT="0" marB="0"/>
                </a:tc>
                <a:tc>
                  <a:txBody>
                    <a:bodyPr/>
                    <a:lstStyle/>
                    <a:p>
                      <a:pPr marL="0" marR="0" algn="ctr">
                        <a:spcBef>
                          <a:spcPts val="0"/>
                        </a:spcBef>
                        <a:spcAft>
                          <a:spcPts val="0"/>
                        </a:spcAft>
                      </a:pPr>
                      <a:r>
                        <a:rPr lang="en-US" sz="1800" dirty="0">
                          <a:effectLst/>
                          <a:latin typeface="Calibri" charset="0"/>
                          <a:ea typeface="Calibri" charset="0"/>
                          <a:cs typeface="Calibri" charset="0"/>
                        </a:rPr>
                        <a:t>17.113 </a:t>
                      </a:r>
                      <a:r>
                        <a:rPr lang="en-US" sz="1800" dirty="0" smtClean="0">
                          <a:effectLst/>
                          <a:latin typeface="Calibri" charset="0"/>
                          <a:ea typeface="Calibri" charset="0"/>
                          <a:cs typeface="Calibri" charset="0"/>
                        </a:rPr>
                        <a:t>N</a:t>
                      </a:r>
                      <a:endParaRPr lang="en-US" sz="1800" dirty="0">
                        <a:effectLst/>
                        <a:latin typeface="Calibri" charset="0"/>
                        <a:ea typeface="Calibri" charset="0"/>
                        <a:cs typeface="Calibri" charset="0"/>
                      </a:endParaRPr>
                    </a:p>
                  </a:txBody>
                  <a:tcPr marL="68580" marR="68580" marT="0" marB="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smtClean="0">
                          <a:effectLst/>
                          <a:latin typeface="Calibri" charset="0"/>
                          <a:ea typeface="Calibri" charset="0"/>
                          <a:cs typeface="Calibri" charset="0"/>
                        </a:rPr>
                        <a:t>350.174 E</a:t>
                      </a:r>
                    </a:p>
                  </a:txBody>
                  <a:tcPr marL="68580" marR="68580" marT="0" marB="0"/>
                </a:tc>
              </a:tr>
              <a:tr h="392050">
                <a:tc>
                  <a:txBody>
                    <a:bodyPr/>
                    <a:lstStyle/>
                    <a:p>
                      <a:pPr marL="0" marR="0" algn="ctr">
                        <a:spcBef>
                          <a:spcPts val="0"/>
                        </a:spcBef>
                        <a:spcAft>
                          <a:spcPts val="0"/>
                        </a:spcAft>
                      </a:pPr>
                      <a:r>
                        <a:rPr lang="en-US" sz="1800">
                          <a:effectLst/>
                          <a:latin typeface="Calibri" charset="0"/>
                          <a:ea typeface="Calibri" charset="0"/>
                          <a:cs typeface="Calibri" charset="0"/>
                        </a:rPr>
                        <a:t>N1561668522_2</a:t>
                      </a:r>
                    </a:p>
                  </a:txBody>
                  <a:tcPr marL="68580" marR="68580" marT="0" marB="0"/>
                </a:tc>
                <a:tc>
                  <a:txBody>
                    <a:bodyPr/>
                    <a:lstStyle/>
                    <a:p>
                      <a:pPr marL="0" marR="0" algn="ctr">
                        <a:spcBef>
                          <a:spcPts val="0"/>
                        </a:spcBef>
                        <a:spcAft>
                          <a:spcPts val="0"/>
                        </a:spcAft>
                      </a:pPr>
                      <a:r>
                        <a:rPr lang="en-US" sz="1800" dirty="0">
                          <a:effectLst/>
                          <a:latin typeface="Calibri" charset="0"/>
                          <a:ea typeface="Calibri" charset="0"/>
                          <a:cs typeface="Calibri" charset="0"/>
                        </a:rPr>
                        <a:t>163.779</a:t>
                      </a:r>
                    </a:p>
                  </a:txBody>
                  <a:tcPr marL="68580" marR="68580" marT="0" marB="0"/>
                </a:tc>
                <a:tc>
                  <a:txBody>
                    <a:bodyPr/>
                    <a:lstStyle/>
                    <a:p>
                      <a:pPr marL="0" marR="0" algn="ctr">
                        <a:spcBef>
                          <a:spcPts val="0"/>
                        </a:spcBef>
                        <a:spcAft>
                          <a:spcPts val="0"/>
                        </a:spcAft>
                      </a:pPr>
                      <a:r>
                        <a:rPr lang="en-US" sz="1800" dirty="0">
                          <a:effectLst/>
                          <a:latin typeface="Calibri" charset="0"/>
                          <a:ea typeface="Calibri" charset="0"/>
                          <a:cs typeface="Calibri" charset="0"/>
                        </a:rPr>
                        <a:t>16.728 </a:t>
                      </a:r>
                      <a:r>
                        <a:rPr lang="en-US" sz="1800" dirty="0" smtClean="0">
                          <a:effectLst/>
                          <a:latin typeface="Calibri" charset="0"/>
                          <a:ea typeface="Calibri" charset="0"/>
                          <a:cs typeface="Calibri" charset="0"/>
                        </a:rPr>
                        <a:t>N</a:t>
                      </a:r>
                      <a:endParaRPr lang="en-US" sz="1800" dirty="0">
                        <a:effectLst/>
                        <a:latin typeface="Calibri" charset="0"/>
                        <a:ea typeface="Calibri" charset="0"/>
                        <a:cs typeface="Calibri" charset="0"/>
                      </a:endParaRPr>
                    </a:p>
                  </a:txBody>
                  <a:tcPr marL="68580" marR="68580" marT="0" marB="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smtClean="0">
                          <a:effectLst/>
                          <a:latin typeface="Calibri" charset="0"/>
                          <a:ea typeface="Calibri" charset="0"/>
                          <a:cs typeface="Calibri" charset="0"/>
                        </a:rPr>
                        <a:t>348.829 E</a:t>
                      </a:r>
                    </a:p>
                  </a:txBody>
                  <a:tcPr marL="68580" marR="68580" marT="0" marB="0"/>
                </a:tc>
              </a:tr>
              <a:tr h="333458">
                <a:tc>
                  <a:txBody>
                    <a:bodyPr/>
                    <a:lstStyle/>
                    <a:p>
                      <a:pPr marL="0" marR="0" algn="l">
                        <a:spcBef>
                          <a:spcPts val="0"/>
                        </a:spcBef>
                        <a:spcAft>
                          <a:spcPts val="0"/>
                        </a:spcAft>
                      </a:pPr>
                      <a:r>
                        <a:rPr lang="en-US" sz="1800">
                          <a:effectLst/>
                          <a:latin typeface="Calibri" charset="0"/>
                          <a:ea typeface="Calibri" charset="0"/>
                          <a:cs typeface="Calibri" charset="0"/>
                        </a:rPr>
                        <a:t>Region 4</a:t>
                      </a:r>
                    </a:p>
                  </a:txBody>
                  <a:tcPr marL="68580" marR="68580" marT="0" marB="0"/>
                </a:tc>
                <a:tc>
                  <a:txBody>
                    <a:bodyPr/>
                    <a:lstStyle/>
                    <a:p>
                      <a:pPr marL="0" marR="0" algn="l">
                        <a:spcBef>
                          <a:spcPts val="0"/>
                        </a:spcBef>
                        <a:spcAft>
                          <a:spcPts val="0"/>
                        </a:spcAft>
                      </a:pPr>
                      <a:r>
                        <a:rPr lang="en-US" sz="1800">
                          <a:effectLst/>
                          <a:latin typeface="Calibri" charset="0"/>
                          <a:ea typeface="Calibri" charset="0"/>
                          <a:cs typeface="Calibri" charset="0"/>
                        </a:rPr>
                        <a:t> </a:t>
                      </a:r>
                    </a:p>
                  </a:txBody>
                  <a:tcPr marL="68580" marR="68580" marT="0" marB="0"/>
                </a:tc>
                <a:tc>
                  <a:txBody>
                    <a:bodyPr/>
                    <a:lstStyle/>
                    <a:p>
                      <a:pPr marL="0" marR="0" algn="l">
                        <a:spcBef>
                          <a:spcPts val="0"/>
                        </a:spcBef>
                        <a:spcAft>
                          <a:spcPts val="0"/>
                        </a:spcAft>
                        <a:tabLst>
                          <a:tab pos="127000" algn="l"/>
                        </a:tabLst>
                      </a:pPr>
                      <a:r>
                        <a:rPr lang="en-US" sz="1800" dirty="0">
                          <a:effectLst/>
                          <a:latin typeface="Calibri" charset="0"/>
                          <a:ea typeface="Calibri" charset="0"/>
                          <a:cs typeface="Calibri" charset="0"/>
                        </a:rPr>
                        <a:t>	</a:t>
                      </a:r>
                    </a:p>
                  </a:txBody>
                  <a:tcPr marL="68580" marR="68580" marT="0" marB="0"/>
                </a:tc>
                <a:tc>
                  <a:txBody>
                    <a:bodyPr/>
                    <a:lstStyle/>
                    <a:p>
                      <a:pPr marL="0" marR="0" algn="l">
                        <a:spcBef>
                          <a:spcPts val="0"/>
                        </a:spcBef>
                        <a:spcAft>
                          <a:spcPts val="0"/>
                        </a:spcAft>
                        <a:tabLst>
                          <a:tab pos="127000" algn="l"/>
                        </a:tabLst>
                      </a:pPr>
                      <a:endParaRPr lang="en-US" sz="1800" dirty="0">
                        <a:effectLst/>
                        <a:latin typeface="Calibri" charset="0"/>
                        <a:ea typeface="Calibri" charset="0"/>
                        <a:cs typeface="Calibri" charset="0"/>
                      </a:endParaRPr>
                    </a:p>
                  </a:txBody>
                  <a:tcPr marL="68580" marR="68580" marT="0" marB="0"/>
                </a:tc>
              </a:tr>
              <a:tr h="402390">
                <a:tc>
                  <a:txBody>
                    <a:bodyPr/>
                    <a:lstStyle/>
                    <a:p>
                      <a:pPr marL="0" marR="0" algn="ctr">
                        <a:spcBef>
                          <a:spcPts val="0"/>
                        </a:spcBef>
                        <a:spcAft>
                          <a:spcPts val="0"/>
                        </a:spcAft>
                      </a:pPr>
                      <a:r>
                        <a:rPr lang="is-IS" sz="1800" dirty="0">
                          <a:effectLst/>
                          <a:latin typeface="Calibri" charset="0"/>
                          <a:ea typeface="Calibri" charset="0"/>
                          <a:cs typeface="Calibri" charset="0"/>
                        </a:rPr>
                        <a:t>N1506219742_1</a:t>
                      </a:r>
                      <a:endParaRPr lang="en-US" sz="1800" dirty="0">
                        <a:effectLst/>
                        <a:latin typeface="Calibri" charset="0"/>
                        <a:ea typeface="Calibri" charset="0"/>
                        <a:cs typeface="Calibri" charset="0"/>
                      </a:endParaRPr>
                    </a:p>
                  </a:txBody>
                  <a:tcPr marL="68580" marR="68580" marT="0" marB="0"/>
                </a:tc>
                <a:tc>
                  <a:txBody>
                    <a:bodyPr/>
                    <a:lstStyle/>
                    <a:p>
                      <a:pPr marL="0" marR="0" algn="ctr">
                        <a:spcBef>
                          <a:spcPts val="0"/>
                        </a:spcBef>
                        <a:spcAft>
                          <a:spcPts val="0"/>
                        </a:spcAft>
                      </a:pPr>
                      <a:r>
                        <a:rPr lang="en-US" sz="1800">
                          <a:effectLst/>
                          <a:latin typeface="Calibri" charset="0"/>
                          <a:ea typeface="Calibri" charset="0"/>
                          <a:cs typeface="Calibri" charset="0"/>
                        </a:rPr>
                        <a:t>155.715</a:t>
                      </a:r>
                    </a:p>
                  </a:txBody>
                  <a:tcPr marL="68580" marR="68580" marT="0" marB="0"/>
                </a:tc>
                <a:tc>
                  <a:txBody>
                    <a:bodyPr/>
                    <a:lstStyle/>
                    <a:p>
                      <a:pPr marL="0" marR="0" algn="ctr">
                        <a:spcBef>
                          <a:spcPts val="0"/>
                        </a:spcBef>
                        <a:spcAft>
                          <a:spcPts val="0"/>
                        </a:spcAft>
                      </a:pPr>
                      <a:r>
                        <a:rPr lang="is-IS" sz="1800" dirty="0">
                          <a:effectLst/>
                          <a:latin typeface="Calibri" charset="0"/>
                          <a:ea typeface="Calibri" charset="0"/>
                          <a:cs typeface="Calibri" charset="0"/>
                        </a:rPr>
                        <a:t>28.098 </a:t>
                      </a:r>
                      <a:r>
                        <a:rPr lang="is-IS" sz="1800" dirty="0" smtClean="0">
                          <a:effectLst/>
                          <a:latin typeface="Calibri" charset="0"/>
                          <a:ea typeface="Calibri" charset="0"/>
                          <a:cs typeface="Calibri" charset="0"/>
                        </a:rPr>
                        <a:t>S</a:t>
                      </a:r>
                      <a:endParaRPr lang="en-US" sz="1800" dirty="0">
                        <a:effectLst/>
                        <a:latin typeface="Calibri" charset="0"/>
                        <a:ea typeface="Calibri" charset="0"/>
                        <a:cs typeface="Calibri" charset="0"/>
                      </a:endParaRPr>
                    </a:p>
                  </a:txBody>
                  <a:tcPr marL="68580" marR="68580" marT="0" marB="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is-IS" sz="1800" dirty="0" smtClean="0">
                          <a:effectLst/>
                          <a:latin typeface="Calibri" charset="0"/>
                          <a:ea typeface="Calibri" charset="0"/>
                          <a:cs typeface="Calibri" charset="0"/>
                        </a:rPr>
                        <a:t>41.265 E</a:t>
                      </a:r>
                      <a:endParaRPr lang="en-US" sz="1800" dirty="0" smtClean="0">
                        <a:effectLst/>
                        <a:latin typeface="Calibri" charset="0"/>
                        <a:ea typeface="Calibri" charset="0"/>
                        <a:cs typeface="Calibri" charset="0"/>
                      </a:endParaRPr>
                    </a:p>
                  </a:txBody>
                  <a:tcPr marL="68580" marR="68580" marT="0" marB="0"/>
                </a:tc>
              </a:tr>
            </a:tbl>
          </a:graphicData>
        </a:graphic>
      </p:graphicFrame>
    </p:spTree>
    <p:extLst>
      <p:ext uri="{BB962C8B-B14F-4D97-AF65-F5344CB8AC3E}">
        <p14:creationId xmlns:p14="http://schemas.microsoft.com/office/powerpoint/2010/main" val="91637804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64049" y="195142"/>
            <a:ext cx="7319962" cy="882852"/>
          </a:xfrm>
        </p:spPr>
        <p:txBody>
          <a:bodyPr>
            <a:normAutofit fontScale="90000"/>
          </a:bodyPr>
          <a:lstStyle/>
          <a:p>
            <a:r>
              <a:rPr lang="en-US" dirty="0" smtClean="0"/>
              <a:t>Potential Sources of impacts</a:t>
            </a:r>
            <a:endParaRPr lang="en-US" dirty="0"/>
          </a:p>
        </p:txBody>
      </p:sp>
      <p:sp>
        <p:nvSpPr>
          <p:cNvPr id="3" name="Content Placeholder 2"/>
          <p:cNvSpPr>
            <a:spLocks noGrp="1"/>
          </p:cNvSpPr>
          <p:nvPr>
            <p:ph idx="1"/>
          </p:nvPr>
        </p:nvSpPr>
        <p:spPr>
          <a:xfrm>
            <a:off x="5739607" y="1481490"/>
            <a:ext cx="6248398" cy="3711139"/>
          </a:xfrm>
        </p:spPr>
        <p:txBody>
          <a:bodyPr>
            <a:normAutofit/>
          </a:bodyPr>
          <a:lstStyle/>
          <a:p>
            <a:r>
              <a:rPr lang="en-US" sz="2800" dirty="0" err="1" smtClean="0"/>
              <a:t>Planetocentric</a:t>
            </a:r>
            <a:endParaRPr lang="en-US" sz="2800" dirty="0" smtClean="0"/>
          </a:p>
          <a:p>
            <a:r>
              <a:rPr lang="en-US" sz="2800" dirty="0" smtClean="0"/>
              <a:t>Heliocentric</a:t>
            </a:r>
          </a:p>
          <a:p>
            <a:r>
              <a:rPr lang="en-US" sz="2800" dirty="0" smtClean="0"/>
              <a:t>Debris from primary impact elsewhere on satellite</a:t>
            </a:r>
          </a:p>
          <a:p>
            <a:r>
              <a:rPr lang="en-US" sz="2800" dirty="0" smtClean="0"/>
              <a:t>Debris </a:t>
            </a:r>
            <a:r>
              <a:rPr lang="en-US" sz="2800" dirty="0" smtClean="0"/>
              <a:t>from impacts onto the co-orbital </a:t>
            </a:r>
            <a:r>
              <a:rPr lang="en-US" sz="2800" dirty="0" smtClean="0"/>
              <a:t>moons?</a:t>
            </a:r>
          </a:p>
          <a:p>
            <a:endParaRPr lang="en-US" sz="2800" dirty="0" smtClean="0"/>
          </a:p>
        </p:txBody>
      </p:sp>
      <p:sp>
        <p:nvSpPr>
          <p:cNvPr id="4" name="Slide Number Placeholder 3"/>
          <p:cNvSpPr>
            <a:spLocks noGrp="1"/>
          </p:cNvSpPr>
          <p:nvPr>
            <p:ph type="sldNum" sz="quarter" idx="12"/>
          </p:nvPr>
        </p:nvSpPr>
        <p:spPr/>
        <p:txBody>
          <a:bodyPr/>
          <a:lstStyle/>
          <a:p>
            <a:fld id="{EE57A43C-44CF-1541-B46E-B8B618C018B5}" type="slidenum">
              <a:rPr lang="en-US" smtClean="0"/>
              <a:t>4</a:t>
            </a:fld>
            <a:endParaRPr lang="en-US"/>
          </a:p>
        </p:txBody>
      </p:sp>
      <p:grpSp>
        <p:nvGrpSpPr>
          <p:cNvPr id="23" name="Group 22"/>
          <p:cNvGrpSpPr/>
          <p:nvPr/>
        </p:nvGrpSpPr>
        <p:grpSpPr>
          <a:xfrm>
            <a:off x="285063" y="507407"/>
            <a:ext cx="5470999" cy="4500110"/>
            <a:chOff x="365384" y="1724112"/>
            <a:chExt cx="5470999" cy="4500110"/>
          </a:xfrm>
        </p:grpSpPr>
        <p:sp>
          <p:nvSpPr>
            <p:cNvPr id="19" name="TextBox 18"/>
            <p:cNvSpPr txBox="1"/>
            <p:nvPr/>
          </p:nvSpPr>
          <p:spPr>
            <a:xfrm>
              <a:off x="4488525" y="4321858"/>
              <a:ext cx="1347858" cy="338554"/>
            </a:xfrm>
            <a:prstGeom prst="rect">
              <a:avLst/>
            </a:prstGeom>
            <a:noFill/>
          </p:spPr>
          <p:txBody>
            <a:bodyPr wrap="square" rtlCol="0">
              <a:spAutoFit/>
            </a:bodyPr>
            <a:lstStyle/>
            <a:p>
              <a:pPr algn="ctr"/>
              <a:r>
                <a:rPr lang="en-US" sz="1600" dirty="0" smtClean="0"/>
                <a:t>L4</a:t>
              </a:r>
              <a:endParaRPr lang="en-US" sz="1600" dirty="0"/>
            </a:p>
          </p:txBody>
        </p:sp>
        <p:grpSp>
          <p:nvGrpSpPr>
            <p:cNvPr id="22" name="Group 21"/>
            <p:cNvGrpSpPr/>
            <p:nvPr/>
          </p:nvGrpSpPr>
          <p:grpSpPr>
            <a:xfrm>
              <a:off x="365384" y="1724112"/>
              <a:ext cx="4462203" cy="4500110"/>
              <a:chOff x="533612" y="1900238"/>
              <a:chExt cx="4462203" cy="4500110"/>
            </a:xfrm>
          </p:grpSpPr>
          <p:sp>
            <p:nvSpPr>
              <p:cNvPr id="5" name="Oval 4"/>
              <p:cNvSpPr/>
              <p:nvPr/>
            </p:nvSpPr>
            <p:spPr>
              <a:xfrm>
                <a:off x="2181225" y="4136060"/>
                <a:ext cx="371475" cy="4286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650082" y="1900238"/>
                <a:ext cx="4321968" cy="4223971"/>
              </a:xfrm>
              <a:prstGeom prst="ellipse">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rotWithShape="1">
              <a:blip r:embed="rId3">
                <a:extLst>
                  <a:ext uri="{BEBA8EAE-BF5A-486C-A8C5-ECC9F3942E4B}">
                    <a14:imgProps xmlns:a14="http://schemas.microsoft.com/office/drawing/2010/main">
                      <a14:imgLayer r:embed="rId4">
                        <a14:imgEffect>
                          <a14:backgroundRemoval t="3889" b="98981" l="10000" r="90000">
                            <a14:foregroundMark x1="52292" y1="49815" x2="52292" y2="49815"/>
                            <a14:foregroundMark x1="44635" y1="40185" x2="53542" y2="59352"/>
                            <a14:foregroundMark x1="67604" y1="45185" x2="67292" y2="71296"/>
                            <a14:foregroundMark x1="58021" y1="29167" x2="56979" y2="62130"/>
                            <a14:foregroundMark x1="43125" y1="26667" x2="36198" y2="52963"/>
                          </a14:backgroundRemoval>
                        </a14:imgEffect>
                      </a14:imgLayer>
                    </a14:imgProps>
                  </a:ext>
                  <a:ext uri="{28A0092B-C50C-407E-A947-70E740481C1C}">
                    <a14:useLocalDpi xmlns:a14="http://schemas.microsoft.com/office/drawing/2010/main" val="0"/>
                  </a:ext>
                </a:extLst>
              </a:blip>
              <a:srcRect l="25313" t="3958" r="23711" b="2917"/>
              <a:stretch/>
            </p:blipFill>
            <p:spPr>
              <a:xfrm>
                <a:off x="1703711" y="2874321"/>
                <a:ext cx="2214709" cy="2275804"/>
              </a:xfrm>
              <a:prstGeom prst="rect">
                <a:avLst/>
              </a:prstGeom>
            </p:spPr>
          </p:pic>
          <p:sp>
            <p:nvSpPr>
              <p:cNvPr id="11" name="Oval 10"/>
              <p:cNvSpPr/>
              <p:nvPr/>
            </p:nvSpPr>
            <p:spPr>
              <a:xfrm>
                <a:off x="2479439" y="5783718"/>
                <a:ext cx="663252" cy="616630"/>
              </a:xfrm>
              <a:prstGeom prst="ellipse">
                <a:avLst/>
              </a:prstGeom>
              <a:solidFill>
                <a:schemeClr val="accent4">
                  <a:lumMod val="60000"/>
                  <a:lumOff val="40000"/>
                </a:schemeClr>
              </a:solidFill>
              <a:ln>
                <a:solidFill>
                  <a:srgbClr val="DDDD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4667202" y="4514507"/>
                <a:ext cx="328613" cy="385763"/>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687116" y="4699901"/>
                <a:ext cx="328613" cy="385763"/>
              </a:xfrm>
              <a:prstGeom prst="ellipse">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p:cNvCxnSpPr>
                <a:endCxn id="6" idx="5"/>
              </p:cNvCxnSpPr>
              <p:nvPr/>
            </p:nvCxnSpPr>
            <p:spPr>
              <a:xfrm flipH="1" flipV="1">
                <a:off x="967605" y="5029170"/>
                <a:ext cx="1617197" cy="921944"/>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a:endCxn id="7" idx="3"/>
              </p:cNvCxnSpPr>
              <p:nvPr/>
            </p:nvCxnSpPr>
            <p:spPr>
              <a:xfrm flipV="1">
                <a:off x="3051569" y="4843776"/>
                <a:ext cx="1663757" cy="1107339"/>
              </a:xfrm>
              <a:prstGeom prst="line">
                <a:avLst/>
              </a:prstGeom>
            </p:spPr>
            <p:style>
              <a:lnRef idx="1">
                <a:schemeClr val="accent1"/>
              </a:lnRef>
              <a:fillRef idx="0">
                <a:schemeClr val="accent1"/>
              </a:fillRef>
              <a:effectRef idx="0">
                <a:schemeClr val="accent1"/>
              </a:effectRef>
              <a:fontRef idx="minor">
                <a:schemeClr val="tx1"/>
              </a:fontRef>
            </p:style>
          </p:cxnSp>
          <p:sp>
            <p:nvSpPr>
              <p:cNvPr id="18" name="Notched Right Arrow 17"/>
              <p:cNvSpPr/>
              <p:nvPr/>
            </p:nvSpPr>
            <p:spPr>
              <a:xfrm rot="19716742">
                <a:off x="3657100" y="5604709"/>
                <a:ext cx="571500" cy="343522"/>
              </a:xfrm>
              <a:prstGeom prst="notchedRightArrow">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533612" y="4599142"/>
                <a:ext cx="1347858" cy="307777"/>
              </a:xfrm>
              <a:prstGeom prst="rect">
                <a:avLst/>
              </a:prstGeom>
              <a:noFill/>
            </p:spPr>
            <p:txBody>
              <a:bodyPr wrap="square" rtlCol="0">
                <a:spAutoFit/>
              </a:bodyPr>
              <a:lstStyle/>
              <a:p>
                <a:pPr algn="ctr"/>
                <a:r>
                  <a:rPr lang="en-US" sz="1400" dirty="0" smtClean="0"/>
                  <a:t>L5</a:t>
                </a:r>
                <a:endParaRPr lang="en-US" sz="1400" dirty="0"/>
              </a:p>
            </p:txBody>
          </p:sp>
          <p:sp>
            <p:nvSpPr>
              <p:cNvPr id="21" name="TextBox 20"/>
              <p:cNvSpPr txBox="1"/>
              <p:nvPr/>
            </p:nvSpPr>
            <p:spPr>
              <a:xfrm>
                <a:off x="2495179" y="5830423"/>
                <a:ext cx="740223" cy="523220"/>
              </a:xfrm>
              <a:prstGeom prst="rect">
                <a:avLst/>
              </a:prstGeom>
              <a:noFill/>
            </p:spPr>
            <p:txBody>
              <a:bodyPr wrap="square" rtlCol="0">
                <a:spAutoFit/>
              </a:bodyPr>
              <a:lstStyle/>
              <a:p>
                <a:r>
                  <a:rPr lang="en-US" sz="1400" smtClean="0"/>
                  <a:t>Tethys / Dione</a:t>
                </a:r>
                <a:endParaRPr lang="en-US" sz="1400"/>
              </a:p>
            </p:txBody>
          </p:sp>
        </p:grpSp>
      </p:grpSp>
      <p:sp>
        <p:nvSpPr>
          <p:cNvPr id="24" name="TextBox 23"/>
          <p:cNvSpPr txBox="1"/>
          <p:nvPr/>
        </p:nvSpPr>
        <p:spPr>
          <a:xfrm>
            <a:off x="0" y="5887305"/>
            <a:ext cx="2522101" cy="369332"/>
          </a:xfrm>
          <a:prstGeom prst="rect">
            <a:avLst/>
          </a:prstGeom>
          <a:noFill/>
        </p:spPr>
        <p:txBody>
          <a:bodyPr wrap="square" rtlCol="0">
            <a:spAutoFit/>
          </a:bodyPr>
          <a:lstStyle/>
          <a:p>
            <a:r>
              <a:rPr lang="en-US" dirty="0" smtClean="0"/>
              <a:t>* Orbit not to scale</a:t>
            </a:r>
            <a:endParaRPr lang="en-US" dirty="0"/>
          </a:p>
        </p:txBody>
      </p:sp>
      <p:pic>
        <p:nvPicPr>
          <p:cNvPr id="25" name="Picture 2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18045" y="1481491"/>
            <a:ext cx="1073756" cy="647348"/>
          </a:xfrm>
          <a:prstGeom prst="rect">
            <a:avLst/>
          </a:prstGeom>
        </p:spPr>
      </p:pic>
      <p:pic>
        <p:nvPicPr>
          <p:cNvPr id="26" name="Picture 2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79568" y="2128839"/>
            <a:ext cx="579585" cy="579585"/>
          </a:xfrm>
          <a:prstGeom prst="rect">
            <a:avLst/>
          </a:prstGeom>
        </p:spPr>
      </p:pic>
    </p:spTree>
    <p:extLst>
      <p:ext uri="{BB962C8B-B14F-4D97-AF65-F5344CB8AC3E}">
        <p14:creationId xmlns:p14="http://schemas.microsoft.com/office/powerpoint/2010/main" val="12245931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9456" y="193918"/>
            <a:ext cx="2249424" cy="903362"/>
          </a:xfrm>
        </p:spPr>
        <p:txBody>
          <a:bodyPr/>
          <a:lstStyle/>
          <a:p>
            <a:r>
              <a:rPr lang="en-US" dirty="0" smtClean="0"/>
              <a:t>R-Plot</a:t>
            </a:r>
            <a:endParaRPr lang="en-US" dirty="0"/>
          </a:p>
        </p:txBody>
      </p:sp>
      <p:sp>
        <p:nvSpPr>
          <p:cNvPr id="4" name="Slide Number Placeholder 3"/>
          <p:cNvSpPr>
            <a:spLocks noGrp="1"/>
          </p:cNvSpPr>
          <p:nvPr>
            <p:ph type="sldNum" sz="quarter" idx="12"/>
          </p:nvPr>
        </p:nvSpPr>
        <p:spPr/>
        <p:txBody>
          <a:bodyPr/>
          <a:lstStyle/>
          <a:p>
            <a:fld id="{EE57A43C-44CF-1541-B46E-B8B618C018B5}" type="slidenum">
              <a:rPr lang="en-US" smtClean="0"/>
              <a:t>40</a:t>
            </a:fld>
            <a:endParaRPr lang="en-US"/>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t="9307"/>
          <a:stretch/>
        </p:blipFill>
        <p:spPr>
          <a:xfrm>
            <a:off x="1130299" y="1511300"/>
            <a:ext cx="2247901" cy="742572"/>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73480" y="2667892"/>
            <a:ext cx="1430020" cy="406574"/>
          </a:xfrm>
          <a:prstGeom prst="rect">
            <a:avLst/>
          </a:prstGeom>
        </p:spPr>
      </p:pic>
      <p:sp>
        <p:nvSpPr>
          <p:cNvPr id="11" name="TextBox 10"/>
          <p:cNvSpPr txBox="1"/>
          <p:nvPr/>
        </p:nvSpPr>
        <p:spPr>
          <a:xfrm>
            <a:off x="649414" y="3733800"/>
            <a:ext cx="4267200" cy="923330"/>
          </a:xfrm>
          <a:prstGeom prst="rect">
            <a:avLst/>
          </a:prstGeom>
          <a:noFill/>
        </p:spPr>
        <p:txBody>
          <a:bodyPr wrap="square" rtlCol="0">
            <a:spAutoFit/>
          </a:bodyPr>
          <a:lstStyle/>
          <a:p>
            <a:r>
              <a:rPr lang="en-US" dirty="0" smtClean="0"/>
              <a:t>D</a:t>
            </a:r>
            <a:r>
              <a:rPr lang="en-US" baseline="-25000" dirty="0" smtClean="0"/>
              <a:t>a</a:t>
            </a:r>
            <a:r>
              <a:rPr lang="en-US" dirty="0" smtClean="0"/>
              <a:t>= Lower diameter bin value</a:t>
            </a:r>
          </a:p>
          <a:p>
            <a:r>
              <a:rPr lang="en-US" dirty="0" smtClean="0"/>
              <a:t>D</a:t>
            </a:r>
            <a:r>
              <a:rPr lang="en-US" baseline="-25000" dirty="0" smtClean="0"/>
              <a:t>b</a:t>
            </a:r>
            <a:r>
              <a:rPr lang="en-US" dirty="0" smtClean="0"/>
              <a:t>= High diameter bin </a:t>
            </a:r>
            <a:r>
              <a:rPr lang="en-US" dirty="0" err="1" smtClean="0"/>
              <a:t>val</a:t>
            </a:r>
            <a:r>
              <a:rPr lang="en-US" dirty="0" smtClean="0"/>
              <a:t> (Typically √2D</a:t>
            </a:r>
            <a:r>
              <a:rPr lang="en-US" baseline="-25000" dirty="0" smtClean="0"/>
              <a:t>a</a:t>
            </a:r>
            <a:r>
              <a:rPr lang="en-US" dirty="0" smtClean="0"/>
              <a:t>)</a:t>
            </a:r>
            <a:endParaRPr lang="en-US" baseline="-25000" dirty="0" smtClean="0"/>
          </a:p>
          <a:p>
            <a:r>
              <a:rPr lang="en-US" dirty="0" smtClean="0"/>
              <a:t>N= Number of craters per bin</a:t>
            </a:r>
            <a:endParaRPr lang="en-US" dirty="0"/>
          </a:p>
        </p:txBody>
      </p:sp>
      <p:pic>
        <p:nvPicPr>
          <p:cNvPr id="3" name="Picture 2"/>
          <p:cNvPicPr>
            <a:picLocks noChangeAspect="1"/>
          </p:cNvPicPr>
          <p:nvPr/>
        </p:nvPicPr>
        <p:blipFill rotWithShape="1">
          <a:blip r:embed="rId5">
            <a:extLst>
              <a:ext uri="{28A0092B-C50C-407E-A947-70E740481C1C}">
                <a14:useLocalDpi xmlns:a14="http://schemas.microsoft.com/office/drawing/2010/main" val="0"/>
              </a:ext>
            </a:extLst>
          </a:blip>
          <a:srcRect l="5946" t="5266" r="7251" b="5569"/>
          <a:stretch/>
        </p:blipFill>
        <p:spPr>
          <a:xfrm>
            <a:off x="5186362" y="193918"/>
            <a:ext cx="5815013" cy="6115050"/>
          </a:xfrm>
          <a:prstGeom prst="rect">
            <a:avLst/>
          </a:prstGeom>
        </p:spPr>
      </p:pic>
    </p:spTree>
    <p:extLst>
      <p:ext uri="{BB962C8B-B14F-4D97-AF65-F5344CB8AC3E}">
        <p14:creationId xmlns:p14="http://schemas.microsoft.com/office/powerpoint/2010/main" val="6317291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5472" y="65896"/>
            <a:ext cx="3833906" cy="1759316"/>
          </a:xfrm>
        </p:spPr>
        <p:txBody>
          <a:bodyPr>
            <a:normAutofit/>
          </a:bodyPr>
          <a:lstStyle/>
          <a:p>
            <a:r>
              <a:rPr lang="en-US" sz="4000"/>
              <a:t>Impact Cratering </a:t>
            </a:r>
          </a:p>
        </p:txBody>
      </p:sp>
      <p:sp>
        <p:nvSpPr>
          <p:cNvPr id="4" name="Slide Number Placeholder 3"/>
          <p:cNvSpPr>
            <a:spLocks noGrp="1"/>
          </p:cNvSpPr>
          <p:nvPr>
            <p:ph type="sldNum" sz="quarter" idx="12"/>
          </p:nvPr>
        </p:nvSpPr>
        <p:spPr>
          <a:xfrm>
            <a:off x="11784011" y="5607592"/>
            <a:ext cx="407988" cy="365125"/>
          </a:xfrm>
        </p:spPr>
        <p:txBody>
          <a:bodyPr>
            <a:normAutofit/>
          </a:bodyPr>
          <a:lstStyle/>
          <a:p>
            <a:pPr>
              <a:spcAft>
                <a:spcPts val="600"/>
              </a:spcAft>
            </a:pPr>
            <a:fld id="{EE57A43C-44CF-1541-B46E-B8B618C018B5}" type="slidenum">
              <a:rPr lang="en-US" smtClean="0"/>
              <a:pPr>
                <a:spcAft>
                  <a:spcPts val="600"/>
                </a:spcAft>
              </a:pPr>
              <a:t>41</a:t>
            </a:fld>
            <a:endParaRPr lang="en-US"/>
          </a:p>
        </p:txBody>
      </p:sp>
      <p:sp>
        <p:nvSpPr>
          <p:cNvPr id="3" name="TextBox 2"/>
          <p:cNvSpPr txBox="1"/>
          <p:nvPr/>
        </p:nvSpPr>
        <p:spPr>
          <a:xfrm>
            <a:off x="0" y="5972717"/>
            <a:ext cx="3675185" cy="307777"/>
          </a:xfrm>
          <a:prstGeom prst="rect">
            <a:avLst/>
          </a:prstGeom>
          <a:noFill/>
        </p:spPr>
        <p:txBody>
          <a:bodyPr wrap="square" rtlCol="0">
            <a:spAutoFit/>
          </a:bodyPr>
          <a:lstStyle/>
          <a:p>
            <a:r>
              <a:rPr lang="en-US" sz="1400" dirty="0" smtClean="0"/>
              <a:t>Image credit: Lunar and Planetary Institute</a:t>
            </a:r>
            <a:endParaRPr lang="en-US" sz="1400" dirty="0"/>
          </a:p>
        </p:txBody>
      </p:sp>
      <p:pic>
        <p:nvPicPr>
          <p:cNvPr id="5" name="Picture 4"/>
          <p:cNvPicPr>
            <a:picLocks/>
          </p:cNvPicPr>
          <p:nvPr/>
        </p:nvPicPr>
        <p:blipFill rotWithShape="1">
          <a:blip r:embed="rId3">
            <a:extLst>
              <a:ext uri="{28A0092B-C50C-407E-A947-70E740481C1C}">
                <a14:useLocalDpi xmlns:a14="http://schemas.microsoft.com/office/drawing/2010/main" val="0"/>
              </a:ext>
            </a:extLst>
          </a:blip>
          <a:srcRect r="3633" b="85531"/>
          <a:stretch/>
        </p:blipFill>
        <p:spPr>
          <a:xfrm>
            <a:off x="4649339" y="65896"/>
            <a:ext cx="6429788" cy="3145138"/>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448" t="14629" r="4030" b="69273"/>
          <a:stretch/>
        </p:blipFill>
        <p:spPr>
          <a:xfrm>
            <a:off x="4606809" y="3316231"/>
            <a:ext cx="6472318" cy="3456709"/>
          </a:xfrm>
          <a:prstGeom prst="rect">
            <a:avLst/>
          </a:prstGeom>
        </p:spPr>
      </p:pic>
    </p:spTree>
    <p:extLst>
      <p:ext uri="{BB962C8B-B14F-4D97-AF65-F5344CB8AC3E}">
        <p14:creationId xmlns:p14="http://schemas.microsoft.com/office/powerpoint/2010/main" val="2076485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5524" y="46729"/>
            <a:ext cx="3833906" cy="1759316"/>
          </a:xfrm>
        </p:spPr>
        <p:txBody>
          <a:bodyPr>
            <a:normAutofit/>
          </a:bodyPr>
          <a:lstStyle/>
          <a:p>
            <a:r>
              <a:rPr lang="en-US" sz="4000"/>
              <a:t>Impact Cratering </a:t>
            </a:r>
          </a:p>
        </p:txBody>
      </p:sp>
      <p:sp>
        <p:nvSpPr>
          <p:cNvPr id="4" name="Slide Number Placeholder 3"/>
          <p:cNvSpPr>
            <a:spLocks noGrp="1"/>
          </p:cNvSpPr>
          <p:nvPr>
            <p:ph type="sldNum" sz="quarter" idx="12"/>
          </p:nvPr>
        </p:nvSpPr>
        <p:spPr>
          <a:xfrm>
            <a:off x="11784011" y="5607592"/>
            <a:ext cx="407988" cy="365125"/>
          </a:xfrm>
        </p:spPr>
        <p:txBody>
          <a:bodyPr>
            <a:normAutofit/>
          </a:bodyPr>
          <a:lstStyle/>
          <a:p>
            <a:pPr>
              <a:spcAft>
                <a:spcPts val="600"/>
              </a:spcAft>
            </a:pPr>
            <a:fld id="{EE57A43C-44CF-1541-B46E-B8B618C018B5}" type="slidenum">
              <a:rPr lang="en-US" smtClean="0"/>
              <a:pPr>
                <a:spcAft>
                  <a:spcPts val="600"/>
                </a:spcAft>
              </a:pPr>
              <a:t>42</a:t>
            </a:fld>
            <a:endParaRPr lang="en-US"/>
          </a:p>
        </p:txBody>
      </p:sp>
      <p:sp>
        <p:nvSpPr>
          <p:cNvPr id="3" name="TextBox 2"/>
          <p:cNvSpPr txBox="1"/>
          <p:nvPr/>
        </p:nvSpPr>
        <p:spPr>
          <a:xfrm>
            <a:off x="0" y="5972717"/>
            <a:ext cx="3587137" cy="307777"/>
          </a:xfrm>
          <a:prstGeom prst="rect">
            <a:avLst/>
          </a:prstGeom>
          <a:noFill/>
        </p:spPr>
        <p:txBody>
          <a:bodyPr wrap="square" rtlCol="0">
            <a:spAutoFit/>
          </a:bodyPr>
          <a:lstStyle/>
          <a:p>
            <a:r>
              <a:rPr lang="en-US" sz="1400" dirty="0" smtClean="0"/>
              <a:t>Image credit: Lunar and Planetary Institute</a:t>
            </a:r>
            <a:endParaRPr lang="en-US" sz="1400" dirty="0"/>
          </a:p>
        </p:txBody>
      </p:sp>
      <p:pic>
        <p:nvPicPr>
          <p:cNvPr id="7" name="Picture 6"/>
          <p:cNvPicPr>
            <a:picLocks/>
          </p:cNvPicPr>
          <p:nvPr/>
        </p:nvPicPr>
        <p:blipFill rotWithShape="1">
          <a:blip r:embed="rId3">
            <a:extLst>
              <a:ext uri="{28A0092B-C50C-407E-A947-70E740481C1C}">
                <a14:useLocalDpi xmlns:a14="http://schemas.microsoft.com/office/drawing/2010/main" val="0"/>
              </a:ext>
            </a:extLst>
          </a:blip>
          <a:srcRect t="31139" r="5555" b="53306"/>
          <a:stretch/>
        </p:blipFill>
        <p:spPr>
          <a:xfrm>
            <a:off x="4061638" y="46729"/>
            <a:ext cx="7206475" cy="3235188"/>
          </a:xfrm>
          <a:prstGeom prst="rect">
            <a:avLst/>
          </a:prstGeom>
        </p:spPr>
      </p:pic>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t="47646" r="4273" b="32718"/>
          <a:stretch/>
        </p:blipFill>
        <p:spPr>
          <a:xfrm>
            <a:off x="4061638" y="3397296"/>
            <a:ext cx="7206476" cy="3460704"/>
          </a:xfrm>
          <a:prstGeom prst="rect">
            <a:avLst/>
          </a:prstGeom>
        </p:spPr>
      </p:pic>
    </p:spTree>
    <p:extLst>
      <p:ext uri="{BB962C8B-B14F-4D97-AF65-F5344CB8AC3E}">
        <p14:creationId xmlns:p14="http://schemas.microsoft.com/office/powerpoint/2010/main" val="28696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5714" y="214752"/>
            <a:ext cx="3833906" cy="1759316"/>
          </a:xfrm>
        </p:spPr>
        <p:txBody>
          <a:bodyPr>
            <a:normAutofit/>
          </a:bodyPr>
          <a:lstStyle/>
          <a:p>
            <a:r>
              <a:rPr lang="en-US" sz="4000"/>
              <a:t>Impact Cratering </a:t>
            </a:r>
          </a:p>
        </p:txBody>
      </p:sp>
      <p:sp>
        <p:nvSpPr>
          <p:cNvPr id="4" name="Slide Number Placeholder 3"/>
          <p:cNvSpPr>
            <a:spLocks noGrp="1"/>
          </p:cNvSpPr>
          <p:nvPr>
            <p:ph type="sldNum" sz="quarter" idx="12"/>
          </p:nvPr>
        </p:nvSpPr>
        <p:spPr>
          <a:xfrm>
            <a:off x="11784011" y="5607592"/>
            <a:ext cx="407988" cy="365125"/>
          </a:xfrm>
        </p:spPr>
        <p:txBody>
          <a:bodyPr>
            <a:normAutofit/>
          </a:bodyPr>
          <a:lstStyle/>
          <a:p>
            <a:pPr>
              <a:spcAft>
                <a:spcPts val="600"/>
              </a:spcAft>
            </a:pPr>
            <a:fld id="{EE57A43C-44CF-1541-B46E-B8B618C018B5}" type="slidenum">
              <a:rPr lang="en-US" smtClean="0"/>
              <a:pPr>
                <a:spcAft>
                  <a:spcPts val="600"/>
                </a:spcAft>
              </a:pPr>
              <a:t>43</a:t>
            </a:fld>
            <a:endParaRPr lang="en-US"/>
          </a:p>
        </p:txBody>
      </p:sp>
      <p:sp>
        <p:nvSpPr>
          <p:cNvPr id="3" name="TextBox 2"/>
          <p:cNvSpPr txBox="1"/>
          <p:nvPr/>
        </p:nvSpPr>
        <p:spPr>
          <a:xfrm>
            <a:off x="0" y="5937646"/>
            <a:ext cx="3675185" cy="307777"/>
          </a:xfrm>
          <a:prstGeom prst="rect">
            <a:avLst/>
          </a:prstGeom>
          <a:noFill/>
        </p:spPr>
        <p:txBody>
          <a:bodyPr wrap="square" rtlCol="0">
            <a:spAutoFit/>
          </a:bodyPr>
          <a:lstStyle/>
          <a:p>
            <a:r>
              <a:rPr lang="en-US" sz="1400" dirty="0" smtClean="0"/>
              <a:t>Image credit: Lunar and Planetary Institute</a:t>
            </a:r>
            <a:endParaRPr lang="en-US" sz="1400" dirty="0"/>
          </a:p>
        </p:txBody>
      </p:sp>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t="83702" r="4273" b="-825"/>
          <a:stretch/>
        </p:blipFill>
        <p:spPr>
          <a:xfrm>
            <a:off x="3934047" y="214752"/>
            <a:ext cx="7889772" cy="3256740"/>
          </a:xfrm>
          <a:prstGeom prst="rect">
            <a:avLst/>
          </a:prstGeom>
        </p:spPr>
      </p:pic>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t="67282" r="5016" b="16830"/>
          <a:stretch/>
        </p:blipFill>
        <p:spPr>
          <a:xfrm>
            <a:off x="3934047" y="3428962"/>
            <a:ext cx="7889771" cy="3225656"/>
          </a:xfrm>
          <a:prstGeom prst="rect">
            <a:avLst/>
          </a:prstGeom>
        </p:spPr>
      </p:pic>
    </p:spTree>
    <p:extLst>
      <p:ext uri="{BB962C8B-B14F-4D97-AF65-F5344CB8AC3E}">
        <p14:creationId xmlns:p14="http://schemas.microsoft.com/office/powerpoint/2010/main" val="363087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7823" y="233916"/>
            <a:ext cx="10696354" cy="886350"/>
          </a:xfrm>
        </p:spPr>
        <p:txBody>
          <a:bodyPr/>
          <a:lstStyle/>
          <a:p>
            <a:pPr algn="ctr"/>
            <a:r>
              <a:rPr lang="en-US" dirty="0" smtClean="0"/>
              <a:t>Elliptical Crater Orientations</a:t>
            </a:r>
            <a:endParaRPr lang="en-US" dirty="0"/>
          </a:p>
        </p:txBody>
      </p:sp>
      <p:sp>
        <p:nvSpPr>
          <p:cNvPr id="4" name="Slide Number Placeholder 3"/>
          <p:cNvSpPr>
            <a:spLocks noGrp="1"/>
          </p:cNvSpPr>
          <p:nvPr>
            <p:ph type="sldNum" sz="quarter" idx="12"/>
          </p:nvPr>
        </p:nvSpPr>
        <p:spPr/>
        <p:txBody>
          <a:bodyPr/>
          <a:lstStyle/>
          <a:p>
            <a:fld id="{EE57A43C-44CF-1541-B46E-B8B618C018B5}" type="slidenum">
              <a:rPr lang="en-US" smtClean="0"/>
              <a:t>44</a:t>
            </a:fld>
            <a:endParaRPr lang="en-US"/>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2461" r="4802"/>
          <a:stretch/>
        </p:blipFill>
        <p:spPr>
          <a:xfrm>
            <a:off x="2954227" y="1120266"/>
            <a:ext cx="6283546" cy="5593738"/>
          </a:xfrm>
          <a:prstGeom prst="rect">
            <a:avLst/>
          </a:prstGeom>
        </p:spPr>
      </p:pic>
      <p:sp>
        <p:nvSpPr>
          <p:cNvPr id="6" name="TextBox 5"/>
          <p:cNvSpPr txBox="1"/>
          <p:nvPr/>
        </p:nvSpPr>
        <p:spPr>
          <a:xfrm>
            <a:off x="202424" y="2573079"/>
            <a:ext cx="2806886" cy="646331"/>
          </a:xfrm>
          <a:prstGeom prst="rect">
            <a:avLst/>
          </a:prstGeom>
          <a:noFill/>
        </p:spPr>
        <p:txBody>
          <a:bodyPr wrap="square" rtlCol="0">
            <a:spAutoFit/>
          </a:bodyPr>
          <a:lstStyle/>
          <a:p>
            <a:r>
              <a:rPr lang="en-US" dirty="0" smtClean="0"/>
              <a:t>* Region 4 still </a:t>
            </a:r>
            <a:r>
              <a:rPr lang="en-US" smtClean="0"/>
              <a:t>in progress of being added</a:t>
            </a:r>
            <a:endParaRPr lang="en-US"/>
          </a:p>
        </p:txBody>
      </p:sp>
    </p:spTree>
    <p:extLst>
      <p:ext uri="{BB962C8B-B14F-4D97-AF65-F5344CB8AC3E}">
        <p14:creationId xmlns:p14="http://schemas.microsoft.com/office/powerpoint/2010/main" val="36870811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533919" y="15578"/>
            <a:ext cx="3833906" cy="1759316"/>
          </a:xfrm>
        </p:spPr>
        <p:txBody>
          <a:bodyPr>
            <a:normAutofit/>
          </a:bodyPr>
          <a:lstStyle/>
          <a:p>
            <a:r>
              <a:rPr lang="en-US" sz="4000"/>
              <a:t>Impact Cratering </a:t>
            </a:r>
          </a:p>
        </p:txBody>
      </p:sp>
      <p:sp>
        <p:nvSpPr>
          <p:cNvPr id="4" name="Slide Number Placeholder 3"/>
          <p:cNvSpPr>
            <a:spLocks noGrp="1"/>
          </p:cNvSpPr>
          <p:nvPr>
            <p:ph type="sldNum" sz="quarter" idx="12"/>
          </p:nvPr>
        </p:nvSpPr>
        <p:spPr>
          <a:xfrm>
            <a:off x="11784011" y="5607592"/>
            <a:ext cx="407988" cy="365125"/>
          </a:xfrm>
        </p:spPr>
        <p:txBody>
          <a:bodyPr>
            <a:normAutofit/>
          </a:bodyPr>
          <a:lstStyle/>
          <a:p>
            <a:pPr>
              <a:spcAft>
                <a:spcPts val="600"/>
              </a:spcAft>
            </a:pPr>
            <a:fld id="{EE57A43C-44CF-1541-B46E-B8B618C018B5}" type="slidenum">
              <a:rPr lang="en-US" smtClean="0"/>
              <a:pPr>
                <a:spcAft>
                  <a:spcPts val="600"/>
                </a:spcAft>
              </a:pPr>
              <a:t>45</a:t>
            </a:fld>
            <a:endParaRPr lang="en-US"/>
          </a:p>
        </p:txBody>
      </p:sp>
      <p:sp>
        <p:nvSpPr>
          <p:cNvPr id="3" name="TextBox 2"/>
          <p:cNvSpPr txBox="1"/>
          <p:nvPr/>
        </p:nvSpPr>
        <p:spPr>
          <a:xfrm>
            <a:off x="238750" y="5972717"/>
            <a:ext cx="3675185" cy="307777"/>
          </a:xfrm>
          <a:prstGeom prst="rect">
            <a:avLst/>
          </a:prstGeom>
          <a:noFill/>
        </p:spPr>
        <p:txBody>
          <a:bodyPr wrap="square" rtlCol="0">
            <a:spAutoFit/>
          </a:bodyPr>
          <a:lstStyle/>
          <a:p>
            <a:r>
              <a:rPr lang="en-US" sz="1400" dirty="0" smtClean="0"/>
              <a:t>Image credit: Lunar and Planetary Institute</a:t>
            </a:r>
            <a:endParaRPr lang="en-US" sz="1400" dirty="0"/>
          </a:p>
        </p:txBody>
      </p:sp>
      <p:pic>
        <p:nvPicPr>
          <p:cNvPr id="5" name="Picture 4"/>
          <p:cNvPicPr>
            <a:picLocks/>
          </p:cNvPicPr>
          <p:nvPr/>
        </p:nvPicPr>
        <p:blipFill rotWithShape="1">
          <a:blip r:embed="rId3">
            <a:extLst>
              <a:ext uri="{28A0092B-C50C-407E-A947-70E740481C1C}">
                <a14:useLocalDpi xmlns:a14="http://schemas.microsoft.com/office/drawing/2010/main" val="0"/>
              </a:ext>
            </a:extLst>
          </a:blip>
          <a:srcRect r="3633" b="85531"/>
          <a:stretch/>
        </p:blipFill>
        <p:spPr>
          <a:xfrm>
            <a:off x="141135" y="1759317"/>
            <a:ext cx="3899535" cy="1554480"/>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448" t="14629" r="4030" b="69273"/>
          <a:stretch/>
        </p:blipFill>
        <p:spPr>
          <a:xfrm>
            <a:off x="112017" y="3408077"/>
            <a:ext cx="3928653" cy="1866558"/>
          </a:xfrm>
          <a:prstGeom prst="rect">
            <a:avLst/>
          </a:prstGeom>
        </p:spPr>
      </p:pic>
      <p:pic>
        <p:nvPicPr>
          <p:cNvPr id="7" name="Picture 6"/>
          <p:cNvPicPr>
            <a:picLocks/>
          </p:cNvPicPr>
          <p:nvPr/>
        </p:nvPicPr>
        <p:blipFill rotWithShape="1">
          <a:blip r:embed="rId3">
            <a:extLst>
              <a:ext uri="{28A0092B-C50C-407E-A947-70E740481C1C}">
                <a14:useLocalDpi xmlns:a14="http://schemas.microsoft.com/office/drawing/2010/main" val="0"/>
              </a:ext>
            </a:extLst>
          </a:blip>
          <a:srcRect t="31139" r="5555" b="53306"/>
          <a:stretch/>
        </p:blipFill>
        <p:spPr>
          <a:xfrm>
            <a:off x="4226077" y="1724574"/>
            <a:ext cx="3840480" cy="1554480"/>
          </a:xfrm>
          <a:prstGeom prst="rect">
            <a:avLst/>
          </a:prstGeom>
        </p:spPr>
      </p:pic>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t="47646" r="4273" b="32718"/>
          <a:stretch/>
        </p:blipFill>
        <p:spPr>
          <a:xfrm>
            <a:off x="4279456" y="3408077"/>
            <a:ext cx="3886870" cy="1866558"/>
          </a:xfrm>
          <a:prstGeom prst="rect">
            <a:avLst/>
          </a:prstGeom>
        </p:spPr>
      </p:pic>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t="83702" r="4273" b="-825"/>
          <a:stretch/>
        </p:blipFill>
        <p:spPr>
          <a:xfrm>
            <a:off x="8252516" y="1724574"/>
            <a:ext cx="3775361" cy="1632571"/>
          </a:xfrm>
          <a:prstGeom prst="rect">
            <a:avLst/>
          </a:prstGeom>
        </p:spPr>
      </p:pic>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t="67282" r="5016" b="16830"/>
          <a:stretch/>
        </p:blipFill>
        <p:spPr>
          <a:xfrm>
            <a:off x="8252516" y="3408077"/>
            <a:ext cx="3775361" cy="1866558"/>
          </a:xfrm>
          <a:prstGeom prst="rect">
            <a:avLst/>
          </a:prstGeom>
        </p:spPr>
      </p:pic>
    </p:spTree>
    <p:extLst>
      <p:ext uri="{BB962C8B-B14F-4D97-AF65-F5344CB8AC3E}">
        <p14:creationId xmlns:p14="http://schemas.microsoft.com/office/powerpoint/2010/main" val="74061180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27514" y="995108"/>
            <a:ext cx="7119256" cy="572436"/>
          </a:xfrm>
        </p:spPr>
        <p:txBody>
          <a:bodyPr>
            <a:normAutofit fontScale="90000"/>
          </a:bodyPr>
          <a:lstStyle/>
          <a:p>
            <a:r>
              <a:rPr lang="en-US" dirty="0" smtClean="0"/>
              <a:t>Objectives of this project</a:t>
            </a:r>
            <a:endParaRPr lang="en-US" dirty="0"/>
          </a:p>
        </p:txBody>
      </p:sp>
      <p:sp>
        <p:nvSpPr>
          <p:cNvPr id="3" name="Content Placeholder 2"/>
          <p:cNvSpPr>
            <a:spLocks noGrp="1"/>
          </p:cNvSpPr>
          <p:nvPr>
            <p:ph idx="1"/>
          </p:nvPr>
        </p:nvSpPr>
        <p:spPr>
          <a:xfrm>
            <a:off x="1284514" y="2040086"/>
            <a:ext cx="9405255" cy="2727857"/>
          </a:xfrm>
        </p:spPr>
        <p:txBody>
          <a:bodyPr>
            <a:normAutofit/>
          </a:bodyPr>
          <a:lstStyle/>
          <a:p>
            <a:pPr lvl="0"/>
            <a:r>
              <a:rPr lang="en-US" b="1" i="1" dirty="0">
                <a:solidFill>
                  <a:schemeClr val="tx1"/>
                </a:solidFill>
              </a:rPr>
              <a:t>We map small scale features </a:t>
            </a:r>
            <a:r>
              <a:rPr lang="en-US" b="1" i="1" dirty="0" smtClean="0">
                <a:solidFill>
                  <a:schemeClr val="tx1"/>
                </a:solidFill>
              </a:rPr>
              <a:t>in </a:t>
            </a:r>
            <a:r>
              <a:rPr lang="en-US" b="1" i="1" dirty="0">
                <a:solidFill>
                  <a:schemeClr val="tx1"/>
                </a:solidFill>
              </a:rPr>
              <a:t>distinct regions of </a:t>
            </a:r>
            <a:r>
              <a:rPr lang="en-US" b="1" i="1" dirty="0" smtClean="0">
                <a:solidFill>
                  <a:schemeClr val="tx1"/>
                </a:solidFill>
              </a:rPr>
              <a:t>Tethys and Dione </a:t>
            </a:r>
            <a:r>
              <a:rPr lang="en-US" b="1" i="1" dirty="0">
                <a:solidFill>
                  <a:schemeClr val="tx1"/>
                </a:solidFill>
              </a:rPr>
              <a:t>to determine:</a:t>
            </a:r>
            <a:endParaRPr lang="en-US" dirty="0">
              <a:solidFill>
                <a:schemeClr val="tx1"/>
              </a:solidFill>
            </a:endParaRPr>
          </a:p>
          <a:p>
            <a:pPr lvl="1"/>
            <a:r>
              <a:rPr lang="en-US" dirty="0"/>
              <a:t>The differences in crater populations based on location on </a:t>
            </a:r>
            <a:r>
              <a:rPr lang="en-US" dirty="0" smtClean="0"/>
              <a:t>Tethys/Dione</a:t>
            </a:r>
          </a:p>
          <a:p>
            <a:pPr lvl="1"/>
            <a:r>
              <a:rPr lang="en-US" dirty="0" smtClean="0"/>
              <a:t> Whether </a:t>
            </a:r>
            <a:r>
              <a:rPr lang="en-US" dirty="0"/>
              <a:t>there is evidence of </a:t>
            </a:r>
            <a:r>
              <a:rPr lang="en-US" dirty="0" smtClean="0"/>
              <a:t>low velocity</a:t>
            </a:r>
            <a:r>
              <a:rPr lang="en-US" dirty="0"/>
              <a:t>,</a:t>
            </a:r>
            <a:r>
              <a:rPr lang="en-US" dirty="0" smtClean="0"/>
              <a:t> </a:t>
            </a:r>
            <a:r>
              <a:rPr lang="en-US" dirty="0"/>
              <a:t>oblique </a:t>
            </a:r>
            <a:r>
              <a:rPr lang="en-US" dirty="0" smtClean="0"/>
              <a:t>impacts</a:t>
            </a:r>
            <a:endParaRPr lang="en-US" dirty="0"/>
          </a:p>
          <a:p>
            <a:pPr lvl="1"/>
            <a:r>
              <a:rPr lang="en-US" dirty="0"/>
              <a:t>Whether crater sizes and morphologies differ between </a:t>
            </a:r>
            <a:r>
              <a:rPr lang="en-US" dirty="0" smtClean="0"/>
              <a:t>regions </a:t>
            </a:r>
            <a:endParaRPr lang="en-US" dirty="0"/>
          </a:p>
          <a:p>
            <a:pPr lvl="1"/>
            <a:r>
              <a:rPr lang="en-US" dirty="0"/>
              <a:t>The distribution of elongated craters that may have formed from impacts onto </a:t>
            </a:r>
            <a:r>
              <a:rPr lang="en-US" dirty="0" smtClean="0"/>
              <a:t>Tethys/Dione</a:t>
            </a:r>
            <a:endParaRPr lang="en-US" dirty="0"/>
          </a:p>
        </p:txBody>
      </p:sp>
      <p:sp>
        <p:nvSpPr>
          <p:cNvPr id="4" name="Slide Number Placeholder 3"/>
          <p:cNvSpPr>
            <a:spLocks noGrp="1"/>
          </p:cNvSpPr>
          <p:nvPr>
            <p:ph type="sldNum" sz="quarter" idx="12"/>
          </p:nvPr>
        </p:nvSpPr>
        <p:spPr/>
        <p:txBody>
          <a:bodyPr/>
          <a:lstStyle/>
          <a:p>
            <a:fld id="{EE57A43C-44CF-1541-B46E-B8B618C018B5}" type="slidenum">
              <a:rPr lang="en-US" smtClean="0"/>
              <a:t>5</a:t>
            </a:fld>
            <a:endParaRPr lang="en-US"/>
          </a:p>
        </p:txBody>
      </p:sp>
      <p:sp>
        <p:nvSpPr>
          <p:cNvPr id="5" name="Rectangle 4"/>
          <p:cNvSpPr/>
          <p:nvPr/>
        </p:nvSpPr>
        <p:spPr>
          <a:xfrm>
            <a:off x="1284514" y="4963886"/>
            <a:ext cx="9492343" cy="773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284514" y="5029200"/>
            <a:ext cx="9405255" cy="707886"/>
          </a:xfrm>
          <a:prstGeom prst="rect">
            <a:avLst/>
          </a:prstGeom>
          <a:noFill/>
        </p:spPr>
        <p:txBody>
          <a:bodyPr wrap="square" rtlCol="0">
            <a:spAutoFit/>
          </a:bodyPr>
          <a:lstStyle/>
          <a:p>
            <a:pPr algn="ctr"/>
            <a:r>
              <a:rPr lang="en-US" sz="2000" dirty="0" smtClean="0">
                <a:solidFill>
                  <a:schemeClr val="bg1"/>
                </a:solidFill>
              </a:rPr>
              <a:t>These can all inform the cratering history on Tethys/Dione and can constrain impactor source populations</a:t>
            </a:r>
            <a:endParaRPr lang="en-US" sz="2000" dirty="0">
              <a:solidFill>
                <a:schemeClr val="bg1"/>
              </a:solidFill>
            </a:endParaRPr>
          </a:p>
        </p:txBody>
      </p:sp>
    </p:spTree>
    <p:extLst>
      <p:ext uri="{BB962C8B-B14F-4D97-AF65-F5344CB8AC3E}">
        <p14:creationId xmlns:p14="http://schemas.microsoft.com/office/powerpoint/2010/main" val="100518281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rotWithShape="1">
          <a:blip r:embed="rId3">
            <a:extLst>
              <a:ext uri="{28A0092B-C50C-407E-A947-70E740481C1C}">
                <a14:useLocalDpi xmlns:a14="http://schemas.microsoft.com/office/drawing/2010/main" val="0"/>
              </a:ext>
            </a:extLst>
          </a:blip>
          <a:srcRect t="1367"/>
          <a:stretch/>
        </p:blipFill>
        <p:spPr bwMode="auto">
          <a:xfrm>
            <a:off x="164559" y="336693"/>
            <a:ext cx="6287001" cy="5270900"/>
          </a:xfrm>
          <a:prstGeom prst="rect">
            <a:avLst/>
          </a:prstGeom>
          <a:extLst>
            <a:ext uri="{53640926-AAD7-44D8-BBD7-CCE9431645EC}">
              <a14:shadowObscured xmlns:a14="http://schemas.microsoft.com/office/drawing/2010/main"/>
            </a:ext>
          </a:extLst>
        </p:spPr>
      </p:pic>
      <p:sp>
        <p:nvSpPr>
          <p:cNvPr id="2" name="Title 1"/>
          <p:cNvSpPr>
            <a:spLocks noGrp="1"/>
          </p:cNvSpPr>
          <p:nvPr>
            <p:ph type="title"/>
          </p:nvPr>
        </p:nvSpPr>
        <p:spPr>
          <a:xfrm>
            <a:off x="7769616" y="336693"/>
            <a:ext cx="3684644" cy="742300"/>
          </a:xfrm>
        </p:spPr>
        <p:txBody>
          <a:bodyPr>
            <a:normAutofit fontScale="90000"/>
          </a:bodyPr>
          <a:lstStyle/>
          <a:p>
            <a:pPr algn="l"/>
            <a:r>
              <a:rPr lang="en-US" dirty="0"/>
              <a:t>Relevance </a:t>
            </a:r>
          </a:p>
        </p:txBody>
      </p:sp>
      <p:sp>
        <p:nvSpPr>
          <p:cNvPr id="3" name="Content Placeholder 2"/>
          <p:cNvSpPr>
            <a:spLocks noGrp="1"/>
          </p:cNvSpPr>
          <p:nvPr>
            <p:ph idx="1"/>
          </p:nvPr>
        </p:nvSpPr>
        <p:spPr>
          <a:xfrm>
            <a:off x="6524153" y="1078992"/>
            <a:ext cx="5760416" cy="3278637"/>
          </a:xfrm>
        </p:spPr>
        <p:txBody>
          <a:bodyPr>
            <a:normAutofit fontScale="92500"/>
          </a:bodyPr>
          <a:lstStyle/>
          <a:p>
            <a:pPr>
              <a:lnSpc>
                <a:spcPct val="100000"/>
              </a:lnSpc>
              <a:spcBef>
                <a:spcPts val="0"/>
              </a:spcBef>
            </a:pPr>
            <a:r>
              <a:rPr lang="en-US" sz="2400" dirty="0" smtClean="0"/>
              <a:t>The ages </a:t>
            </a:r>
            <a:r>
              <a:rPr lang="en-US" sz="2400" dirty="0"/>
              <a:t>of Saturn’s Mid-sized Icy Satellites (MIM’s</a:t>
            </a:r>
            <a:r>
              <a:rPr lang="en-US" sz="2400" dirty="0" smtClean="0"/>
              <a:t>) are uncertain</a:t>
            </a:r>
            <a:endParaRPr lang="en-US" sz="2400" dirty="0"/>
          </a:p>
          <a:p>
            <a:pPr marL="471488" lvl="1" indent="-273050">
              <a:lnSpc>
                <a:spcPct val="100000"/>
              </a:lnSpc>
              <a:spcBef>
                <a:spcPts val="0"/>
              </a:spcBef>
            </a:pPr>
            <a:r>
              <a:rPr lang="en-US" sz="2000" dirty="0" smtClean="0"/>
              <a:t>Extrapolating </a:t>
            </a:r>
            <a:r>
              <a:rPr lang="en-US" sz="2000" dirty="0"/>
              <a:t>the lunar chronology curve to the outer planets produces inaccurate </a:t>
            </a:r>
            <a:r>
              <a:rPr lang="en-US" sz="2000" dirty="0" smtClean="0"/>
              <a:t>ages</a:t>
            </a:r>
            <a:endParaRPr lang="en-US" sz="2400" b="1" dirty="0"/>
          </a:p>
          <a:p>
            <a:pPr>
              <a:lnSpc>
                <a:spcPct val="100000"/>
              </a:lnSpc>
              <a:spcBef>
                <a:spcPts val="0"/>
              </a:spcBef>
            </a:pPr>
            <a:r>
              <a:rPr lang="en-US" sz="2400" dirty="0" smtClean="0"/>
              <a:t>High resolution data from NASA’s </a:t>
            </a:r>
            <a:r>
              <a:rPr lang="en-US" sz="2400" i="1" dirty="0" smtClean="0"/>
              <a:t>Cassini</a:t>
            </a:r>
            <a:r>
              <a:rPr lang="en-US" sz="2400" dirty="0" smtClean="0"/>
              <a:t> mission has enabled detailed mapping of Tethys and Dione’s surfaces</a:t>
            </a:r>
          </a:p>
          <a:p>
            <a:pPr lvl="1">
              <a:lnSpc>
                <a:spcPct val="100000"/>
              </a:lnSpc>
              <a:spcBef>
                <a:spcPts val="0"/>
              </a:spcBef>
            </a:pPr>
            <a:r>
              <a:rPr lang="en-US" sz="2200" dirty="0" smtClean="0"/>
              <a:t>We can now map craters up to 1 km in diameter</a:t>
            </a:r>
          </a:p>
          <a:p>
            <a:pPr lvl="1">
              <a:lnSpc>
                <a:spcPct val="100000"/>
              </a:lnSpc>
              <a:spcBef>
                <a:spcPts val="0"/>
              </a:spcBef>
            </a:pPr>
            <a:r>
              <a:rPr lang="en-US" sz="2200" dirty="0" smtClean="0"/>
              <a:t>Non crater features that may be related to impacts are also able to be mapped</a:t>
            </a:r>
          </a:p>
          <a:p>
            <a:pPr lvl="1">
              <a:lnSpc>
                <a:spcPct val="100000"/>
              </a:lnSpc>
              <a:spcBef>
                <a:spcPts val="0"/>
              </a:spcBef>
            </a:pPr>
            <a:endParaRPr lang="en-US" sz="2200" dirty="0" smtClean="0"/>
          </a:p>
          <a:p>
            <a:pPr lvl="1">
              <a:lnSpc>
                <a:spcPct val="100000"/>
              </a:lnSpc>
              <a:spcBef>
                <a:spcPts val="0"/>
              </a:spcBef>
            </a:pPr>
            <a:endParaRPr lang="en-US" sz="2200" dirty="0" smtClean="0"/>
          </a:p>
          <a:p>
            <a:pPr>
              <a:lnSpc>
                <a:spcPct val="100000"/>
              </a:lnSpc>
              <a:spcBef>
                <a:spcPts val="0"/>
              </a:spcBef>
            </a:pPr>
            <a:endParaRPr lang="en-US" sz="2400" dirty="0" smtClean="0"/>
          </a:p>
        </p:txBody>
      </p:sp>
      <p:sp>
        <p:nvSpPr>
          <p:cNvPr id="4" name="Slide Number Placeholder 3"/>
          <p:cNvSpPr>
            <a:spLocks noGrp="1"/>
          </p:cNvSpPr>
          <p:nvPr>
            <p:ph type="sldNum" sz="quarter" idx="12"/>
          </p:nvPr>
        </p:nvSpPr>
        <p:spPr>
          <a:xfrm>
            <a:off x="11784011" y="5607592"/>
            <a:ext cx="407988" cy="365125"/>
          </a:xfrm>
        </p:spPr>
        <p:txBody>
          <a:bodyPr>
            <a:normAutofit/>
          </a:bodyPr>
          <a:lstStyle/>
          <a:p>
            <a:pPr>
              <a:spcAft>
                <a:spcPts val="600"/>
              </a:spcAft>
            </a:pPr>
            <a:fld id="{EE57A43C-44CF-1541-B46E-B8B618C018B5}" type="slidenum">
              <a:rPr lang="en-US" smtClean="0"/>
              <a:pPr>
                <a:spcAft>
                  <a:spcPts val="600"/>
                </a:spcAft>
              </a:pPr>
              <a:t>6</a:t>
            </a:fld>
            <a:endParaRPr lang="en-US"/>
          </a:p>
        </p:txBody>
      </p:sp>
      <p:sp>
        <p:nvSpPr>
          <p:cNvPr id="6" name="TextBox 5"/>
          <p:cNvSpPr txBox="1"/>
          <p:nvPr/>
        </p:nvSpPr>
        <p:spPr>
          <a:xfrm>
            <a:off x="237151" y="5607592"/>
            <a:ext cx="5779276" cy="646331"/>
          </a:xfrm>
          <a:prstGeom prst="rect">
            <a:avLst/>
          </a:prstGeom>
          <a:noFill/>
        </p:spPr>
        <p:txBody>
          <a:bodyPr wrap="square" rtlCol="0">
            <a:spAutoFit/>
          </a:bodyPr>
          <a:lstStyle/>
          <a:p>
            <a:r>
              <a:rPr lang="en-US" dirty="0" smtClean="0"/>
              <a:t>Comparison of the Voyager era image mosaic (top) of Tethys and the mosaic made with Cassini data (bottom)</a:t>
            </a:r>
            <a:endParaRPr lang="en-US" dirty="0"/>
          </a:p>
        </p:txBody>
      </p:sp>
      <p:sp>
        <p:nvSpPr>
          <p:cNvPr id="7" name="Rectangle 6"/>
          <p:cNvSpPr/>
          <p:nvPr/>
        </p:nvSpPr>
        <p:spPr>
          <a:xfrm>
            <a:off x="6531432" y="4357630"/>
            <a:ext cx="5227885" cy="16853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6550280" y="4550822"/>
            <a:ext cx="5259859" cy="1631216"/>
          </a:xfrm>
          <a:prstGeom prst="rect">
            <a:avLst/>
          </a:prstGeom>
          <a:noFill/>
        </p:spPr>
        <p:txBody>
          <a:bodyPr wrap="square" rtlCol="0">
            <a:spAutoFit/>
          </a:bodyPr>
          <a:lstStyle/>
          <a:p>
            <a:r>
              <a:rPr lang="en-US" sz="2400" b="1" dirty="0">
                <a:solidFill>
                  <a:schemeClr val="bg1"/>
                </a:solidFill>
              </a:rPr>
              <a:t>Crater counting and analyzing the distributions of crater types can better inform impactor models.</a:t>
            </a:r>
          </a:p>
          <a:p>
            <a:endParaRPr lang="en-US" sz="2800" dirty="0">
              <a:solidFill>
                <a:schemeClr val="bg1"/>
              </a:solidFill>
            </a:endParaRPr>
          </a:p>
        </p:txBody>
      </p:sp>
    </p:spTree>
    <p:extLst>
      <p:ext uri="{BB962C8B-B14F-4D97-AF65-F5344CB8AC3E}">
        <p14:creationId xmlns:p14="http://schemas.microsoft.com/office/powerpoint/2010/main" val="72881037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2" name="Rectangle 11">
            <a:extLst>
              <a:ext uri="{FF2B5EF4-FFF2-40B4-BE49-F238E27FC236}">
                <a16:creationId xmlns="" xmlns:a16="http://schemas.microsoft.com/office/drawing/2014/main" id="{FE532BDF-26FE-45A4-8718-E87D9B062E8E}"/>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 xmlns:a16="http://schemas.microsoft.com/office/drawing/2014/main" id="{29E70135-50A1-42D0-AB31-8F321868A3C4}"/>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228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6" title="Page Number Shape">
            <a:extLst>
              <a:ext uri="{FF2B5EF4-FFF2-40B4-BE49-F238E27FC236}">
                <a16:creationId xmlns="" xmlns:a16="http://schemas.microsoft.com/office/drawing/2014/main" id="{CE7186C6-E9F2-4690-AC92-F449B3768265}"/>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938535"/>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bg2"/>
          </a:solidFill>
          <a:ln w="0">
            <a:noFill/>
            <a:prstDash val="solid"/>
            <a:round/>
            <a:headEnd/>
            <a:tailEnd/>
          </a:ln>
        </p:spPr>
      </p:sp>
      <p:cxnSp>
        <p:nvCxnSpPr>
          <p:cNvPr id="18" name="Straight Connector 17" title="Horizontal Rule Line">
            <a:extLst>
              <a:ext uri="{FF2B5EF4-FFF2-40B4-BE49-F238E27FC236}">
                <a16:creationId xmlns="" xmlns:a16="http://schemas.microsoft.com/office/drawing/2014/main" id="{C583E161-1EC9-4CE6-9CEC-3CF8E315C25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676579"/>
            <a:ext cx="8129873" cy="6020"/>
          </a:xfrm>
          <a:prstGeom prst="line">
            <a:avLst/>
          </a:prstGeom>
          <a:ln w="25400">
            <a:solidFill>
              <a:srgbClr val="FFFFFF"/>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960120" y="434101"/>
            <a:ext cx="7169753" cy="1232750"/>
          </a:xfrm>
        </p:spPr>
        <p:txBody>
          <a:bodyPr anchor="b">
            <a:normAutofit/>
          </a:bodyPr>
          <a:lstStyle/>
          <a:p>
            <a:r>
              <a:rPr lang="en-US">
                <a:solidFill>
                  <a:srgbClr val="FFFFFF"/>
                </a:solidFill>
              </a:rPr>
              <a:t>Methods</a:t>
            </a:r>
          </a:p>
        </p:txBody>
      </p:sp>
      <p:sp>
        <p:nvSpPr>
          <p:cNvPr id="5" name="Slide Number Placeholder 4"/>
          <p:cNvSpPr>
            <a:spLocks noGrp="1"/>
          </p:cNvSpPr>
          <p:nvPr>
            <p:ph type="sldNum" sz="quarter" idx="12"/>
          </p:nvPr>
        </p:nvSpPr>
        <p:spPr>
          <a:xfrm>
            <a:off x="11784011" y="1165547"/>
            <a:ext cx="407988" cy="365125"/>
          </a:xfrm>
        </p:spPr>
        <p:txBody>
          <a:bodyPr>
            <a:normAutofit/>
          </a:bodyPr>
          <a:lstStyle/>
          <a:p>
            <a:pPr>
              <a:spcAft>
                <a:spcPts val="600"/>
              </a:spcAft>
            </a:pPr>
            <a:fld id="{EE57A43C-44CF-1541-B46E-B8B618C018B5}" type="slidenum">
              <a:rPr lang="en-US">
                <a:solidFill>
                  <a:schemeClr val="tx1"/>
                </a:solidFill>
              </a:rPr>
              <a:pPr>
                <a:spcAft>
                  <a:spcPts val="600"/>
                </a:spcAft>
              </a:pPr>
              <a:t>7</a:t>
            </a:fld>
            <a:endParaRPr lang="en-US">
              <a:solidFill>
                <a:schemeClr val="tx1"/>
              </a:solidFill>
            </a:endParaRPr>
          </a:p>
        </p:txBody>
      </p:sp>
      <p:sp>
        <p:nvSpPr>
          <p:cNvPr id="6" name="Content Placeholder 5"/>
          <p:cNvSpPr>
            <a:spLocks noGrp="1"/>
          </p:cNvSpPr>
          <p:nvPr>
            <p:ph idx="1"/>
          </p:nvPr>
        </p:nvSpPr>
        <p:spPr>
          <a:xfrm>
            <a:off x="1480457" y="2570532"/>
            <a:ext cx="9557655" cy="3830268"/>
          </a:xfrm>
        </p:spPr>
        <p:txBody>
          <a:bodyPr>
            <a:normAutofit/>
          </a:bodyPr>
          <a:lstStyle/>
          <a:p>
            <a:pPr marL="457200" lvl="0" indent="-457200">
              <a:buFont typeface="+mj-lt"/>
              <a:buAutoNum type="arabicPeriod"/>
            </a:pPr>
            <a:r>
              <a:rPr lang="en-US" dirty="0"/>
              <a:t>Targeted, downloaded, and processed all raw Cassini ISS (Imaging Science Subsystems) </a:t>
            </a:r>
            <a:r>
              <a:rPr lang="en-US" dirty="0" smtClean="0"/>
              <a:t>data via the USGS </a:t>
            </a:r>
            <a:r>
              <a:rPr lang="en-US" dirty="0"/>
              <a:t>PILOT software (https://</a:t>
            </a:r>
            <a:r>
              <a:rPr lang="en-US" dirty="0" smtClean="0"/>
              <a:t>pilot.wr.usgs.gov) </a:t>
            </a:r>
            <a:endParaRPr lang="en-US" dirty="0"/>
          </a:p>
          <a:p>
            <a:pPr marL="457200" lvl="0" indent="-457200">
              <a:buFont typeface="+mj-lt"/>
              <a:buAutoNum type="arabicPeriod"/>
            </a:pPr>
            <a:r>
              <a:rPr lang="en-US" dirty="0"/>
              <a:t>Completed mosaics of all potential regions using standard USGS tools </a:t>
            </a:r>
          </a:p>
          <a:p>
            <a:pPr marL="457200" lvl="0" indent="-457200">
              <a:buFont typeface="+mj-lt"/>
              <a:buAutoNum type="arabicPeriod"/>
            </a:pPr>
            <a:r>
              <a:rPr lang="en-US" dirty="0"/>
              <a:t>Mosaics were controlled and brought into ArcGIS for mapping</a:t>
            </a:r>
          </a:p>
          <a:p>
            <a:pPr marL="457200" lvl="0" indent="-457200">
              <a:buFont typeface="+mj-lt"/>
              <a:buAutoNum type="arabicPeriod"/>
            </a:pPr>
            <a:r>
              <a:rPr lang="en-US" dirty="0" smtClean="0"/>
              <a:t>Used the  </a:t>
            </a:r>
            <a:r>
              <a:rPr lang="en-US" dirty="0" err="1"/>
              <a:t>CraterTools</a:t>
            </a:r>
            <a:r>
              <a:rPr lang="en-US" dirty="0"/>
              <a:t> </a:t>
            </a:r>
            <a:r>
              <a:rPr lang="en-US" dirty="0" smtClean="0"/>
              <a:t> ArcGIS extension  </a:t>
            </a:r>
            <a:r>
              <a:rPr lang="en-US" dirty="0"/>
              <a:t>to count all identifiable craters in the mosaics</a:t>
            </a:r>
          </a:p>
          <a:p>
            <a:pPr marL="457200" lvl="0" indent="-457200">
              <a:buFont typeface="+mj-lt"/>
              <a:buAutoNum type="arabicPeriod"/>
            </a:pPr>
            <a:r>
              <a:rPr lang="en-US" dirty="0"/>
              <a:t>Mapped features as a crater if there was  a discernable rim and the feature was </a:t>
            </a:r>
            <a:r>
              <a:rPr lang="en-US" dirty="0" smtClean="0"/>
              <a:t>circular; potential craters were mapped, these were ones that looked mostly like a </a:t>
            </a:r>
            <a:r>
              <a:rPr lang="en-US" dirty="0" smtClean="0"/>
              <a:t>crater but shadowing may have obscured </a:t>
            </a:r>
            <a:endParaRPr lang="en-US" dirty="0"/>
          </a:p>
        </p:txBody>
      </p:sp>
    </p:spTree>
    <p:extLst>
      <p:ext uri="{BB962C8B-B14F-4D97-AF65-F5344CB8AC3E}">
        <p14:creationId xmlns:p14="http://schemas.microsoft.com/office/powerpoint/2010/main" val="240272656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0457" y="88903"/>
            <a:ext cx="7342909" cy="1222344"/>
          </a:xfrm>
        </p:spPr>
        <p:txBody>
          <a:bodyPr>
            <a:normAutofit/>
          </a:bodyPr>
          <a:lstStyle/>
          <a:p>
            <a:r>
              <a:rPr lang="en-US" dirty="0" smtClean="0"/>
              <a:t>Regions mapped</a:t>
            </a:r>
            <a:endParaRPr lang="en-US" dirty="0"/>
          </a:p>
        </p:txBody>
      </p:sp>
      <p:sp>
        <p:nvSpPr>
          <p:cNvPr id="4" name="Slide Number Placeholder 3"/>
          <p:cNvSpPr>
            <a:spLocks noGrp="1"/>
          </p:cNvSpPr>
          <p:nvPr>
            <p:ph type="sldNum" sz="quarter" idx="12"/>
          </p:nvPr>
        </p:nvSpPr>
        <p:spPr/>
        <p:txBody>
          <a:bodyPr/>
          <a:lstStyle/>
          <a:p>
            <a:fld id="{EE57A43C-44CF-1541-B46E-B8B618C018B5}" type="slidenum">
              <a:rPr lang="en-US" smtClean="0"/>
              <a:t>8</a:t>
            </a:fld>
            <a:endParaRPr lang="en-US"/>
          </a:p>
        </p:txBody>
      </p:sp>
      <p:pic>
        <p:nvPicPr>
          <p:cNvPr id="31" name="Picture 30"/>
          <p:cNvPicPr/>
          <p:nvPr/>
        </p:nvPicPr>
        <p:blipFill rotWithShape="1">
          <a:blip r:embed="rId3">
            <a:extLst>
              <a:ext uri="{28A0092B-C50C-407E-A947-70E740481C1C}">
                <a14:useLocalDpi xmlns:a14="http://schemas.microsoft.com/office/drawing/2010/main" val="0"/>
              </a:ext>
            </a:extLst>
          </a:blip>
          <a:srcRect t="5428" b="4062"/>
          <a:stretch/>
        </p:blipFill>
        <p:spPr>
          <a:xfrm>
            <a:off x="1206500" y="1063624"/>
            <a:ext cx="9652000" cy="5387976"/>
          </a:xfrm>
          <a:prstGeom prst="rect">
            <a:avLst/>
          </a:prstGeom>
        </p:spPr>
      </p:pic>
    </p:spTree>
    <p:extLst>
      <p:ext uri="{BB962C8B-B14F-4D97-AF65-F5344CB8AC3E}">
        <p14:creationId xmlns:p14="http://schemas.microsoft.com/office/powerpoint/2010/main" val="172190587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0457" y="88903"/>
            <a:ext cx="7342909" cy="1222344"/>
          </a:xfrm>
        </p:spPr>
        <p:txBody>
          <a:bodyPr>
            <a:normAutofit/>
          </a:bodyPr>
          <a:lstStyle/>
          <a:p>
            <a:r>
              <a:rPr lang="en-US" dirty="0" smtClean="0"/>
              <a:t>Regions mapped</a:t>
            </a:r>
            <a:endParaRPr lang="en-US" dirty="0"/>
          </a:p>
        </p:txBody>
      </p:sp>
      <p:sp>
        <p:nvSpPr>
          <p:cNvPr id="4" name="Slide Number Placeholder 3"/>
          <p:cNvSpPr>
            <a:spLocks noGrp="1"/>
          </p:cNvSpPr>
          <p:nvPr>
            <p:ph type="sldNum" sz="quarter" idx="12"/>
          </p:nvPr>
        </p:nvSpPr>
        <p:spPr/>
        <p:txBody>
          <a:bodyPr/>
          <a:lstStyle/>
          <a:p>
            <a:fld id="{EE57A43C-44CF-1541-B46E-B8B618C018B5}" type="slidenum">
              <a:rPr lang="en-US" smtClean="0"/>
              <a:t>9</a:t>
            </a:fld>
            <a:endParaRPr lang="en-US"/>
          </a:p>
        </p:txBody>
      </p:sp>
      <p:pic>
        <p:nvPicPr>
          <p:cNvPr id="31" name="Picture 30"/>
          <p:cNvPicPr/>
          <p:nvPr/>
        </p:nvPicPr>
        <p:blipFill rotWithShape="1">
          <a:blip r:embed="rId3">
            <a:extLst>
              <a:ext uri="{28A0092B-C50C-407E-A947-70E740481C1C}">
                <a14:useLocalDpi xmlns:a14="http://schemas.microsoft.com/office/drawing/2010/main" val="0"/>
              </a:ext>
            </a:extLst>
          </a:blip>
          <a:srcRect t="5428" b="4062"/>
          <a:stretch/>
        </p:blipFill>
        <p:spPr>
          <a:xfrm>
            <a:off x="1206500" y="1063624"/>
            <a:ext cx="9652000" cy="5387976"/>
          </a:xfrm>
          <a:prstGeom prst="rect">
            <a:avLst/>
          </a:prstGeom>
        </p:spPr>
      </p:pic>
      <p:sp>
        <p:nvSpPr>
          <p:cNvPr id="3" name="Rectangle 2"/>
          <p:cNvSpPr/>
          <p:nvPr/>
        </p:nvSpPr>
        <p:spPr>
          <a:xfrm>
            <a:off x="1206500" y="3238500"/>
            <a:ext cx="1054100" cy="1524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10071100" y="3238500"/>
            <a:ext cx="1054100" cy="1524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42598358"/>
      </p:ext>
    </p:extLst>
  </p:cSld>
  <p:clrMapOvr>
    <a:masterClrMapping/>
  </p:clrMapOvr>
  <p:timing>
    <p:tnLst>
      <p:par>
        <p:cTn id="1" dur="indefinite" restart="never" nodeType="tmRoot"/>
      </p:par>
    </p:tnLst>
  </p:timing>
</p:sld>
</file>

<file path=ppt/theme/theme1.xml><?xml version="1.0" encoding="utf-8"?>
<a:theme xmlns:a="http://schemas.openxmlformats.org/drawingml/2006/main" name="Headlines">
  <a:themeElements>
    <a:clrScheme name="Marquee">
      <a:dk1>
        <a:srgbClr val="000000"/>
      </a:dk1>
      <a:lt1>
        <a:sysClr val="window" lastClr="FFFFFF"/>
      </a:lt1>
      <a:dk2>
        <a:srgbClr val="5E5E5E"/>
      </a:dk2>
      <a:lt2>
        <a:srgbClr val="DDDDDD"/>
      </a:lt2>
      <a:accent1>
        <a:srgbClr val="418AB3"/>
      </a:accent1>
      <a:accent2>
        <a:srgbClr val="A6B727"/>
      </a:accent2>
      <a:accent3>
        <a:srgbClr val="F69200"/>
      </a:accent3>
      <a:accent4>
        <a:srgbClr val="838383"/>
      </a:accent4>
      <a:accent5>
        <a:srgbClr val="FEC306"/>
      </a:accent5>
      <a:accent6>
        <a:srgbClr val="DF5327"/>
      </a:accent6>
      <a:hlink>
        <a:srgbClr val="F59E00"/>
      </a:hlink>
      <a:folHlink>
        <a:srgbClr val="B2B2B2"/>
      </a:folHlink>
    </a:clrScheme>
    <a:fontScheme name="Headlines">
      <a:majorFont>
        <a:latin typeface="Century Schoolbook" panose="02040604050505020304"/>
        <a:ea typeface=""/>
        <a:cs typeface=""/>
      </a:majorFont>
      <a:minorFont>
        <a:latin typeface="Corbel" panose="020B0503020204020204"/>
        <a:ea typeface=""/>
        <a:cs typeface=""/>
      </a:minorFont>
    </a:fontScheme>
    <a:fmtScheme name="Headlines">
      <a:fillStyleLst>
        <a:solidFill>
          <a:schemeClr val="phClr"/>
        </a:solidFill>
        <a:solidFill>
          <a:schemeClr val="phClr">
            <a:tint val="67000"/>
            <a:satMod val="105000"/>
          </a:schemeClr>
        </a:solidFill>
        <a:gradFill rotWithShape="1">
          <a:gsLst>
            <a:gs pos="0">
              <a:schemeClr val="phClr">
                <a:tint val="100000"/>
                <a:satMod val="103000"/>
                <a:lumMod val="102000"/>
              </a:schemeClr>
            </a:gs>
            <a:gs pos="50000">
              <a:schemeClr val="phClr">
                <a:shade val="100000"/>
                <a:satMod val="110000"/>
                <a:lumMod val="100000"/>
              </a:schemeClr>
            </a:gs>
            <a:gs pos="100000">
              <a:schemeClr val="phClr">
                <a:shade val="70000"/>
                <a:satMod val="120000"/>
                <a:lumMod val="99000"/>
              </a:schemeClr>
            </a:gs>
          </a:gsLst>
          <a:path path="circle">
            <a:fillToRect l="100000" t="100000" r="100000" b="100000"/>
          </a:path>
        </a:gradFill>
      </a:fillStyleLst>
      <a:lnStyleLst>
        <a:ln w="6350" cap="flat" cmpd="sng" algn="in">
          <a:solidFill>
            <a:schemeClr val="phClr"/>
          </a:solidFill>
          <a:prstDash val="solid"/>
        </a:ln>
        <a:ln w="12700" cap="flat" cmpd="sng" algn="in">
          <a:solidFill>
            <a:schemeClr val="phClr"/>
          </a:solidFill>
          <a:prstDash val="solid"/>
        </a:ln>
        <a:ln w="19050" cap="flat" cmpd="sng" algn="in">
          <a:solidFill>
            <a:schemeClr val="phClr">
              <a:satMod val="150000"/>
            </a:schemeClr>
          </a:solidFill>
          <a:prstDash val="solid"/>
        </a:ln>
      </a:lnStyleLst>
      <a:effectStyleLst>
        <a:effectStyle>
          <a:effectLst/>
        </a:effectStyle>
        <a:effectStyle>
          <a:effectLst/>
        </a:effectStyle>
        <a:effectStyle>
          <a:effectLst>
            <a:innerShdw blurRad="88900" dist="25400" dir="10800000">
              <a:srgbClr val="000000">
                <a:alpha val="25000"/>
              </a:srgbClr>
            </a:innerShdw>
            <a:outerShdw blurRad="25400" dist="25400" dir="5400000" rotWithShape="0">
              <a:srgbClr val="FFFFFF">
                <a:alpha val="10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eadlines" id="{3841520A-25F2-4EB8-BE4C-611DB5ABEED9}" vid="{36CA9F4A-BB34-428E-BF18-E0AFB26A73A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Headlines</Template>
  <TotalTime>81981</TotalTime>
  <Words>3489</Words>
  <Application>Microsoft Macintosh PowerPoint</Application>
  <PresentationFormat>Widescreen</PresentationFormat>
  <Paragraphs>471</Paragraphs>
  <Slides>45</Slides>
  <Notes>38</Notes>
  <HiddenSlides>6</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45</vt:i4>
      </vt:variant>
    </vt:vector>
  </HeadingPairs>
  <TitlesOfParts>
    <vt:vector size="52" baseType="lpstr">
      <vt:lpstr>Calibri</vt:lpstr>
      <vt:lpstr>Century Schoolbook</vt:lpstr>
      <vt:lpstr>Corbel</vt:lpstr>
      <vt:lpstr>Symbol</vt:lpstr>
      <vt:lpstr>Wingdings</vt:lpstr>
      <vt:lpstr>Arial</vt:lpstr>
      <vt:lpstr>Headlines</vt:lpstr>
      <vt:lpstr>The Big Impact of Small craters on Midsized Saturnian  Satellites  </vt:lpstr>
      <vt:lpstr>Big picture Questions</vt:lpstr>
      <vt:lpstr>Tethys &amp; Dione</vt:lpstr>
      <vt:lpstr>Potential Sources of impacts</vt:lpstr>
      <vt:lpstr>Objectives of this project</vt:lpstr>
      <vt:lpstr>Relevance </vt:lpstr>
      <vt:lpstr>Methods</vt:lpstr>
      <vt:lpstr>Regions mapped</vt:lpstr>
      <vt:lpstr>Regions mapped</vt:lpstr>
      <vt:lpstr>Region 1</vt:lpstr>
      <vt:lpstr>Regions mapped</vt:lpstr>
      <vt:lpstr>Region 2</vt:lpstr>
      <vt:lpstr>Regions mapped</vt:lpstr>
      <vt:lpstr>Region 3</vt:lpstr>
      <vt:lpstr>Regions mapped</vt:lpstr>
      <vt:lpstr>Region 4</vt:lpstr>
      <vt:lpstr>Crater Size-Frequency Distribution</vt:lpstr>
      <vt:lpstr>What about secondary craters?</vt:lpstr>
      <vt:lpstr>What is the effect of secondary craters on our  Distributions? </vt:lpstr>
      <vt:lpstr>Dione Mapping</vt:lpstr>
      <vt:lpstr>Initial Dione Map</vt:lpstr>
      <vt:lpstr>Tethys                    vs            Dione CSFD</vt:lpstr>
      <vt:lpstr>Objectives of this project (revisited) </vt:lpstr>
      <vt:lpstr>Preliminary interpretations</vt:lpstr>
      <vt:lpstr>Backup Slides</vt:lpstr>
      <vt:lpstr>Secondary project results</vt:lpstr>
      <vt:lpstr>3D view of the secondary fields</vt:lpstr>
      <vt:lpstr>Image Processing Flowchart</vt:lpstr>
      <vt:lpstr>Importance of elliptical and polygonal craters</vt:lpstr>
      <vt:lpstr>Why Tethys?</vt:lpstr>
      <vt:lpstr>Crater Examples</vt:lpstr>
      <vt:lpstr>Crater Examples</vt:lpstr>
      <vt:lpstr>Previous Studies on Tethys (and other midsized sats) </vt:lpstr>
      <vt:lpstr>Craters could unearth some answers to </vt:lpstr>
      <vt:lpstr>Data Acquisition</vt:lpstr>
      <vt:lpstr>Lineation information</vt:lpstr>
      <vt:lpstr>Future Work</vt:lpstr>
      <vt:lpstr>Future work </vt:lpstr>
      <vt:lpstr>Image information</vt:lpstr>
      <vt:lpstr>R-Plot</vt:lpstr>
      <vt:lpstr>Impact Cratering </vt:lpstr>
      <vt:lpstr>Impact Cratering </vt:lpstr>
      <vt:lpstr>Impact Cratering </vt:lpstr>
      <vt:lpstr>Elliptical Crater Orientations</vt:lpstr>
      <vt:lpstr>Impact Cratering </vt:lpstr>
    </vt:vector>
  </TitlesOfParts>
  <Company/>
  <LinksUpToDate>false</LinksUpToDate>
  <SharedDoc>false</SharedDoc>
  <HyperlinksChanged>false</HyperlinksChanged>
  <AppVersion>15.0028</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Sierra Ferguson</dc:creator>
  <cp:lastModifiedBy>Sierra Ferguson</cp:lastModifiedBy>
  <cp:revision>178</cp:revision>
  <cp:lastPrinted>2018-04-03T00:33:45Z</cp:lastPrinted>
  <dcterms:created xsi:type="dcterms:W3CDTF">2018-03-08T21:00:03Z</dcterms:created>
  <dcterms:modified xsi:type="dcterms:W3CDTF">2018-08-14T14:05:01Z</dcterms:modified>
</cp:coreProperties>
</file>