
<file path=[Content_Types].xml><?xml version="1.0" encoding="utf-8"?>
<Types xmlns="http://schemas.openxmlformats.org/package/2006/content-types">
  <Default Extension="png" ContentType="image/png"/>
  <Default Extension="2b" ContentType="image/tif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sldIdLst>
    <p:sldId id="256" r:id="rId2"/>
    <p:sldId id="445" r:id="rId3"/>
    <p:sldId id="444" r:id="rId4"/>
    <p:sldId id="270" r:id="rId5"/>
    <p:sldId id="389" r:id="rId6"/>
    <p:sldId id="446" r:id="rId7"/>
    <p:sldId id="257" r:id="rId8"/>
    <p:sldId id="265" r:id="rId9"/>
    <p:sldId id="262" r:id="rId10"/>
    <p:sldId id="269" r:id="rId11"/>
    <p:sldId id="263" r:id="rId12"/>
    <p:sldId id="264" r:id="rId13"/>
    <p:sldId id="449" r:id="rId14"/>
    <p:sldId id="281" r:id="rId15"/>
    <p:sldId id="277" r:id="rId16"/>
    <p:sldId id="443" r:id="rId17"/>
    <p:sldId id="450" r:id="rId18"/>
    <p:sldId id="451" r:id="rId19"/>
    <p:sldId id="45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71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4"/>
    <p:restoredTop sz="90825"/>
  </p:normalViewPr>
  <p:slideViewPr>
    <p:cSldViewPr snapToGrid="0" snapToObjects="1">
      <p:cViewPr varScale="1">
        <p:scale>
          <a:sx n="74" d="100"/>
          <a:sy n="74" d="100"/>
        </p:scale>
        <p:origin x="1064" y="16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alyssa/Documents/Research/EnceladusTSFs/EncCases_March2018_360steps_FLMB_analysi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3"/>
          <c:order val="0"/>
          <c:tx>
            <c:strRef>
              <c:f>Analysis!$C$2</c:f>
              <c:strCache>
                <c:ptCount val="1"/>
                <c:pt idx="0">
                  <c:v>1.00E+13</c:v>
                </c:pt>
              </c:strCache>
            </c:strRef>
          </c:tx>
          <c:spPr>
            <a:ln w="19050" cap="rnd">
              <a:solidFill>
                <a:schemeClr val="accent4"/>
              </a:solidFill>
              <a:round/>
            </a:ln>
            <a:effectLst/>
          </c:spPr>
          <c:marker>
            <c:symbol val="circle"/>
            <c:size val="9"/>
            <c:spPr>
              <a:solidFill>
                <a:schemeClr val="accent4"/>
              </a:solidFill>
              <a:ln w="9525">
                <a:solidFill>
                  <a:schemeClr val="accent4"/>
                </a:solidFill>
              </a:ln>
              <a:effectLst/>
            </c:spPr>
          </c:marker>
          <c:cat>
            <c:strRef>
              <c:f>Analysis!$B$2:$B$7</c:f>
              <c:strCache>
                <c:ptCount val="6"/>
                <c:pt idx="0">
                  <c:v>0.5 km</c:v>
                </c:pt>
                <c:pt idx="1">
                  <c:v>1 km</c:v>
                </c:pt>
                <c:pt idx="2">
                  <c:v>3 km</c:v>
                </c:pt>
                <c:pt idx="3">
                  <c:v>5 km</c:v>
                </c:pt>
                <c:pt idx="4">
                  <c:v>12 km</c:v>
                </c:pt>
                <c:pt idx="5">
                  <c:v>22 km</c:v>
                </c:pt>
              </c:strCache>
            </c:strRef>
          </c:cat>
          <c:val>
            <c:numRef>
              <c:f>Analysis!$F$2:$F$7</c:f>
              <c:numCache>
                <c:formatCode>General</c:formatCode>
                <c:ptCount val="6"/>
                <c:pt idx="0">
                  <c:v>426</c:v>
                </c:pt>
                <c:pt idx="1">
                  <c:v>402</c:v>
                </c:pt>
                <c:pt idx="2">
                  <c:v>288</c:v>
                </c:pt>
                <c:pt idx="3">
                  <c:v>227</c:v>
                </c:pt>
                <c:pt idx="4">
                  <c:v>95</c:v>
                </c:pt>
                <c:pt idx="5">
                  <c:v>94</c:v>
                </c:pt>
              </c:numCache>
            </c:numRef>
          </c:val>
          <c:smooth val="0"/>
          <c:extLst>
            <c:ext xmlns:c16="http://schemas.microsoft.com/office/drawing/2014/chart" uri="{C3380CC4-5D6E-409C-BE32-E72D297353CC}">
              <c16:uniqueId val="{00000000-B9AF-5B44-8E5B-115A1E7662C1}"/>
            </c:ext>
          </c:extLst>
        </c:ser>
        <c:ser>
          <c:idx val="0"/>
          <c:order val="1"/>
          <c:tx>
            <c:strRef>
              <c:f>Analysis!$C$8</c:f>
              <c:strCache>
                <c:ptCount val="1"/>
                <c:pt idx="0">
                  <c:v>1.00E+15</c:v>
                </c:pt>
              </c:strCache>
            </c:strRef>
          </c:tx>
          <c:spPr>
            <a:ln w="19050" cap="rnd">
              <a:solidFill>
                <a:schemeClr val="accent1"/>
              </a:solidFill>
              <a:round/>
            </a:ln>
            <a:effectLst/>
          </c:spPr>
          <c:marker>
            <c:symbol val="diamond"/>
            <c:size val="9"/>
            <c:spPr>
              <a:solidFill>
                <a:schemeClr val="accent1"/>
              </a:solidFill>
              <a:ln w="9525">
                <a:solidFill>
                  <a:schemeClr val="accent1"/>
                </a:solidFill>
              </a:ln>
              <a:effectLst/>
            </c:spPr>
          </c:marker>
          <c:cat>
            <c:strRef>
              <c:f>Analysis!$B$2:$B$7</c:f>
              <c:strCache>
                <c:ptCount val="6"/>
                <c:pt idx="0">
                  <c:v>0.5 km</c:v>
                </c:pt>
                <c:pt idx="1">
                  <c:v>1 km</c:v>
                </c:pt>
                <c:pt idx="2">
                  <c:v>3 km</c:v>
                </c:pt>
                <c:pt idx="3">
                  <c:v>5 km</c:v>
                </c:pt>
                <c:pt idx="4">
                  <c:v>12 km</c:v>
                </c:pt>
                <c:pt idx="5">
                  <c:v>22 km</c:v>
                </c:pt>
              </c:strCache>
            </c:strRef>
          </c:cat>
          <c:val>
            <c:numRef>
              <c:f>Analysis!$F$8:$F$13</c:f>
              <c:numCache>
                <c:formatCode>General</c:formatCode>
                <c:ptCount val="6"/>
                <c:pt idx="0">
                  <c:v>426</c:v>
                </c:pt>
                <c:pt idx="1">
                  <c:v>402</c:v>
                </c:pt>
                <c:pt idx="4">
                  <c:v>20</c:v>
                </c:pt>
                <c:pt idx="5">
                  <c:v>15</c:v>
                </c:pt>
              </c:numCache>
            </c:numRef>
          </c:val>
          <c:smooth val="0"/>
          <c:extLst>
            <c:ext xmlns:c16="http://schemas.microsoft.com/office/drawing/2014/chart" uri="{C3380CC4-5D6E-409C-BE32-E72D297353CC}">
              <c16:uniqueId val="{00000001-B9AF-5B44-8E5B-115A1E7662C1}"/>
            </c:ext>
          </c:extLst>
        </c:ser>
        <c:ser>
          <c:idx val="1"/>
          <c:order val="2"/>
          <c:tx>
            <c:strRef>
              <c:f>Analysis!$C$14</c:f>
              <c:strCache>
                <c:ptCount val="1"/>
                <c:pt idx="0">
                  <c:v>1.00E+19</c:v>
                </c:pt>
              </c:strCache>
            </c:strRef>
          </c:tx>
          <c:spPr>
            <a:ln w="19050" cap="rnd">
              <a:solidFill>
                <a:schemeClr val="accent2"/>
              </a:solidFill>
              <a:round/>
            </a:ln>
            <a:effectLst/>
          </c:spPr>
          <c:marker>
            <c:symbol val="square"/>
            <c:size val="9"/>
            <c:spPr>
              <a:solidFill>
                <a:schemeClr val="accent2"/>
              </a:solidFill>
              <a:ln w="9525">
                <a:solidFill>
                  <a:schemeClr val="accent2"/>
                </a:solidFill>
              </a:ln>
              <a:effectLst/>
            </c:spPr>
          </c:marker>
          <c:dPt>
            <c:idx val="1"/>
            <c:marker>
              <c:symbol val="square"/>
              <c:size val="9"/>
              <c:spPr>
                <a:solidFill>
                  <a:schemeClr val="accent2"/>
                </a:solidFill>
                <a:ln w="9525">
                  <a:solidFill>
                    <a:schemeClr val="accent2"/>
                  </a:solidFill>
                </a:ln>
                <a:effectLst/>
              </c:spPr>
            </c:marker>
            <c:bubble3D val="0"/>
            <c:spPr>
              <a:ln w="19050" cap="rnd">
                <a:solidFill>
                  <a:schemeClr val="accent2"/>
                </a:solidFill>
                <a:round/>
              </a:ln>
              <a:effectLst/>
            </c:spPr>
            <c:extLst>
              <c:ext xmlns:c16="http://schemas.microsoft.com/office/drawing/2014/chart" uri="{C3380CC4-5D6E-409C-BE32-E72D297353CC}">
                <c16:uniqueId val="{00000003-B9AF-5B44-8E5B-115A1E7662C1}"/>
              </c:ext>
            </c:extLst>
          </c:dPt>
          <c:cat>
            <c:strRef>
              <c:f>Analysis!$B$2:$B$7</c:f>
              <c:strCache>
                <c:ptCount val="6"/>
                <c:pt idx="0">
                  <c:v>0.5 km</c:v>
                </c:pt>
                <c:pt idx="1">
                  <c:v>1 km</c:v>
                </c:pt>
                <c:pt idx="2">
                  <c:v>3 km</c:v>
                </c:pt>
                <c:pt idx="3">
                  <c:v>5 km</c:v>
                </c:pt>
                <c:pt idx="4">
                  <c:v>12 km</c:v>
                </c:pt>
                <c:pt idx="5">
                  <c:v>22 km</c:v>
                </c:pt>
              </c:strCache>
            </c:strRef>
          </c:cat>
          <c:val>
            <c:numRef>
              <c:f>Analysis!$F$14:$F$15</c:f>
              <c:numCache>
                <c:formatCode>General</c:formatCode>
                <c:ptCount val="2"/>
                <c:pt idx="0">
                  <c:v>287</c:v>
                </c:pt>
                <c:pt idx="1">
                  <c:v>208</c:v>
                </c:pt>
              </c:numCache>
            </c:numRef>
          </c:val>
          <c:smooth val="0"/>
          <c:extLst>
            <c:ext xmlns:c16="http://schemas.microsoft.com/office/drawing/2014/chart" uri="{C3380CC4-5D6E-409C-BE32-E72D297353CC}">
              <c16:uniqueId val="{00000004-B9AF-5B44-8E5B-115A1E7662C1}"/>
            </c:ext>
          </c:extLst>
        </c:ser>
        <c:ser>
          <c:idx val="2"/>
          <c:order val="3"/>
          <c:tx>
            <c:strRef>
              <c:f>Analysis!$C$20</c:f>
              <c:strCache>
                <c:ptCount val="1"/>
                <c:pt idx="0">
                  <c:v>1.00E+14</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val>
            <c:numRef>
              <c:f>Analysis!$F$20:$F$25</c:f>
              <c:numCache>
                <c:formatCode>General</c:formatCode>
                <c:ptCount val="6"/>
                <c:pt idx="4">
                  <c:v>24</c:v>
                </c:pt>
                <c:pt idx="5">
                  <c:v>18</c:v>
                </c:pt>
              </c:numCache>
            </c:numRef>
          </c:val>
          <c:smooth val="0"/>
          <c:extLst>
            <c:ext xmlns:c16="http://schemas.microsoft.com/office/drawing/2014/chart" uri="{C3380CC4-5D6E-409C-BE32-E72D297353CC}">
              <c16:uniqueId val="{00000005-B9AF-5B44-8E5B-115A1E7662C1}"/>
            </c:ext>
          </c:extLst>
        </c:ser>
        <c:dLbls>
          <c:showLegendKey val="0"/>
          <c:showVal val="0"/>
          <c:showCatName val="0"/>
          <c:showSerName val="0"/>
          <c:showPercent val="0"/>
          <c:showBubbleSize val="0"/>
        </c:dLbls>
        <c:marker val="1"/>
        <c:smooth val="0"/>
        <c:axId val="1958307135"/>
        <c:axId val="2016892543"/>
      </c:lineChart>
      <c:catAx>
        <c:axId val="1958307135"/>
        <c:scaling>
          <c:orientation val="minMax"/>
        </c:scaling>
        <c:delete val="0"/>
        <c:axPos val="b"/>
        <c:majorGridlines>
          <c:spPr>
            <a:ln w="9525" cap="flat" cmpd="sng" algn="ctr">
              <a:solidFill>
                <a:schemeClr val="tx1">
                  <a:lumMod val="9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r>
                  <a:rPr lang="en-US" sz="1800" dirty="0">
                    <a:solidFill>
                      <a:schemeClr val="bg1"/>
                    </a:solidFill>
                  </a:rPr>
                  <a:t>Total ice shell thickness</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2016892543"/>
        <c:crosses val="autoZero"/>
        <c:auto val="1"/>
        <c:lblAlgn val="ctr"/>
        <c:lblOffset val="100"/>
        <c:noMultiLvlLbl val="0"/>
      </c:catAx>
      <c:valAx>
        <c:axId val="2016892543"/>
        <c:scaling>
          <c:orientation val="minMax"/>
        </c:scaling>
        <c:delete val="0"/>
        <c:axPos val="l"/>
        <c:majorGridlines>
          <c:spPr>
            <a:ln w="9525" cap="flat" cmpd="sng" algn="ctr">
              <a:solidFill>
                <a:schemeClr val="tx1">
                  <a:lumMod val="9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bg1"/>
                    </a:solidFill>
                    <a:latin typeface="+mn-lt"/>
                    <a:ea typeface="+mn-ea"/>
                    <a:cs typeface="+mn-cs"/>
                  </a:defRPr>
                </a:pPr>
                <a:r>
                  <a:rPr lang="en-US" sz="1800" dirty="0">
                    <a:solidFill>
                      <a:schemeClr val="bg1"/>
                    </a:solidFill>
                  </a:rPr>
                  <a:t>Peak daily tensile</a:t>
                </a:r>
                <a:r>
                  <a:rPr lang="en-US" sz="1800" baseline="0" dirty="0">
                    <a:solidFill>
                      <a:schemeClr val="bg1"/>
                    </a:solidFill>
                  </a:rPr>
                  <a:t> stress in region (kPa)</a:t>
                </a:r>
                <a:endParaRPr lang="en-US" sz="1800" dirty="0">
                  <a:solidFill>
                    <a:schemeClr val="bg1"/>
                  </a:solidFill>
                </a:endParaRP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1958307135"/>
        <c:crosses val="autoZero"/>
        <c:crossBetween val="between"/>
      </c:valAx>
      <c:spPr>
        <a:solidFill>
          <a:schemeClr val="lt1"/>
        </a:solidFill>
        <a:ln w="12700" cap="flat" cmpd="sng" algn="ctr">
          <a:solidFill>
            <a:schemeClr val="bg1"/>
          </a:solidFill>
          <a:prstDash val="solid"/>
          <a:miter lim="800000"/>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1CA2C6-4043-C546-B271-B47D41D38515}" type="datetimeFigureOut">
              <a:rPr lang="en-US" smtClean="0"/>
              <a:t>8/13/18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218121-79CB-4E46-89A2-133B4363CCCF}" type="slidenum">
              <a:rPr lang="en-US" smtClean="0"/>
              <a:t>‹#›</a:t>
            </a:fld>
            <a:endParaRPr lang="en-US"/>
          </a:p>
        </p:txBody>
      </p:sp>
    </p:spTree>
    <p:extLst>
      <p:ext uri="{BB962C8B-B14F-4D97-AF65-F5344CB8AC3E}">
        <p14:creationId xmlns:p14="http://schemas.microsoft.com/office/powerpoint/2010/main" val="2473985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Europa’s eccentric orbit and subsurface</a:t>
            </a:r>
            <a:r>
              <a:rPr lang="en-US" baseline="0" dirty="0"/>
              <a:t> ocean lead to global tidal deformation that create the rich tectonic record on its surface. Europa is pervasively fractured. The only places we don’t see fractures is where they have been wiped out by chaos formation or bands. By reproducing the fractures on Europa’s surface, we know that tidal stresses play a key role in their formation, especially cycloids, which are these arcuate features we see here. Curiously, we do not see cycloids on Enceladus.</a:t>
            </a:r>
          </a:p>
        </p:txBody>
      </p:sp>
      <p:sp>
        <p:nvSpPr>
          <p:cNvPr id="4" name="Slide Number Placeholder 3"/>
          <p:cNvSpPr>
            <a:spLocks noGrp="1"/>
          </p:cNvSpPr>
          <p:nvPr>
            <p:ph type="sldNum" sz="quarter" idx="10"/>
          </p:nvPr>
        </p:nvSpPr>
        <p:spPr/>
        <p:txBody>
          <a:bodyPr/>
          <a:lstStyle/>
          <a:p>
            <a:fld id="{8A4882B1-19E0-DD4C-B80C-7833754EDED8}"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3080550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Diurnal tidal stresses seem to modulate activity along TSFs, but did tidal stresses form the TSFs?</a:t>
            </a:r>
          </a:p>
          <a:p>
            <a:r>
              <a:rPr lang="en-US" sz="1200" dirty="0"/>
              <a:t>What other stresses might have been involved? (e.g. cooling, NSR)</a:t>
            </a:r>
          </a:p>
          <a:p>
            <a:r>
              <a:rPr lang="en-US" sz="1200" dirty="0"/>
              <a:t>What does the formation of the TSFs imply about ice failure?</a:t>
            </a:r>
          </a:p>
          <a:p>
            <a:r>
              <a:rPr lang="en-US" sz="1200" dirty="0"/>
              <a:t>Did the same stresses form the other fractures in the South Polar Terrain (SPT)?</a:t>
            </a:r>
          </a:p>
        </p:txBody>
      </p:sp>
      <p:sp>
        <p:nvSpPr>
          <p:cNvPr id="4" name="Slide Number Placeholder 3"/>
          <p:cNvSpPr>
            <a:spLocks noGrp="1"/>
          </p:cNvSpPr>
          <p:nvPr>
            <p:ph type="sldNum" sz="quarter" idx="10"/>
          </p:nvPr>
        </p:nvSpPr>
        <p:spPr/>
        <p:txBody>
          <a:bodyPr/>
          <a:lstStyle/>
          <a:p>
            <a:fld id="{09D6C5FA-4E77-3741-BA1E-0D09D24F7BCB}" type="slidenum">
              <a:rPr lang="en-US" smtClean="0"/>
              <a:t>14</a:t>
            </a:fld>
            <a:endParaRPr lang="en-US"/>
          </a:p>
        </p:txBody>
      </p:sp>
    </p:spTree>
    <p:extLst>
      <p:ext uri="{BB962C8B-B14F-4D97-AF65-F5344CB8AC3E}">
        <p14:creationId xmlns:p14="http://schemas.microsoft.com/office/powerpoint/2010/main" val="1935179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9B1FA-6671-5D41-9516-51CC149208BB}" type="slidenum">
              <a:rPr lang="en-US" smtClean="0"/>
              <a:t>15</a:t>
            </a:fld>
            <a:endParaRPr lang="en-US"/>
          </a:p>
        </p:txBody>
      </p:sp>
    </p:spTree>
    <p:extLst>
      <p:ext uri="{BB962C8B-B14F-4D97-AF65-F5344CB8AC3E}">
        <p14:creationId xmlns:p14="http://schemas.microsoft.com/office/powerpoint/2010/main" val="2173728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where did this water come from?</a:t>
            </a:r>
          </a:p>
        </p:txBody>
      </p:sp>
      <p:sp>
        <p:nvSpPr>
          <p:cNvPr id="4" name="Slide Number Placeholder 3"/>
          <p:cNvSpPr>
            <a:spLocks noGrp="1"/>
          </p:cNvSpPr>
          <p:nvPr>
            <p:ph type="sldNum" sz="quarter" idx="10"/>
          </p:nvPr>
        </p:nvSpPr>
        <p:spPr/>
        <p:txBody>
          <a:bodyPr/>
          <a:lstStyle/>
          <a:p>
            <a:fld id="{4CF9B1FA-6671-5D41-9516-51CC149208BB}" type="slidenum">
              <a:rPr lang="en-US" smtClean="0"/>
              <a:t>4</a:t>
            </a:fld>
            <a:endParaRPr lang="en-US"/>
          </a:p>
        </p:txBody>
      </p:sp>
    </p:spTree>
    <p:extLst>
      <p:ext uri="{BB962C8B-B14F-4D97-AF65-F5344CB8AC3E}">
        <p14:creationId xmlns:p14="http://schemas.microsoft.com/office/powerpoint/2010/main" val="454880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orbel"/>
                <a:cs typeface="Corbel"/>
              </a:rPr>
              <a:t>We know</a:t>
            </a:r>
            <a:r>
              <a:rPr lang="en-US" sz="1200" baseline="0" dirty="0">
                <a:latin typeface="Corbel"/>
                <a:cs typeface="Corbel"/>
              </a:rPr>
              <a:t> Enceladus’ activity is related to tides, and t</a:t>
            </a:r>
            <a:r>
              <a:rPr lang="en-US" sz="1200" dirty="0">
                <a:latin typeface="Corbel"/>
                <a:cs typeface="Corbel"/>
              </a:rPr>
              <a:t>idal stresses increase with proximity and eccentricity.</a:t>
            </a:r>
          </a:p>
          <a:p>
            <a:r>
              <a:rPr lang="en-US" sz="1200" dirty="0">
                <a:latin typeface="Corbel"/>
                <a:cs typeface="Corbel"/>
              </a:rPr>
              <a:t>We</a:t>
            </a:r>
            <a:r>
              <a:rPr lang="en-US" sz="1200" baseline="0" dirty="0">
                <a:latin typeface="Corbel"/>
                <a:cs typeface="Corbel"/>
              </a:rPr>
              <a:t> would expect Mimas to be the most tidally-active satellite, but actually, it’s the only moon with no tectonic activity at all.</a:t>
            </a:r>
          </a:p>
          <a:p>
            <a:r>
              <a:rPr lang="en-US" sz="1200" baseline="0" dirty="0">
                <a:latin typeface="Corbel"/>
                <a:cs typeface="Corbel"/>
              </a:rPr>
              <a:t>So how could this be? Well the canonical idea is that Mimas has always been cold, so it is unresponsive to tides, and that the tectonic features on T, D, and R are </a:t>
            </a:r>
            <a:r>
              <a:rPr lang="en-US" sz="1200" baseline="0" dirty="0" err="1">
                <a:latin typeface="Corbel"/>
                <a:cs typeface="Corbel"/>
              </a:rPr>
              <a:t>unrleated</a:t>
            </a:r>
            <a:r>
              <a:rPr lang="en-US" sz="1200" baseline="0" dirty="0">
                <a:latin typeface="Corbel"/>
                <a:cs typeface="Corbel"/>
              </a:rPr>
              <a:t> to tides.</a:t>
            </a:r>
          </a:p>
          <a:p>
            <a:r>
              <a:rPr lang="en-US" sz="1200" baseline="0" dirty="0" err="1">
                <a:latin typeface="Corbel"/>
                <a:cs typeface="Corbel"/>
              </a:rPr>
              <a:t>Recnt</a:t>
            </a:r>
            <a:r>
              <a:rPr lang="en-US" sz="1200" baseline="0" dirty="0">
                <a:latin typeface="Corbel"/>
                <a:cs typeface="Corbel"/>
              </a:rPr>
              <a:t> observations suggest that Mimas is differentiated and may even have an ocean</a:t>
            </a:r>
          </a:p>
          <a:p>
            <a:r>
              <a:rPr lang="en-US" sz="1200" baseline="0" dirty="0">
                <a:latin typeface="Corbel"/>
                <a:cs typeface="Corbel"/>
              </a:rPr>
              <a:t>High heat flows have been reported for T, D, R that suggest past or present oceans</a:t>
            </a:r>
          </a:p>
          <a:p>
            <a:r>
              <a:rPr lang="en-US" sz="1200" baseline="0" dirty="0">
                <a:latin typeface="Corbel"/>
                <a:cs typeface="Corbel"/>
              </a:rPr>
              <a:t>Models of the orbital evolution of the system suggest even higher eccentricities in the past</a:t>
            </a:r>
          </a:p>
          <a:p>
            <a:r>
              <a:rPr lang="en-US" sz="1200" baseline="0" dirty="0">
                <a:latin typeface="Corbel"/>
                <a:cs typeface="Corbel"/>
              </a:rPr>
              <a:t>Model of young moons</a:t>
            </a:r>
          </a:p>
        </p:txBody>
      </p:sp>
      <p:sp>
        <p:nvSpPr>
          <p:cNvPr id="4" name="Slide Number Placeholder 3"/>
          <p:cNvSpPr>
            <a:spLocks noGrp="1"/>
          </p:cNvSpPr>
          <p:nvPr>
            <p:ph type="sldNum" sz="quarter" idx="10"/>
          </p:nvPr>
        </p:nvSpPr>
        <p:spPr/>
        <p:txBody>
          <a:bodyPr/>
          <a:lstStyle/>
          <a:p>
            <a:fld id="{F5BA38A6-F33E-EA46-81F9-9DEB52251462}" type="slidenum">
              <a:rPr lang="en-US" smtClean="0"/>
              <a:t>5</a:t>
            </a:fld>
            <a:endParaRPr lang="en-US"/>
          </a:p>
        </p:txBody>
      </p:sp>
    </p:spTree>
    <p:extLst>
      <p:ext uri="{BB962C8B-B14F-4D97-AF65-F5344CB8AC3E}">
        <p14:creationId xmlns:p14="http://schemas.microsoft.com/office/powerpoint/2010/main" val="3736970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218121-79CB-4E46-89A2-133B4363CCCF}" type="slidenum">
              <a:rPr lang="en-US" smtClean="0"/>
              <a:t>8</a:t>
            </a:fld>
            <a:endParaRPr lang="en-US"/>
          </a:p>
        </p:txBody>
      </p:sp>
    </p:spTree>
    <p:extLst>
      <p:ext uri="{BB962C8B-B14F-4D97-AF65-F5344CB8AC3E}">
        <p14:creationId xmlns:p14="http://schemas.microsoft.com/office/powerpoint/2010/main" val="4249747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 ocean + high eccentricity</a:t>
            </a:r>
            <a:r>
              <a:rPr lang="en-US" baseline="0" dirty="0"/>
              <a:t> should yield high tidal stresses – Is an ocean model consistent with the lack of activity on Mimas?</a:t>
            </a:r>
            <a:endParaRPr lang="en-US" dirty="0"/>
          </a:p>
        </p:txBody>
      </p:sp>
      <p:sp>
        <p:nvSpPr>
          <p:cNvPr id="4" name="Slide Number Placeholder 3"/>
          <p:cNvSpPr>
            <a:spLocks noGrp="1"/>
          </p:cNvSpPr>
          <p:nvPr>
            <p:ph type="sldNum" sz="quarter" idx="10"/>
          </p:nvPr>
        </p:nvSpPr>
        <p:spPr/>
        <p:txBody>
          <a:bodyPr/>
          <a:lstStyle/>
          <a:p>
            <a:fld id="{8A4882B1-19E0-DD4C-B80C-7833754EDED8}" type="slidenum">
              <a:rPr lang="en-US" smtClean="0"/>
              <a:t>9</a:t>
            </a:fld>
            <a:endParaRPr lang="en-US"/>
          </a:p>
        </p:txBody>
      </p:sp>
    </p:spTree>
    <p:extLst>
      <p:ext uri="{BB962C8B-B14F-4D97-AF65-F5344CB8AC3E}">
        <p14:creationId xmlns:p14="http://schemas.microsoft.com/office/powerpoint/2010/main" val="1167059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 ocean + high eccentricity</a:t>
            </a:r>
            <a:r>
              <a:rPr lang="en-US" baseline="0" dirty="0"/>
              <a:t> should yield high tidal stresses – Is an ocean model consistent with the lack of activity on Mimas?</a:t>
            </a:r>
            <a:endParaRPr lang="en-US" dirty="0"/>
          </a:p>
        </p:txBody>
      </p:sp>
      <p:sp>
        <p:nvSpPr>
          <p:cNvPr id="4" name="Slide Number Placeholder 3"/>
          <p:cNvSpPr>
            <a:spLocks noGrp="1"/>
          </p:cNvSpPr>
          <p:nvPr>
            <p:ph type="sldNum" sz="quarter" idx="10"/>
          </p:nvPr>
        </p:nvSpPr>
        <p:spPr/>
        <p:txBody>
          <a:bodyPr/>
          <a:lstStyle/>
          <a:p>
            <a:fld id="{8A4882B1-19E0-DD4C-B80C-7833754EDED8}" type="slidenum">
              <a:rPr lang="en-US" smtClean="0"/>
              <a:t>10</a:t>
            </a:fld>
            <a:endParaRPr lang="en-US"/>
          </a:p>
        </p:txBody>
      </p:sp>
    </p:spTree>
    <p:extLst>
      <p:ext uri="{BB962C8B-B14F-4D97-AF65-F5344CB8AC3E}">
        <p14:creationId xmlns:p14="http://schemas.microsoft.com/office/powerpoint/2010/main" val="3022142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4882B1-19E0-DD4C-B80C-7833754EDED8}" type="slidenum">
              <a:rPr lang="en-US" smtClean="0"/>
              <a:t>11</a:t>
            </a:fld>
            <a:endParaRPr lang="en-US"/>
          </a:p>
        </p:txBody>
      </p:sp>
    </p:spTree>
    <p:extLst>
      <p:ext uri="{BB962C8B-B14F-4D97-AF65-F5344CB8AC3E}">
        <p14:creationId xmlns:p14="http://schemas.microsoft.com/office/powerpoint/2010/main" val="2016255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cannot have any additional stress sources like NSR or ice shell cooling.</a:t>
            </a:r>
          </a:p>
        </p:txBody>
      </p:sp>
      <p:sp>
        <p:nvSpPr>
          <p:cNvPr id="4" name="Slide Number Placeholder 3"/>
          <p:cNvSpPr>
            <a:spLocks noGrp="1"/>
          </p:cNvSpPr>
          <p:nvPr>
            <p:ph type="sldNum" sz="quarter" idx="10"/>
          </p:nvPr>
        </p:nvSpPr>
        <p:spPr/>
        <p:txBody>
          <a:bodyPr/>
          <a:lstStyle/>
          <a:p>
            <a:fld id="{8A4882B1-19E0-DD4C-B80C-7833754EDED8}" type="slidenum">
              <a:rPr lang="en-US" smtClean="0"/>
              <a:t>12</a:t>
            </a:fld>
            <a:endParaRPr lang="en-US"/>
          </a:p>
        </p:txBody>
      </p:sp>
    </p:spTree>
    <p:extLst>
      <p:ext uri="{BB962C8B-B14F-4D97-AF65-F5344CB8AC3E}">
        <p14:creationId xmlns:p14="http://schemas.microsoft.com/office/powerpoint/2010/main" val="553903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Measured local orientations at 6391 points. For this presentation, I’ll focus on the roughly 2400 points that lie along the most prominent four fractures.</a:t>
            </a:r>
          </a:p>
        </p:txBody>
      </p:sp>
      <p:sp>
        <p:nvSpPr>
          <p:cNvPr id="4" name="Slide Number Placeholder 3"/>
          <p:cNvSpPr>
            <a:spLocks noGrp="1"/>
          </p:cNvSpPr>
          <p:nvPr>
            <p:ph type="sldNum" sz="quarter" idx="10"/>
          </p:nvPr>
        </p:nvSpPr>
        <p:spPr/>
        <p:txBody>
          <a:bodyPr/>
          <a:lstStyle/>
          <a:p>
            <a:fld id="{09D6C5FA-4E77-3741-BA1E-0D09D24F7BCB}" type="slidenum">
              <a:rPr lang="en-US" smtClean="0"/>
              <a:t>13</a:t>
            </a:fld>
            <a:endParaRPr lang="en-US"/>
          </a:p>
        </p:txBody>
      </p:sp>
    </p:spTree>
    <p:extLst>
      <p:ext uri="{BB962C8B-B14F-4D97-AF65-F5344CB8AC3E}">
        <p14:creationId xmlns:p14="http://schemas.microsoft.com/office/powerpoint/2010/main" val="1467228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85DCC5-3505-C249-8996-6540AE48AE62}" type="datetimeFigureOut">
              <a:rPr lang="en-US" smtClean="0"/>
              <a:t>8/12/18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21A34-3B8E-FA4F-A55B-4AD24D9FF9F2}" type="slidenum">
              <a:rPr lang="en-US" smtClean="0"/>
              <a:t>‹#›</a:t>
            </a:fld>
            <a:endParaRPr lang="en-US"/>
          </a:p>
        </p:txBody>
      </p:sp>
    </p:spTree>
    <p:extLst>
      <p:ext uri="{BB962C8B-B14F-4D97-AF65-F5344CB8AC3E}">
        <p14:creationId xmlns:p14="http://schemas.microsoft.com/office/powerpoint/2010/main" val="303462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85DCC5-3505-C249-8996-6540AE48AE62}" type="datetimeFigureOut">
              <a:rPr lang="en-US" smtClean="0"/>
              <a:t>8/12/18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21A34-3B8E-FA4F-A55B-4AD24D9FF9F2}" type="slidenum">
              <a:rPr lang="en-US" smtClean="0"/>
              <a:t>‹#›</a:t>
            </a:fld>
            <a:endParaRPr lang="en-US"/>
          </a:p>
        </p:txBody>
      </p:sp>
    </p:spTree>
    <p:extLst>
      <p:ext uri="{BB962C8B-B14F-4D97-AF65-F5344CB8AC3E}">
        <p14:creationId xmlns:p14="http://schemas.microsoft.com/office/powerpoint/2010/main" val="1686515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85DCC5-3505-C249-8996-6540AE48AE62}" type="datetimeFigureOut">
              <a:rPr lang="en-US" smtClean="0"/>
              <a:t>8/12/18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21A34-3B8E-FA4F-A55B-4AD24D9FF9F2}" type="slidenum">
              <a:rPr lang="en-US" smtClean="0"/>
              <a:t>‹#›</a:t>
            </a:fld>
            <a:endParaRPr lang="en-US"/>
          </a:p>
        </p:txBody>
      </p:sp>
    </p:spTree>
    <p:extLst>
      <p:ext uri="{BB962C8B-B14F-4D97-AF65-F5344CB8AC3E}">
        <p14:creationId xmlns:p14="http://schemas.microsoft.com/office/powerpoint/2010/main" val="3569732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85DCC5-3505-C249-8996-6540AE48AE62}" type="datetimeFigureOut">
              <a:rPr lang="en-US" smtClean="0"/>
              <a:t>8/12/18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21A34-3B8E-FA4F-A55B-4AD24D9FF9F2}" type="slidenum">
              <a:rPr lang="en-US" smtClean="0"/>
              <a:t>‹#›</a:t>
            </a:fld>
            <a:endParaRPr lang="en-US"/>
          </a:p>
        </p:txBody>
      </p:sp>
    </p:spTree>
    <p:extLst>
      <p:ext uri="{BB962C8B-B14F-4D97-AF65-F5344CB8AC3E}">
        <p14:creationId xmlns:p14="http://schemas.microsoft.com/office/powerpoint/2010/main" val="3095994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485DCC5-3505-C249-8996-6540AE48AE62}" type="datetimeFigureOut">
              <a:rPr lang="en-US" smtClean="0"/>
              <a:t>8/12/18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21A34-3B8E-FA4F-A55B-4AD24D9FF9F2}" type="slidenum">
              <a:rPr lang="en-US" smtClean="0"/>
              <a:t>‹#›</a:t>
            </a:fld>
            <a:endParaRPr lang="en-US"/>
          </a:p>
        </p:txBody>
      </p:sp>
    </p:spTree>
    <p:extLst>
      <p:ext uri="{BB962C8B-B14F-4D97-AF65-F5344CB8AC3E}">
        <p14:creationId xmlns:p14="http://schemas.microsoft.com/office/powerpoint/2010/main" val="4205936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85DCC5-3505-C249-8996-6540AE48AE62}" type="datetimeFigureOut">
              <a:rPr lang="en-US" smtClean="0"/>
              <a:t>8/12/18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321A34-3B8E-FA4F-A55B-4AD24D9FF9F2}" type="slidenum">
              <a:rPr lang="en-US" smtClean="0"/>
              <a:t>‹#›</a:t>
            </a:fld>
            <a:endParaRPr lang="en-US"/>
          </a:p>
        </p:txBody>
      </p:sp>
    </p:spTree>
    <p:extLst>
      <p:ext uri="{BB962C8B-B14F-4D97-AF65-F5344CB8AC3E}">
        <p14:creationId xmlns:p14="http://schemas.microsoft.com/office/powerpoint/2010/main" val="2676167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85DCC5-3505-C249-8996-6540AE48AE62}" type="datetimeFigureOut">
              <a:rPr lang="en-US" smtClean="0"/>
              <a:t>8/12/18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321A34-3B8E-FA4F-A55B-4AD24D9FF9F2}" type="slidenum">
              <a:rPr lang="en-US" smtClean="0"/>
              <a:t>‹#›</a:t>
            </a:fld>
            <a:endParaRPr lang="en-US"/>
          </a:p>
        </p:txBody>
      </p:sp>
    </p:spTree>
    <p:extLst>
      <p:ext uri="{BB962C8B-B14F-4D97-AF65-F5344CB8AC3E}">
        <p14:creationId xmlns:p14="http://schemas.microsoft.com/office/powerpoint/2010/main" val="2888813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85DCC5-3505-C249-8996-6540AE48AE62}" type="datetimeFigureOut">
              <a:rPr lang="en-US" smtClean="0"/>
              <a:t>8/12/18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321A34-3B8E-FA4F-A55B-4AD24D9FF9F2}" type="slidenum">
              <a:rPr lang="en-US" smtClean="0"/>
              <a:t>‹#›</a:t>
            </a:fld>
            <a:endParaRPr lang="en-US"/>
          </a:p>
        </p:txBody>
      </p:sp>
    </p:spTree>
    <p:extLst>
      <p:ext uri="{BB962C8B-B14F-4D97-AF65-F5344CB8AC3E}">
        <p14:creationId xmlns:p14="http://schemas.microsoft.com/office/powerpoint/2010/main" val="3586135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85DCC5-3505-C249-8996-6540AE48AE62}" type="datetimeFigureOut">
              <a:rPr lang="en-US" smtClean="0"/>
              <a:t>8/12/18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321A34-3B8E-FA4F-A55B-4AD24D9FF9F2}" type="slidenum">
              <a:rPr lang="en-US" smtClean="0"/>
              <a:t>‹#›</a:t>
            </a:fld>
            <a:endParaRPr lang="en-US"/>
          </a:p>
        </p:txBody>
      </p:sp>
    </p:spTree>
    <p:extLst>
      <p:ext uri="{BB962C8B-B14F-4D97-AF65-F5344CB8AC3E}">
        <p14:creationId xmlns:p14="http://schemas.microsoft.com/office/powerpoint/2010/main" val="4226496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485DCC5-3505-C249-8996-6540AE48AE62}" type="datetimeFigureOut">
              <a:rPr lang="en-US" smtClean="0"/>
              <a:t>8/12/18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321A34-3B8E-FA4F-A55B-4AD24D9FF9F2}" type="slidenum">
              <a:rPr lang="en-US" smtClean="0"/>
              <a:t>‹#›</a:t>
            </a:fld>
            <a:endParaRPr lang="en-US"/>
          </a:p>
        </p:txBody>
      </p:sp>
    </p:spTree>
    <p:extLst>
      <p:ext uri="{BB962C8B-B14F-4D97-AF65-F5344CB8AC3E}">
        <p14:creationId xmlns:p14="http://schemas.microsoft.com/office/powerpoint/2010/main" val="2160366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485DCC5-3505-C249-8996-6540AE48AE62}" type="datetimeFigureOut">
              <a:rPr lang="en-US" smtClean="0"/>
              <a:t>8/12/18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321A34-3B8E-FA4F-A55B-4AD24D9FF9F2}" type="slidenum">
              <a:rPr lang="en-US" smtClean="0"/>
              <a:t>‹#›</a:t>
            </a:fld>
            <a:endParaRPr lang="en-US"/>
          </a:p>
        </p:txBody>
      </p:sp>
    </p:spTree>
    <p:extLst>
      <p:ext uri="{BB962C8B-B14F-4D97-AF65-F5344CB8AC3E}">
        <p14:creationId xmlns:p14="http://schemas.microsoft.com/office/powerpoint/2010/main" val="2733848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85DCC5-3505-C249-8996-6540AE48AE62}" type="datetimeFigureOut">
              <a:rPr lang="en-US" smtClean="0"/>
              <a:t>8/12/18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321A34-3B8E-FA4F-A55B-4AD24D9FF9F2}" type="slidenum">
              <a:rPr lang="en-US" smtClean="0"/>
              <a:t>‹#›</a:t>
            </a:fld>
            <a:endParaRPr lang="en-US"/>
          </a:p>
        </p:txBody>
      </p:sp>
    </p:spTree>
    <p:extLst>
      <p:ext uri="{BB962C8B-B14F-4D97-AF65-F5344CB8AC3E}">
        <p14:creationId xmlns:p14="http://schemas.microsoft.com/office/powerpoint/2010/main" val="95571852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t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2b"/><Relationship Id="rId5" Type="http://schemas.openxmlformats.org/officeDocument/2006/relationships/image" Target="../media/image2.jp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tif"/><Relationship Id="rId1" Type="http://schemas.openxmlformats.org/officeDocument/2006/relationships/slideLayout" Target="../slideLayouts/slideLayout2.xml"/><Relationship Id="rId4" Type="http://schemas.openxmlformats.org/officeDocument/2006/relationships/image" Target="../media/image7.tif"/></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pn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microsoft.com/office/2007/relationships/hdphoto" Target="../media/hdphoto2.wdp"/><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0.jp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DE98F-677D-5346-92B6-FADBC21F096D}"/>
              </a:ext>
            </a:extLst>
          </p:cNvPr>
          <p:cNvSpPr>
            <a:spLocks noGrp="1"/>
          </p:cNvSpPr>
          <p:nvPr>
            <p:ph type="ctrTitle"/>
          </p:nvPr>
        </p:nvSpPr>
        <p:spPr/>
        <p:txBody>
          <a:bodyPr>
            <a:normAutofit fontScale="90000"/>
          </a:bodyPr>
          <a:lstStyle/>
          <a:p>
            <a:r>
              <a:rPr lang="en-US" dirty="0"/>
              <a:t>The tide that binds: Stress and tectonics on the mid-sized icy moons of Saturn</a:t>
            </a:r>
          </a:p>
        </p:txBody>
      </p:sp>
      <p:sp>
        <p:nvSpPr>
          <p:cNvPr id="3" name="Subtitle 2">
            <a:extLst>
              <a:ext uri="{FF2B5EF4-FFF2-40B4-BE49-F238E27FC236}">
                <a16:creationId xmlns:a16="http://schemas.microsoft.com/office/drawing/2014/main" id="{25E789C8-4C0E-F749-8A15-6E7A31F2D8D6}"/>
              </a:ext>
            </a:extLst>
          </p:cNvPr>
          <p:cNvSpPr>
            <a:spLocks noGrp="1"/>
          </p:cNvSpPr>
          <p:nvPr>
            <p:ph type="subTitle" idx="1"/>
          </p:nvPr>
        </p:nvSpPr>
        <p:spPr>
          <a:xfrm>
            <a:off x="3089330" y="3958499"/>
            <a:ext cx="6194156" cy="1655762"/>
          </a:xfrm>
        </p:spPr>
        <p:txBody>
          <a:bodyPr>
            <a:normAutofit fontScale="92500" lnSpcReduction="20000"/>
          </a:bodyPr>
          <a:lstStyle/>
          <a:p>
            <a:pPr>
              <a:lnSpc>
                <a:spcPct val="110000"/>
              </a:lnSpc>
              <a:spcBef>
                <a:spcPts val="0"/>
              </a:spcBef>
            </a:pPr>
            <a:r>
              <a:rPr lang="en-US" sz="2800" dirty="0"/>
              <a:t>Alyssa Rhoden, M. </a:t>
            </a:r>
            <a:r>
              <a:rPr lang="en-US" sz="2800" dirty="0" err="1"/>
              <a:t>Neveu</a:t>
            </a:r>
            <a:r>
              <a:rPr lang="en-US" sz="2800" dirty="0"/>
              <a:t>, T. A. </a:t>
            </a:r>
            <a:r>
              <a:rPr lang="en-US" sz="2800" dirty="0" err="1"/>
              <a:t>Hurford</a:t>
            </a:r>
            <a:r>
              <a:rPr lang="en-US" sz="2800" dirty="0"/>
              <a:t>, W. G. Henning, J. N. </a:t>
            </a:r>
            <a:r>
              <a:rPr lang="en-US" sz="2800" dirty="0" err="1"/>
              <a:t>Spitale</a:t>
            </a:r>
            <a:r>
              <a:rPr lang="en-US" sz="2800" dirty="0"/>
              <a:t>, E. M. Huff</a:t>
            </a:r>
          </a:p>
          <a:p>
            <a:pPr>
              <a:lnSpc>
                <a:spcPct val="110000"/>
              </a:lnSpc>
              <a:spcBef>
                <a:spcPts val="0"/>
              </a:spcBef>
            </a:pPr>
            <a:endParaRPr lang="en-US" sz="2800" dirty="0"/>
          </a:p>
          <a:p>
            <a:pPr>
              <a:lnSpc>
                <a:spcPct val="110000"/>
              </a:lnSpc>
              <a:spcBef>
                <a:spcPts val="0"/>
              </a:spcBef>
            </a:pPr>
            <a:r>
              <a:rPr lang="en-US" sz="2800" dirty="0"/>
              <a:t>Southwest Research Institute - Boulder</a:t>
            </a:r>
          </a:p>
        </p:txBody>
      </p:sp>
      <p:sp>
        <p:nvSpPr>
          <p:cNvPr id="4" name="Rectangle 3">
            <a:extLst>
              <a:ext uri="{FF2B5EF4-FFF2-40B4-BE49-F238E27FC236}">
                <a16:creationId xmlns:a16="http://schemas.microsoft.com/office/drawing/2014/main" id="{3CAD9E12-A356-CA49-8106-D737CC8DF8DA}"/>
              </a:ext>
            </a:extLst>
          </p:cNvPr>
          <p:cNvSpPr/>
          <p:nvPr/>
        </p:nvSpPr>
        <p:spPr>
          <a:xfrm>
            <a:off x="1735811" y="1239864"/>
            <a:ext cx="8885695" cy="215426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latin typeface="Calibri Light" panose="020F0302020204030204" pitchFamily="34" charset="0"/>
                <a:cs typeface="Calibri Light" panose="020F0302020204030204" pitchFamily="34" charset="0"/>
              </a:rPr>
              <a:t>The tide that binds: Stress and tectonics on Mimas and Enceladus (and maybe Dione)</a:t>
            </a:r>
          </a:p>
        </p:txBody>
      </p:sp>
    </p:spTree>
    <p:extLst>
      <p:ext uri="{BB962C8B-B14F-4D97-AF65-F5344CB8AC3E}">
        <p14:creationId xmlns:p14="http://schemas.microsoft.com/office/powerpoint/2010/main" val="425969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6633"/>
            <a:ext cx="9144000" cy="1143000"/>
          </a:xfrm>
        </p:spPr>
        <p:txBody>
          <a:bodyPr>
            <a:normAutofit/>
          </a:bodyPr>
          <a:lstStyle/>
          <a:p>
            <a:pPr algn="ctr"/>
            <a:r>
              <a:rPr lang="en-US" dirty="0"/>
              <a:t>Can geology rule out the ocean?</a:t>
            </a:r>
          </a:p>
        </p:txBody>
      </p:sp>
      <p:sp>
        <p:nvSpPr>
          <p:cNvPr id="9" name="Content Placeholder 2"/>
          <p:cNvSpPr>
            <a:spLocks noGrp="1"/>
          </p:cNvSpPr>
          <p:nvPr>
            <p:ph idx="1"/>
          </p:nvPr>
        </p:nvSpPr>
        <p:spPr>
          <a:xfrm>
            <a:off x="8456802" y="2981739"/>
            <a:ext cx="3503286" cy="2857073"/>
          </a:xfrm>
        </p:spPr>
        <p:txBody>
          <a:bodyPr>
            <a:normAutofit/>
          </a:bodyPr>
          <a:lstStyle/>
          <a:p>
            <a:pPr marL="0" indent="0" algn="ctr">
              <a:buNone/>
            </a:pPr>
            <a:r>
              <a:rPr lang="en-US" dirty="0"/>
              <a:t>How much tidal stress? Is an ocean model compatible with inactivity?</a:t>
            </a:r>
          </a:p>
        </p:txBody>
      </p:sp>
      <p:pic>
        <p:nvPicPr>
          <p:cNvPr id="15" name="Picture 14" descr="Mimas_Cassini.jpg"/>
          <p:cNvPicPr>
            <a:picLocks noChangeAspect="1"/>
          </p:cNvPicPr>
          <p:nvPr/>
        </p:nvPicPr>
        <p:blipFill rotWithShape="1">
          <a:blip r:embed="rId3">
            <a:extLst>
              <a:ext uri="{28A0092B-C50C-407E-A947-70E740481C1C}">
                <a14:useLocalDpi xmlns:a14="http://schemas.microsoft.com/office/drawing/2010/main" val="0"/>
              </a:ext>
            </a:extLst>
          </a:blip>
          <a:srcRect l="3813" t="4357" r="3594" b="4793"/>
          <a:stretch/>
        </p:blipFill>
        <p:spPr>
          <a:xfrm>
            <a:off x="3848138" y="1808683"/>
            <a:ext cx="4438680" cy="4355127"/>
          </a:xfrm>
          <a:prstGeom prst="rect">
            <a:avLst/>
          </a:prstGeom>
          <a:ln>
            <a:solidFill>
              <a:srgbClr val="FFFFFF"/>
            </a:solidFill>
          </a:ln>
        </p:spPr>
      </p:pic>
      <p:sp>
        <p:nvSpPr>
          <p:cNvPr id="16" name="Oval 15"/>
          <p:cNvSpPr/>
          <p:nvPr/>
        </p:nvSpPr>
        <p:spPr>
          <a:xfrm>
            <a:off x="3994672" y="1956171"/>
            <a:ext cx="4056891" cy="3996758"/>
          </a:xfrm>
          <a:prstGeom prst="ellipse">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164656" y="2113623"/>
            <a:ext cx="3713857" cy="3662888"/>
          </a:xfrm>
          <a:prstGeom prst="ellips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340504" y="2279701"/>
            <a:ext cx="3386986" cy="3340503"/>
          </a:xfrm>
          <a:prstGeom prst="ellipse">
            <a:avLst/>
          </a:prstGeom>
          <a:blipFill>
            <a:blip r:embed="rId4"/>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Box 20"/>
          <p:cNvSpPr txBox="1"/>
          <p:nvPr/>
        </p:nvSpPr>
        <p:spPr>
          <a:xfrm>
            <a:off x="4850646" y="3448163"/>
            <a:ext cx="2408913" cy="923330"/>
          </a:xfrm>
          <a:prstGeom prst="rect">
            <a:avLst/>
          </a:prstGeom>
          <a:noFill/>
          <a:ln>
            <a:noFill/>
          </a:ln>
        </p:spPr>
        <p:txBody>
          <a:bodyPr wrap="square" rtlCol="0">
            <a:spAutoFit/>
          </a:bodyPr>
          <a:lstStyle/>
          <a:p>
            <a:pPr algn="ctr"/>
            <a:r>
              <a:rPr lang="en-US" sz="5400" b="1" dirty="0"/>
              <a:t>?</a:t>
            </a:r>
          </a:p>
        </p:txBody>
      </p:sp>
      <p:sp>
        <p:nvSpPr>
          <p:cNvPr id="3" name="TextBox 2"/>
          <p:cNvSpPr txBox="1"/>
          <p:nvPr/>
        </p:nvSpPr>
        <p:spPr>
          <a:xfrm>
            <a:off x="287780" y="3123553"/>
            <a:ext cx="3238961" cy="1384995"/>
          </a:xfrm>
          <a:prstGeom prst="rect">
            <a:avLst/>
          </a:prstGeom>
          <a:noFill/>
        </p:spPr>
        <p:txBody>
          <a:bodyPr wrap="square" rtlCol="0">
            <a:spAutoFit/>
          </a:bodyPr>
          <a:lstStyle/>
          <a:p>
            <a:pPr algn="ctr"/>
            <a:r>
              <a:rPr lang="en-US" sz="2800" dirty="0"/>
              <a:t>Ocean + eccentric orbit = enhanced tidal stress</a:t>
            </a:r>
          </a:p>
        </p:txBody>
      </p:sp>
    </p:spTree>
    <p:extLst>
      <p:ext uri="{BB962C8B-B14F-4D97-AF65-F5344CB8AC3E}">
        <p14:creationId xmlns:p14="http://schemas.microsoft.com/office/powerpoint/2010/main" val="4060676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520044" y="2155483"/>
            <a:ext cx="3585308" cy="3405034"/>
          </a:xfrm>
          <a:prstGeom prst="rect">
            <a:avLst/>
          </a:prstGeom>
          <a:noFill/>
        </p:spPr>
        <p:txBody>
          <a:bodyPr wrap="square" rtlCol="0">
            <a:spAutoFit/>
          </a:bodyPr>
          <a:lstStyle/>
          <a:p>
            <a:pPr>
              <a:lnSpc>
                <a:spcPct val="110000"/>
              </a:lnSpc>
            </a:pPr>
            <a:r>
              <a:rPr lang="en-US" sz="2000" dirty="0"/>
              <a:t>Silicate pseudo-core</a:t>
            </a:r>
            <a:r>
              <a:rPr lang="en-US" sz="2000" dirty="0">
                <a:latin typeface="Calibri"/>
                <a:cs typeface="Calibri"/>
              </a:rPr>
              <a:t>, 10 </a:t>
            </a:r>
            <a:r>
              <a:rPr lang="en-US" sz="2000" dirty="0"/>
              <a:t>km</a:t>
            </a:r>
          </a:p>
          <a:p>
            <a:pPr>
              <a:lnSpc>
                <a:spcPct val="110000"/>
              </a:lnSpc>
            </a:pPr>
            <a:r>
              <a:rPr lang="en-US" sz="2000" dirty="0"/>
              <a:t>Silicate mantle, </a:t>
            </a:r>
            <a:r>
              <a:rPr lang="en-US" sz="2000" dirty="0">
                <a:latin typeface="Calibri"/>
                <a:cs typeface="Calibri"/>
              </a:rPr>
              <a:t>156 </a:t>
            </a:r>
            <a:r>
              <a:rPr lang="en-US" sz="2000" dirty="0"/>
              <a:t>km</a:t>
            </a:r>
          </a:p>
          <a:p>
            <a:pPr>
              <a:lnSpc>
                <a:spcPct val="110000"/>
              </a:lnSpc>
            </a:pPr>
            <a:endParaRPr lang="en-US" sz="800" dirty="0"/>
          </a:p>
          <a:p>
            <a:pPr>
              <a:lnSpc>
                <a:spcPct val="110000"/>
              </a:lnSpc>
            </a:pPr>
            <a:r>
              <a:rPr lang="en-US" sz="2000" dirty="0"/>
              <a:t>Liquid water ocean</a:t>
            </a:r>
          </a:p>
          <a:p>
            <a:pPr>
              <a:lnSpc>
                <a:spcPct val="110000"/>
              </a:lnSpc>
            </a:pPr>
            <a:r>
              <a:rPr lang="en-US" sz="2000" dirty="0"/>
              <a:t>Ductile ice</a:t>
            </a:r>
          </a:p>
          <a:p>
            <a:pPr>
              <a:lnSpc>
                <a:spcPct val="110000"/>
              </a:lnSpc>
            </a:pPr>
            <a:endParaRPr lang="en-US" sz="800" dirty="0"/>
          </a:p>
          <a:p>
            <a:pPr>
              <a:lnSpc>
                <a:spcPct val="110000"/>
              </a:lnSpc>
            </a:pPr>
            <a:r>
              <a:rPr lang="en-US" sz="2000" dirty="0"/>
              <a:t>Brittle ice, </a:t>
            </a:r>
            <a:r>
              <a:rPr lang="en-US" sz="2000" dirty="0">
                <a:latin typeface="Calibri"/>
                <a:cs typeface="Calibri"/>
              </a:rPr>
              <a:t>1</a:t>
            </a:r>
            <a:r>
              <a:rPr lang="en-US" sz="2000" dirty="0"/>
              <a:t> km</a:t>
            </a:r>
          </a:p>
          <a:p>
            <a:pPr>
              <a:lnSpc>
                <a:spcPct val="110000"/>
              </a:lnSpc>
            </a:pPr>
            <a:endParaRPr lang="en-US" sz="2000" dirty="0"/>
          </a:p>
          <a:p>
            <a:pPr>
              <a:lnSpc>
                <a:spcPct val="110000"/>
              </a:lnSpc>
            </a:pPr>
            <a:r>
              <a:rPr lang="en-US" sz="2000" dirty="0"/>
              <a:t>Current </a:t>
            </a:r>
            <a:r>
              <a:rPr lang="en-US" sz="2000" dirty="0" err="1"/>
              <a:t>ecc</a:t>
            </a:r>
            <a:r>
              <a:rPr lang="en-US" sz="2000" dirty="0"/>
              <a:t> = </a:t>
            </a:r>
            <a:r>
              <a:rPr lang="en-US" sz="2000" dirty="0">
                <a:latin typeface="Calibri"/>
                <a:cs typeface="Calibri"/>
              </a:rPr>
              <a:t>0.0197</a:t>
            </a:r>
          </a:p>
          <a:p>
            <a:pPr>
              <a:lnSpc>
                <a:spcPct val="110000"/>
              </a:lnSpc>
            </a:pPr>
            <a:r>
              <a:rPr lang="en-US" sz="2000" dirty="0" err="1"/>
              <a:t>Ecc</a:t>
            </a:r>
            <a:r>
              <a:rPr lang="en-US" sz="2000" dirty="0"/>
              <a:t> = </a:t>
            </a:r>
            <a:r>
              <a:rPr lang="en-US" sz="2000" dirty="0">
                <a:latin typeface="Calibri"/>
                <a:cs typeface="Calibri"/>
              </a:rPr>
              <a:t>0.0127</a:t>
            </a:r>
            <a:r>
              <a:rPr lang="en-US" sz="2000" dirty="0"/>
              <a:t> (libration proxy)</a:t>
            </a:r>
          </a:p>
          <a:p>
            <a:pPr>
              <a:lnSpc>
                <a:spcPct val="110000"/>
              </a:lnSpc>
            </a:pPr>
            <a:endParaRPr lang="en-US" sz="2000" dirty="0"/>
          </a:p>
        </p:txBody>
      </p:sp>
      <p:sp>
        <p:nvSpPr>
          <p:cNvPr id="2" name="Title 1"/>
          <p:cNvSpPr>
            <a:spLocks noGrp="1"/>
          </p:cNvSpPr>
          <p:nvPr>
            <p:ph type="title"/>
          </p:nvPr>
        </p:nvSpPr>
        <p:spPr>
          <a:xfrm>
            <a:off x="1524000" y="33745"/>
            <a:ext cx="9144000" cy="1143000"/>
          </a:xfrm>
        </p:spPr>
        <p:txBody>
          <a:bodyPr>
            <a:normAutofit/>
          </a:bodyPr>
          <a:lstStyle/>
          <a:p>
            <a:pPr algn="ctr"/>
            <a:r>
              <a:rPr lang="en-US" dirty="0"/>
              <a:t>Computing tidal stresses on Mimas</a:t>
            </a:r>
          </a:p>
        </p:txBody>
      </p:sp>
      <p:sp>
        <p:nvSpPr>
          <p:cNvPr id="3" name="Content Placeholder 2"/>
          <p:cNvSpPr>
            <a:spLocks noGrp="1"/>
          </p:cNvSpPr>
          <p:nvPr>
            <p:ph idx="1"/>
          </p:nvPr>
        </p:nvSpPr>
        <p:spPr>
          <a:xfrm>
            <a:off x="1981200" y="1086349"/>
            <a:ext cx="8229600" cy="916252"/>
          </a:xfrm>
        </p:spPr>
        <p:txBody>
          <a:bodyPr/>
          <a:lstStyle/>
          <a:p>
            <a:pPr marL="0" indent="0" algn="ctr">
              <a:lnSpc>
                <a:spcPct val="100000"/>
              </a:lnSpc>
              <a:buNone/>
            </a:pPr>
            <a:r>
              <a:rPr lang="en-US" sz="2400" dirty="0"/>
              <a:t>Equations for stress in </a:t>
            </a:r>
            <a:r>
              <a:rPr lang="en-US" sz="2400" dirty="0">
                <a:latin typeface="Calibri"/>
                <a:cs typeface="Calibri"/>
              </a:rPr>
              <a:t>5</a:t>
            </a:r>
            <a:r>
              <a:rPr lang="en-US" sz="2400" dirty="0"/>
              <a:t>-layer, viscoelastic body</a:t>
            </a:r>
          </a:p>
          <a:p>
            <a:pPr marL="0" indent="0" algn="ctr">
              <a:lnSpc>
                <a:spcPct val="100000"/>
              </a:lnSpc>
              <a:buNone/>
            </a:pPr>
            <a:r>
              <a:rPr lang="en-US" sz="1400" i="1" dirty="0"/>
              <a:t>(</a:t>
            </a:r>
            <a:r>
              <a:rPr lang="en-US" sz="1400" i="1" dirty="0" err="1"/>
              <a:t>Jara-Orue</a:t>
            </a:r>
            <a:r>
              <a:rPr lang="en-US" sz="1400" i="1" dirty="0"/>
              <a:t> + </a:t>
            </a:r>
            <a:r>
              <a:rPr lang="en-US" sz="1400" i="1" dirty="0" err="1"/>
              <a:t>Vermeersen</a:t>
            </a:r>
            <a:r>
              <a:rPr lang="en-US" sz="1400" i="1" dirty="0">
                <a:latin typeface="Calibri"/>
                <a:cs typeface="Calibri"/>
              </a:rPr>
              <a:t>, 2011</a:t>
            </a:r>
            <a:r>
              <a:rPr lang="en-US" sz="1400" i="1" dirty="0"/>
              <a:t>; Rhoden et al.</a:t>
            </a:r>
            <a:r>
              <a:rPr lang="en-US" sz="1400" i="1" dirty="0">
                <a:latin typeface="Calibri"/>
                <a:cs typeface="Calibri"/>
              </a:rPr>
              <a:t>, 2015</a:t>
            </a:r>
            <a:r>
              <a:rPr lang="en-US" sz="1400" i="1" dirty="0"/>
              <a:t>)</a:t>
            </a:r>
          </a:p>
        </p:txBody>
      </p:sp>
      <p:sp>
        <p:nvSpPr>
          <p:cNvPr id="4" name="Rectangle 3"/>
          <p:cNvSpPr/>
          <p:nvPr/>
        </p:nvSpPr>
        <p:spPr>
          <a:xfrm>
            <a:off x="1520045" y="3027992"/>
            <a:ext cx="2217617" cy="685721"/>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8" name="Table 7"/>
          <p:cNvGraphicFramePr>
            <a:graphicFrameLocks noGrp="1"/>
          </p:cNvGraphicFramePr>
          <p:nvPr>
            <p:extLst>
              <p:ext uri="{D42A27DB-BD31-4B8C-83A1-F6EECF244321}">
                <p14:modId xmlns:p14="http://schemas.microsoft.com/office/powerpoint/2010/main" val="4256362784"/>
              </p:ext>
            </p:extLst>
          </p:nvPr>
        </p:nvGraphicFramePr>
        <p:xfrm>
          <a:off x="5112274" y="2323085"/>
          <a:ext cx="5542473" cy="2778170"/>
        </p:xfrm>
        <a:graphic>
          <a:graphicData uri="http://schemas.openxmlformats.org/drawingml/2006/table">
            <a:tbl>
              <a:tblPr firstRow="1" bandRow="1">
                <a:tableStyleId>{5940675A-B579-460E-94D1-54222C63F5DA}</a:tableStyleId>
              </a:tblPr>
              <a:tblGrid>
                <a:gridCol w="1073335">
                  <a:extLst>
                    <a:ext uri="{9D8B030D-6E8A-4147-A177-3AD203B41FA5}">
                      <a16:colId xmlns:a16="http://schemas.microsoft.com/office/drawing/2014/main" val="20000"/>
                    </a:ext>
                  </a:extLst>
                </a:gridCol>
                <a:gridCol w="1073335">
                  <a:extLst>
                    <a:ext uri="{9D8B030D-6E8A-4147-A177-3AD203B41FA5}">
                      <a16:colId xmlns:a16="http://schemas.microsoft.com/office/drawing/2014/main" val="20001"/>
                    </a:ext>
                  </a:extLst>
                </a:gridCol>
                <a:gridCol w="1165862">
                  <a:extLst>
                    <a:ext uri="{9D8B030D-6E8A-4147-A177-3AD203B41FA5}">
                      <a16:colId xmlns:a16="http://schemas.microsoft.com/office/drawing/2014/main" val="2405351100"/>
                    </a:ext>
                  </a:extLst>
                </a:gridCol>
                <a:gridCol w="1165862">
                  <a:extLst>
                    <a:ext uri="{9D8B030D-6E8A-4147-A177-3AD203B41FA5}">
                      <a16:colId xmlns:a16="http://schemas.microsoft.com/office/drawing/2014/main" val="20002"/>
                    </a:ext>
                  </a:extLst>
                </a:gridCol>
                <a:gridCol w="1064079">
                  <a:extLst>
                    <a:ext uri="{9D8B030D-6E8A-4147-A177-3AD203B41FA5}">
                      <a16:colId xmlns:a16="http://schemas.microsoft.com/office/drawing/2014/main" val="20003"/>
                    </a:ext>
                  </a:extLst>
                </a:gridCol>
              </a:tblGrid>
              <a:tr h="662806">
                <a:tc>
                  <a:txBody>
                    <a:bodyPr/>
                    <a:lstStyle/>
                    <a:p>
                      <a:pPr marL="0" marR="0" algn="ctr">
                        <a:lnSpc>
                          <a:spcPct val="100000"/>
                        </a:lnSpc>
                        <a:spcBef>
                          <a:spcPts val="0"/>
                        </a:spcBef>
                        <a:spcAft>
                          <a:spcPts val="0"/>
                        </a:spcAft>
                      </a:pPr>
                      <a:endParaRPr lang="en-US" sz="1800" dirty="0">
                        <a:effectLst/>
                        <a:latin typeface="+mn-lt"/>
                        <a:ea typeface="ＭＳ 明朝"/>
                        <a:cs typeface="Times New Roman"/>
                      </a:endParaRPr>
                    </a:p>
                  </a:txBody>
                  <a:tcPr marL="68580" marR="68580" marT="0" marB="0" anchor="ctr"/>
                </a:tc>
                <a:tc>
                  <a:txBody>
                    <a:bodyPr/>
                    <a:lstStyle/>
                    <a:p>
                      <a:pPr marL="0" marR="0" algn="ctr">
                        <a:lnSpc>
                          <a:spcPct val="100000"/>
                        </a:lnSpc>
                        <a:spcBef>
                          <a:spcPts val="0"/>
                        </a:spcBef>
                        <a:spcAft>
                          <a:spcPts val="0"/>
                        </a:spcAft>
                      </a:pPr>
                      <a:r>
                        <a:rPr lang="en-US" sz="1800" dirty="0">
                          <a:effectLst/>
                        </a:rPr>
                        <a:t>Low viscosity</a:t>
                      </a:r>
                      <a:endParaRPr lang="en-US" sz="1800" dirty="0">
                        <a:effectLst/>
                        <a:latin typeface="+mn-lt"/>
                        <a:ea typeface="ＭＳ 明朝"/>
                        <a:cs typeface="Times New Roman"/>
                      </a:endParaRPr>
                    </a:p>
                  </a:txBody>
                  <a:tcPr marL="68580" marR="68580" marT="0" marB="0" anchor="ctr"/>
                </a:tc>
                <a:tc>
                  <a:txBody>
                    <a:bodyPr/>
                    <a:lstStyle/>
                    <a:p>
                      <a:pPr marL="0" marR="0" algn="ctr">
                        <a:lnSpc>
                          <a:spcPct val="100000"/>
                        </a:lnSpc>
                        <a:spcBef>
                          <a:spcPts val="0"/>
                        </a:spcBef>
                        <a:spcAft>
                          <a:spcPts val="0"/>
                        </a:spcAft>
                      </a:pPr>
                      <a:r>
                        <a:rPr lang="en-US" sz="1800" dirty="0">
                          <a:effectLst/>
                          <a:latin typeface="+mn-lt"/>
                          <a:ea typeface="ＭＳ 明朝"/>
                          <a:cs typeface="Times New Roman"/>
                        </a:rPr>
                        <a:t>Medium viscosity</a:t>
                      </a:r>
                    </a:p>
                  </a:txBody>
                  <a:tcPr marL="68580" marR="68580" marT="0" marB="0" anchor="ctr"/>
                </a:tc>
                <a:tc>
                  <a:txBody>
                    <a:bodyPr/>
                    <a:lstStyle/>
                    <a:p>
                      <a:pPr marL="0" marR="0" algn="ctr">
                        <a:lnSpc>
                          <a:spcPct val="100000"/>
                        </a:lnSpc>
                        <a:spcBef>
                          <a:spcPts val="0"/>
                        </a:spcBef>
                        <a:spcAft>
                          <a:spcPts val="0"/>
                        </a:spcAft>
                      </a:pPr>
                      <a:r>
                        <a:rPr lang="en-US" sz="1800" dirty="0">
                          <a:effectLst/>
                        </a:rPr>
                        <a:t>Med/high viscosity</a:t>
                      </a:r>
                      <a:endParaRPr lang="en-US" sz="1800" dirty="0">
                        <a:effectLst/>
                        <a:latin typeface="+mn-lt"/>
                        <a:ea typeface="ＭＳ 明朝"/>
                        <a:cs typeface="Times New Roman"/>
                      </a:endParaRPr>
                    </a:p>
                  </a:txBody>
                  <a:tcPr marL="68580" marR="68580" marT="0" marB="0" anchor="ctr"/>
                </a:tc>
                <a:tc>
                  <a:txBody>
                    <a:bodyPr/>
                    <a:lstStyle/>
                    <a:p>
                      <a:pPr marL="0" marR="0" algn="ctr">
                        <a:lnSpc>
                          <a:spcPct val="100000"/>
                        </a:lnSpc>
                        <a:spcBef>
                          <a:spcPts val="0"/>
                        </a:spcBef>
                        <a:spcAft>
                          <a:spcPts val="0"/>
                        </a:spcAft>
                      </a:pPr>
                      <a:r>
                        <a:rPr lang="en-US" sz="1800" dirty="0">
                          <a:effectLst/>
                        </a:rPr>
                        <a:t>High viscosity</a:t>
                      </a:r>
                      <a:endParaRPr lang="en-US" sz="1800" dirty="0">
                        <a:effectLst/>
                        <a:latin typeface="+mn-lt"/>
                        <a:ea typeface="ＭＳ 明朝"/>
                        <a:cs typeface="Times New Roman"/>
                      </a:endParaRPr>
                    </a:p>
                  </a:txBody>
                  <a:tcPr marL="68580" marR="68580" marT="0" marB="0" anchor="ctr"/>
                </a:tc>
                <a:extLst>
                  <a:ext uri="{0D108BD9-81ED-4DB2-BD59-A6C34878D82A}">
                    <a16:rowId xmlns:a16="http://schemas.microsoft.com/office/drawing/2014/main" val="10000"/>
                  </a:ext>
                </a:extLst>
              </a:tr>
              <a:tr h="618327">
                <a:tc>
                  <a:txBody>
                    <a:bodyPr/>
                    <a:lstStyle/>
                    <a:p>
                      <a:pPr marL="0" marR="0" algn="ctr">
                        <a:lnSpc>
                          <a:spcPct val="100000"/>
                        </a:lnSpc>
                        <a:spcBef>
                          <a:spcPts val="0"/>
                        </a:spcBef>
                        <a:spcAft>
                          <a:spcPts val="0"/>
                        </a:spcAft>
                      </a:pPr>
                      <a:r>
                        <a:rPr lang="en-US" sz="1800" dirty="0">
                          <a:effectLst/>
                          <a:latin typeface="Calibri"/>
                          <a:ea typeface="ＭＳ 明朝"/>
                          <a:cs typeface="Calibri"/>
                        </a:rPr>
                        <a:t>Ocean thickness</a:t>
                      </a:r>
                    </a:p>
                  </a:txBody>
                  <a:tcPr marL="68580" marR="68580" marT="0" marB="0" anchor="ctr"/>
                </a:tc>
                <a:tc>
                  <a:txBody>
                    <a:bodyPr/>
                    <a:lstStyle/>
                    <a:p>
                      <a:pPr marL="0" marR="0" algn="ctr">
                        <a:lnSpc>
                          <a:spcPct val="100000"/>
                        </a:lnSpc>
                        <a:spcBef>
                          <a:spcPts val="0"/>
                        </a:spcBef>
                        <a:spcAft>
                          <a:spcPts val="0"/>
                        </a:spcAft>
                      </a:pPr>
                      <a:r>
                        <a:rPr lang="en-US" sz="1800" dirty="0">
                          <a:effectLst/>
                          <a:latin typeface="Calibri"/>
                          <a:cs typeface="Calibri"/>
                        </a:rPr>
                        <a:t>8 km</a:t>
                      </a:r>
                      <a:endParaRPr lang="en-US" sz="1800" dirty="0">
                        <a:effectLst/>
                        <a:latin typeface="Calibri"/>
                        <a:ea typeface="ＭＳ 明朝"/>
                        <a:cs typeface="Calibri"/>
                      </a:endParaRPr>
                    </a:p>
                  </a:txBody>
                  <a:tcPr marL="68580" marR="68580" marT="0" marB="0" anchor="ctr"/>
                </a:tc>
                <a:tc>
                  <a:txBody>
                    <a:bodyPr/>
                    <a:lstStyle/>
                    <a:p>
                      <a:pPr marL="0" marR="0" algn="ctr">
                        <a:lnSpc>
                          <a:spcPct val="100000"/>
                        </a:lnSpc>
                        <a:spcBef>
                          <a:spcPts val="0"/>
                        </a:spcBef>
                        <a:spcAft>
                          <a:spcPts val="0"/>
                        </a:spcAft>
                      </a:pPr>
                      <a:r>
                        <a:rPr lang="en-US" sz="1800" dirty="0">
                          <a:effectLst/>
                          <a:latin typeface="Calibri"/>
                          <a:ea typeface="ＭＳ 明朝"/>
                          <a:cs typeface="Calibri"/>
                        </a:rPr>
                        <a:t>6 km</a:t>
                      </a:r>
                    </a:p>
                  </a:txBody>
                  <a:tcPr marL="68580" marR="68580" marT="0" marB="0" anchor="ctr"/>
                </a:tc>
                <a:tc>
                  <a:txBody>
                    <a:bodyPr/>
                    <a:lstStyle/>
                    <a:p>
                      <a:pPr marL="0" marR="0" algn="ctr">
                        <a:lnSpc>
                          <a:spcPct val="100000"/>
                        </a:lnSpc>
                        <a:spcBef>
                          <a:spcPts val="0"/>
                        </a:spcBef>
                        <a:spcAft>
                          <a:spcPts val="0"/>
                        </a:spcAft>
                      </a:pPr>
                      <a:r>
                        <a:rPr lang="en-US" sz="1800" dirty="0">
                          <a:effectLst/>
                          <a:latin typeface="Calibri"/>
                          <a:cs typeface="Calibri"/>
                        </a:rPr>
                        <a:t>4 km</a:t>
                      </a:r>
                      <a:endParaRPr lang="en-US" sz="1800" dirty="0">
                        <a:effectLst/>
                        <a:latin typeface="Calibri"/>
                        <a:ea typeface="ＭＳ 明朝"/>
                        <a:cs typeface="Calibri"/>
                      </a:endParaRPr>
                    </a:p>
                  </a:txBody>
                  <a:tcPr marL="68580" marR="68580" marT="0" marB="0" anchor="ctr"/>
                </a:tc>
                <a:tc>
                  <a:txBody>
                    <a:bodyPr/>
                    <a:lstStyle/>
                    <a:p>
                      <a:pPr marL="0" marR="0" algn="ctr">
                        <a:lnSpc>
                          <a:spcPct val="100000"/>
                        </a:lnSpc>
                        <a:spcBef>
                          <a:spcPts val="0"/>
                        </a:spcBef>
                        <a:spcAft>
                          <a:spcPts val="0"/>
                        </a:spcAft>
                      </a:pPr>
                      <a:r>
                        <a:rPr lang="en-US" sz="1800" dirty="0">
                          <a:effectLst/>
                          <a:latin typeface="Calibri"/>
                          <a:cs typeface="Calibri"/>
                        </a:rPr>
                        <a:t>1 km</a:t>
                      </a:r>
                      <a:endParaRPr lang="en-US" sz="1800" dirty="0">
                        <a:effectLst/>
                        <a:latin typeface="Calibri"/>
                        <a:ea typeface="ＭＳ 明朝"/>
                        <a:cs typeface="Calibri"/>
                      </a:endParaRPr>
                    </a:p>
                  </a:txBody>
                  <a:tcPr marL="68580" marR="68580" marT="0" marB="0" anchor="ctr"/>
                </a:tc>
                <a:extLst>
                  <a:ext uri="{0D108BD9-81ED-4DB2-BD59-A6C34878D82A}">
                    <a16:rowId xmlns:a16="http://schemas.microsoft.com/office/drawing/2014/main" val="10001"/>
                  </a:ext>
                </a:extLst>
              </a:tr>
              <a:tr h="674077">
                <a:tc>
                  <a:txBody>
                    <a:bodyPr/>
                    <a:lstStyle/>
                    <a:p>
                      <a:pPr marL="0" marR="0" algn="ctr">
                        <a:lnSpc>
                          <a:spcPct val="100000"/>
                        </a:lnSpc>
                        <a:spcBef>
                          <a:spcPts val="0"/>
                        </a:spcBef>
                        <a:spcAft>
                          <a:spcPts val="0"/>
                        </a:spcAft>
                      </a:pPr>
                      <a:r>
                        <a:rPr lang="en-US" sz="1800" dirty="0">
                          <a:effectLst/>
                          <a:latin typeface="Calibri"/>
                          <a:ea typeface="ＭＳ 明朝"/>
                          <a:cs typeface="Calibri"/>
                        </a:rPr>
                        <a:t>Total shell thickness</a:t>
                      </a:r>
                    </a:p>
                  </a:txBody>
                  <a:tcPr marL="68580" marR="68580" marT="0" marB="0" anchor="ctr"/>
                </a:tc>
                <a:tc>
                  <a:txBody>
                    <a:bodyPr/>
                    <a:lstStyle/>
                    <a:p>
                      <a:pPr marL="0" marR="0" algn="ctr">
                        <a:lnSpc>
                          <a:spcPct val="100000"/>
                        </a:lnSpc>
                        <a:spcBef>
                          <a:spcPts val="0"/>
                        </a:spcBef>
                        <a:spcAft>
                          <a:spcPts val="0"/>
                        </a:spcAft>
                      </a:pPr>
                      <a:r>
                        <a:rPr lang="en-US" sz="1800" dirty="0">
                          <a:effectLst/>
                          <a:latin typeface="Calibri"/>
                          <a:cs typeface="Calibri"/>
                        </a:rPr>
                        <a:t>24 km</a:t>
                      </a:r>
                      <a:endParaRPr lang="en-US" sz="1800" dirty="0">
                        <a:effectLst/>
                        <a:latin typeface="Calibri"/>
                        <a:ea typeface="ＭＳ 明朝"/>
                        <a:cs typeface="Calibri"/>
                      </a:endParaRPr>
                    </a:p>
                  </a:txBody>
                  <a:tcPr marL="68580" marR="68580" marT="0" marB="0" anchor="ctr"/>
                </a:tc>
                <a:tc>
                  <a:txBody>
                    <a:bodyPr/>
                    <a:lstStyle/>
                    <a:p>
                      <a:pPr marL="0" marR="0" algn="ctr">
                        <a:lnSpc>
                          <a:spcPct val="100000"/>
                        </a:lnSpc>
                        <a:spcBef>
                          <a:spcPts val="0"/>
                        </a:spcBef>
                        <a:spcAft>
                          <a:spcPts val="0"/>
                        </a:spcAft>
                      </a:pPr>
                      <a:r>
                        <a:rPr lang="en-US" sz="1800" dirty="0">
                          <a:effectLst/>
                          <a:latin typeface="Calibri"/>
                          <a:ea typeface="ＭＳ 明朝"/>
                          <a:cs typeface="Calibri"/>
                        </a:rPr>
                        <a:t>26 km</a:t>
                      </a:r>
                    </a:p>
                  </a:txBody>
                  <a:tcPr marL="68580" marR="68580" marT="0" marB="0" anchor="ctr"/>
                </a:tc>
                <a:tc>
                  <a:txBody>
                    <a:bodyPr/>
                    <a:lstStyle/>
                    <a:p>
                      <a:pPr marL="0" marR="0" algn="ctr">
                        <a:lnSpc>
                          <a:spcPct val="100000"/>
                        </a:lnSpc>
                        <a:spcBef>
                          <a:spcPts val="0"/>
                        </a:spcBef>
                        <a:spcAft>
                          <a:spcPts val="0"/>
                        </a:spcAft>
                      </a:pPr>
                      <a:r>
                        <a:rPr lang="en-US" sz="1800" dirty="0">
                          <a:effectLst/>
                          <a:latin typeface="Calibri"/>
                          <a:cs typeface="Calibri"/>
                        </a:rPr>
                        <a:t>28 km</a:t>
                      </a:r>
                      <a:endParaRPr lang="en-US" sz="1800" dirty="0">
                        <a:effectLst/>
                        <a:latin typeface="Calibri"/>
                        <a:ea typeface="ＭＳ 明朝"/>
                        <a:cs typeface="Calibri"/>
                      </a:endParaRPr>
                    </a:p>
                  </a:txBody>
                  <a:tcPr marL="68580" marR="68580" marT="0" marB="0" anchor="ctr"/>
                </a:tc>
                <a:tc>
                  <a:txBody>
                    <a:bodyPr/>
                    <a:lstStyle/>
                    <a:p>
                      <a:pPr marL="0" marR="0" algn="ctr">
                        <a:lnSpc>
                          <a:spcPct val="100000"/>
                        </a:lnSpc>
                        <a:spcBef>
                          <a:spcPts val="0"/>
                        </a:spcBef>
                        <a:spcAft>
                          <a:spcPts val="0"/>
                        </a:spcAft>
                      </a:pPr>
                      <a:r>
                        <a:rPr lang="en-US" sz="1800" dirty="0">
                          <a:effectLst/>
                          <a:latin typeface="Calibri"/>
                          <a:cs typeface="Calibri"/>
                        </a:rPr>
                        <a:t>31 km</a:t>
                      </a:r>
                      <a:endParaRPr lang="en-US" sz="1800" dirty="0">
                        <a:effectLst/>
                        <a:latin typeface="Calibri"/>
                        <a:ea typeface="ＭＳ 明朝"/>
                        <a:cs typeface="Calibri"/>
                      </a:endParaRPr>
                    </a:p>
                  </a:txBody>
                  <a:tcPr marL="68580" marR="68580" marT="0" marB="0" anchor="ctr"/>
                </a:tc>
                <a:extLst>
                  <a:ext uri="{0D108BD9-81ED-4DB2-BD59-A6C34878D82A}">
                    <a16:rowId xmlns:a16="http://schemas.microsoft.com/office/drawing/2014/main" val="10002"/>
                  </a:ext>
                </a:extLst>
              </a:tr>
              <a:tr h="720445">
                <a:tc>
                  <a:txBody>
                    <a:bodyPr/>
                    <a:lstStyle/>
                    <a:p>
                      <a:pPr marL="0" marR="0" algn="ctr">
                        <a:lnSpc>
                          <a:spcPct val="100000"/>
                        </a:lnSpc>
                        <a:spcBef>
                          <a:spcPts val="0"/>
                        </a:spcBef>
                        <a:spcAft>
                          <a:spcPts val="0"/>
                        </a:spcAft>
                      </a:pPr>
                      <a:r>
                        <a:rPr lang="en-US" sz="1800" dirty="0">
                          <a:effectLst/>
                          <a:latin typeface="Calibri"/>
                          <a:ea typeface="ＭＳ 明朝"/>
                          <a:cs typeface="Calibri"/>
                        </a:rPr>
                        <a:t>Ductile ice viscosity</a:t>
                      </a:r>
                    </a:p>
                  </a:txBody>
                  <a:tcPr marL="68580" marR="68580" marT="0" marB="0" anchor="ctr"/>
                </a:tc>
                <a:tc>
                  <a:txBody>
                    <a:bodyPr/>
                    <a:lstStyle/>
                    <a:p>
                      <a:pPr marL="0" marR="0" algn="ctr">
                        <a:lnSpc>
                          <a:spcPct val="100000"/>
                        </a:lnSpc>
                        <a:spcBef>
                          <a:spcPts val="0"/>
                        </a:spcBef>
                        <a:spcAft>
                          <a:spcPts val="0"/>
                        </a:spcAft>
                      </a:pPr>
                      <a:r>
                        <a:rPr lang="en-US" sz="1800" dirty="0">
                          <a:effectLst/>
                          <a:latin typeface="Calibri"/>
                          <a:cs typeface="Calibri"/>
                        </a:rPr>
                        <a:t>10</a:t>
                      </a:r>
                      <a:r>
                        <a:rPr lang="en-US" sz="1800" baseline="30000" dirty="0">
                          <a:effectLst/>
                          <a:latin typeface="Calibri"/>
                          <a:cs typeface="Calibri"/>
                        </a:rPr>
                        <a:t>12</a:t>
                      </a:r>
                      <a:r>
                        <a:rPr lang="en-US" sz="1800" dirty="0">
                          <a:effectLst/>
                          <a:latin typeface="Calibri"/>
                          <a:cs typeface="Calibri"/>
                        </a:rPr>
                        <a:t> Pa*s</a:t>
                      </a:r>
                      <a:endParaRPr lang="en-US" sz="1800" dirty="0">
                        <a:effectLst/>
                        <a:latin typeface="Calibri"/>
                        <a:ea typeface="ＭＳ 明朝"/>
                        <a:cs typeface="Calibri"/>
                      </a:endParaRPr>
                    </a:p>
                  </a:txBody>
                  <a:tcPr marL="68580" marR="68580" marT="0" marB="0" anchor="ctr"/>
                </a:tc>
                <a:tc>
                  <a:txBody>
                    <a:bodyPr/>
                    <a:lstStyle/>
                    <a:p>
                      <a:pPr marL="0" marR="0" algn="ctr">
                        <a:lnSpc>
                          <a:spcPct val="100000"/>
                        </a:lnSpc>
                        <a:spcBef>
                          <a:spcPts val="0"/>
                        </a:spcBef>
                        <a:spcAft>
                          <a:spcPts val="0"/>
                        </a:spcAft>
                      </a:pPr>
                      <a:r>
                        <a:rPr lang="en-US" sz="1800" dirty="0">
                          <a:effectLst/>
                          <a:latin typeface="Calibri"/>
                          <a:ea typeface="ＭＳ 明朝"/>
                          <a:cs typeface="Calibri"/>
                        </a:rPr>
                        <a:t>10</a:t>
                      </a:r>
                      <a:r>
                        <a:rPr lang="en-US" sz="1800" baseline="30000" dirty="0">
                          <a:effectLst/>
                          <a:latin typeface="Calibri"/>
                          <a:ea typeface="ＭＳ 明朝"/>
                          <a:cs typeface="Calibri"/>
                        </a:rPr>
                        <a:t>14</a:t>
                      </a:r>
                      <a:r>
                        <a:rPr lang="en-US" sz="1800" dirty="0">
                          <a:effectLst/>
                          <a:latin typeface="Calibri"/>
                          <a:ea typeface="ＭＳ 明朝"/>
                          <a:cs typeface="Calibri"/>
                        </a:rPr>
                        <a:t> Pa*s</a:t>
                      </a:r>
                    </a:p>
                  </a:txBody>
                  <a:tcPr marL="68580" marR="68580" marT="0" marB="0" anchor="ctr"/>
                </a:tc>
                <a:tc>
                  <a:txBody>
                    <a:bodyPr/>
                    <a:lstStyle/>
                    <a:p>
                      <a:pPr marL="0" marR="0" algn="ctr">
                        <a:lnSpc>
                          <a:spcPct val="100000"/>
                        </a:lnSpc>
                        <a:spcBef>
                          <a:spcPts val="0"/>
                        </a:spcBef>
                        <a:spcAft>
                          <a:spcPts val="0"/>
                        </a:spcAft>
                      </a:pPr>
                      <a:r>
                        <a:rPr lang="en-US" sz="1800" dirty="0">
                          <a:effectLst/>
                          <a:latin typeface="Calibri"/>
                          <a:cs typeface="Calibri"/>
                        </a:rPr>
                        <a:t>10</a:t>
                      </a:r>
                      <a:r>
                        <a:rPr lang="en-US" sz="1800" baseline="30000" dirty="0">
                          <a:effectLst/>
                          <a:latin typeface="Calibri"/>
                          <a:cs typeface="Calibri"/>
                        </a:rPr>
                        <a:t>16</a:t>
                      </a:r>
                      <a:r>
                        <a:rPr lang="en-US" sz="1800" dirty="0">
                          <a:effectLst/>
                          <a:latin typeface="Calibri"/>
                          <a:cs typeface="Calibri"/>
                        </a:rPr>
                        <a:t> Pa*s</a:t>
                      </a:r>
                      <a:endParaRPr lang="en-US" sz="1800" dirty="0">
                        <a:effectLst/>
                        <a:latin typeface="Calibri"/>
                        <a:ea typeface="ＭＳ 明朝"/>
                        <a:cs typeface="Calibri"/>
                      </a:endParaRPr>
                    </a:p>
                  </a:txBody>
                  <a:tcPr marL="68580" marR="68580" marT="0" marB="0" anchor="ctr"/>
                </a:tc>
                <a:tc>
                  <a:txBody>
                    <a:bodyPr/>
                    <a:lstStyle/>
                    <a:p>
                      <a:pPr marL="0" marR="0" algn="ctr">
                        <a:lnSpc>
                          <a:spcPct val="100000"/>
                        </a:lnSpc>
                        <a:spcBef>
                          <a:spcPts val="0"/>
                        </a:spcBef>
                        <a:spcAft>
                          <a:spcPts val="0"/>
                        </a:spcAft>
                      </a:pPr>
                      <a:r>
                        <a:rPr lang="en-US" sz="1800" dirty="0">
                          <a:effectLst/>
                          <a:latin typeface="Calibri"/>
                          <a:cs typeface="Calibri"/>
                        </a:rPr>
                        <a:t>10</a:t>
                      </a:r>
                      <a:r>
                        <a:rPr lang="en-US" sz="1800" baseline="30000" dirty="0">
                          <a:effectLst/>
                          <a:latin typeface="Calibri"/>
                          <a:cs typeface="Calibri"/>
                        </a:rPr>
                        <a:t>21</a:t>
                      </a:r>
                      <a:r>
                        <a:rPr lang="en-US" sz="1800" dirty="0">
                          <a:effectLst/>
                          <a:latin typeface="Calibri"/>
                          <a:cs typeface="Calibri"/>
                        </a:rPr>
                        <a:t> Pa*s</a:t>
                      </a:r>
                      <a:endParaRPr lang="en-US" sz="1800" dirty="0">
                        <a:effectLst/>
                        <a:latin typeface="Calibri"/>
                        <a:ea typeface="ＭＳ 明朝"/>
                        <a:cs typeface="Calibri"/>
                      </a:endParaRPr>
                    </a:p>
                  </a:txBody>
                  <a:tcPr marL="68580" marR="68580" marT="0" marB="0" anchor="ctr"/>
                </a:tc>
                <a:extLst>
                  <a:ext uri="{0D108BD9-81ED-4DB2-BD59-A6C34878D82A}">
                    <a16:rowId xmlns:a16="http://schemas.microsoft.com/office/drawing/2014/main" val="10003"/>
                  </a:ext>
                </a:extLst>
              </a:tr>
            </a:tbl>
          </a:graphicData>
        </a:graphic>
      </p:graphicFrame>
      <p:sp>
        <p:nvSpPr>
          <p:cNvPr id="11" name="TextBox 10"/>
          <p:cNvSpPr txBox="1"/>
          <p:nvPr/>
        </p:nvSpPr>
        <p:spPr>
          <a:xfrm>
            <a:off x="1766287" y="5626348"/>
            <a:ext cx="8525366" cy="831510"/>
          </a:xfrm>
          <a:prstGeom prst="rect">
            <a:avLst/>
          </a:prstGeom>
          <a:noFill/>
        </p:spPr>
        <p:txBody>
          <a:bodyPr wrap="none" rtlCol="0">
            <a:spAutoFit/>
          </a:bodyPr>
          <a:lstStyle/>
          <a:p>
            <a:pPr algn="ctr">
              <a:lnSpc>
                <a:spcPct val="110000"/>
              </a:lnSpc>
            </a:pPr>
            <a:r>
              <a:rPr lang="en-US" sz="2200" dirty="0"/>
              <a:t>Output: Principal stresses at every </a:t>
            </a:r>
            <a:r>
              <a:rPr lang="en-US" sz="2200" dirty="0">
                <a:latin typeface="Calibri"/>
                <a:cs typeface="Calibri"/>
              </a:rPr>
              <a:t>5°</a:t>
            </a:r>
            <a:r>
              <a:rPr lang="en-US" sz="2200" dirty="0"/>
              <a:t> of </a:t>
            </a:r>
            <a:r>
              <a:rPr lang="en-US" sz="2200" dirty="0" err="1"/>
              <a:t>lat</a:t>
            </a:r>
            <a:r>
              <a:rPr lang="en-US" sz="2200" dirty="0"/>
              <a:t>/</a:t>
            </a:r>
            <a:r>
              <a:rPr lang="en-US" sz="2200" dirty="0" err="1"/>
              <a:t>lon</a:t>
            </a:r>
            <a:r>
              <a:rPr lang="en-US" sz="2200" dirty="0"/>
              <a:t> at </a:t>
            </a:r>
            <a:r>
              <a:rPr lang="en-US" sz="2200" dirty="0">
                <a:latin typeface="Calibri"/>
                <a:cs typeface="Calibri"/>
              </a:rPr>
              <a:t>48</a:t>
            </a:r>
            <a:r>
              <a:rPr lang="en-US" sz="2200" dirty="0"/>
              <a:t> time steps per orbit</a:t>
            </a:r>
          </a:p>
          <a:p>
            <a:pPr algn="ctr">
              <a:lnSpc>
                <a:spcPct val="110000"/>
              </a:lnSpc>
            </a:pPr>
            <a:r>
              <a:rPr lang="en-US" sz="2200" dirty="0"/>
              <a:t>Compare stresses with tensile strength of ice + stresses on active moons</a:t>
            </a:r>
          </a:p>
        </p:txBody>
      </p:sp>
      <p:cxnSp>
        <p:nvCxnSpPr>
          <p:cNvPr id="13" name="Straight Connector 12"/>
          <p:cNvCxnSpPr/>
          <p:nvPr/>
        </p:nvCxnSpPr>
        <p:spPr>
          <a:xfrm>
            <a:off x="3737661" y="3713713"/>
            <a:ext cx="1374612" cy="1285027"/>
          </a:xfrm>
          <a:prstGeom prst="line">
            <a:avLst/>
          </a:prstGeom>
          <a:ln>
            <a:solidFill>
              <a:srgbClr val="FFFFFF"/>
            </a:solidFill>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flipV="1">
            <a:off x="3737662" y="2323084"/>
            <a:ext cx="1367691" cy="704908"/>
          </a:xfrm>
          <a:prstGeom prst="line">
            <a:avLst/>
          </a:prstGeom>
          <a:ln>
            <a:solidFill>
              <a:srgbClr val="FFFFFF"/>
            </a:solidFill>
          </a:ln>
        </p:spPr>
        <p:style>
          <a:lnRef idx="1">
            <a:schemeClr val="accent6"/>
          </a:lnRef>
          <a:fillRef idx="0">
            <a:schemeClr val="accent6"/>
          </a:fillRef>
          <a:effectRef idx="0">
            <a:schemeClr val="accent6"/>
          </a:effectRef>
          <a:fontRef idx="minor">
            <a:schemeClr val="tx1"/>
          </a:fontRef>
        </p:style>
      </p:cxnSp>
      <p:sp>
        <p:nvSpPr>
          <p:cNvPr id="5" name="Rectangle 4">
            <a:extLst>
              <a:ext uri="{FF2B5EF4-FFF2-40B4-BE49-F238E27FC236}">
                <a16:creationId xmlns:a16="http://schemas.microsoft.com/office/drawing/2014/main" id="{02710A02-A9C0-F945-BC47-76A0A75E8E0C}"/>
              </a:ext>
            </a:extLst>
          </p:cNvPr>
          <p:cNvSpPr/>
          <p:nvPr/>
        </p:nvSpPr>
        <p:spPr>
          <a:xfrm>
            <a:off x="6774456" y="5152230"/>
            <a:ext cx="3939925" cy="369332"/>
          </a:xfrm>
          <a:prstGeom prst="rect">
            <a:avLst/>
          </a:prstGeom>
        </p:spPr>
        <p:txBody>
          <a:bodyPr wrap="none">
            <a:spAutoFit/>
          </a:bodyPr>
          <a:lstStyle/>
          <a:p>
            <a:pPr algn="ctr"/>
            <a:r>
              <a:rPr lang="en-US" i="1" dirty="0"/>
              <a:t>(Chosen to match </a:t>
            </a:r>
            <a:r>
              <a:rPr lang="en-US" i="1" dirty="0" err="1"/>
              <a:t>Tajeddine</a:t>
            </a:r>
            <a:r>
              <a:rPr lang="en-US" i="1" dirty="0"/>
              <a:t> et al., 2014)</a:t>
            </a:r>
          </a:p>
        </p:txBody>
      </p:sp>
    </p:spTree>
    <p:extLst>
      <p:ext uri="{BB962C8B-B14F-4D97-AF65-F5344CB8AC3E}">
        <p14:creationId xmlns:p14="http://schemas.microsoft.com/office/powerpoint/2010/main" val="3752891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9827"/>
            <a:ext cx="9144000" cy="995910"/>
          </a:xfrm>
        </p:spPr>
        <p:txBody>
          <a:bodyPr>
            <a:normAutofit/>
          </a:bodyPr>
          <a:lstStyle/>
          <a:p>
            <a:pPr algn="ctr"/>
            <a:r>
              <a:rPr lang="en-US" dirty="0"/>
              <a:t>Tidal stresses on Mimas with an ocean</a:t>
            </a:r>
          </a:p>
        </p:txBody>
      </p:sp>
      <p:sp>
        <p:nvSpPr>
          <p:cNvPr id="11" name="TextBox 10"/>
          <p:cNvSpPr txBox="1"/>
          <p:nvPr/>
        </p:nvSpPr>
        <p:spPr>
          <a:xfrm>
            <a:off x="6235672" y="5501382"/>
            <a:ext cx="5728002" cy="1200329"/>
          </a:xfrm>
          <a:prstGeom prst="rect">
            <a:avLst/>
          </a:prstGeom>
          <a:noFill/>
        </p:spPr>
        <p:txBody>
          <a:bodyPr wrap="square" rtlCol="0">
            <a:spAutoFit/>
          </a:bodyPr>
          <a:lstStyle/>
          <a:p>
            <a:pPr algn="ctr"/>
            <a:r>
              <a:rPr lang="en-US" sz="2400" dirty="0"/>
              <a:t>Either Mimas’ ice is stronger than Europa’s, Mimas is just barely avoiding failure (and no cooling or NSR), or </a:t>
            </a:r>
            <a:r>
              <a:rPr lang="en-US" sz="2400" dirty="0">
                <a:solidFill>
                  <a:schemeClr val="accent4"/>
                </a:solidFill>
              </a:rPr>
              <a:t>Mimas has no ocean</a:t>
            </a:r>
          </a:p>
        </p:txBody>
      </p:sp>
      <p:pic>
        <p:nvPicPr>
          <p:cNvPr id="4" name="Picture 3">
            <a:extLst>
              <a:ext uri="{FF2B5EF4-FFF2-40B4-BE49-F238E27FC236}">
                <a16:creationId xmlns:a16="http://schemas.microsoft.com/office/drawing/2014/main" id="{88B4A6D0-33E8-234F-8E9A-8611FD03CA27}"/>
              </a:ext>
            </a:extLst>
          </p:cNvPr>
          <p:cNvPicPr>
            <a:picLocks noChangeAspect="1"/>
          </p:cNvPicPr>
          <p:nvPr/>
        </p:nvPicPr>
        <p:blipFill>
          <a:blip r:embed="rId3"/>
          <a:stretch>
            <a:fillRect/>
          </a:stretch>
        </p:blipFill>
        <p:spPr>
          <a:xfrm>
            <a:off x="59634" y="1025737"/>
            <a:ext cx="6072007" cy="5781840"/>
          </a:xfrm>
          <a:prstGeom prst="rect">
            <a:avLst/>
          </a:prstGeom>
        </p:spPr>
      </p:pic>
      <p:graphicFrame>
        <p:nvGraphicFramePr>
          <p:cNvPr id="8" name="Table 7">
            <a:extLst>
              <a:ext uri="{FF2B5EF4-FFF2-40B4-BE49-F238E27FC236}">
                <a16:creationId xmlns:a16="http://schemas.microsoft.com/office/drawing/2014/main" id="{165D9C4D-0E25-D642-9DF1-6378E4B44EA1}"/>
              </a:ext>
            </a:extLst>
          </p:cNvPr>
          <p:cNvGraphicFramePr>
            <a:graphicFrameLocks noGrp="1"/>
          </p:cNvGraphicFramePr>
          <p:nvPr>
            <p:extLst>
              <p:ext uri="{D42A27DB-BD31-4B8C-83A1-F6EECF244321}">
                <p14:modId xmlns:p14="http://schemas.microsoft.com/office/powerpoint/2010/main" val="370976517"/>
              </p:ext>
            </p:extLst>
          </p:nvPr>
        </p:nvGraphicFramePr>
        <p:xfrm>
          <a:off x="6321811" y="1057560"/>
          <a:ext cx="5542473" cy="4232019"/>
        </p:xfrm>
        <a:graphic>
          <a:graphicData uri="http://schemas.openxmlformats.org/drawingml/2006/table">
            <a:tbl>
              <a:tblPr firstRow="1" bandRow="1">
                <a:tableStyleId>{5940675A-B579-460E-94D1-54222C63F5DA}</a:tableStyleId>
              </a:tblPr>
              <a:tblGrid>
                <a:gridCol w="1073335">
                  <a:extLst>
                    <a:ext uri="{9D8B030D-6E8A-4147-A177-3AD203B41FA5}">
                      <a16:colId xmlns:a16="http://schemas.microsoft.com/office/drawing/2014/main" val="20000"/>
                    </a:ext>
                  </a:extLst>
                </a:gridCol>
                <a:gridCol w="1073335">
                  <a:extLst>
                    <a:ext uri="{9D8B030D-6E8A-4147-A177-3AD203B41FA5}">
                      <a16:colId xmlns:a16="http://schemas.microsoft.com/office/drawing/2014/main" val="20001"/>
                    </a:ext>
                  </a:extLst>
                </a:gridCol>
                <a:gridCol w="1165862">
                  <a:extLst>
                    <a:ext uri="{9D8B030D-6E8A-4147-A177-3AD203B41FA5}">
                      <a16:colId xmlns:a16="http://schemas.microsoft.com/office/drawing/2014/main" val="2405351100"/>
                    </a:ext>
                  </a:extLst>
                </a:gridCol>
                <a:gridCol w="1165862">
                  <a:extLst>
                    <a:ext uri="{9D8B030D-6E8A-4147-A177-3AD203B41FA5}">
                      <a16:colId xmlns:a16="http://schemas.microsoft.com/office/drawing/2014/main" val="20002"/>
                    </a:ext>
                  </a:extLst>
                </a:gridCol>
                <a:gridCol w="1064079">
                  <a:extLst>
                    <a:ext uri="{9D8B030D-6E8A-4147-A177-3AD203B41FA5}">
                      <a16:colId xmlns:a16="http://schemas.microsoft.com/office/drawing/2014/main" val="20003"/>
                    </a:ext>
                  </a:extLst>
                </a:gridCol>
              </a:tblGrid>
              <a:tr h="662806">
                <a:tc>
                  <a:txBody>
                    <a:bodyPr/>
                    <a:lstStyle/>
                    <a:p>
                      <a:pPr marL="0" marR="0" algn="ctr">
                        <a:lnSpc>
                          <a:spcPct val="100000"/>
                        </a:lnSpc>
                        <a:spcBef>
                          <a:spcPts val="0"/>
                        </a:spcBef>
                        <a:spcAft>
                          <a:spcPts val="0"/>
                        </a:spcAft>
                      </a:pPr>
                      <a:endParaRPr lang="en-US" sz="1800" dirty="0">
                        <a:effectLst/>
                        <a:latin typeface="+mn-lt"/>
                        <a:ea typeface="ＭＳ 明朝"/>
                        <a:cs typeface="Times New Roman"/>
                      </a:endParaRPr>
                    </a:p>
                  </a:txBody>
                  <a:tcPr marL="68580" marR="68580" marT="0" marB="0" anchor="ctr"/>
                </a:tc>
                <a:tc>
                  <a:txBody>
                    <a:bodyPr/>
                    <a:lstStyle/>
                    <a:p>
                      <a:pPr marL="0" marR="0" algn="ctr">
                        <a:lnSpc>
                          <a:spcPct val="100000"/>
                        </a:lnSpc>
                        <a:spcBef>
                          <a:spcPts val="0"/>
                        </a:spcBef>
                        <a:spcAft>
                          <a:spcPts val="0"/>
                        </a:spcAft>
                      </a:pPr>
                      <a:r>
                        <a:rPr lang="en-US" sz="1800" dirty="0">
                          <a:effectLst/>
                        </a:rPr>
                        <a:t>Low viscosity</a:t>
                      </a:r>
                      <a:endParaRPr lang="en-US" sz="1800" dirty="0">
                        <a:effectLst/>
                        <a:latin typeface="+mn-lt"/>
                        <a:ea typeface="ＭＳ 明朝"/>
                        <a:cs typeface="Times New Roman"/>
                      </a:endParaRPr>
                    </a:p>
                  </a:txBody>
                  <a:tcPr marL="68580" marR="68580" marT="0" marB="0" anchor="ctr"/>
                </a:tc>
                <a:tc>
                  <a:txBody>
                    <a:bodyPr/>
                    <a:lstStyle/>
                    <a:p>
                      <a:pPr marL="0" marR="0" algn="ctr">
                        <a:lnSpc>
                          <a:spcPct val="100000"/>
                        </a:lnSpc>
                        <a:spcBef>
                          <a:spcPts val="0"/>
                        </a:spcBef>
                        <a:spcAft>
                          <a:spcPts val="0"/>
                        </a:spcAft>
                      </a:pPr>
                      <a:r>
                        <a:rPr lang="en-US" sz="1800" dirty="0">
                          <a:effectLst/>
                          <a:latin typeface="+mn-lt"/>
                          <a:ea typeface="ＭＳ 明朝"/>
                          <a:cs typeface="Times New Roman"/>
                        </a:rPr>
                        <a:t>Medium viscosity</a:t>
                      </a:r>
                    </a:p>
                  </a:txBody>
                  <a:tcPr marL="68580" marR="68580" marT="0" marB="0" anchor="ctr"/>
                </a:tc>
                <a:tc>
                  <a:txBody>
                    <a:bodyPr/>
                    <a:lstStyle/>
                    <a:p>
                      <a:pPr marL="0" marR="0" algn="ctr">
                        <a:lnSpc>
                          <a:spcPct val="100000"/>
                        </a:lnSpc>
                        <a:spcBef>
                          <a:spcPts val="0"/>
                        </a:spcBef>
                        <a:spcAft>
                          <a:spcPts val="0"/>
                        </a:spcAft>
                      </a:pPr>
                      <a:r>
                        <a:rPr lang="en-US" sz="1800" dirty="0">
                          <a:effectLst/>
                        </a:rPr>
                        <a:t>Med/high viscosity</a:t>
                      </a:r>
                      <a:endParaRPr lang="en-US" sz="1800" dirty="0">
                        <a:effectLst/>
                        <a:latin typeface="+mn-lt"/>
                        <a:ea typeface="ＭＳ 明朝"/>
                        <a:cs typeface="Times New Roman"/>
                      </a:endParaRPr>
                    </a:p>
                  </a:txBody>
                  <a:tcPr marL="68580" marR="68580" marT="0" marB="0" anchor="ctr"/>
                </a:tc>
                <a:tc>
                  <a:txBody>
                    <a:bodyPr/>
                    <a:lstStyle/>
                    <a:p>
                      <a:pPr marL="0" marR="0" algn="ctr">
                        <a:lnSpc>
                          <a:spcPct val="100000"/>
                        </a:lnSpc>
                        <a:spcBef>
                          <a:spcPts val="0"/>
                        </a:spcBef>
                        <a:spcAft>
                          <a:spcPts val="0"/>
                        </a:spcAft>
                      </a:pPr>
                      <a:r>
                        <a:rPr lang="en-US" sz="1800" dirty="0">
                          <a:effectLst/>
                        </a:rPr>
                        <a:t>High viscosity</a:t>
                      </a:r>
                      <a:endParaRPr lang="en-US" sz="1800" dirty="0">
                        <a:effectLst/>
                        <a:latin typeface="+mn-lt"/>
                        <a:ea typeface="ＭＳ 明朝"/>
                        <a:cs typeface="Times New Roman"/>
                      </a:endParaRPr>
                    </a:p>
                  </a:txBody>
                  <a:tcPr marL="68580" marR="68580" marT="0" marB="0" anchor="ctr"/>
                </a:tc>
                <a:extLst>
                  <a:ext uri="{0D108BD9-81ED-4DB2-BD59-A6C34878D82A}">
                    <a16:rowId xmlns:a16="http://schemas.microsoft.com/office/drawing/2014/main" val="10000"/>
                  </a:ext>
                </a:extLst>
              </a:tr>
              <a:tr h="618327">
                <a:tc>
                  <a:txBody>
                    <a:bodyPr/>
                    <a:lstStyle/>
                    <a:p>
                      <a:pPr marL="0" marR="0" algn="ctr">
                        <a:lnSpc>
                          <a:spcPct val="100000"/>
                        </a:lnSpc>
                        <a:spcBef>
                          <a:spcPts val="0"/>
                        </a:spcBef>
                        <a:spcAft>
                          <a:spcPts val="0"/>
                        </a:spcAft>
                      </a:pPr>
                      <a:r>
                        <a:rPr lang="en-US" sz="1800" dirty="0">
                          <a:effectLst/>
                          <a:latin typeface="Calibri"/>
                          <a:ea typeface="ＭＳ 明朝"/>
                          <a:cs typeface="Calibri"/>
                        </a:rPr>
                        <a:t>Ocean thickness</a:t>
                      </a:r>
                    </a:p>
                  </a:txBody>
                  <a:tcPr marL="68580" marR="68580" marT="0" marB="0" anchor="ctr"/>
                </a:tc>
                <a:tc>
                  <a:txBody>
                    <a:bodyPr/>
                    <a:lstStyle/>
                    <a:p>
                      <a:pPr marL="0" marR="0" algn="ctr">
                        <a:lnSpc>
                          <a:spcPct val="100000"/>
                        </a:lnSpc>
                        <a:spcBef>
                          <a:spcPts val="0"/>
                        </a:spcBef>
                        <a:spcAft>
                          <a:spcPts val="0"/>
                        </a:spcAft>
                      </a:pPr>
                      <a:r>
                        <a:rPr lang="en-US" sz="1800" dirty="0">
                          <a:effectLst/>
                          <a:latin typeface="Calibri"/>
                          <a:cs typeface="Calibri"/>
                        </a:rPr>
                        <a:t>8 km</a:t>
                      </a:r>
                      <a:endParaRPr lang="en-US" sz="1800" dirty="0">
                        <a:effectLst/>
                        <a:latin typeface="Calibri"/>
                        <a:ea typeface="ＭＳ 明朝"/>
                        <a:cs typeface="Calibri"/>
                      </a:endParaRPr>
                    </a:p>
                  </a:txBody>
                  <a:tcPr marL="68580" marR="68580" marT="0" marB="0" anchor="ctr"/>
                </a:tc>
                <a:tc>
                  <a:txBody>
                    <a:bodyPr/>
                    <a:lstStyle/>
                    <a:p>
                      <a:pPr marL="0" marR="0" algn="ctr">
                        <a:lnSpc>
                          <a:spcPct val="100000"/>
                        </a:lnSpc>
                        <a:spcBef>
                          <a:spcPts val="0"/>
                        </a:spcBef>
                        <a:spcAft>
                          <a:spcPts val="0"/>
                        </a:spcAft>
                      </a:pPr>
                      <a:r>
                        <a:rPr lang="en-US" sz="1800" dirty="0">
                          <a:effectLst/>
                          <a:latin typeface="Calibri"/>
                          <a:ea typeface="ＭＳ 明朝"/>
                          <a:cs typeface="Calibri"/>
                        </a:rPr>
                        <a:t>6 km</a:t>
                      </a:r>
                    </a:p>
                  </a:txBody>
                  <a:tcPr marL="68580" marR="68580" marT="0" marB="0" anchor="ctr"/>
                </a:tc>
                <a:tc>
                  <a:txBody>
                    <a:bodyPr/>
                    <a:lstStyle/>
                    <a:p>
                      <a:pPr marL="0" marR="0" algn="ctr">
                        <a:lnSpc>
                          <a:spcPct val="100000"/>
                        </a:lnSpc>
                        <a:spcBef>
                          <a:spcPts val="0"/>
                        </a:spcBef>
                        <a:spcAft>
                          <a:spcPts val="0"/>
                        </a:spcAft>
                      </a:pPr>
                      <a:r>
                        <a:rPr lang="en-US" sz="1800" dirty="0">
                          <a:effectLst/>
                          <a:latin typeface="Calibri"/>
                          <a:cs typeface="Calibri"/>
                        </a:rPr>
                        <a:t>4 km</a:t>
                      </a:r>
                      <a:endParaRPr lang="en-US" sz="1800" dirty="0">
                        <a:effectLst/>
                        <a:latin typeface="Calibri"/>
                        <a:ea typeface="ＭＳ 明朝"/>
                        <a:cs typeface="Calibri"/>
                      </a:endParaRPr>
                    </a:p>
                  </a:txBody>
                  <a:tcPr marL="68580" marR="68580" marT="0" marB="0" anchor="ctr"/>
                </a:tc>
                <a:tc>
                  <a:txBody>
                    <a:bodyPr/>
                    <a:lstStyle/>
                    <a:p>
                      <a:pPr marL="0" marR="0" algn="ctr">
                        <a:lnSpc>
                          <a:spcPct val="100000"/>
                        </a:lnSpc>
                        <a:spcBef>
                          <a:spcPts val="0"/>
                        </a:spcBef>
                        <a:spcAft>
                          <a:spcPts val="0"/>
                        </a:spcAft>
                      </a:pPr>
                      <a:r>
                        <a:rPr lang="en-US" sz="1800" dirty="0">
                          <a:effectLst/>
                          <a:latin typeface="Calibri"/>
                          <a:cs typeface="Calibri"/>
                        </a:rPr>
                        <a:t>1 km</a:t>
                      </a:r>
                      <a:endParaRPr lang="en-US" sz="1800" dirty="0">
                        <a:effectLst/>
                        <a:latin typeface="Calibri"/>
                        <a:ea typeface="ＭＳ 明朝"/>
                        <a:cs typeface="Calibri"/>
                      </a:endParaRPr>
                    </a:p>
                  </a:txBody>
                  <a:tcPr marL="68580" marR="68580" marT="0" marB="0" anchor="ctr"/>
                </a:tc>
                <a:extLst>
                  <a:ext uri="{0D108BD9-81ED-4DB2-BD59-A6C34878D82A}">
                    <a16:rowId xmlns:a16="http://schemas.microsoft.com/office/drawing/2014/main" val="10001"/>
                  </a:ext>
                </a:extLst>
              </a:tr>
              <a:tr h="674077">
                <a:tc>
                  <a:txBody>
                    <a:bodyPr/>
                    <a:lstStyle/>
                    <a:p>
                      <a:pPr marL="0" marR="0" algn="ctr">
                        <a:lnSpc>
                          <a:spcPct val="100000"/>
                        </a:lnSpc>
                        <a:spcBef>
                          <a:spcPts val="0"/>
                        </a:spcBef>
                        <a:spcAft>
                          <a:spcPts val="0"/>
                        </a:spcAft>
                      </a:pPr>
                      <a:r>
                        <a:rPr lang="en-US" sz="1800" dirty="0">
                          <a:effectLst/>
                          <a:latin typeface="Calibri"/>
                          <a:ea typeface="ＭＳ 明朝"/>
                          <a:cs typeface="Calibri"/>
                        </a:rPr>
                        <a:t>Total shell thickness</a:t>
                      </a:r>
                    </a:p>
                  </a:txBody>
                  <a:tcPr marL="68580" marR="68580" marT="0" marB="0" anchor="ctr"/>
                </a:tc>
                <a:tc>
                  <a:txBody>
                    <a:bodyPr/>
                    <a:lstStyle/>
                    <a:p>
                      <a:pPr marL="0" marR="0" algn="ctr">
                        <a:lnSpc>
                          <a:spcPct val="100000"/>
                        </a:lnSpc>
                        <a:spcBef>
                          <a:spcPts val="0"/>
                        </a:spcBef>
                        <a:spcAft>
                          <a:spcPts val="0"/>
                        </a:spcAft>
                      </a:pPr>
                      <a:r>
                        <a:rPr lang="en-US" sz="1800" dirty="0">
                          <a:effectLst/>
                          <a:latin typeface="Calibri"/>
                          <a:cs typeface="Calibri"/>
                        </a:rPr>
                        <a:t>24 km</a:t>
                      </a:r>
                      <a:endParaRPr lang="en-US" sz="1800" dirty="0">
                        <a:effectLst/>
                        <a:latin typeface="Calibri"/>
                        <a:ea typeface="ＭＳ 明朝"/>
                        <a:cs typeface="Calibri"/>
                      </a:endParaRPr>
                    </a:p>
                  </a:txBody>
                  <a:tcPr marL="68580" marR="68580" marT="0" marB="0" anchor="ctr"/>
                </a:tc>
                <a:tc>
                  <a:txBody>
                    <a:bodyPr/>
                    <a:lstStyle/>
                    <a:p>
                      <a:pPr marL="0" marR="0" algn="ctr">
                        <a:lnSpc>
                          <a:spcPct val="100000"/>
                        </a:lnSpc>
                        <a:spcBef>
                          <a:spcPts val="0"/>
                        </a:spcBef>
                        <a:spcAft>
                          <a:spcPts val="0"/>
                        </a:spcAft>
                      </a:pPr>
                      <a:r>
                        <a:rPr lang="en-US" sz="1800" dirty="0">
                          <a:effectLst/>
                          <a:latin typeface="Calibri"/>
                          <a:ea typeface="ＭＳ 明朝"/>
                          <a:cs typeface="Calibri"/>
                        </a:rPr>
                        <a:t>26 km</a:t>
                      </a:r>
                    </a:p>
                  </a:txBody>
                  <a:tcPr marL="68580" marR="68580" marT="0" marB="0" anchor="ctr"/>
                </a:tc>
                <a:tc>
                  <a:txBody>
                    <a:bodyPr/>
                    <a:lstStyle/>
                    <a:p>
                      <a:pPr marL="0" marR="0" algn="ctr">
                        <a:lnSpc>
                          <a:spcPct val="100000"/>
                        </a:lnSpc>
                        <a:spcBef>
                          <a:spcPts val="0"/>
                        </a:spcBef>
                        <a:spcAft>
                          <a:spcPts val="0"/>
                        </a:spcAft>
                      </a:pPr>
                      <a:r>
                        <a:rPr lang="en-US" sz="1800" dirty="0">
                          <a:effectLst/>
                          <a:latin typeface="Calibri"/>
                          <a:cs typeface="Calibri"/>
                        </a:rPr>
                        <a:t>28 km</a:t>
                      </a:r>
                      <a:endParaRPr lang="en-US" sz="1800" dirty="0">
                        <a:effectLst/>
                        <a:latin typeface="Calibri"/>
                        <a:ea typeface="ＭＳ 明朝"/>
                        <a:cs typeface="Calibri"/>
                      </a:endParaRPr>
                    </a:p>
                  </a:txBody>
                  <a:tcPr marL="68580" marR="68580" marT="0" marB="0" anchor="ctr"/>
                </a:tc>
                <a:tc>
                  <a:txBody>
                    <a:bodyPr/>
                    <a:lstStyle/>
                    <a:p>
                      <a:pPr marL="0" marR="0" algn="ctr">
                        <a:lnSpc>
                          <a:spcPct val="100000"/>
                        </a:lnSpc>
                        <a:spcBef>
                          <a:spcPts val="0"/>
                        </a:spcBef>
                        <a:spcAft>
                          <a:spcPts val="0"/>
                        </a:spcAft>
                      </a:pPr>
                      <a:r>
                        <a:rPr lang="en-US" sz="1800" dirty="0">
                          <a:effectLst/>
                          <a:latin typeface="Calibri"/>
                          <a:cs typeface="Calibri"/>
                        </a:rPr>
                        <a:t>31 km</a:t>
                      </a:r>
                      <a:endParaRPr lang="en-US" sz="1800" dirty="0">
                        <a:effectLst/>
                        <a:latin typeface="Calibri"/>
                        <a:ea typeface="ＭＳ 明朝"/>
                        <a:cs typeface="Calibri"/>
                      </a:endParaRPr>
                    </a:p>
                  </a:txBody>
                  <a:tcPr marL="68580" marR="68580" marT="0" marB="0" anchor="ctr"/>
                </a:tc>
                <a:extLst>
                  <a:ext uri="{0D108BD9-81ED-4DB2-BD59-A6C34878D82A}">
                    <a16:rowId xmlns:a16="http://schemas.microsoft.com/office/drawing/2014/main" val="10002"/>
                  </a:ext>
                </a:extLst>
              </a:tr>
              <a:tr h="720445">
                <a:tc>
                  <a:txBody>
                    <a:bodyPr/>
                    <a:lstStyle/>
                    <a:p>
                      <a:pPr marL="0" marR="0" algn="ctr">
                        <a:lnSpc>
                          <a:spcPct val="100000"/>
                        </a:lnSpc>
                        <a:spcBef>
                          <a:spcPts val="0"/>
                        </a:spcBef>
                        <a:spcAft>
                          <a:spcPts val="0"/>
                        </a:spcAft>
                      </a:pPr>
                      <a:r>
                        <a:rPr lang="en-US" sz="1800" dirty="0">
                          <a:effectLst/>
                          <a:latin typeface="Calibri"/>
                          <a:ea typeface="ＭＳ 明朝"/>
                          <a:cs typeface="Calibri"/>
                        </a:rPr>
                        <a:t>Ductile ice viscosity</a:t>
                      </a:r>
                    </a:p>
                  </a:txBody>
                  <a:tcPr marL="68580" marR="68580" marT="0" marB="0" anchor="ctr"/>
                </a:tc>
                <a:tc>
                  <a:txBody>
                    <a:bodyPr/>
                    <a:lstStyle/>
                    <a:p>
                      <a:pPr marL="0" marR="0" algn="ctr">
                        <a:lnSpc>
                          <a:spcPct val="100000"/>
                        </a:lnSpc>
                        <a:spcBef>
                          <a:spcPts val="0"/>
                        </a:spcBef>
                        <a:spcAft>
                          <a:spcPts val="0"/>
                        </a:spcAft>
                      </a:pPr>
                      <a:r>
                        <a:rPr lang="en-US" sz="1800" dirty="0">
                          <a:effectLst/>
                          <a:latin typeface="Calibri"/>
                          <a:cs typeface="Calibri"/>
                        </a:rPr>
                        <a:t>10</a:t>
                      </a:r>
                      <a:r>
                        <a:rPr lang="en-US" sz="1800" baseline="30000" dirty="0">
                          <a:effectLst/>
                          <a:latin typeface="Calibri"/>
                          <a:cs typeface="Calibri"/>
                        </a:rPr>
                        <a:t>12</a:t>
                      </a:r>
                      <a:r>
                        <a:rPr lang="en-US" sz="1800" dirty="0">
                          <a:effectLst/>
                          <a:latin typeface="Calibri"/>
                          <a:cs typeface="Calibri"/>
                        </a:rPr>
                        <a:t> Pa*s</a:t>
                      </a:r>
                      <a:endParaRPr lang="en-US" sz="1800" dirty="0">
                        <a:effectLst/>
                        <a:latin typeface="Calibri"/>
                        <a:ea typeface="ＭＳ 明朝"/>
                        <a:cs typeface="Calibri"/>
                      </a:endParaRPr>
                    </a:p>
                  </a:txBody>
                  <a:tcPr marL="68580" marR="68580" marT="0" marB="0" anchor="ctr"/>
                </a:tc>
                <a:tc>
                  <a:txBody>
                    <a:bodyPr/>
                    <a:lstStyle/>
                    <a:p>
                      <a:pPr marL="0" marR="0" algn="ctr">
                        <a:lnSpc>
                          <a:spcPct val="100000"/>
                        </a:lnSpc>
                        <a:spcBef>
                          <a:spcPts val="0"/>
                        </a:spcBef>
                        <a:spcAft>
                          <a:spcPts val="0"/>
                        </a:spcAft>
                      </a:pPr>
                      <a:r>
                        <a:rPr lang="en-US" sz="1800" dirty="0">
                          <a:effectLst/>
                          <a:latin typeface="Calibri"/>
                          <a:ea typeface="ＭＳ 明朝"/>
                          <a:cs typeface="Calibri"/>
                        </a:rPr>
                        <a:t>10</a:t>
                      </a:r>
                      <a:r>
                        <a:rPr lang="en-US" sz="1800" baseline="30000" dirty="0">
                          <a:effectLst/>
                          <a:latin typeface="Calibri"/>
                          <a:ea typeface="ＭＳ 明朝"/>
                          <a:cs typeface="Calibri"/>
                        </a:rPr>
                        <a:t>14</a:t>
                      </a:r>
                      <a:r>
                        <a:rPr lang="en-US" sz="1800" dirty="0">
                          <a:effectLst/>
                          <a:latin typeface="Calibri"/>
                          <a:ea typeface="ＭＳ 明朝"/>
                          <a:cs typeface="Calibri"/>
                        </a:rPr>
                        <a:t> Pa*s</a:t>
                      </a:r>
                    </a:p>
                  </a:txBody>
                  <a:tcPr marL="68580" marR="68580" marT="0" marB="0" anchor="ctr"/>
                </a:tc>
                <a:tc>
                  <a:txBody>
                    <a:bodyPr/>
                    <a:lstStyle/>
                    <a:p>
                      <a:pPr marL="0" marR="0" algn="ctr">
                        <a:lnSpc>
                          <a:spcPct val="100000"/>
                        </a:lnSpc>
                        <a:spcBef>
                          <a:spcPts val="0"/>
                        </a:spcBef>
                        <a:spcAft>
                          <a:spcPts val="0"/>
                        </a:spcAft>
                      </a:pPr>
                      <a:r>
                        <a:rPr lang="en-US" sz="1800" dirty="0">
                          <a:effectLst/>
                          <a:latin typeface="Calibri"/>
                          <a:cs typeface="Calibri"/>
                        </a:rPr>
                        <a:t>10</a:t>
                      </a:r>
                      <a:r>
                        <a:rPr lang="en-US" sz="1800" baseline="30000" dirty="0">
                          <a:effectLst/>
                          <a:latin typeface="Calibri"/>
                          <a:cs typeface="Calibri"/>
                        </a:rPr>
                        <a:t>16</a:t>
                      </a:r>
                      <a:r>
                        <a:rPr lang="en-US" sz="1800" dirty="0">
                          <a:effectLst/>
                          <a:latin typeface="Calibri"/>
                          <a:cs typeface="Calibri"/>
                        </a:rPr>
                        <a:t> Pa*s</a:t>
                      </a:r>
                      <a:endParaRPr lang="en-US" sz="1800" dirty="0">
                        <a:effectLst/>
                        <a:latin typeface="Calibri"/>
                        <a:ea typeface="ＭＳ 明朝"/>
                        <a:cs typeface="Calibri"/>
                      </a:endParaRPr>
                    </a:p>
                  </a:txBody>
                  <a:tcPr marL="68580" marR="68580" marT="0" marB="0" anchor="ctr"/>
                </a:tc>
                <a:tc>
                  <a:txBody>
                    <a:bodyPr/>
                    <a:lstStyle/>
                    <a:p>
                      <a:pPr marL="0" marR="0" algn="ctr">
                        <a:lnSpc>
                          <a:spcPct val="100000"/>
                        </a:lnSpc>
                        <a:spcBef>
                          <a:spcPts val="0"/>
                        </a:spcBef>
                        <a:spcAft>
                          <a:spcPts val="0"/>
                        </a:spcAft>
                      </a:pPr>
                      <a:r>
                        <a:rPr lang="en-US" sz="1800" dirty="0">
                          <a:effectLst/>
                          <a:latin typeface="Calibri"/>
                          <a:cs typeface="Calibri"/>
                        </a:rPr>
                        <a:t>10</a:t>
                      </a:r>
                      <a:r>
                        <a:rPr lang="en-US" sz="1800" baseline="30000" dirty="0">
                          <a:effectLst/>
                          <a:latin typeface="Calibri"/>
                          <a:cs typeface="Calibri"/>
                        </a:rPr>
                        <a:t>21</a:t>
                      </a:r>
                      <a:r>
                        <a:rPr lang="en-US" sz="1800" dirty="0">
                          <a:effectLst/>
                          <a:latin typeface="Calibri"/>
                          <a:cs typeface="Calibri"/>
                        </a:rPr>
                        <a:t> Pa*s</a:t>
                      </a:r>
                      <a:endParaRPr lang="en-US" sz="1800" dirty="0">
                        <a:effectLst/>
                        <a:latin typeface="Calibri"/>
                        <a:ea typeface="ＭＳ 明朝"/>
                        <a:cs typeface="Calibri"/>
                      </a:endParaRPr>
                    </a:p>
                  </a:txBody>
                  <a:tcPr marL="68580" marR="68580" marT="0" marB="0" anchor="ctr"/>
                </a:tc>
                <a:extLst>
                  <a:ext uri="{0D108BD9-81ED-4DB2-BD59-A6C34878D82A}">
                    <a16:rowId xmlns:a16="http://schemas.microsoft.com/office/drawing/2014/main" val="10003"/>
                  </a:ext>
                </a:extLst>
              </a:tr>
              <a:tr h="630889">
                <a:tc>
                  <a:txBody>
                    <a:bodyPr/>
                    <a:lstStyle/>
                    <a:p>
                      <a:pPr marL="0" marR="0" algn="ctr">
                        <a:lnSpc>
                          <a:spcPct val="100000"/>
                        </a:lnSpc>
                        <a:spcBef>
                          <a:spcPts val="0"/>
                        </a:spcBef>
                        <a:spcAft>
                          <a:spcPts val="0"/>
                        </a:spcAft>
                      </a:pPr>
                      <a:r>
                        <a:rPr lang="en-US" sz="1800" dirty="0">
                          <a:effectLst/>
                          <a:latin typeface="Calibri"/>
                          <a:ea typeface="ＭＳ 明朝"/>
                          <a:cs typeface="Calibri"/>
                        </a:rPr>
                        <a:t>Peak stress</a:t>
                      </a:r>
                    </a:p>
                  </a:txBody>
                  <a:tcPr marL="68580" marR="68580" marT="0" marB="0" anchor="ctr"/>
                </a:tc>
                <a:tc>
                  <a:txBody>
                    <a:bodyPr/>
                    <a:lstStyle/>
                    <a:p>
                      <a:pPr marL="0" marR="0" algn="ctr">
                        <a:lnSpc>
                          <a:spcPct val="100000"/>
                        </a:lnSpc>
                        <a:spcBef>
                          <a:spcPts val="0"/>
                        </a:spcBef>
                        <a:spcAft>
                          <a:spcPts val="0"/>
                        </a:spcAft>
                      </a:pPr>
                      <a:r>
                        <a:rPr lang="en-US" sz="1800" dirty="0">
                          <a:effectLst/>
                          <a:latin typeface="Calibri"/>
                          <a:ea typeface="ＭＳ 明朝"/>
                          <a:cs typeface="Calibri"/>
                        </a:rPr>
                        <a:t>1311 kPa</a:t>
                      </a:r>
                    </a:p>
                  </a:txBody>
                  <a:tcPr marL="68580" marR="68580" marT="0" marB="0" anchor="ctr"/>
                </a:tc>
                <a:tc>
                  <a:txBody>
                    <a:bodyPr/>
                    <a:lstStyle/>
                    <a:p>
                      <a:pPr marL="0" marR="0" algn="ctr">
                        <a:lnSpc>
                          <a:spcPct val="100000"/>
                        </a:lnSpc>
                        <a:spcBef>
                          <a:spcPts val="0"/>
                        </a:spcBef>
                        <a:spcAft>
                          <a:spcPts val="0"/>
                        </a:spcAft>
                      </a:pPr>
                      <a:r>
                        <a:rPr lang="en-US" sz="1800" dirty="0">
                          <a:effectLst/>
                          <a:latin typeface="Calibri"/>
                          <a:ea typeface="ＭＳ 明朝"/>
                          <a:cs typeface="Calibri"/>
                        </a:rPr>
                        <a:t>80 kPa</a:t>
                      </a:r>
                    </a:p>
                  </a:txBody>
                  <a:tcPr marL="68580" marR="68580" marT="0" marB="0" anchor="ctr"/>
                </a:tc>
                <a:tc>
                  <a:txBody>
                    <a:bodyPr/>
                    <a:lstStyle/>
                    <a:p>
                      <a:pPr marL="0" marR="0" algn="ctr">
                        <a:lnSpc>
                          <a:spcPct val="100000"/>
                        </a:lnSpc>
                        <a:spcBef>
                          <a:spcPts val="0"/>
                        </a:spcBef>
                        <a:spcAft>
                          <a:spcPts val="0"/>
                        </a:spcAft>
                      </a:pPr>
                      <a:r>
                        <a:rPr lang="en-US" sz="1800" dirty="0">
                          <a:effectLst/>
                          <a:latin typeface="Calibri"/>
                          <a:ea typeface="ＭＳ 明朝"/>
                          <a:cs typeface="Calibri"/>
                        </a:rPr>
                        <a:t>69 kPa</a:t>
                      </a:r>
                    </a:p>
                  </a:txBody>
                  <a:tcPr marL="68580" marR="68580" marT="0" marB="0" anchor="ctr"/>
                </a:tc>
                <a:tc>
                  <a:txBody>
                    <a:bodyPr/>
                    <a:lstStyle/>
                    <a:p>
                      <a:pPr marL="0" marR="0" algn="ctr">
                        <a:lnSpc>
                          <a:spcPct val="100000"/>
                        </a:lnSpc>
                        <a:spcBef>
                          <a:spcPts val="0"/>
                        </a:spcBef>
                        <a:spcAft>
                          <a:spcPts val="0"/>
                        </a:spcAft>
                      </a:pPr>
                      <a:r>
                        <a:rPr lang="en-US" sz="1800" dirty="0">
                          <a:effectLst/>
                          <a:latin typeface="Calibri"/>
                          <a:ea typeface="ＭＳ 明朝"/>
                          <a:cs typeface="Calibri"/>
                        </a:rPr>
                        <a:t>64 kPa</a:t>
                      </a:r>
                    </a:p>
                  </a:txBody>
                  <a:tcPr marL="68580" marR="68580" marT="0" marB="0" anchor="ctr"/>
                </a:tc>
                <a:extLst>
                  <a:ext uri="{0D108BD9-81ED-4DB2-BD59-A6C34878D82A}">
                    <a16:rowId xmlns:a16="http://schemas.microsoft.com/office/drawing/2014/main" val="3005411756"/>
                  </a:ext>
                </a:extLst>
              </a:tr>
              <a:tr h="720445">
                <a:tc>
                  <a:txBody>
                    <a:bodyPr/>
                    <a:lstStyle/>
                    <a:p>
                      <a:pPr marL="0" marR="0" algn="ctr">
                        <a:lnSpc>
                          <a:spcPct val="100000"/>
                        </a:lnSpc>
                        <a:spcBef>
                          <a:spcPts val="0"/>
                        </a:spcBef>
                        <a:spcAft>
                          <a:spcPts val="0"/>
                        </a:spcAft>
                      </a:pPr>
                      <a:r>
                        <a:rPr lang="en-US" sz="1800" dirty="0">
                          <a:effectLst/>
                          <a:latin typeface="Calibri"/>
                          <a:ea typeface="ＭＳ 明朝"/>
                          <a:cs typeface="Calibri"/>
                        </a:rPr>
                        <a:t>Peak stress (lib proxy)</a:t>
                      </a:r>
                    </a:p>
                  </a:txBody>
                  <a:tcPr marL="68580" marR="68580" marT="0" marB="0" anchor="ctr"/>
                </a:tc>
                <a:tc>
                  <a:txBody>
                    <a:bodyPr/>
                    <a:lstStyle/>
                    <a:p>
                      <a:pPr marL="0" marR="0" algn="ctr">
                        <a:lnSpc>
                          <a:spcPct val="100000"/>
                        </a:lnSpc>
                        <a:spcBef>
                          <a:spcPts val="0"/>
                        </a:spcBef>
                        <a:spcAft>
                          <a:spcPts val="0"/>
                        </a:spcAft>
                      </a:pPr>
                      <a:r>
                        <a:rPr lang="en-US" sz="1800" dirty="0">
                          <a:effectLst/>
                          <a:latin typeface="Calibri"/>
                          <a:ea typeface="ＭＳ 明朝"/>
                          <a:cs typeface="Calibri"/>
                        </a:rPr>
                        <a:t>849 kPa</a:t>
                      </a:r>
                    </a:p>
                  </a:txBody>
                  <a:tcPr marL="68580" marR="68580" marT="0" marB="0" anchor="ctr"/>
                </a:tc>
                <a:tc>
                  <a:txBody>
                    <a:bodyPr/>
                    <a:lstStyle/>
                    <a:p>
                      <a:pPr marL="0" marR="0" algn="ctr">
                        <a:lnSpc>
                          <a:spcPct val="100000"/>
                        </a:lnSpc>
                        <a:spcBef>
                          <a:spcPts val="0"/>
                        </a:spcBef>
                        <a:spcAft>
                          <a:spcPts val="0"/>
                        </a:spcAft>
                      </a:pPr>
                      <a:r>
                        <a:rPr lang="en-US" sz="1800" dirty="0">
                          <a:effectLst/>
                          <a:latin typeface="Calibri"/>
                          <a:ea typeface="ＭＳ 明朝"/>
                          <a:cs typeface="Calibri"/>
                        </a:rPr>
                        <a:t>52 kPa</a:t>
                      </a:r>
                    </a:p>
                  </a:txBody>
                  <a:tcPr marL="68580" marR="68580" marT="0" marB="0" anchor="ctr"/>
                </a:tc>
                <a:tc>
                  <a:txBody>
                    <a:bodyPr/>
                    <a:lstStyle/>
                    <a:p>
                      <a:pPr marL="0" marR="0" algn="ctr">
                        <a:lnSpc>
                          <a:spcPct val="100000"/>
                        </a:lnSpc>
                        <a:spcBef>
                          <a:spcPts val="0"/>
                        </a:spcBef>
                        <a:spcAft>
                          <a:spcPts val="0"/>
                        </a:spcAft>
                      </a:pPr>
                      <a:r>
                        <a:rPr lang="en-US" sz="1800" dirty="0">
                          <a:effectLst/>
                          <a:latin typeface="Calibri"/>
                          <a:ea typeface="ＭＳ 明朝"/>
                          <a:cs typeface="Calibri"/>
                        </a:rPr>
                        <a:t>45 kPa</a:t>
                      </a:r>
                    </a:p>
                  </a:txBody>
                  <a:tcPr marL="68580" marR="68580" marT="0" marB="0" anchor="ctr"/>
                </a:tc>
                <a:tc>
                  <a:txBody>
                    <a:bodyPr/>
                    <a:lstStyle/>
                    <a:p>
                      <a:pPr marL="0" marR="0" algn="ctr">
                        <a:lnSpc>
                          <a:spcPct val="100000"/>
                        </a:lnSpc>
                        <a:spcBef>
                          <a:spcPts val="0"/>
                        </a:spcBef>
                        <a:spcAft>
                          <a:spcPts val="0"/>
                        </a:spcAft>
                      </a:pPr>
                      <a:r>
                        <a:rPr lang="en-US" sz="1800" dirty="0">
                          <a:effectLst/>
                          <a:latin typeface="Calibri"/>
                          <a:ea typeface="ＭＳ 明朝"/>
                          <a:cs typeface="Calibri"/>
                        </a:rPr>
                        <a:t>41 kPa</a:t>
                      </a:r>
                    </a:p>
                  </a:txBody>
                  <a:tcPr marL="68580" marR="68580" marT="0" marB="0" anchor="ctr"/>
                </a:tc>
                <a:extLst>
                  <a:ext uri="{0D108BD9-81ED-4DB2-BD59-A6C34878D82A}">
                    <a16:rowId xmlns:a16="http://schemas.microsoft.com/office/drawing/2014/main" val="597507950"/>
                  </a:ext>
                </a:extLst>
              </a:tr>
            </a:tbl>
          </a:graphicData>
        </a:graphic>
      </p:graphicFrame>
      <p:sp>
        <p:nvSpPr>
          <p:cNvPr id="5" name="Rectangle 4">
            <a:extLst>
              <a:ext uri="{FF2B5EF4-FFF2-40B4-BE49-F238E27FC236}">
                <a16:creationId xmlns:a16="http://schemas.microsoft.com/office/drawing/2014/main" id="{5F2A52B1-E9E6-124F-B604-96ABFE08C8F1}"/>
              </a:ext>
            </a:extLst>
          </p:cNvPr>
          <p:cNvSpPr/>
          <p:nvPr/>
        </p:nvSpPr>
        <p:spPr>
          <a:xfrm>
            <a:off x="6321810" y="3830514"/>
            <a:ext cx="5542473" cy="1459065"/>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0705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44">
            <a:extLst>
              <a:ext uri="{FF2B5EF4-FFF2-40B4-BE49-F238E27FC236}">
                <a16:creationId xmlns:a16="http://schemas.microsoft.com/office/drawing/2014/main" id="{C8CF753D-D52F-A34C-A39A-79C6DADDA029}"/>
              </a:ext>
            </a:extLst>
          </p:cNvPr>
          <p:cNvSpPr txBox="1">
            <a:spLocks noChangeArrowheads="1"/>
          </p:cNvSpPr>
          <p:nvPr/>
        </p:nvSpPr>
        <p:spPr bwMode="auto">
          <a:xfrm>
            <a:off x="5373757" y="2151203"/>
            <a:ext cx="6663847" cy="454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000">
                <a:solidFill>
                  <a:schemeClr val="tx1"/>
                </a:solidFill>
                <a:latin typeface="Trebuchet MS" charset="0"/>
                <a:ea typeface="Osaka" charset="-128"/>
              </a:defRPr>
            </a:lvl1pPr>
            <a:lvl2pPr marL="742950" indent="-285750">
              <a:defRPr sz="4000">
                <a:solidFill>
                  <a:schemeClr val="tx1"/>
                </a:solidFill>
                <a:latin typeface="Trebuchet MS" charset="0"/>
                <a:ea typeface="Osaka" charset="-128"/>
              </a:defRPr>
            </a:lvl2pPr>
            <a:lvl3pPr marL="1143000" indent="-228600">
              <a:defRPr sz="4000">
                <a:solidFill>
                  <a:schemeClr val="tx1"/>
                </a:solidFill>
                <a:latin typeface="Trebuchet MS" charset="0"/>
                <a:ea typeface="Osaka" charset="-128"/>
              </a:defRPr>
            </a:lvl3pPr>
            <a:lvl4pPr marL="1600200" indent="-228600">
              <a:defRPr sz="4000">
                <a:solidFill>
                  <a:schemeClr val="tx1"/>
                </a:solidFill>
                <a:latin typeface="Trebuchet MS" charset="0"/>
                <a:ea typeface="Osaka" charset="-128"/>
              </a:defRPr>
            </a:lvl4pPr>
            <a:lvl5pPr marL="2057400" indent="-228600">
              <a:defRPr sz="4000">
                <a:solidFill>
                  <a:schemeClr val="tx1"/>
                </a:solidFill>
                <a:latin typeface="Trebuchet MS" charset="0"/>
                <a:ea typeface="Osaka" charset="-128"/>
              </a:defRPr>
            </a:lvl5pPr>
            <a:lvl6pPr marL="2514600" indent="-228600" eaLnBrk="0" fontAlgn="base" hangingPunct="0">
              <a:spcBef>
                <a:spcPct val="0"/>
              </a:spcBef>
              <a:spcAft>
                <a:spcPct val="0"/>
              </a:spcAft>
              <a:defRPr sz="4000">
                <a:solidFill>
                  <a:schemeClr val="tx1"/>
                </a:solidFill>
                <a:latin typeface="Trebuchet MS" charset="0"/>
                <a:ea typeface="Osaka" charset="-128"/>
              </a:defRPr>
            </a:lvl6pPr>
            <a:lvl7pPr marL="2971800" indent="-228600" eaLnBrk="0" fontAlgn="base" hangingPunct="0">
              <a:spcBef>
                <a:spcPct val="0"/>
              </a:spcBef>
              <a:spcAft>
                <a:spcPct val="0"/>
              </a:spcAft>
              <a:defRPr sz="4000">
                <a:solidFill>
                  <a:schemeClr val="tx1"/>
                </a:solidFill>
                <a:latin typeface="Trebuchet MS" charset="0"/>
                <a:ea typeface="Osaka" charset="-128"/>
              </a:defRPr>
            </a:lvl7pPr>
            <a:lvl8pPr marL="3429000" indent="-228600" eaLnBrk="0" fontAlgn="base" hangingPunct="0">
              <a:spcBef>
                <a:spcPct val="0"/>
              </a:spcBef>
              <a:spcAft>
                <a:spcPct val="0"/>
              </a:spcAft>
              <a:defRPr sz="4000">
                <a:solidFill>
                  <a:schemeClr val="tx1"/>
                </a:solidFill>
                <a:latin typeface="Trebuchet MS" charset="0"/>
                <a:ea typeface="Osaka" charset="-128"/>
              </a:defRPr>
            </a:lvl8pPr>
            <a:lvl9pPr marL="3886200" indent="-228600" eaLnBrk="0" fontAlgn="base" hangingPunct="0">
              <a:spcBef>
                <a:spcPct val="0"/>
              </a:spcBef>
              <a:spcAft>
                <a:spcPct val="0"/>
              </a:spcAft>
              <a:defRPr sz="4000">
                <a:solidFill>
                  <a:schemeClr val="tx1"/>
                </a:solidFill>
                <a:latin typeface="Trebuchet MS" charset="0"/>
                <a:ea typeface="Osaka" charset="-128"/>
              </a:defRPr>
            </a:lvl9pPr>
          </a:lstStyle>
          <a:p>
            <a:pPr>
              <a:lnSpc>
                <a:spcPct val="110000"/>
              </a:lnSpc>
            </a:pPr>
            <a:r>
              <a:rPr lang="en-US" altLang="en-US" sz="2400" dirty="0">
                <a:latin typeface="+mn-lt"/>
              </a:rPr>
              <a:t>Applied tidal stress equations from </a:t>
            </a:r>
            <a:r>
              <a:rPr lang="en-US" altLang="en-US" sz="2400" dirty="0" err="1">
                <a:latin typeface="+mn-lt"/>
              </a:rPr>
              <a:t>Jara-Orue</a:t>
            </a:r>
            <a:r>
              <a:rPr lang="en-US" altLang="en-US" sz="2400" dirty="0">
                <a:latin typeface="+mn-lt"/>
              </a:rPr>
              <a:t> and </a:t>
            </a:r>
            <a:r>
              <a:rPr lang="en-US" altLang="en-US" sz="2400" dirty="0" err="1">
                <a:latin typeface="+mn-lt"/>
              </a:rPr>
              <a:t>Vermeersen</a:t>
            </a:r>
            <a:r>
              <a:rPr lang="en-US" altLang="en-US" sz="2400" dirty="0">
                <a:latin typeface="+mn-lt"/>
              </a:rPr>
              <a:t> (2011) for </a:t>
            </a:r>
            <a:r>
              <a:rPr lang="en-US" altLang="en-US" sz="2400" dirty="0" err="1">
                <a:latin typeface="+mn-lt"/>
              </a:rPr>
              <a:t>rheologically</a:t>
            </a:r>
            <a:r>
              <a:rPr lang="en-US" altLang="en-US" sz="2400" dirty="0">
                <a:latin typeface="+mn-lt"/>
              </a:rPr>
              <a:t>-layered bodies</a:t>
            </a:r>
          </a:p>
          <a:p>
            <a:pPr>
              <a:lnSpc>
                <a:spcPct val="110000"/>
              </a:lnSpc>
            </a:pPr>
            <a:endParaRPr lang="en-US" altLang="en-US" sz="1000" dirty="0">
              <a:latin typeface="+mn-lt"/>
            </a:endParaRPr>
          </a:p>
          <a:p>
            <a:pPr>
              <a:lnSpc>
                <a:spcPct val="110000"/>
              </a:lnSpc>
            </a:pPr>
            <a:r>
              <a:rPr lang="en-US" altLang="en-US" sz="2400" u="sng" dirty="0">
                <a:latin typeface="+mn-lt"/>
              </a:rPr>
              <a:t>Interior models</a:t>
            </a:r>
            <a:r>
              <a:rPr lang="en-US" altLang="en-US" sz="2400" dirty="0">
                <a:latin typeface="+mn-lt"/>
              </a:rPr>
              <a:t>:</a:t>
            </a:r>
          </a:p>
          <a:p>
            <a:pPr>
              <a:lnSpc>
                <a:spcPct val="110000"/>
              </a:lnSpc>
            </a:pPr>
            <a:r>
              <a:rPr lang="en-US" altLang="en-US" sz="2400" dirty="0">
                <a:latin typeface="+mn-lt"/>
              </a:rPr>
              <a:t>Ice shell thickness</a:t>
            </a:r>
          </a:p>
          <a:p>
            <a:pPr defTabSz="274320">
              <a:lnSpc>
                <a:spcPct val="110000"/>
              </a:lnSpc>
            </a:pPr>
            <a:r>
              <a:rPr lang="en-US" altLang="en-US" sz="2400" dirty="0">
                <a:latin typeface="+mn-lt"/>
              </a:rPr>
              <a:t>	22 km, 12 km, 5 km, 3 km, 1 km, 500 m</a:t>
            </a:r>
          </a:p>
          <a:p>
            <a:pPr>
              <a:lnSpc>
                <a:spcPct val="110000"/>
              </a:lnSpc>
            </a:pPr>
            <a:r>
              <a:rPr lang="en-US" altLang="en-US" sz="2400" dirty="0">
                <a:latin typeface="+mn-lt"/>
              </a:rPr>
              <a:t>Ductile ice viscosity</a:t>
            </a:r>
          </a:p>
          <a:p>
            <a:pPr defTabSz="274320">
              <a:lnSpc>
                <a:spcPct val="110000"/>
              </a:lnSpc>
            </a:pPr>
            <a:r>
              <a:rPr lang="en-US" altLang="en-US" sz="2400" dirty="0">
                <a:latin typeface="+mn-lt"/>
              </a:rPr>
              <a:t>	10</a:t>
            </a:r>
            <a:r>
              <a:rPr lang="en-US" altLang="en-US" sz="2400" baseline="30000" dirty="0">
                <a:latin typeface="+mn-lt"/>
              </a:rPr>
              <a:t>13</a:t>
            </a:r>
            <a:r>
              <a:rPr lang="en-US" altLang="en-US" sz="2400" dirty="0">
                <a:latin typeface="+mn-lt"/>
              </a:rPr>
              <a:t>, 10</a:t>
            </a:r>
            <a:r>
              <a:rPr lang="en-US" altLang="en-US" sz="2400" baseline="30000" dirty="0">
                <a:latin typeface="+mn-lt"/>
              </a:rPr>
              <a:t>14</a:t>
            </a:r>
            <a:r>
              <a:rPr lang="en-US" altLang="en-US" sz="2400" dirty="0">
                <a:latin typeface="+mn-lt"/>
              </a:rPr>
              <a:t>, 10</a:t>
            </a:r>
            <a:r>
              <a:rPr lang="en-US" altLang="en-US" sz="2400" baseline="30000" dirty="0">
                <a:latin typeface="+mn-lt"/>
              </a:rPr>
              <a:t>15</a:t>
            </a:r>
            <a:r>
              <a:rPr lang="en-US" altLang="en-US" sz="2400" dirty="0">
                <a:latin typeface="+mn-lt"/>
              </a:rPr>
              <a:t>, 10</a:t>
            </a:r>
            <a:r>
              <a:rPr lang="en-US" altLang="en-US" sz="2400" baseline="30000" dirty="0">
                <a:latin typeface="+mn-lt"/>
              </a:rPr>
              <a:t>19 </a:t>
            </a:r>
            <a:r>
              <a:rPr lang="en-US" altLang="en-US" sz="2400" dirty="0">
                <a:latin typeface="+mn-lt"/>
              </a:rPr>
              <a:t>Pa*s</a:t>
            </a:r>
          </a:p>
          <a:p>
            <a:pPr defTabSz="274320">
              <a:lnSpc>
                <a:spcPct val="110000"/>
              </a:lnSpc>
            </a:pPr>
            <a:r>
              <a:rPr lang="en-US" altLang="en-US" sz="2400" dirty="0">
                <a:latin typeface="+mn-lt"/>
              </a:rPr>
              <a:t>Brittle layer thickness</a:t>
            </a:r>
          </a:p>
          <a:p>
            <a:pPr defTabSz="274320">
              <a:lnSpc>
                <a:spcPct val="110000"/>
              </a:lnSpc>
            </a:pPr>
            <a:r>
              <a:rPr lang="en-US" altLang="en-US" sz="2400" dirty="0">
                <a:latin typeface="+mn-lt"/>
              </a:rPr>
              <a:t>	10%, 20%, 30% of shell</a:t>
            </a:r>
          </a:p>
          <a:p>
            <a:pPr defTabSz="274320">
              <a:lnSpc>
                <a:spcPct val="110000"/>
              </a:lnSpc>
            </a:pPr>
            <a:r>
              <a:rPr lang="en-US" altLang="en-US" sz="2400" dirty="0">
                <a:latin typeface="+mn-lt"/>
              </a:rPr>
              <a:t>All models include rocky core, global ocean</a:t>
            </a:r>
          </a:p>
          <a:p>
            <a:pPr>
              <a:lnSpc>
                <a:spcPct val="110000"/>
              </a:lnSpc>
            </a:pPr>
            <a:r>
              <a:rPr lang="en-US" altLang="en-US" sz="1400" dirty="0">
                <a:latin typeface="+mn-lt"/>
              </a:rPr>
              <a:t>(Compatible with </a:t>
            </a:r>
            <a:r>
              <a:rPr lang="en-US" altLang="en-US" sz="1400" dirty="0" err="1">
                <a:latin typeface="+mn-lt"/>
              </a:rPr>
              <a:t>Iess</a:t>
            </a:r>
            <a:r>
              <a:rPr lang="en-US" altLang="en-US" sz="1400" dirty="0">
                <a:latin typeface="+mn-lt"/>
              </a:rPr>
              <a:t> et al., 2014; McKinnon 2015; Thomas et al., 2015)</a:t>
            </a:r>
          </a:p>
        </p:txBody>
      </p:sp>
      <p:grpSp>
        <p:nvGrpSpPr>
          <p:cNvPr id="47" name="Group 46">
            <a:extLst>
              <a:ext uri="{FF2B5EF4-FFF2-40B4-BE49-F238E27FC236}">
                <a16:creationId xmlns:a16="http://schemas.microsoft.com/office/drawing/2014/main" id="{580AC557-A870-5349-BF3F-62C33C1ACB4C}"/>
              </a:ext>
            </a:extLst>
          </p:cNvPr>
          <p:cNvGrpSpPr/>
          <p:nvPr/>
        </p:nvGrpSpPr>
        <p:grpSpPr>
          <a:xfrm>
            <a:off x="806625" y="2215990"/>
            <a:ext cx="4370927" cy="4476599"/>
            <a:chOff x="2794449" y="1654853"/>
            <a:chExt cx="4370927" cy="4476599"/>
          </a:xfrm>
        </p:grpSpPr>
        <p:grpSp>
          <p:nvGrpSpPr>
            <p:cNvPr id="14" name="Group 13">
              <a:extLst>
                <a:ext uri="{FF2B5EF4-FFF2-40B4-BE49-F238E27FC236}">
                  <a16:creationId xmlns:a16="http://schemas.microsoft.com/office/drawing/2014/main" id="{D41D2EE4-DBAA-2D42-8EC2-7AB1AD294D64}"/>
                </a:ext>
              </a:extLst>
            </p:cNvPr>
            <p:cNvGrpSpPr/>
            <p:nvPr/>
          </p:nvGrpSpPr>
          <p:grpSpPr>
            <a:xfrm>
              <a:off x="2794449" y="1654853"/>
              <a:ext cx="4370927" cy="4068614"/>
              <a:chOff x="2794449" y="1654853"/>
              <a:chExt cx="4370927" cy="4068614"/>
            </a:xfrm>
          </p:grpSpPr>
          <p:pic>
            <p:nvPicPr>
              <p:cNvPr id="22" name="Picture 21">
                <a:extLst>
                  <a:ext uri="{FF2B5EF4-FFF2-40B4-BE49-F238E27FC236}">
                    <a16:creationId xmlns:a16="http://schemas.microsoft.com/office/drawing/2014/main" id="{BA65A818-82C3-2A43-A6B1-ED2FA0D66CA6}"/>
                  </a:ext>
                </a:extLst>
              </p:cNvPr>
              <p:cNvPicPr>
                <a:picLocks noChangeAspect="1"/>
              </p:cNvPicPr>
              <p:nvPr/>
            </p:nvPicPr>
            <p:blipFill rotWithShape="1">
              <a:blip r:embed="rId3"/>
              <a:srcRect t="2274" r="51564" b="66687"/>
              <a:stretch/>
            </p:blipFill>
            <p:spPr>
              <a:xfrm>
                <a:off x="2794449" y="2062838"/>
                <a:ext cx="4370927" cy="3660629"/>
              </a:xfrm>
              <a:prstGeom prst="rect">
                <a:avLst/>
              </a:prstGeom>
              <a:ln>
                <a:solidFill>
                  <a:schemeClr val="tx1"/>
                </a:solidFill>
              </a:ln>
            </p:spPr>
          </p:pic>
          <p:sp>
            <p:nvSpPr>
              <p:cNvPr id="45" name="Rectangle 44">
                <a:extLst>
                  <a:ext uri="{FF2B5EF4-FFF2-40B4-BE49-F238E27FC236}">
                    <a16:creationId xmlns:a16="http://schemas.microsoft.com/office/drawing/2014/main" id="{FF31D28C-9DBB-5940-A97E-3DA0F69E6C80}"/>
                  </a:ext>
                </a:extLst>
              </p:cNvPr>
              <p:cNvSpPr/>
              <p:nvPr/>
            </p:nvSpPr>
            <p:spPr>
              <a:xfrm>
                <a:off x="2794449" y="1654853"/>
                <a:ext cx="3427541" cy="369332"/>
              </a:xfrm>
              <a:prstGeom prst="rect">
                <a:avLst/>
              </a:prstGeom>
            </p:spPr>
            <p:txBody>
              <a:bodyPr wrap="none">
                <a:spAutoFit/>
              </a:bodyPr>
              <a:lstStyle/>
              <a:p>
                <a:r>
                  <a:rPr lang="en-US" i="1" dirty="0">
                    <a:latin typeface="Corbel"/>
                  </a:rPr>
                  <a:t>Locations of measured orientations</a:t>
                </a:r>
              </a:p>
            </p:txBody>
          </p:sp>
        </p:grpSp>
        <p:sp>
          <p:nvSpPr>
            <p:cNvPr id="46" name="TextBox 45">
              <a:extLst>
                <a:ext uri="{FF2B5EF4-FFF2-40B4-BE49-F238E27FC236}">
                  <a16:creationId xmlns:a16="http://schemas.microsoft.com/office/drawing/2014/main" id="{56928EC4-913E-AC46-A69B-23A2DDAEAA17}"/>
                </a:ext>
              </a:extLst>
            </p:cNvPr>
            <p:cNvSpPr txBox="1"/>
            <p:nvPr/>
          </p:nvSpPr>
          <p:spPr>
            <a:xfrm>
              <a:off x="2834453" y="5762120"/>
              <a:ext cx="4290918" cy="369332"/>
            </a:xfrm>
            <a:prstGeom prst="rect">
              <a:avLst/>
            </a:prstGeom>
            <a:noFill/>
          </p:spPr>
          <p:txBody>
            <a:bodyPr wrap="none" rtlCol="0">
              <a:spAutoFit/>
            </a:bodyPr>
            <a:lstStyle/>
            <a:p>
              <a:pPr algn="ctr"/>
              <a:r>
                <a:rPr lang="en-US" dirty="0"/>
                <a:t>6391 points total, 2395 along main branches</a:t>
              </a:r>
            </a:p>
          </p:txBody>
        </p:sp>
      </p:grpSp>
      <p:sp>
        <p:nvSpPr>
          <p:cNvPr id="19" name="Title 1">
            <a:extLst>
              <a:ext uri="{FF2B5EF4-FFF2-40B4-BE49-F238E27FC236}">
                <a16:creationId xmlns:a16="http://schemas.microsoft.com/office/drawing/2014/main" id="{F1C585D3-99B1-E94C-B62F-59671B117F5E}"/>
              </a:ext>
            </a:extLst>
          </p:cNvPr>
          <p:cNvSpPr txBox="1">
            <a:spLocks/>
          </p:cNvSpPr>
          <p:nvPr/>
        </p:nvSpPr>
        <p:spPr>
          <a:xfrm>
            <a:off x="0" y="1"/>
            <a:ext cx="12196630" cy="11704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Exploring Enceladus’ hemispheric dichotomy</a:t>
            </a:r>
          </a:p>
        </p:txBody>
      </p:sp>
      <p:sp>
        <p:nvSpPr>
          <p:cNvPr id="21" name="Rectangle 20">
            <a:extLst>
              <a:ext uri="{FF2B5EF4-FFF2-40B4-BE49-F238E27FC236}">
                <a16:creationId xmlns:a16="http://schemas.microsoft.com/office/drawing/2014/main" id="{634BE8A1-14B1-9A46-B78E-577204E8BD02}"/>
              </a:ext>
            </a:extLst>
          </p:cNvPr>
          <p:cNvSpPr/>
          <p:nvPr/>
        </p:nvSpPr>
        <p:spPr>
          <a:xfrm>
            <a:off x="336879" y="1045570"/>
            <a:ext cx="11429999" cy="954107"/>
          </a:xfrm>
          <a:prstGeom prst="rect">
            <a:avLst/>
          </a:prstGeom>
          <a:ln>
            <a:solidFill>
              <a:schemeClr val="tx1"/>
            </a:solidFill>
          </a:ln>
        </p:spPr>
        <p:txBody>
          <a:bodyPr wrap="square">
            <a:spAutoFit/>
          </a:bodyPr>
          <a:lstStyle/>
          <a:p>
            <a:pPr algn="ctr"/>
            <a:r>
              <a:rPr lang="en-US" sz="2800" dirty="0"/>
              <a:t>Goal: Identify interior structures that can form the Tiger Stripe Fractures (TSFs) in the south from tidal stress </a:t>
            </a:r>
            <a:r>
              <a:rPr lang="en-US" sz="2800" i="1" dirty="0"/>
              <a:t>without</a:t>
            </a:r>
            <a:r>
              <a:rPr lang="en-US" sz="2800" dirty="0"/>
              <a:t> pervasively fracturing the north</a:t>
            </a:r>
          </a:p>
        </p:txBody>
      </p:sp>
      <p:sp>
        <p:nvSpPr>
          <p:cNvPr id="3" name="Rectangle 2">
            <a:extLst>
              <a:ext uri="{FF2B5EF4-FFF2-40B4-BE49-F238E27FC236}">
                <a16:creationId xmlns:a16="http://schemas.microsoft.com/office/drawing/2014/main" id="{216F9F77-9388-754C-861A-D53652A39A5F}"/>
              </a:ext>
            </a:extLst>
          </p:cNvPr>
          <p:cNvSpPr/>
          <p:nvPr/>
        </p:nvSpPr>
        <p:spPr>
          <a:xfrm>
            <a:off x="9036930" y="3529949"/>
            <a:ext cx="2729948" cy="1848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u="sng" dirty="0"/>
              <a:t>Assumption</a:t>
            </a:r>
            <a:r>
              <a:rPr lang="en-US" sz="2400" dirty="0"/>
              <a:t>: Thin shells  (&lt;10 km) apply to south pole not north pole</a:t>
            </a:r>
          </a:p>
        </p:txBody>
      </p:sp>
    </p:spTree>
    <p:extLst>
      <p:ext uri="{BB962C8B-B14F-4D97-AF65-F5344CB8AC3E}">
        <p14:creationId xmlns:p14="http://schemas.microsoft.com/office/powerpoint/2010/main" val="285136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Elbow Connector 37">
            <a:extLst>
              <a:ext uri="{FF2B5EF4-FFF2-40B4-BE49-F238E27FC236}">
                <a16:creationId xmlns:a16="http://schemas.microsoft.com/office/drawing/2014/main" id="{719F4268-0992-3443-8551-21494C31AA17}"/>
              </a:ext>
            </a:extLst>
          </p:cNvPr>
          <p:cNvCxnSpPr>
            <a:cxnSpLocks/>
            <a:stCxn id="25" idx="3"/>
            <a:endCxn id="34" idx="1"/>
          </p:cNvCxnSpPr>
          <p:nvPr/>
        </p:nvCxnSpPr>
        <p:spPr>
          <a:xfrm>
            <a:off x="6408970" y="2046161"/>
            <a:ext cx="1703888" cy="986892"/>
          </a:xfrm>
          <a:prstGeom prst="bentConnector3">
            <a:avLst>
              <a:gd name="adj1" fmla="val 50000"/>
            </a:avLst>
          </a:prstGeom>
          <a:ln>
            <a:headEnd type="none"/>
            <a:tailEnd type="none"/>
          </a:ln>
        </p:spPr>
        <p:style>
          <a:lnRef idx="3">
            <a:schemeClr val="accent1"/>
          </a:lnRef>
          <a:fillRef idx="0">
            <a:schemeClr val="accent1"/>
          </a:fillRef>
          <a:effectRef idx="2">
            <a:schemeClr val="accent1"/>
          </a:effectRef>
          <a:fontRef idx="minor">
            <a:schemeClr val="tx1"/>
          </a:fontRef>
        </p:style>
      </p:cxnSp>
      <p:cxnSp>
        <p:nvCxnSpPr>
          <p:cNvPr id="42" name="Elbow Connector 41">
            <a:extLst>
              <a:ext uri="{FF2B5EF4-FFF2-40B4-BE49-F238E27FC236}">
                <a16:creationId xmlns:a16="http://schemas.microsoft.com/office/drawing/2014/main" id="{4571DD44-1842-104D-9E40-E82BB6102CAD}"/>
              </a:ext>
            </a:extLst>
          </p:cNvPr>
          <p:cNvCxnSpPr>
            <a:cxnSpLocks/>
            <a:endCxn id="34" idx="1"/>
          </p:cNvCxnSpPr>
          <p:nvPr/>
        </p:nvCxnSpPr>
        <p:spPr>
          <a:xfrm flipV="1">
            <a:off x="6566139" y="3033053"/>
            <a:ext cx="1546719" cy="719984"/>
          </a:xfrm>
          <a:prstGeom prst="bentConnector3">
            <a:avLst>
              <a:gd name="adj1" fmla="val 50000"/>
            </a:avLst>
          </a:prstGeom>
          <a:ln>
            <a:headEnd type="none"/>
            <a:tailEnd type="none"/>
          </a:ln>
        </p:spPr>
        <p:style>
          <a:lnRef idx="3">
            <a:schemeClr val="accent1"/>
          </a:lnRef>
          <a:fillRef idx="0">
            <a:schemeClr val="accent1"/>
          </a:fillRef>
          <a:effectRef idx="2">
            <a:schemeClr val="accent1"/>
          </a:effectRef>
          <a:fontRef idx="minor">
            <a:schemeClr val="tx1"/>
          </a:fontRef>
        </p:style>
      </p:cxnSp>
      <p:cxnSp>
        <p:nvCxnSpPr>
          <p:cNvPr id="43" name="Elbow Connector 42">
            <a:extLst>
              <a:ext uri="{FF2B5EF4-FFF2-40B4-BE49-F238E27FC236}">
                <a16:creationId xmlns:a16="http://schemas.microsoft.com/office/drawing/2014/main" id="{D1733587-7C54-7948-8B89-817635BC426C}"/>
              </a:ext>
            </a:extLst>
          </p:cNvPr>
          <p:cNvCxnSpPr>
            <a:cxnSpLocks/>
            <a:stCxn id="18" idx="3"/>
            <a:endCxn id="34" idx="1"/>
          </p:cNvCxnSpPr>
          <p:nvPr/>
        </p:nvCxnSpPr>
        <p:spPr>
          <a:xfrm flipV="1">
            <a:off x="6423259" y="3033053"/>
            <a:ext cx="1689599" cy="2784094"/>
          </a:xfrm>
          <a:prstGeom prst="bentConnector3">
            <a:avLst>
              <a:gd name="adj1" fmla="val 50000"/>
            </a:avLst>
          </a:prstGeom>
          <a:ln>
            <a:headEnd type="none"/>
            <a:tailEnd type="none"/>
          </a:ln>
        </p:spPr>
        <p:style>
          <a:lnRef idx="3">
            <a:schemeClr val="accent1"/>
          </a:lnRef>
          <a:fillRef idx="0">
            <a:schemeClr val="accent1"/>
          </a:fillRef>
          <a:effectRef idx="2">
            <a:schemeClr val="accent1"/>
          </a:effectRef>
          <a:fontRef idx="minor">
            <a:schemeClr val="tx1"/>
          </a:fontRef>
        </p:style>
      </p:cxnSp>
      <p:sp>
        <p:nvSpPr>
          <p:cNvPr id="10" name="Rectangle 9">
            <a:extLst>
              <a:ext uri="{FF2B5EF4-FFF2-40B4-BE49-F238E27FC236}">
                <a16:creationId xmlns:a16="http://schemas.microsoft.com/office/drawing/2014/main" id="{5E523161-4404-3840-A411-E96E481C50BE}"/>
              </a:ext>
            </a:extLst>
          </p:cNvPr>
          <p:cNvSpPr/>
          <p:nvPr/>
        </p:nvSpPr>
        <p:spPr>
          <a:xfrm>
            <a:off x="820967" y="1462974"/>
            <a:ext cx="1989221" cy="1233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Measured orientations along TSFs</a:t>
            </a:r>
          </a:p>
        </p:txBody>
      </p:sp>
      <p:sp>
        <p:nvSpPr>
          <p:cNvPr id="11" name="Cross 10">
            <a:extLst>
              <a:ext uri="{FF2B5EF4-FFF2-40B4-BE49-F238E27FC236}">
                <a16:creationId xmlns:a16="http://schemas.microsoft.com/office/drawing/2014/main" id="{2F5CCDEA-E164-954B-AB0F-A196DB795F67}"/>
              </a:ext>
            </a:extLst>
          </p:cNvPr>
          <p:cNvSpPr/>
          <p:nvPr/>
        </p:nvSpPr>
        <p:spPr>
          <a:xfrm>
            <a:off x="1566925" y="2821210"/>
            <a:ext cx="497307" cy="497307"/>
          </a:xfrm>
          <a:prstGeom prst="plus">
            <a:avLst>
              <a:gd name="adj" fmla="val 386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78288E7-9130-3243-9340-0AF09BFCFA90}"/>
              </a:ext>
            </a:extLst>
          </p:cNvPr>
          <p:cNvSpPr/>
          <p:nvPr/>
        </p:nvSpPr>
        <p:spPr>
          <a:xfrm>
            <a:off x="820966" y="5086682"/>
            <a:ext cx="1989221" cy="12331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Interior structure models</a:t>
            </a:r>
          </a:p>
        </p:txBody>
      </p:sp>
      <p:sp>
        <p:nvSpPr>
          <p:cNvPr id="13" name="Cross 12">
            <a:extLst>
              <a:ext uri="{FF2B5EF4-FFF2-40B4-BE49-F238E27FC236}">
                <a16:creationId xmlns:a16="http://schemas.microsoft.com/office/drawing/2014/main" id="{37D2A742-CA21-3D44-98D3-1CFD05FE319B}"/>
              </a:ext>
            </a:extLst>
          </p:cNvPr>
          <p:cNvSpPr/>
          <p:nvPr/>
        </p:nvSpPr>
        <p:spPr>
          <a:xfrm>
            <a:off x="1566925" y="4464327"/>
            <a:ext cx="497307" cy="497307"/>
          </a:xfrm>
          <a:prstGeom prst="plus">
            <a:avLst>
              <a:gd name="adj" fmla="val 386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CAE59D4-4324-A74D-AA8A-5BE0F02CE028}"/>
              </a:ext>
            </a:extLst>
          </p:cNvPr>
          <p:cNvSpPr/>
          <p:nvPr/>
        </p:nvSpPr>
        <p:spPr>
          <a:xfrm>
            <a:off x="820967" y="3444299"/>
            <a:ext cx="1989221" cy="8942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Tidal stress model</a:t>
            </a:r>
          </a:p>
        </p:txBody>
      </p:sp>
      <p:sp>
        <p:nvSpPr>
          <p:cNvPr id="16" name="Rectangle 15">
            <a:extLst>
              <a:ext uri="{FF2B5EF4-FFF2-40B4-BE49-F238E27FC236}">
                <a16:creationId xmlns:a16="http://schemas.microsoft.com/office/drawing/2014/main" id="{2749FE91-BB45-9D49-B467-DC81641ED3D9}"/>
              </a:ext>
            </a:extLst>
          </p:cNvPr>
          <p:cNvSpPr/>
          <p:nvPr/>
        </p:nvSpPr>
        <p:spPr>
          <a:xfrm>
            <a:off x="4294563" y="3288517"/>
            <a:ext cx="2268175" cy="123444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t>Tidal stresses over an orbit at each TSF point</a:t>
            </a:r>
          </a:p>
        </p:txBody>
      </p:sp>
      <p:sp>
        <p:nvSpPr>
          <p:cNvPr id="34" name="Rectangle 33">
            <a:extLst>
              <a:ext uri="{FF2B5EF4-FFF2-40B4-BE49-F238E27FC236}">
                <a16:creationId xmlns:a16="http://schemas.microsoft.com/office/drawing/2014/main" id="{E90BF399-6866-A444-8E67-65A2C409CFCF}"/>
              </a:ext>
            </a:extLst>
          </p:cNvPr>
          <p:cNvSpPr/>
          <p:nvPr/>
        </p:nvSpPr>
        <p:spPr>
          <a:xfrm>
            <a:off x="8112858" y="1832794"/>
            <a:ext cx="2929692" cy="2400517"/>
          </a:xfrm>
          <a:prstGeom prst="rect">
            <a:avLst/>
          </a:prstGeom>
          <a:solidFill>
            <a:schemeClr val="bg1">
              <a:lumMod val="50000"/>
              <a:lumOff val="50000"/>
            </a:schemeClr>
          </a:solidFill>
          <a:ln>
            <a:solidFill>
              <a:schemeClr val="bg1">
                <a:lumMod val="50000"/>
                <a:lumOff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400" dirty="0"/>
          </a:p>
        </p:txBody>
      </p:sp>
      <p:sp>
        <p:nvSpPr>
          <p:cNvPr id="35" name="TextBox 44">
            <a:extLst>
              <a:ext uri="{FF2B5EF4-FFF2-40B4-BE49-F238E27FC236}">
                <a16:creationId xmlns:a16="http://schemas.microsoft.com/office/drawing/2014/main" id="{D2CBFFCF-6B1A-C847-91E6-6BC6F5E09CF6}"/>
              </a:ext>
            </a:extLst>
          </p:cNvPr>
          <p:cNvSpPr txBox="1">
            <a:spLocks noChangeArrowheads="1"/>
          </p:cNvSpPr>
          <p:nvPr/>
        </p:nvSpPr>
        <p:spPr bwMode="auto">
          <a:xfrm>
            <a:off x="8124851" y="1357528"/>
            <a:ext cx="2898913" cy="405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000">
                <a:solidFill>
                  <a:schemeClr val="tx1"/>
                </a:solidFill>
                <a:latin typeface="Trebuchet MS" charset="0"/>
                <a:ea typeface="Osaka" charset="-128"/>
              </a:defRPr>
            </a:lvl1pPr>
            <a:lvl2pPr marL="742950" indent="-285750">
              <a:defRPr sz="4000">
                <a:solidFill>
                  <a:schemeClr val="tx1"/>
                </a:solidFill>
                <a:latin typeface="Trebuchet MS" charset="0"/>
                <a:ea typeface="Osaka" charset="-128"/>
              </a:defRPr>
            </a:lvl2pPr>
            <a:lvl3pPr marL="1143000" indent="-228600">
              <a:defRPr sz="4000">
                <a:solidFill>
                  <a:schemeClr val="tx1"/>
                </a:solidFill>
                <a:latin typeface="Trebuchet MS" charset="0"/>
                <a:ea typeface="Osaka" charset="-128"/>
              </a:defRPr>
            </a:lvl3pPr>
            <a:lvl4pPr marL="1600200" indent="-228600">
              <a:defRPr sz="4000">
                <a:solidFill>
                  <a:schemeClr val="tx1"/>
                </a:solidFill>
                <a:latin typeface="Trebuchet MS" charset="0"/>
                <a:ea typeface="Osaka" charset="-128"/>
              </a:defRPr>
            </a:lvl4pPr>
            <a:lvl5pPr marL="2057400" indent="-228600">
              <a:defRPr sz="4000">
                <a:solidFill>
                  <a:schemeClr val="tx1"/>
                </a:solidFill>
                <a:latin typeface="Trebuchet MS" charset="0"/>
                <a:ea typeface="Osaka" charset="-128"/>
              </a:defRPr>
            </a:lvl5pPr>
            <a:lvl6pPr marL="2514600" indent="-228600" eaLnBrk="0" fontAlgn="base" hangingPunct="0">
              <a:spcBef>
                <a:spcPct val="0"/>
              </a:spcBef>
              <a:spcAft>
                <a:spcPct val="0"/>
              </a:spcAft>
              <a:defRPr sz="4000">
                <a:solidFill>
                  <a:schemeClr val="tx1"/>
                </a:solidFill>
                <a:latin typeface="Trebuchet MS" charset="0"/>
                <a:ea typeface="Osaka" charset="-128"/>
              </a:defRPr>
            </a:lvl6pPr>
            <a:lvl7pPr marL="2971800" indent="-228600" eaLnBrk="0" fontAlgn="base" hangingPunct="0">
              <a:spcBef>
                <a:spcPct val="0"/>
              </a:spcBef>
              <a:spcAft>
                <a:spcPct val="0"/>
              </a:spcAft>
              <a:defRPr sz="4000">
                <a:solidFill>
                  <a:schemeClr val="tx1"/>
                </a:solidFill>
                <a:latin typeface="Trebuchet MS" charset="0"/>
                <a:ea typeface="Osaka" charset="-128"/>
              </a:defRPr>
            </a:lvl7pPr>
            <a:lvl8pPr marL="3429000" indent="-228600" eaLnBrk="0" fontAlgn="base" hangingPunct="0">
              <a:spcBef>
                <a:spcPct val="0"/>
              </a:spcBef>
              <a:spcAft>
                <a:spcPct val="0"/>
              </a:spcAft>
              <a:defRPr sz="4000">
                <a:solidFill>
                  <a:schemeClr val="tx1"/>
                </a:solidFill>
                <a:latin typeface="Trebuchet MS" charset="0"/>
                <a:ea typeface="Osaka" charset="-128"/>
              </a:defRPr>
            </a:lvl8pPr>
            <a:lvl9pPr marL="3886200" indent="-228600" eaLnBrk="0" fontAlgn="base" hangingPunct="0">
              <a:spcBef>
                <a:spcPct val="0"/>
              </a:spcBef>
              <a:spcAft>
                <a:spcPct val="0"/>
              </a:spcAft>
              <a:defRPr sz="4000">
                <a:solidFill>
                  <a:schemeClr val="tx1"/>
                </a:solidFill>
                <a:latin typeface="Trebuchet MS" charset="0"/>
                <a:ea typeface="Osaka" charset="-128"/>
              </a:defRPr>
            </a:lvl9pPr>
          </a:lstStyle>
          <a:p>
            <a:pPr algn="ctr">
              <a:lnSpc>
                <a:spcPct val="110000"/>
              </a:lnSpc>
            </a:pPr>
            <a:r>
              <a:rPr lang="en-US" altLang="en-US" sz="2000" dirty="0"/>
              <a:t>For each interior model</a:t>
            </a:r>
          </a:p>
        </p:txBody>
      </p:sp>
      <p:cxnSp>
        <p:nvCxnSpPr>
          <p:cNvPr id="4" name="Elbow Connector 3">
            <a:extLst>
              <a:ext uri="{FF2B5EF4-FFF2-40B4-BE49-F238E27FC236}">
                <a16:creationId xmlns:a16="http://schemas.microsoft.com/office/drawing/2014/main" id="{810C1065-DC20-0747-B220-F42FA5D315EB}"/>
              </a:ext>
            </a:extLst>
          </p:cNvPr>
          <p:cNvCxnSpPr>
            <a:cxnSpLocks/>
            <a:stCxn id="10" idx="3"/>
            <a:endCxn id="16" idx="1"/>
          </p:cNvCxnSpPr>
          <p:nvPr/>
        </p:nvCxnSpPr>
        <p:spPr>
          <a:xfrm>
            <a:off x="2810188" y="2079568"/>
            <a:ext cx="1484375" cy="1826169"/>
          </a:xfrm>
          <a:prstGeom prst="bentConnector3">
            <a:avLst>
              <a:gd name="adj1" fmla="val 50000"/>
            </a:avLst>
          </a:prstGeom>
          <a:ln>
            <a:headEnd type="none"/>
            <a:tailEnd type="none"/>
          </a:ln>
        </p:spPr>
        <p:style>
          <a:lnRef idx="3">
            <a:schemeClr val="accent1"/>
          </a:lnRef>
          <a:fillRef idx="0">
            <a:schemeClr val="accent1"/>
          </a:fillRef>
          <a:effectRef idx="2">
            <a:schemeClr val="accent1"/>
          </a:effectRef>
          <a:fontRef idx="minor">
            <a:schemeClr val="tx1"/>
          </a:fontRef>
        </p:style>
      </p:cxnSp>
      <p:cxnSp>
        <p:nvCxnSpPr>
          <p:cNvPr id="15" name="Elbow Connector 14">
            <a:extLst>
              <a:ext uri="{FF2B5EF4-FFF2-40B4-BE49-F238E27FC236}">
                <a16:creationId xmlns:a16="http://schemas.microsoft.com/office/drawing/2014/main" id="{9C54502F-70CB-7548-8EE4-2DF03F99A889}"/>
              </a:ext>
            </a:extLst>
          </p:cNvPr>
          <p:cNvCxnSpPr>
            <a:cxnSpLocks/>
          </p:cNvCxnSpPr>
          <p:nvPr/>
        </p:nvCxnSpPr>
        <p:spPr>
          <a:xfrm>
            <a:off x="2810187" y="3923666"/>
            <a:ext cx="1484376" cy="0"/>
          </a:xfrm>
          <a:prstGeom prst="bentConnector3">
            <a:avLst/>
          </a:prstGeom>
          <a:ln>
            <a:headEnd type="none"/>
            <a:tailEnd type="none"/>
          </a:ln>
        </p:spPr>
        <p:style>
          <a:lnRef idx="3">
            <a:schemeClr val="accent1"/>
          </a:lnRef>
          <a:fillRef idx="0">
            <a:schemeClr val="accent1"/>
          </a:fillRef>
          <a:effectRef idx="2">
            <a:schemeClr val="accent1"/>
          </a:effectRef>
          <a:fontRef idx="minor">
            <a:schemeClr val="tx1"/>
          </a:fontRef>
        </p:style>
      </p:cxnSp>
      <p:cxnSp>
        <p:nvCxnSpPr>
          <p:cNvPr id="20" name="Elbow Connector 19">
            <a:extLst>
              <a:ext uri="{FF2B5EF4-FFF2-40B4-BE49-F238E27FC236}">
                <a16:creationId xmlns:a16="http://schemas.microsoft.com/office/drawing/2014/main" id="{88D8BAC0-7870-284E-B63D-7A8CC1F56550}"/>
              </a:ext>
            </a:extLst>
          </p:cNvPr>
          <p:cNvCxnSpPr>
            <a:cxnSpLocks/>
            <a:stCxn id="12" idx="3"/>
          </p:cNvCxnSpPr>
          <p:nvPr/>
        </p:nvCxnSpPr>
        <p:spPr>
          <a:xfrm flipV="1">
            <a:off x="2810187" y="3905737"/>
            <a:ext cx="739829" cy="1797538"/>
          </a:xfrm>
          <a:prstGeom prst="bentConnector2">
            <a:avLst/>
          </a:prstGeom>
          <a:ln>
            <a:headEnd type="none"/>
            <a:tailEnd type="none"/>
          </a:ln>
        </p:spPr>
        <p:style>
          <a:lnRef idx="3">
            <a:schemeClr val="accent1"/>
          </a:lnRef>
          <a:fillRef idx="0">
            <a:schemeClr val="accent1"/>
          </a:fillRef>
          <a:effectRef idx="2">
            <a:schemeClr val="accent1"/>
          </a:effectRef>
          <a:fontRef idx="minor">
            <a:schemeClr val="tx1"/>
          </a:fontRef>
        </p:style>
      </p:cxnSp>
      <p:grpSp>
        <p:nvGrpSpPr>
          <p:cNvPr id="8" name="Group 7">
            <a:extLst>
              <a:ext uri="{FF2B5EF4-FFF2-40B4-BE49-F238E27FC236}">
                <a16:creationId xmlns:a16="http://schemas.microsoft.com/office/drawing/2014/main" id="{4157E3C5-4EB0-8549-B82A-2927C23EAAE1}"/>
              </a:ext>
            </a:extLst>
          </p:cNvPr>
          <p:cNvGrpSpPr/>
          <p:nvPr/>
        </p:nvGrpSpPr>
        <p:grpSpPr>
          <a:xfrm>
            <a:off x="4434038" y="4653125"/>
            <a:ext cx="1989221" cy="1703731"/>
            <a:chOff x="6758189" y="2545560"/>
            <a:chExt cx="1989221" cy="1703731"/>
          </a:xfrm>
        </p:grpSpPr>
        <p:sp>
          <p:nvSpPr>
            <p:cNvPr id="17" name="Cross 16">
              <a:extLst>
                <a:ext uri="{FF2B5EF4-FFF2-40B4-BE49-F238E27FC236}">
                  <a16:creationId xmlns:a16="http://schemas.microsoft.com/office/drawing/2014/main" id="{1706A1F0-85BE-4F4C-8728-0D49FE107F5F}"/>
                </a:ext>
              </a:extLst>
            </p:cNvPr>
            <p:cNvSpPr/>
            <p:nvPr/>
          </p:nvSpPr>
          <p:spPr>
            <a:xfrm>
              <a:off x="7504147" y="2545560"/>
              <a:ext cx="497307" cy="497307"/>
            </a:xfrm>
            <a:prstGeom prst="plus">
              <a:avLst>
                <a:gd name="adj" fmla="val 3863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93B9A95-2F01-C646-8682-60CCC88A53C7}"/>
                </a:ext>
              </a:extLst>
            </p:cNvPr>
            <p:cNvSpPr/>
            <p:nvPr/>
          </p:nvSpPr>
          <p:spPr>
            <a:xfrm>
              <a:off x="6758189" y="3169872"/>
              <a:ext cx="1989221" cy="107941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t>Failure assumptions</a:t>
              </a:r>
            </a:p>
          </p:txBody>
        </p:sp>
      </p:grpSp>
      <p:grpSp>
        <p:nvGrpSpPr>
          <p:cNvPr id="23" name="Group 22">
            <a:extLst>
              <a:ext uri="{FF2B5EF4-FFF2-40B4-BE49-F238E27FC236}">
                <a16:creationId xmlns:a16="http://schemas.microsoft.com/office/drawing/2014/main" id="{38DB5205-179D-9E48-B641-48B950B38BAD}"/>
              </a:ext>
            </a:extLst>
          </p:cNvPr>
          <p:cNvGrpSpPr/>
          <p:nvPr/>
        </p:nvGrpSpPr>
        <p:grpSpPr>
          <a:xfrm>
            <a:off x="4419749" y="1506451"/>
            <a:ext cx="1989221" cy="1671325"/>
            <a:chOff x="6758189" y="3065206"/>
            <a:chExt cx="1989221" cy="1671325"/>
          </a:xfrm>
        </p:grpSpPr>
        <p:sp>
          <p:nvSpPr>
            <p:cNvPr id="24" name="Cross 23">
              <a:extLst>
                <a:ext uri="{FF2B5EF4-FFF2-40B4-BE49-F238E27FC236}">
                  <a16:creationId xmlns:a16="http://schemas.microsoft.com/office/drawing/2014/main" id="{0C8D8C4C-F6DE-C64B-8AE5-9082E424CBCA}"/>
                </a:ext>
              </a:extLst>
            </p:cNvPr>
            <p:cNvSpPr/>
            <p:nvPr/>
          </p:nvSpPr>
          <p:spPr>
            <a:xfrm>
              <a:off x="7515883" y="4239224"/>
              <a:ext cx="497307" cy="497307"/>
            </a:xfrm>
            <a:prstGeom prst="plus">
              <a:avLst>
                <a:gd name="adj" fmla="val 3863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1C28B25A-8F14-5C40-8363-CD923193AE06}"/>
                </a:ext>
              </a:extLst>
            </p:cNvPr>
            <p:cNvSpPr/>
            <p:nvPr/>
          </p:nvSpPr>
          <p:spPr>
            <a:xfrm>
              <a:off x="6758189" y="3065206"/>
              <a:ext cx="1989221" cy="107941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t>Statistical analysis</a:t>
              </a:r>
            </a:p>
          </p:txBody>
        </p:sp>
      </p:grpSp>
      <p:sp>
        <p:nvSpPr>
          <p:cNvPr id="64" name="TextBox 63">
            <a:extLst>
              <a:ext uri="{FF2B5EF4-FFF2-40B4-BE49-F238E27FC236}">
                <a16:creationId xmlns:a16="http://schemas.microsoft.com/office/drawing/2014/main" id="{CE575B08-4794-344A-BE44-D0849135241A}"/>
              </a:ext>
            </a:extLst>
          </p:cNvPr>
          <p:cNvSpPr txBox="1"/>
          <p:nvPr/>
        </p:nvSpPr>
        <p:spPr>
          <a:xfrm>
            <a:off x="8233218" y="2788390"/>
            <a:ext cx="2720066" cy="1323439"/>
          </a:xfrm>
          <a:prstGeom prst="rect">
            <a:avLst/>
          </a:prstGeom>
          <a:solidFill>
            <a:schemeClr val="bg1"/>
          </a:solidFill>
        </p:spPr>
        <p:txBody>
          <a:bodyPr wrap="square" rtlCol="0">
            <a:spAutoFit/>
          </a:bodyPr>
          <a:lstStyle/>
          <a:p>
            <a:pPr algn="ctr"/>
            <a:r>
              <a:rPr lang="en-US" sz="2000" dirty="0"/>
              <a:t>Likelihood of producing observed orientations with a given failure criterion</a:t>
            </a:r>
          </a:p>
        </p:txBody>
      </p:sp>
      <p:sp>
        <p:nvSpPr>
          <p:cNvPr id="66" name="TextBox 65">
            <a:extLst>
              <a:ext uri="{FF2B5EF4-FFF2-40B4-BE49-F238E27FC236}">
                <a16:creationId xmlns:a16="http://schemas.microsoft.com/office/drawing/2014/main" id="{4EDC06BC-430C-3647-A02F-FEE15B30B09B}"/>
              </a:ext>
            </a:extLst>
          </p:cNvPr>
          <p:cNvSpPr txBox="1"/>
          <p:nvPr/>
        </p:nvSpPr>
        <p:spPr>
          <a:xfrm>
            <a:off x="8233218" y="1944194"/>
            <a:ext cx="2720066" cy="707886"/>
          </a:xfrm>
          <a:prstGeom prst="rect">
            <a:avLst/>
          </a:prstGeom>
          <a:solidFill>
            <a:schemeClr val="bg1"/>
          </a:solidFill>
        </p:spPr>
        <p:txBody>
          <a:bodyPr wrap="square" rtlCol="0">
            <a:spAutoFit/>
          </a:bodyPr>
          <a:lstStyle/>
          <a:p>
            <a:pPr algn="ctr"/>
            <a:r>
              <a:rPr lang="en-US" sz="2000" dirty="0"/>
              <a:t>Magnitude of regional peak tensile stress</a:t>
            </a:r>
          </a:p>
        </p:txBody>
      </p:sp>
      <p:grpSp>
        <p:nvGrpSpPr>
          <p:cNvPr id="93" name="Group 92">
            <a:extLst>
              <a:ext uri="{FF2B5EF4-FFF2-40B4-BE49-F238E27FC236}">
                <a16:creationId xmlns:a16="http://schemas.microsoft.com/office/drawing/2014/main" id="{7CD4CE52-0ECF-4F4A-84A6-0ECDFCBD545D}"/>
              </a:ext>
            </a:extLst>
          </p:cNvPr>
          <p:cNvGrpSpPr/>
          <p:nvPr/>
        </p:nvGrpSpPr>
        <p:grpSpPr>
          <a:xfrm>
            <a:off x="8127147" y="5058773"/>
            <a:ext cx="2915403" cy="1110646"/>
            <a:chOff x="7643060" y="5322655"/>
            <a:chExt cx="2915403" cy="1110646"/>
          </a:xfrm>
          <a:solidFill>
            <a:schemeClr val="bg1">
              <a:lumMod val="50000"/>
              <a:lumOff val="50000"/>
            </a:schemeClr>
          </a:solidFill>
        </p:grpSpPr>
        <p:sp>
          <p:nvSpPr>
            <p:cNvPr id="91" name="Rectangle 90">
              <a:extLst>
                <a:ext uri="{FF2B5EF4-FFF2-40B4-BE49-F238E27FC236}">
                  <a16:creationId xmlns:a16="http://schemas.microsoft.com/office/drawing/2014/main" id="{6C82A5B6-A178-0D45-81B1-D714BF5AC73B}"/>
                </a:ext>
              </a:extLst>
            </p:cNvPr>
            <p:cNvSpPr/>
            <p:nvPr/>
          </p:nvSpPr>
          <p:spPr>
            <a:xfrm>
              <a:off x="7643060" y="5322655"/>
              <a:ext cx="2915403" cy="1110646"/>
            </a:xfrm>
            <a:prstGeom prst="rect">
              <a:avLst/>
            </a:prstGeom>
            <a:grpFill/>
            <a:ln>
              <a:solidFill>
                <a:schemeClr val="bg1">
                  <a:lumMod val="50000"/>
                  <a:lumOff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400" dirty="0"/>
            </a:p>
          </p:txBody>
        </p:sp>
        <p:sp>
          <p:nvSpPr>
            <p:cNvPr id="70" name="TextBox 69">
              <a:extLst>
                <a:ext uri="{FF2B5EF4-FFF2-40B4-BE49-F238E27FC236}">
                  <a16:creationId xmlns:a16="http://schemas.microsoft.com/office/drawing/2014/main" id="{B15BF910-D582-D44C-9CB8-6B87126D1529}"/>
                </a:ext>
              </a:extLst>
            </p:cNvPr>
            <p:cNvSpPr txBox="1"/>
            <p:nvPr/>
          </p:nvSpPr>
          <p:spPr>
            <a:xfrm>
              <a:off x="7693303" y="5375382"/>
              <a:ext cx="2834640" cy="1015663"/>
            </a:xfrm>
            <a:prstGeom prst="rect">
              <a:avLst/>
            </a:prstGeom>
            <a:grpFill/>
            <a:ln>
              <a:solidFill>
                <a:schemeClr val="bg1">
                  <a:lumMod val="50000"/>
                  <a:lumOff val="50000"/>
                </a:schemeClr>
              </a:solidFill>
            </a:ln>
          </p:spPr>
          <p:txBody>
            <a:bodyPr wrap="square" rtlCol="0">
              <a:spAutoFit/>
            </a:bodyPr>
            <a:lstStyle/>
            <a:p>
              <a:pPr algn="ctr"/>
              <a:r>
                <a:rPr lang="en-US" sz="2000" dirty="0"/>
                <a:t>Changes in predicted orientations with changes in interior</a:t>
              </a:r>
            </a:p>
          </p:txBody>
        </p:sp>
      </p:grpSp>
      <p:sp>
        <p:nvSpPr>
          <p:cNvPr id="92" name="Cross 91">
            <a:extLst>
              <a:ext uri="{FF2B5EF4-FFF2-40B4-BE49-F238E27FC236}">
                <a16:creationId xmlns:a16="http://schemas.microsoft.com/office/drawing/2014/main" id="{FE9B536C-60C9-DA47-9FDC-95D9C3F6BCA4}"/>
              </a:ext>
            </a:extLst>
          </p:cNvPr>
          <p:cNvSpPr/>
          <p:nvPr/>
        </p:nvSpPr>
        <p:spPr>
          <a:xfrm>
            <a:off x="9377659" y="4392338"/>
            <a:ext cx="497307" cy="497307"/>
          </a:xfrm>
          <a:prstGeom prst="plus">
            <a:avLst>
              <a:gd name="adj" fmla="val 38636"/>
            </a:avLst>
          </a:prstGeom>
          <a:solidFill>
            <a:schemeClr val="bg1">
              <a:lumMod val="50000"/>
              <a:lumOff val="50000"/>
            </a:schemeClr>
          </a:solidFill>
          <a:ln>
            <a:solidFill>
              <a:schemeClr val="bg1">
                <a:lumMod val="50000"/>
                <a:lumOff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0" name="Title 1">
            <a:extLst>
              <a:ext uri="{FF2B5EF4-FFF2-40B4-BE49-F238E27FC236}">
                <a16:creationId xmlns:a16="http://schemas.microsoft.com/office/drawing/2014/main" id="{7781A167-BFBE-AF4A-B069-93DD1F7EDA8F}"/>
              </a:ext>
            </a:extLst>
          </p:cNvPr>
          <p:cNvSpPr txBox="1">
            <a:spLocks/>
          </p:cNvSpPr>
          <p:nvPr/>
        </p:nvSpPr>
        <p:spPr>
          <a:xfrm>
            <a:off x="0" y="294785"/>
            <a:ext cx="12196630" cy="875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One slide methodology of a 2 year project</a:t>
            </a:r>
          </a:p>
        </p:txBody>
      </p:sp>
    </p:spTree>
    <p:extLst>
      <p:ext uri="{BB962C8B-B14F-4D97-AF65-F5344CB8AC3E}">
        <p14:creationId xmlns:p14="http://schemas.microsoft.com/office/powerpoint/2010/main" val="4206613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56247"/>
            <a:ext cx="12196630" cy="9948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Fracture orientations strongly support thick shells</a:t>
            </a:r>
          </a:p>
        </p:txBody>
      </p:sp>
      <p:sp>
        <p:nvSpPr>
          <p:cNvPr id="16" name="TextBox 15">
            <a:extLst>
              <a:ext uri="{FF2B5EF4-FFF2-40B4-BE49-F238E27FC236}">
                <a16:creationId xmlns:a16="http://schemas.microsoft.com/office/drawing/2014/main" id="{50D9E84E-C1EE-7A40-A267-F9B31A33A345}"/>
              </a:ext>
            </a:extLst>
          </p:cNvPr>
          <p:cNvSpPr txBox="1"/>
          <p:nvPr/>
        </p:nvSpPr>
        <p:spPr>
          <a:xfrm>
            <a:off x="0" y="1051098"/>
            <a:ext cx="7672030" cy="461665"/>
          </a:xfrm>
          <a:prstGeom prst="rect">
            <a:avLst/>
          </a:prstGeom>
          <a:solidFill>
            <a:schemeClr val="bg1"/>
          </a:solidFill>
        </p:spPr>
        <p:txBody>
          <a:bodyPr wrap="square" rtlCol="0">
            <a:spAutoFit/>
          </a:bodyPr>
          <a:lstStyle/>
          <a:p>
            <a:pPr algn="ctr"/>
            <a:r>
              <a:rPr lang="en-US" sz="2400" dirty="0"/>
              <a:t>Peak daily tensile stress in polar regions, by model</a:t>
            </a:r>
          </a:p>
        </p:txBody>
      </p:sp>
      <p:graphicFrame>
        <p:nvGraphicFramePr>
          <p:cNvPr id="18" name="Chart 17">
            <a:extLst>
              <a:ext uri="{FF2B5EF4-FFF2-40B4-BE49-F238E27FC236}">
                <a16:creationId xmlns:a16="http://schemas.microsoft.com/office/drawing/2014/main" id="{66F28025-0B77-9344-A843-617548028F1D}"/>
              </a:ext>
            </a:extLst>
          </p:cNvPr>
          <p:cNvGraphicFramePr>
            <a:graphicFrameLocks noGrp="1"/>
          </p:cNvGraphicFramePr>
          <p:nvPr>
            <p:extLst>
              <p:ext uri="{D42A27DB-BD31-4B8C-83A1-F6EECF244321}">
                <p14:modId xmlns:p14="http://schemas.microsoft.com/office/powerpoint/2010/main" val="2508595022"/>
              </p:ext>
            </p:extLst>
          </p:nvPr>
        </p:nvGraphicFramePr>
        <p:xfrm>
          <a:off x="313643" y="1538923"/>
          <a:ext cx="7044745" cy="5106399"/>
        </p:xfrm>
        <a:graphic>
          <a:graphicData uri="http://schemas.openxmlformats.org/drawingml/2006/chart">
            <c:chart xmlns:c="http://schemas.openxmlformats.org/drawingml/2006/chart" xmlns:r="http://schemas.openxmlformats.org/officeDocument/2006/relationships" r:id="rId3"/>
          </a:graphicData>
        </a:graphic>
      </p:graphicFrame>
      <p:sp>
        <p:nvSpPr>
          <p:cNvPr id="19" name="Rectangle 18">
            <a:extLst>
              <a:ext uri="{FF2B5EF4-FFF2-40B4-BE49-F238E27FC236}">
                <a16:creationId xmlns:a16="http://schemas.microsoft.com/office/drawing/2014/main" id="{669969D3-F946-0849-A367-B2B8E6E86D07}"/>
              </a:ext>
            </a:extLst>
          </p:cNvPr>
          <p:cNvSpPr/>
          <p:nvPr/>
        </p:nvSpPr>
        <p:spPr>
          <a:xfrm>
            <a:off x="1270378" y="4941554"/>
            <a:ext cx="5957380" cy="419121"/>
          </a:xfrm>
          <a:prstGeom prst="rect">
            <a:avLst/>
          </a:prstGeom>
          <a:solidFill>
            <a:schemeClr val="bg2">
              <a:lumMod val="75000"/>
              <a:alpha val="2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D2A2F691-BF34-7B40-B0AA-45ED498E1D0F}"/>
              </a:ext>
            </a:extLst>
          </p:cNvPr>
          <p:cNvSpPr txBox="1"/>
          <p:nvPr/>
        </p:nvSpPr>
        <p:spPr>
          <a:xfrm>
            <a:off x="1249034" y="4965183"/>
            <a:ext cx="3086422" cy="369332"/>
          </a:xfrm>
          <a:prstGeom prst="rect">
            <a:avLst/>
          </a:prstGeom>
          <a:noFill/>
        </p:spPr>
        <p:txBody>
          <a:bodyPr wrap="none" rtlCol="0">
            <a:spAutoFit/>
          </a:bodyPr>
          <a:lstStyle/>
          <a:p>
            <a:r>
              <a:rPr lang="en-US" dirty="0"/>
              <a:t>Implied failure stress at Europa</a:t>
            </a:r>
          </a:p>
        </p:txBody>
      </p:sp>
      <p:sp>
        <p:nvSpPr>
          <p:cNvPr id="22" name="TextBox 21">
            <a:extLst>
              <a:ext uri="{FF2B5EF4-FFF2-40B4-BE49-F238E27FC236}">
                <a16:creationId xmlns:a16="http://schemas.microsoft.com/office/drawing/2014/main" id="{52B892FE-DE6A-B847-8719-7B38C5ABCF34}"/>
              </a:ext>
            </a:extLst>
          </p:cNvPr>
          <p:cNvSpPr txBox="1"/>
          <p:nvPr/>
        </p:nvSpPr>
        <p:spPr>
          <a:xfrm>
            <a:off x="7511550" y="1505453"/>
            <a:ext cx="4680450" cy="5139869"/>
          </a:xfrm>
          <a:prstGeom prst="rect">
            <a:avLst/>
          </a:prstGeom>
          <a:noFill/>
        </p:spPr>
        <p:txBody>
          <a:bodyPr wrap="square" rtlCol="0">
            <a:spAutoFit/>
          </a:bodyPr>
          <a:lstStyle/>
          <a:p>
            <a:r>
              <a:rPr lang="en-US" sz="2400" dirty="0"/>
              <a:t>The north pole must be thick and cool (likely convecting) to suppress tidal stresses</a:t>
            </a:r>
          </a:p>
          <a:p>
            <a:endParaRPr lang="en-US" sz="1000" dirty="0"/>
          </a:p>
          <a:p>
            <a:r>
              <a:rPr lang="en-US" sz="2400" dirty="0"/>
              <a:t>The south pole can have large stresses with either:</a:t>
            </a:r>
          </a:p>
          <a:p>
            <a:endParaRPr lang="en-US" sz="1000" dirty="0"/>
          </a:p>
          <a:p>
            <a:pPr marL="285750" indent="-285750">
              <a:buFont typeface="Arial" panose="020B0604020202020204" pitchFamily="34" charset="0"/>
              <a:buChar char="•"/>
            </a:pPr>
            <a:r>
              <a:rPr lang="en-US" sz="2400" dirty="0"/>
              <a:t>A thin (&lt;10 km), conducting shell in the south of any ductile shell viscosity</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2400" dirty="0"/>
              <a:t>A thick (&gt;10 km), warm,  convecting shell</a:t>
            </a:r>
          </a:p>
          <a:p>
            <a:endParaRPr lang="en-US" sz="1000" dirty="0"/>
          </a:p>
          <a:p>
            <a:r>
              <a:rPr lang="en-US" sz="2400" dirty="0"/>
              <a:t>Fracture orientations STRONGLY support thick, convecting ice shells</a:t>
            </a:r>
          </a:p>
        </p:txBody>
      </p:sp>
      <p:grpSp>
        <p:nvGrpSpPr>
          <p:cNvPr id="9" name="Group 8">
            <a:extLst>
              <a:ext uri="{FF2B5EF4-FFF2-40B4-BE49-F238E27FC236}">
                <a16:creationId xmlns:a16="http://schemas.microsoft.com/office/drawing/2014/main" id="{AD940C7F-4E49-1C43-A648-9079C9AC5EFC}"/>
              </a:ext>
            </a:extLst>
          </p:cNvPr>
          <p:cNvGrpSpPr/>
          <p:nvPr/>
        </p:nvGrpSpPr>
        <p:grpSpPr>
          <a:xfrm>
            <a:off x="5270847" y="3899731"/>
            <a:ext cx="1956911" cy="2520947"/>
            <a:chOff x="5270847" y="3899731"/>
            <a:chExt cx="1956911" cy="2520947"/>
          </a:xfrm>
        </p:grpSpPr>
        <p:sp>
          <p:nvSpPr>
            <p:cNvPr id="2" name="Oval 1">
              <a:extLst>
                <a:ext uri="{FF2B5EF4-FFF2-40B4-BE49-F238E27FC236}">
                  <a16:creationId xmlns:a16="http://schemas.microsoft.com/office/drawing/2014/main" id="{6D863A81-D596-624C-8BC0-03D37688CD15}"/>
                </a:ext>
              </a:extLst>
            </p:cNvPr>
            <p:cNvSpPr/>
            <p:nvPr/>
          </p:nvSpPr>
          <p:spPr>
            <a:xfrm>
              <a:off x="5270847" y="5188226"/>
              <a:ext cx="1956911" cy="123245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D3FEE8-5CB0-784B-83E3-D4E62E97E8FA}"/>
                </a:ext>
              </a:extLst>
            </p:cNvPr>
            <p:cNvSpPr txBox="1"/>
            <p:nvPr/>
          </p:nvSpPr>
          <p:spPr>
            <a:xfrm>
              <a:off x="5313737" y="3899731"/>
              <a:ext cx="1871130" cy="1015663"/>
            </a:xfrm>
            <a:prstGeom prst="rect">
              <a:avLst/>
            </a:prstGeom>
            <a:noFill/>
          </p:spPr>
          <p:txBody>
            <a:bodyPr wrap="square" rtlCol="0">
              <a:spAutoFit/>
            </a:bodyPr>
            <a:lstStyle/>
            <a:p>
              <a:pPr algn="ctr"/>
              <a:r>
                <a:rPr lang="en-US" sz="2000" dirty="0">
                  <a:solidFill>
                    <a:schemeClr val="bg1"/>
                  </a:solidFill>
                </a:rPr>
                <a:t>Compatible with limited fractures at NP</a:t>
              </a:r>
            </a:p>
          </p:txBody>
        </p:sp>
      </p:grpSp>
    </p:spTree>
    <p:extLst>
      <p:ext uri="{BB962C8B-B14F-4D97-AF65-F5344CB8AC3E}">
        <p14:creationId xmlns:p14="http://schemas.microsoft.com/office/powerpoint/2010/main" val="303678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E786F-B521-1A4F-8112-3EC89E8326E1}"/>
              </a:ext>
            </a:extLst>
          </p:cNvPr>
          <p:cNvSpPr>
            <a:spLocks noGrp="1"/>
          </p:cNvSpPr>
          <p:nvPr>
            <p:ph type="title"/>
          </p:nvPr>
        </p:nvSpPr>
        <p:spPr>
          <a:xfrm>
            <a:off x="0" y="0"/>
            <a:ext cx="12191999" cy="1325563"/>
          </a:xfrm>
        </p:spPr>
        <p:txBody>
          <a:bodyPr>
            <a:normAutofit/>
          </a:bodyPr>
          <a:lstStyle/>
          <a:p>
            <a:pPr algn="ctr"/>
            <a:r>
              <a:rPr lang="en-US" dirty="0"/>
              <a:t>Can we explain activity and lack of activity?</a:t>
            </a:r>
          </a:p>
        </p:txBody>
      </p:sp>
      <p:sp>
        <p:nvSpPr>
          <p:cNvPr id="3" name="Content Placeholder 2">
            <a:extLst>
              <a:ext uri="{FF2B5EF4-FFF2-40B4-BE49-F238E27FC236}">
                <a16:creationId xmlns:a16="http://schemas.microsoft.com/office/drawing/2014/main" id="{9F397D6B-B3BB-694C-B47D-6E58F320F2E9}"/>
              </a:ext>
            </a:extLst>
          </p:cNvPr>
          <p:cNvSpPr>
            <a:spLocks noGrp="1"/>
          </p:cNvSpPr>
          <p:nvPr>
            <p:ph idx="1"/>
          </p:nvPr>
        </p:nvSpPr>
        <p:spPr>
          <a:xfrm>
            <a:off x="298175" y="1206294"/>
            <a:ext cx="11814312" cy="5512559"/>
          </a:xfrm>
        </p:spPr>
        <p:txBody>
          <a:bodyPr>
            <a:normAutofit/>
          </a:bodyPr>
          <a:lstStyle/>
          <a:p>
            <a:r>
              <a:rPr lang="en-US" dirty="0"/>
              <a:t>How can we explain fractures on the SP of Enceladus but not on Mimas?</a:t>
            </a:r>
          </a:p>
          <a:p>
            <a:pPr lvl="1"/>
            <a:r>
              <a:rPr lang="en-US" dirty="0"/>
              <a:t>Mimas’ ice is stronger than Europa or Enceladus</a:t>
            </a:r>
          </a:p>
          <a:p>
            <a:pPr lvl="1"/>
            <a:r>
              <a:rPr lang="en-US" dirty="0"/>
              <a:t>All ice shell are strong – NSR or cooling stresses break Europa/Enceladus but not Mimas</a:t>
            </a:r>
          </a:p>
          <a:p>
            <a:pPr lvl="1"/>
            <a:r>
              <a:rPr lang="en-US" dirty="0">
                <a:solidFill>
                  <a:schemeClr val="accent4"/>
                </a:solidFill>
              </a:rPr>
              <a:t>No ocean on Mimas (also supported by circularization timescales)</a:t>
            </a:r>
          </a:p>
          <a:p>
            <a:pPr lvl="1"/>
            <a:endParaRPr lang="en-US" sz="1000" dirty="0"/>
          </a:p>
          <a:p>
            <a:r>
              <a:rPr lang="en-US" dirty="0"/>
              <a:t>How can we explain fractures at the SP of Enceladus but not the NP?</a:t>
            </a:r>
          </a:p>
          <a:p>
            <a:pPr lvl="1"/>
            <a:r>
              <a:rPr lang="en-US" dirty="0"/>
              <a:t>Difference in viscosity and thickness between NP and SP</a:t>
            </a:r>
          </a:p>
          <a:p>
            <a:pPr lvl="1"/>
            <a:r>
              <a:rPr lang="en-US" dirty="0">
                <a:solidFill>
                  <a:schemeClr val="accent4"/>
                </a:solidFill>
              </a:rPr>
              <a:t>Orientations of TSFs strongly support eccentricity-driven tidal stresses in a thick shell</a:t>
            </a:r>
          </a:p>
          <a:p>
            <a:pPr lvl="1"/>
            <a:r>
              <a:rPr lang="en-US" dirty="0"/>
              <a:t>TSFs likely formed as tensile cracks due to tidal stress AT THEIR CURRENT LOCATIONS</a:t>
            </a:r>
          </a:p>
          <a:p>
            <a:pPr lvl="1"/>
            <a:r>
              <a:rPr lang="en-US" dirty="0"/>
              <a:t>Any additional stress sources must affect each pole differently</a:t>
            </a:r>
          </a:p>
          <a:p>
            <a:pPr lvl="2"/>
            <a:r>
              <a:rPr lang="en-US" sz="2400" dirty="0"/>
              <a:t>A cooler, thicker shell at the NP might accumulate cooling stresses more slowly</a:t>
            </a:r>
          </a:p>
          <a:p>
            <a:pPr lvl="2"/>
            <a:r>
              <a:rPr lang="en-US" sz="2400" dirty="0"/>
              <a:t>NSR stresses problematic - should accumulate more in a cooler shell (less relaxation) leading to failure at the NP</a:t>
            </a:r>
          </a:p>
          <a:p>
            <a:pPr marL="0" indent="0" algn="ctr">
              <a:buNone/>
            </a:pPr>
            <a:r>
              <a:rPr lang="en-US" sz="1900" dirty="0"/>
              <a:t>This work was supported by NASA Cassini Data Analysis Program grant NNX15AL09G  and NNH15ZDA001N </a:t>
            </a:r>
          </a:p>
          <a:p>
            <a:pPr marL="0" indent="0">
              <a:buNone/>
            </a:pPr>
            <a:endParaRPr lang="en-US" sz="3200" dirty="0"/>
          </a:p>
        </p:txBody>
      </p:sp>
    </p:spTree>
    <p:extLst>
      <p:ext uri="{BB962C8B-B14F-4D97-AF65-F5344CB8AC3E}">
        <p14:creationId xmlns:p14="http://schemas.microsoft.com/office/powerpoint/2010/main" val="3496853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A46F8-4F97-404B-BE1F-7F0915796FE8}"/>
              </a:ext>
            </a:extLst>
          </p:cNvPr>
          <p:cNvSpPr>
            <a:spLocks noGrp="1"/>
          </p:cNvSpPr>
          <p:nvPr>
            <p:ph type="title"/>
          </p:nvPr>
        </p:nvSpPr>
        <p:spPr>
          <a:xfrm>
            <a:off x="9412356" y="2118582"/>
            <a:ext cx="2779644" cy="1490870"/>
          </a:xfrm>
        </p:spPr>
        <p:txBody>
          <a:bodyPr/>
          <a:lstStyle/>
          <a:p>
            <a:pPr algn="ctr"/>
            <a:r>
              <a:rPr lang="en-US" dirty="0"/>
              <a:t>Dione?</a:t>
            </a:r>
          </a:p>
        </p:txBody>
      </p:sp>
      <p:sp>
        <p:nvSpPr>
          <p:cNvPr id="25" name="TextBox 62">
            <a:extLst>
              <a:ext uri="{FF2B5EF4-FFF2-40B4-BE49-F238E27FC236}">
                <a16:creationId xmlns:a16="http://schemas.microsoft.com/office/drawing/2014/main" id="{5241B0B9-9478-6C46-96E7-D8F66465DED7}"/>
              </a:ext>
            </a:extLst>
          </p:cNvPr>
          <p:cNvSpPr txBox="1">
            <a:spLocks noChangeArrowheads="1"/>
          </p:cNvSpPr>
          <p:nvPr/>
        </p:nvSpPr>
        <p:spPr bwMode="auto">
          <a:xfrm>
            <a:off x="438014" y="4996525"/>
            <a:ext cx="5257800" cy="1686487"/>
          </a:xfrm>
          <a:prstGeom prst="rect">
            <a:avLst/>
          </a:prstGeom>
          <a:noFill/>
          <a:ln>
            <a:noFill/>
          </a:ln>
        </p:spPr>
        <p:txBody>
          <a:bodyPr>
            <a:spAutoFit/>
          </a:bodyPr>
          <a:lstStyle>
            <a:lvl1pPr>
              <a:defRPr sz="4000">
                <a:solidFill>
                  <a:schemeClr val="tx1"/>
                </a:solidFill>
                <a:latin typeface="Trebuchet MS" panose="020B0703020202090204" pitchFamily="34" charset="0"/>
                <a:ea typeface="Osaka" charset="-128"/>
              </a:defRPr>
            </a:lvl1pPr>
            <a:lvl2pPr marL="742950" indent="-285750">
              <a:defRPr sz="4000">
                <a:solidFill>
                  <a:schemeClr val="tx1"/>
                </a:solidFill>
                <a:latin typeface="Trebuchet MS" panose="020B0703020202090204" pitchFamily="34" charset="0"/>
                <a:ea typeface="Osaka" charset="-128"/>
              </a:defRPr>
            </a:lvl2pPr>
            <a:lvl3pPr marL="1143000" indent="-228600">
              <a:defRPr sz="4000">
                <a:solidFill>
                  <a:schemeClr val="tx1"/>
                </a:solidFill>
                <a:latin typeface="Trebuchet MS" panose="020B0703020202090204" pitchFamily="34" charset="0"/>
                <a:ea typeface="Osaka" charset="-128"/>
              </a:defRPr>
            </a:lvl3pPr>
            <a:lvl4pPr marL="1600200" indent="-228600">
              <a:defRPr sz="4000">
                <a:solidFill>
                  <a:schemeClr val="tx1"/>
                </a:solidFill>
                <a:latin typeface="Trebuchet MS" panose="020B0703020202090204" pitchFamily="34" charset="0"/>
                <a:ea typeface="Osaka" charset="-128"/>
              </a:defRPr>
            </a:lvl4pPr>
            <a:lvl5pPr marL="2057400" indent="-228600">
              <a:defRPr sz="4000">
                <a:solidFill>
                  <a:schemeClr val="tx1"/>
                </a:solidFill>
                <a:latin typeface="Trebuchet MS" panose="020B0703020202090204" pitchFamily="34" charset="0"/>
                <a:ea typeface="Osaka" charset="-128"/>
              </a:defRPr>
            </a:lvl5pPr>
            <a:lvl6pPr marL="2514600" indent="-228600" eaLnBrk="0" fontAlgn="base" hangingPunct="0">
              <a:spcBef>
                <a:spcPct val="0"/>
              </a:spcBef>
              <a:spcAft>
                <a:spcPct val="0"/>
              </a:spcAft>
              <a:defRPr sz="4000">
                <a:solidFill>
                  <a:schemeClr val="tx1"/>
                </a:solidFill>
                <a:latin typeface="Trebuchet MS" panose="020B0703020202090204" pitchFamily="34" charset="0"/>
                <a:ea typeface="Osaka" charset="-128"/>
              </a:defRPr>
            </a:lvl6pPr>
            <a:lvl7pPr marL="2971800" indent="-228600" eaLnBrk="0" fontAlgn="base" hangingPunct="0">
              <a:spcBef>
                <a:spcPct val="0"/>
              </a:spcBef>
              <a:spcAft>
                <a:spcPct val="0"/>
              </a:spcAft>
              <a:defRPr sz="4000">
                <a:solidFill>
                  <a:schemeClr val="tx1"/>
                </a:solidFill>
                <a:latin typeface="Trebuchet MS" panose="020B0703020202090204" pitchFamily="34" charset="0"/>
                <a:ea typeface="Osaka" charset="-128"/>
              </a:defRPr>
            </a:lvl7pPr>
            <a:lvl8pPr marL="3429000" indent="-228600" eaLnBrk="0" fontAlgn="base" hangingPunct="0">
              <a:spcBef>
                <a:spcPct val="0"/>
              </a:spcBef>
              <a:spcAft>
                <a:spcPct val="0"/>
              </a:spcAft>
              <a:defRPr sz="4000">
                <a:solidFill>
                  <a:schemeClr val="tx1"/>
                </a:solidFill>
                <a:latin typeface="Trebuchet MS" panose="020B0703020202090204" pitchFamily="34" charset="0"/>
                <a:ea typeface="Osaka" charset="-128"/>
              </a:defRPr>
            </a:lvl8pPr>
            <a:lvl9pPr marL="3886200" indent="-228600" eaLnBrk="0" fontAlgn="base" hangingPunct="0">
              <a:spcBef>
                <a:spcPct val="0"/>
              </a:spcBef>
              <a:spcAft>
                <a:spcPct val="0"/>
              </a:spcAft>
              <a:defRPr sz="4000">
                <a:solidFill>
                  <a:schemeClr val="tx1"/>
                </a:solidFill>
                <a:latin typeface="Trebuchet MS" panose="020B0703020202090204" pitchFamily="34" charset="0"/>
                <a:ea typeface="Osaka" charset="-128"/>
              </a:defRPr>
            </a:lvl9pPr>
          </a:lstStyle>
          <a:p>
            <a:pPr>
              <a:lnSpc>
                <a:spcPct val="110000"/>
              </a:lnSpc>
            </a:pPr>
            <a:r>
              <a:rPr lang="en-US" altLang="en-US" sz="2400" u="sng" dirty="0">
                <a:latin typeface="+mn-lt"/>
              </a:rPr>
              <a:t>Constants</a:t>
            </a:r>
            <a:r>
              <a:rPr lang="en-US" altLang="en-US" sz="2400" dirty="0">
                <a:latin typeface="+mn-lt"/>
              </a:rPr>
              <a:t>:</a:t>
            </a:r>
          </a:p>
          <a:p>
            <a:pPr>
              <a:lnSpc>
                <a:spcPct val="110000"/>
              </a:lnSpc>
            </a:pPr>
            <a:r>
              <a:rPr lang="en-US" altLang="en-US" sz="2400" dirty="0">
                <a:latin typeface="+mn-lt"/>
              </a:rPr>
              <a:t>Silicate pseudo-core: 10 km</a:t>
            </a:r>
          </a:p>
          <a:p>
            <a:pPr>
              <a:lnSpc>
                <a:spcPct val="110000"/>
              </a:lnSpc>
            </a:pPr>
            <a:r>
              <a:rPr lang="en-US" altLang="en-US" sz="2400" dirty="0">
                <a:latin typeface="+mn-lt"/>
              </a:rPr>
              <a:t>Silicate mantle: 323 km</a:t>
            </a:r>
          </a:p>
          <a:p>
            <a:pPr>
              <a:lnSpc>
                <a:spcPct val="110000"/>
              </a:lnSpc>
            </a:pPr>
            <a:r>
              <a:rPr lang="en-US" altLang="en-US" sz="2400" dirty="0">
                <a:latin typeface="+mn-lt"/>
              </a:rPr>
              <a:t>Brittle layer viscosity: 10</a:t>
            </a:r>
            <a:r>
              <a:rPr lang="en-US" altLang="en-US" sz="2400" baseline="30000" dirty="0">
                <a:latin typeface="+mn-lt"/>
              </a:rPr>
              <a:t>21</a:t>
            </a:r>
            <a:r>
              <a:rPr lang="en-US" altLang="en-US" sz="2400" dirty="0">
                <a:latin typeface="+mn-lt"/>
              </a:rPr>
              <a:t> Pa*s</a:t>
            </a:r>
          </a:p>
        </p:txBody>
      </p:sp>
      <p:sp>
        <p:nvSpPr>
          <p:cNvPr id="26" name="TextBox 44">
            <a:extLst>
              <a:ext uri="{FF2B5EF4-FFF2-40B4-BE49-F238E27FC236}">
                <a16:creationId xmlns:a16="http://schemas.microsoft.com/office/drawing/2014/main" id="{05535B8D-456B-0A4F-BD64-C97703C9E25E}"/>
              </a:ext>
            </a:extLst>
          </p:cNvPr>
          <p:cNvSpPr txBox="1">
            <a:spLocks noChangeArrowheads="1"/>
          </p:cNvSpPr>
          <p:nvPr/>
        </p:nvSpPr>
        <p:spPr bwMode="auto">
          <a:xfrm>
            <a:off x="4848636" y="4996525"/>
            <a:ext cx="7237344" cy="1697068"/>
          </a:xfrm>
          <a:prstGeom prst="rect">
            <a:avLst/>
          </a:prstGeom>
          <a:noFill/>
          <a:ln>
            <a:noFill/>
          </a:ln>
        </p:spPr>
        <p:txBody>
          <a:bodyPr wrap="square">
            <a:spAutoFit/>
          </a:bodyPr>
          <a:lstStyle>
            <a:lvl1pPr>
              <a:defRPr sz="4000">
                <a:solidFill>
                  <a:schemeClr val="tx1"/>
                </a:solidFill>
                <a:latin typeface="Trebuchet MS" panose="020B0703020202090204" pitchFamily="34" charset="0"/>
                <a:ea typeface="Osaka" charset="-128"/>
              </a:defRPr>
            </a:lvl1pPr>
            <a:lvl2pPr marL="742950" indent="-285750">
              <a:defRPr sz="4000">
                <a:solidFill>
                  <a:schemeClr val="tx1"/>
                </a:solidFill>
                <a:latin typeface="Trebuchet MS" panose="020B0703020202090204" pitchFamily="34" charset="0"/>
                <a:ea typeface="Osaka" charset="-128"/>
              </a:defRPr>
            </a:lvl2pPr>
            <a:lvl3pPr marL="1143000" indent="-228600">
              <a:defRPr sz="4000">
                <a:solidFill>
                  <a:schemeClr val="tx1"/>
                </a:solidFill>
                <a:latin typeface="Trebuchet MS" panose="020B0703020202090204" pitchFamily="34" charset="0"/>
                <a:ea typeface="Osaka" charset="-128"/>
              </a:defRPr>
            </a:lvl3pPr>
            <a:lvl4pPr marL="1600200" indent="-228600">
              <a:defRPr sz="4000">
                <a:solidFill>
                  <a:schemeClr val="tx1"/>
                </a:solidFill>
                <a:latin typeface="Trebuchet MS" panose="020B0703020202090204" pitchFamily="34" charset="0"/>
                <a:ea typeface="Osaka" charset="-128"/>
              </a:defRPr>
            </a:lvl4pPr>
            <a:lvl5pPr marL="2057400" indent="-228600">
              <a:defRPr sz="4000">
                <a:solidFill>
                  <a:schemeClr val="tx1"/>
                </a:solidFill>
                <a:latin typeface="Trebuchet MS" panose="020B0703020202090204" pitchFamily="34" charset="0"/>
                <a:ea typeface="Osaka" charset="-128"/>
              </a:defRPr>
            </a:lvl5pPr>
            <a:lvl6pPr marL="2514600" indent="-228600" eaLnBrk="0" fontAlgn="base" hangingPunct="0">
              <a:spcBef>
                <a:spcPct val="0"/>
              </a:spcBef>
              <a:spcAft>
                <a:spcPct val="0"/>
              </a:spcAft>
              <a:defRPr sz="4000">
                <a:solidFill>
                  <a:schemeClr val="tx1"/>
                </a:solidFill>
                <a:latin typeface="Trebuchet MS" panose="020B0703020202090204" pitchFamily="34" charset="0"/>
                <a:ea typeface="Osaka" charset="-128"/>
              </a:defRPr>
            </a:lvl6pPr>
            <a:lvl7pPr marL="2971800" indent="-228600" eaLnBrk="0" fontAlgn="base" hangingPunct="0">
              <a:spcBef>
                <a:spcPct val="0"/>
              </a:spcBef>
              <a:spcAft>
                <a:spcPct val="0"/>
              </a:spcAft>
              <a:defRPr sz="4000">
                <a:solidFill>
                  <a:schemeClr val="tx1"/>
                </a:solidFill>
                <a:latin typeface="Trebuchet MS" panose="020B0703020202090204" pitchFamily="34" charset="0"/>
                <a:ea typeface="Osaka" charset="-128"/>
              </a:defRPr>
            </a:lvl7pPr>
            <a:lvl8pPr marL="3429000" indent="-228600" eaLnBrk="0" fontAlgn="base" hangingPunct="0">
              <a:spcBef>
                <a:spcPct val="0"/>
              </a:spcBef>
              <a:spcAft>
                <a:spcPct val="0"/>
              </a:spcAft>
              <a:defRPr sz="4000">
                <a:solidFill>
                  <a:schemeClr val="tx1"/>
                </a:solidFill>
                <a:latin typeface="Trebuchet MS" panose="020B0703020202090204" pitchFamily="34" charset="0"/>
                <a:ea typeface="Osaka" charset="-128"/>
              </a:defRPr>
            </a:lvl8pPr>
            <a:lvl9pPr marL="3886200" indent="-228600" eaLnBrk="0" fontAlgn="base" hangingPunct="0">
              <a:spcBef>
                <a:spcPct val="0"/>
              </a:spcBef>
              <a:spcAft>
                <a:spcPct val="0"/>
              </a:spcAft>
              <a:defRPr sz="4000">
                <a:solidFill>
                  <a:schemeClr val="tx1"/>
                </a:solidFill>
                <a:latin typeface="Trebuchet MS" panose="020B0703020202090204" pitchFamily="34" charset="0"/>
                <a:ea typeface="Osaka" charset="-128"/>
              </a:defRPr>
            </a:lvl9pPr>
          </a:lstStyle>
          <a:p>
            <a:pPr>
              <a:lnSpc>
                <a:spcPct val="110000"/>
              </a:lnSpc>
            </a:pPr>
            <a:r>
              <a:rPr lang="en-US" altLang="en-US" sz="2400" u="sng" dirty="0">
                <a:latin typeface="+mn-lt"/>
              </a:rPr>
              <a:t>Variables</a:t>
            </a:r>
            <a:r>
              <a:rPr lang="en-US" altLang="en-US" sz="2400" dirty="0">
                <a:latin typeface="+mn-lt"/>
              </a:rPr>
              <a:t>:</a:t>
            </a:r>
          </a:p>
          <a:p>
            <a:pPr>
              <a:lnSpc>
                <a:spcPct val="110000"/>
              </a:lnSpc>
            </a:pPr>
            <a:r>
              <a:rPr lang="en-US" altLang="en-US" sz="2400" dirty="0">
                <a:latin typeface="+mn-lt"/>
              </a:rPr>
              <a:t>Ductile ice </a:t>
            </a:r>
            <a:r>
              <a:rPr lang="en-US" altLang="en-US" sz="2400" dirty="0" err="1">
                <a:latin typeface="+mn-lt"/>
              </a:rPr>
              <a:t>visc</a:t>
            </a:r>
            <a:r>
              <a:rPr lang="en-US" altLang="en-US" sz="2400" dirty="0">
                <a:latin typeface="+mn-lt"/>
              </a:rPr>
              <a:t>: 10</a:t>
            </a:r>
            <a:r>
              <a:rPr lang="en-US" altLang="en-US" sz="2400" baseline="30000" dirty="0">
                <a:latin typeface="+mn-lt"/>
              </a:rPr>
              <a:t>13</a:t>
            </a:r>
            <a:r>
              <a:rPr lang="en-US" altLang="en-US" sz="2400" dirty="0">
                <a:latin typeface="+mn-lt"/>
              </a:rPr>
              <a:t>, 10</a:t>
            </a:r>
            <a:r>
              <a:rPr lang="en-US" altLang="en-US" sz="2400" baseline="30000" dirty="0">
                <a:latin typeface="+mn-lt"/>
              </a:rPr>
              <a:t>14</a:t>
            </a:r>
            <a:r>
              <a:rPr lang="en-US" altLang="en-US" sz="2400" dirty="0">
                <a:latin typeface="+mn-lt"/>
              </a:rPr>
              <a:t>, 10</a:t>
            </a:r>
            <a:r>
              <a:rPr lang="en-US" altLang="en-US" sz="2400" baseline="30000" dirty="0">
                <a:latin typeface="+mn-lt"/>
              </a:rPr>
              <a:t>15 </a:t>
            </a:r>
            <a:r>
              <a:rPr lang="en-US" altLang="en-US" sz="2400" dirty="0">
                <a:latin typeface="+mn-lt"/>
              </a:rPr>
              <a:t>Pa*s</a:t>
            </a:r>
          </a:p>
          <a:p>
            <a:pPr>
              <a:lnSpc>
                <a:spcPct val="110000"/>
              </a:lnSpc>
            </a:pPr>
            <a:r>
              <a:rPr lang="en-US" altLang="en-US" sz="2400" dirty="0">
                <a:latin typeface="+mn-lt"/>
              </a:rPr>
              <a:t>Brittle layer thickness: 1-2, 5, 10 km</a:t>
            </a:r>
          </a:p>
          <a:p>
            <a:pPr>
              <a:lnSpc>
                <a:spcPct val="110000"/>
              </a:lnSpc>
            </a:pPr>
            <a:r>
              <a:rPr lang="en-US" altLang="en-US" sz="2400" dirty="0">
                <a:latin typeface="+mn-lt"/>
              </a:rPr>
              <a:t>Ocean-ice shell thicknesses: 50-178, 114-114, 178-50 km</a:t>
            </a:r>
          </a:p>
        </p:txBody>
      </p:sp>
      <p:pic>
        <p:nvPicPr>
          <p:cNvPr id="29" name="Picture 28">
            <a:extLst>
              <a:ext uri="{FF2B5EF4-FFF2-40B4-BE49-F238E27FC236}">
                <a16:creationId xmlns:a16="http://schemas.microsoft.com/office/drawing/2014/main" id="{8AA6F6F8-4036-104F-A791-6E47D4396C95}"/>
              </a:ext>
            </a:extLst>
          </p:cNvPr>
          <p:cNvPicPr>
            <a:picLocks noChangeAspect="1"/>
          </p:cNvPicPr>
          <p:nvPr/>
        </p:nvPicPr>
        <p:blipFill>
          <a:blip r:embed="rId2"/>
          <a:stretch>
            <a:fillRect/>
          </a:stretch>
        </p:blipFill>
        <p:spPr>
          <a:xfrm>
            <a:off x="499691" y="545089"/>
            <a:ext cx="8912665" cy="4411680"/>
          </a:xfrm>
          <a:prstGeom prst="rect">
            <a:avLst/>
          </a:prstGeom>
        </p:spPr>
      </p:pic>
      <p:sp>
        <p:nvSpPr>
          <p:cNvPr id="30" name="TextBox 85">
            <a:extLst>
              <a:ext uri="{FF2B5EF4-FFF2-40B4-BE49-F238E27FC236}">
                <a16:creationId xmlns:a16="http://schemas.microsoft.com/office/drawing/2014/main" id="{BF0AE36E-F53E-4E40-8402-F5CD7C3F4F69}"/>
              </a:ext>
            </a:extLst>
          </p:cNvPr>
          <p:cNvSpPr txBox="1">
            <a:spLocks noChangeArrowheads="1"/>
          </p:cNvSpPr>
          <p:nvPr/>
        </p:nvSpPr>
        <p:spPr bwMode="auto">
          <a:xfrm>
            <a:off x="440057" y="119268"/>
            <a:ext cx="32737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000">
                <a:solidFill>
                  <a:schemeClr val="tx1"/>
                </a:solidFill>
                <a:latin typeface="Trebuchet MS" panose="020B0703020202090204" pitchFamily="34" charset="0"/>
                <a:ea typeface="Osaka" charset="-128"/>
              </a:defRPr>
            </a:lvl1pPr>
            <a:lvl2pPr marL="742950" indent="-285750">
              <a:defRPr sz="4000">
                <a:solidFill>
                  <a:schemeClr val="tx1"/>
                </a:solidFill>
                <a:latin typeface="Trebuchet MS" panose="020B0703020202090204" pitchFamily="34" charset="0"/>
                <a:ea typeface="Osaka" charset="-128"/>
              </a:defRPr>
            </a:lvl2pPr>
            <a:lvl3pPr marL="1143000" indent="-228600">
              <a:defRPr sz="4000">
                <a:solidFill>
                  <a:schemeClr val="tx1"/>
                </a:solidFill>
                <a:latin typeface="Trebuchet MS" panose="020B0703020202090204" pitchFamily="34" charset="0"/>
                <a:ea typeface="Osaka" charset="-128"/>
              </a:defRPr>
            </a:lvl3pPr>
            <a:lvl4pPr marL="1600200" indent="-228600">
              <a:defRPr sz="4000">
                <a:solidFill>
                  <a:schemeClr val="tx1"/>
                </a:solidFill>
                <a:latin typeface="Trebuchet MS" panose="020B0703020202090204" pitchFamily="34" charset="0"/>
                <a:ea typeface="Osaka" charset="-128"/>
              </a:defRPr>
            </a:lvl4pPr>
            <a:lvl5pPr marL="2057400" indent="-228600">
              <a:defRPr sz="4000">
                <a:solidFill>
                  <a:schemeClr val="tx1"/>
                </a:solidFill>
                <a:latin typeface="Trebuchet MS" panose="020B0703020202090204" pitchFamily="34" charset="0"/>
                <a:ea typeface="Osaka" charset="-128"/>
              </a:defRPr>
            </a:lvl5pPr>
            <a:lvl6pPr marL="2514600" indent="-228600" eaLnBrk="0" fontAlgn="base" hangingPunct="0">
              <a:spcBef>
                <a:spcPct val="0"/>
              </a:spcBef>
              <a:spcAft>
                <a:spcPct val="0"/>
              </a:spcAft>
              <a:defRPr sz="4000">
                <a:solidFill>
                  <a:schemeClr val="tx1"/>
                </a:solidFill>
                <a:latin typeface="Trebuchet MS" panose="020B0703020202090204" pitchFamily="34" charset="0"/>
                <a:ea typeface="Osaka" charset="-128"/>
              </a:defRPr>
            </a:lvl6pPr>
            <a:lvl7pPr marL="2971800" indent="-228600" eaLnBrk="0" fontAlgn="base" hangingPunct="0">
              <a:spcBef>
                <a:spcPct val="0"/>
              </a:spcBef>
              <a:spcAft>
                <a:spcPct val="0"/>
              </a:spcAft>
              <a:defRPr sz="4000">
                <a:solidFill>
                  <a:schemeClr val="tx1"/>
                </a:solidFill>
                <a:latin typeface="Trebuchet MS" panose="020B0703020202090204" pitchFamily="34" charset="0"/>
                <a:ea typeface="Osaka" charset="-128"/>
              </a:defRPr>
            </a:lvl7pPr>
            <a:lvl8pPr marL="3429000" indent="-228600" eaLnBrk="0" fontAlgn="base" hangingPunct="0">
              <a:spcBef>
                <a:spcPct val="0"/>
              </a:spcBef>
              <a:spcAft>
                <a:spcPct val="0"/>
              </a:spcAft>
              <a:defRPr sz="4000">
                <a:solidFill>
                  <a:schemeClr val="tx1"/>
                </a:solidFill>
                <a:latin typeface="Trebuchet MS" panose="020B0703020202090204" pitchFamily="34" charset="0"/>
                <a:ea typeface="Osaka" charset="-128"/>
              </a:defRPr>
            </a:lvl8pPr>
            <a:lvl9pPr marL="3886200" indent="-228600" eaLnBrk="0" fontAlgn="base" hangingPunct="0">
              <a:spcBef>
                <a:spcPct val="0"/>
              </a:spcBef>
              <a:spcAft>
                <a:spcPct val="0"/>
              </a:spcAft>
              <a:defRPr sz="4000">
                <a:solidFill>
                  <a:schemeClr val="tx1"/>
                </a:solidFill>
                <a:latin typeface="Trebuchet MS" panose="020B0703020202090204" pitchFamily="34" charset="0"/>
                <a:ea typeface="Osaka" charset="-128"/>
              </a:defRPr>
            </a:lvl9pPr>
          </a:lstStyle>
          <a:p>
            <a:r>
              <a:rPr lang="en-US" altLang="en-US" sz="2000" dirty="0">
                <a:latin typeface="+mn-lt"/>
              </a:rPr>
              <a:t>Map courtesy of Emily Martin</a:t>
            </a:r>
          </a:p>
        </p:txBody>
      </p:sp>
    </p:spTree>
    <p:extLst>
      <p:ext uri="{BB962C8B-B14F-4D97-AF65-F5344CB8AC3E}">
        <p14:creationId xmlns:p14="http://schemas.microsoft.com/office/powerpoint/2010/main" val="2929888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A3DD4-CAE8-EB42-BD11-F0D8B041255B}"/>
              </a:ext>
            </a:extLst>
          </p:cNvPr>
          <p:cNvSpPr>
            <a:spLocks noGrp="1"/>
          </p:cNvSpPr>
          <p:nvPr>
            <p:ph type="title"/>
          </p:nvPr>
        </p:nvSpPr>
        <p:spPr>
          <a:xfrm>
            <a:off x="0" y="42398"/>
            <a:ext cx="12192000" cy="1325563"/>
          </a:xfrm>
        </p:spPr>
        <p:txBody>
          <a:bodyPr/>
          <a:lstStyle/>
          <a:p>
            <a:pPr algn="ctr"/>
            <a:r>
              <a:rPr lang="en-US" dirty="0"/>
              <a:t>At current eccentricity, Dione’s stresses are low</a:t>
            </a:r>
          </a:p>
        </p:txBody>
      </p:sp>
      <p:pic>
        <p:nvPicPr>
          <p:cNvPr id="4" name="Picture 8" descr="DioneStress_StressVsVisco.pdf">
            <a:extLst>
              <a:ext uri="{FF2B5EF4-FFF2-40B4-BE49-F238E27FC236}">
                <a16:creationId xmlns:a16="http://schemas.microsoft.com/office/drawing/2014/main" id="{3EBA9F57-5902-6646-A0FF-EC10BD09A2C8}"/>
              </a:ext>
            </a:extLst>
          </p:cNvPr>
          <p:cNvPicPr>
            <a:picLocks noChangeAspect="1"/>
          </p:cNvPicPr>
          <p:nvPr/>
        </p:nvPicPr>
        <p:blipFill>
          <a:blip r:embed="rId2">
            <a:extLst>
              <a:ext uri="{28A0092B-C50C-407E-A947-70E740481C1C}">
                <a14:useLocalDpi xmlns:a14="http://schemas.microsoft.com/office/drawing/2010/main" val="0"/>
              </a:ext>
            </a:extLst>
          </a:blip>
          <a:srcRect l="7025" t="12640" r="9048" b="19354"/>
          <a:stretch>
            <a:fillRect/>
          </a:stretch>
        </p:blipFill>
        <p:spPr bwMode="auto">
          <a:xfrm>
            <a:off x="165848" y="1455552"/>
            <a:ext cx="7653838" cy="479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85">
            <a:extLst>
              <a:ext uri="{FF2B5EF4-FFF2-40B4-BE49-F238E27FC236}">
                <a16:creationId xmlns:a16="http://schemas.microsoft.com/office/drawing/2014/main" id="{0D3E8335-77C5-D24E-8E4B-420127581C98}"/>
              </a:ext>
            </a:extLst>
          </p:cNvPr>
          <p:cNvSpPr txBox="1">
            <a:spLocks noChangeArrowheads="1"/>
          </p:cNvSpPr>
          <p:nvPr/>
        </p:nvSpPr>
        <p:spPr bwMode="auto">
          <a:xfrm>
            <a:off x="4972281" y="1943544"/>
            <a:ext cx="2284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000">
                <a:solidFill>
                  <a:schemeClr val="tx1"/>
                </a:solidFill>
                <a:latin typeface="Trebuchet MS" panose="020B0703020202090204" pitchFamily="34" charset="0"/>
                <a:ea typeface="Osaka" charset="-128"/>
              </a:defRPr>
            </a:lvl1pPr>
            <a:lvl2pPr marL="742950" indent="-285750">
              <a:defRPr sz="4000">
                <a:solidFill>
                  <a:schemeClr val="tx1"/>
                </a:solidFill>
                <a:latin typeface="Trebuchet MS" panose="020B0703020202090204" pitchFamily="34" charset="0"/>
                <a:ea typeface="Osaka" charset="-128"/>
              </a:defRPr>
            </a:lvl2pPr>
            <a:lvl3pPr marL="1143000" indent="-228600">
              <a:defRPr sz="4000">
                <a:solidFill>
                  <a:schemeClr val="tx1"/>
                </a:solidFill>
                <a:latin typeface="Trebuchet MS" panose="020B0703020202090204" pitchFamily="34" charset="0"/>
                <a:ea typeface="Osaka" charset="-128"/>
              </a:defRPr>
            </a:lvl3pPr>
            <a:lvl4pPr marL="1600200" indent="-228600">
              <a:defRPr sz="4000">
                <a:solidFill>
                  <a:schemeClr val="tx1"/>
                </a:solidFill>
                <a:latin typeface="Trebuchet MS" panose="020B0703020202090204" pitchFamily="34" charset="0"/>
                <a:ea typeface="Osaka" charset="-128"/>
              </a:defRPr>
            </a:lvl4pPr>
            <a:lvl5pPr marL="2057400" indent="-228600">
              <a:defRPr sz="4000">
                <a:solidFill>
                  <a:schemeClr val="tx1"/>
                </a:solidFill>
                <a:latin typeface="Trebuchet MS" panose="020B0703020202090204" pitchFamily="34" charset="0"/>
                <a:ea typeface="Osaka" charset="-128"/>
              </a:defRPr>
            </a:lvl5pPr>
            <a:lvl6pPr marL="2514600" indent="-228600" eaLnBrk="0" fontAlgn="base" hangingPunct="0">
              <a:spcBef>
                <a:spcPct val="0"/>
              </a:spcBef>
              <a:spcAft>
                <a:spcPct val="0"/>
              </a:spcAft>
              <a:defRPr sz="4000">
                <a:solidFill>
                  <a:schemeClr val="tx1"/>
                </a:solidFill>
                <a:latin typeface="Trebuchet MS" panose="020B0703020202090204" pitchFamily="34" charset="0"/>
                <a:ea typeface="Osaka" charset="-128"/>
              </a:defRPr>
            </a:lvl6pPr>
            <a:lvl7pPr marL="2971800" indent="-228600" eaLnBrk="0" fontAlgn="base" hangingPunct="0">
              <a:spcBef>
                <a:spcPct val="0"/>
              </a:spcBef>
              <a:spcAft>
                <a:spcPct val="0"/>
              </a:spcAft>
              <a:defRPr sz="4000">
                <a:solidFill>
                  <a:schemeClr val="tx1"/>
                </a:solidFill>
                <a:latin typeface="Trebuchet MS" panose="020B0703020202090204" pitchFamily="34" charset="0"/>
                <a:ea typeface="Osaka" charset="-128"/>
              </a:defRPr>
            </a:lvl7pPr>
            <a:lvl8pPr marL="3429000" indent="-228600" eaLnBrk="0" fontAlgn="base" hangingPunct="0">
              <a:spcBef>
                <a:spcPct val="0"/>
              </a:spcBef>
              <a:spcAft>
                <a:spcPct val="0"/>
              </a:spcAft>
              <a:defRPr sz="4000">
                <a:solidFill>
                  <a:schemeClr val="tx1"/>
                </a:solidFill>
                <a:latin typeface="Trebuchet MS" panose="020B0703020202090204" pitchFamily="34" charset="0"/>
                <a:ea typeface="Osaka" charset="-128"/>
              </a:defRPr>
            </a:lvl8pPr>
            <a:lvl9pPr marL="3886200" indent="-228600" eaLnBrk="0" fontAlgn="base" hangingPunct="0">
              <a:spcBef>
                <a:spcPct val="0"/>
              </a:spcBef>
              <a:spcAft>
                <a:spcPct val="0"/>
              </a:spcAft>
              <a:defRPr sz="4000">
                <a:solidFill>
                  <a:schemeClr val="tx1"/>
                </a:solidFill>
                <a:latin typeface="Trebuchet MS" panose="020B0703020202090204" pitchFamily="34" charset="0"/>
                <a:ea typeface="Osaka" charset="-128"/>
              </a:defRPr>
            </a:lvl9pPr>
          </a:lstStyle>
          <a:p>
            <a:r>
              <a:rPr lang="en-US" altLang="en-US" sz="2000" dirty="0">
                <a:solidFill>
                  <a:srgbClr val="000000"/>
                </a:solidFill>
                <a:latin typeface="+mn-lt"/>
              </a:rPr>
              <a:t>Ice shell thicknesses</a:t>
            </a:r>
          </a:p>
        </p:txBody>
      </p:sp>
      <p:sp>
        <p:nvSpPr>
          <p:cNvPr id="6" name="TextBox 79">
            <a:extLst>
              <a:ext uri="{FF2B5EF4-FFF2-40B4-BE49-F238E27FC236}">
                <a16:creationId xmlns:a16="http://schemas.microsoft.com/office/drawing/2014/main" id="{0EC4C234-1994-0D43-BFA0-4C03D1F4C156}"/>
              </a:ext>
            </a:extLst>
          </p:cNvPr>
          <p:cNvSpPr txBox="1">
            <a:spLocks noChangeArrowheads="1"/>
          </p:cNvSpPr>
          <p:nvPr/>
        </p:nvSpPr>
        <p:spPr bwMode="auto">
          <a:xfrm>
            <a:off x="7891402" y="1282763"/>
            <a:ext cx="4193021"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3050" indent="-273050">
              <a:defRPr sz="4000">
                <a:solidFill>
                  <a:schemeClr val="tx1"/>
                </a:solidFill>
                <a:latin typeface="Trebuchet MS" panose="020B0703020202090204" pitchFamily="34" charset="0"/>
                <a:ea typeface="Osaka" charset="-128"/>
              </a:defRPr>
            </a:lvl1pPr>
            <a:lvl2pPr marL="742950" indent="-285750">
              <a:defRPr sz="4000">
                <a:solidFill>
                  <a:schemeClr val="tx1"/>
                </a:solidFill>
                <a:latin typeface="Trebuchet MS" panose="020B0703020202090204" pitchFamily="34" charset="0"/>
                <a:ea typeface="Osaka" charset="-128"/>
              </a:defRPr>
            </a:lvl2pPr>
            <a:lvl3pPr marL="1143000" indent="-228600">
              <a:defRPr sz="4000">
                <a:solidFill>
                  <a:schemeClr val="tx1"/>
                </a:solidFill>
                <a:latin typeface="Trebuchet MS" panose="020B0703020202090204" pitchFamily="34" charset="0"/>
                <a:ea typeface="Osaka" charset="-128"/>
              </a:defRPr>
            </a:lvl3pPr>
            <a:lvl4pPr marL="1600200" indent="-228600">
              <a:defRPr sz="4000">
                <a:solidFill>
                  <a:schemeClr val="tx1"/>
                </a:solidFill>
                <a:latin typeface="Trebuchet MS" panose="020B0703020202090204" pitchFamily="34" charset="0"/>
                <a:ea typeface="Osaka" charset="-128"/>
              </a:defRPr>
            </a:lvl4pPr>
            <a:lvl5pPr marL="2057400" indent="-228600">
              <a:defRPr sz="4000">
                <a:solidFill>
                  <a:schemeClr val="tx1"/>
                </a:solidFill>
                <a:latin typeface="Trebuchet MS" panose="020B0703020202090204" pitchFamily="34" charset="0"/>
                <a:ea typeface="Osaka" charset="-128"/>
              </a:defRPr>
            </a:lvl5pPr>
            <a:lvl6pPr marL="2514600" indent="-228600" eaLnBrk="0" fontAlgn="base" hangingPunct="0">
              <a:spcBef>
                <a:spcPct val="0"/>
              </a:spcBef>
              <a:spcAft>
                <a:spcPct val="0"/>
              </a:spcAft>
              <a:defRPr sz="4000">
                <a:solidFill>
                  <a:schemeClr val="tx1"/>
                </a:solidFill>
                <a:latin typeface="Trebuchet MS" panose="020B0703020202090204" pitchFamily="34" charset="0"/>
                <a:ea typeface="Osaka" charset="-128"/>
              </a:defRPr>
            </a:lvl6pPr>
            <a:lvl7pPr marL="2971800" indent="-228600" eaLnBrk="0" fontAlgn="base" hangingPunct="0">
              <a:spcBef>
                <a:spcPct val="0"/>
              </a:spcBef>
              <a:spcAft>
                <a:spcPct val="0"/>
              </a:spcAft>
              <a:defRPr sz="4000">
                <a:solidFill>
                  <a:schemeClr val="tx1"/>
                </a:solidFill>
                <a:latin typeface="Trebuchet MS" panose="020B0703020202090204" pitchFamily="34" charset="0"/>
                <a:ea typeface="Osaka" charset="-128"/>
              </a:defRPr>
            </a:lvl7pPr>
            <a:lvl8pPr marL="3429000" indent="-228600" eaLnBrk="0" fontAlgn="base" hangingPunct="0">
              <a:spcBef>
                <a:spcPct val="0"/>
              </a:spcBef>
              <a:spcAft>
                <a:spcPct val="0"/>
              </a:spcAft>
              <a:defRPr sz="4000">
                <a:solidFill>
                  <a:schemeClr val="tx1"/>
                </a:solidFill>
                <a:latin typeface="Trebuchet MS" panose="020B0703020202090204" pitchFamily="34" charset="0"/>
                <a:ea typeface="Osaka" charset="-128"/>
              </a:defRPr>
            </a:lvl8pPr>
            <a:lvl9pPr marL="3886200" indent="-228600" eaLnBrk="0" fontAlgn="base" hangingPunct="0">
              <a:spcBef>
                <a:spcPct val="0"/>
              </a:spcBef>
              <a:spcAft>
                <a:spcPct val="0"/>
              </a:spcAft>
              <a:defRPr sz="4000">
                <a:solidFill>
                  <a:schemeClr val="tx1"/>
                </a:solidFill>
                <a:latin typeface="Trebuchet MS" panose="020B0703020202090204" pitchFamily="34" charset="0"/>
                <a:ea typeface="Osaka" charset="-128"/>
              </a:defRPr>
            </a:lvl9pPr>
          </a:lstStyle>
          <a:p>
            <a:pPr>
              <a:buFont typeface="Arial" panose="020B0604020202020204" pitchFamily="34" charset="0"/>
              <a:buChar char="•"/>
            </a:pPr>
            <a:r>
              <a:rPr lang="en-US" altLang="en-US" sz="2200" dirty="0">
                <a:latin typeface="+mn-lt"/>
              </a:rPr>
              <a:t>Peak tidal stresses are lower than the failure strength implied at Europa</a:t>
            </a:r>
          </a:p>
          <a:p>
            <a:pPr>
              <a:buFont typeface="Arial" panose="020B0604020202020204" pitchFamily="34" charset="0"/>
              <a:buChar char="•"/>
            </a:pPr>
            <a:endParaRPr lang="en-US" altLang="en-US" sz="2000" dirty="0">
              <a:latin typeface="+mn-lt"/>
            </a:endParaRPr>
          </a:p>
          <a:p>
            <a:pPr>
              <a:buFont typeface="Arial" panose="020B0604020202020204" pitchFamily="34" charset="0"/>
              <a:buChar char="•"/>
            </a:pPr>
            <a:r>
              <a:rPr lang="en-US" altLang="en-US" sz="2200" dirty="0">
                <a:latin typeface="+mn-lt"/>
              </a:rPr>
              <a:t>If Dione’s eccentricity were even slightly higher in the past, the stresses would be comparable to Europa’s</a:t>
            </a:r>
          </a:p>
          <a:p>
            <a:pPr>
              <a:buFont typeface="Arial" panose="020B0604020202020204" pitchFamily="34" charset="0"/>
              <a:buChar char="•"/>
            </a:pPr>
            <a:endParaRPr lang="en-US" altLang="en-US" sz="2000" dirty="0">
              <a:latin typeface="+mn-lt"/>
            </a:endParaRPr>
          </a:p>
          <a:p>
            <a:pPr>
              <a:buFont typeface="Arial" panose="020B0604020202020204" pitchFamily="34" charset="0"/>
              <a:buChar char="•"/>
            </a:pPr>
            <a:r>
              <a:rPr lang="en-US" altLang="en-US" sz="2200" dirty="0">
                <a:latin typeface="+mn-lt"/>
              </a:rPr>
              <a:t>If Dione’s fractures match a tidal stress pattern, it implies a larger past eccentricity and ocean</a:t>
            </a:r>
          </a:p>
          <a:p>
            <a:pPr>
              <a:buFont typeface="Arial" panose="020B0604020202020204" pitchFamily="34" charset="0"/>
              <a:buChar char="•"/>
            </a:pPr>
            <a:endParaRPr lang="en-US" altLang="en-US" sz="2000" dirty="0">
              <a:latin typeface="+mn-lt"/>
            </a:endParaRPr>
          </a:p>
          <a:p>
            <a:pPr>
              <a:buFont typeface="Arial" panose="020B0604020202020204" pitchFamily="34" charset="0"/>
              <a:buChar char="•"/>
            </a:pPr>
            <a:r>
              <a:rPr lang="en-US" altLang="en-US" sz="2200" dirty="0">
                <a:latin typeface="+mn-lt"/>
              </a:rPr>
              <a:t>Cannot rule out ocean even if no tidal fractures are found</a:t>
            </a:r>
          </a:p>
        </p:txBody>
      </p:sp>
    </p:spTree>
    <p:extLst>
      <p:ext uri="{BB962C8B-B14F-4D97-AF65-F5344CB8AC3E}">
        <p14:creationId xmlns:p14="http://schemas.microsoft.com/office/powerpoint/2010/main" val="2693299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E786F-B521-1A4F-8112-3EC89E8326E1}"/>
              </a:ext>
            </a:extLst>
          </p:cNvPr>
          <p:cNvSpPr>
            <a:spLocks noGrp="1"/>
          </p:cNvSpPr>
          <p:nvPr>
            <p:ph type="title"/>
          </p:nvPr>
        </p:nvSpPr>
        <p:spPr>
          <a:xfrm>
            <a:off x="825923" y="0"/>
            <a:ext cx="10515600" cy="1325563"/>
          </a:xfrm>
        </p:spPr>
        <p:txBody>
          <a:bodyPr/>
          <a:lstStyle/>
          <a:p>
            <a:pPr algn="ctr"/>
            <a:r>
              <a:rPr lang="en-US" dirty="0"/>
              <a:t>Additional conclusions</a:t>
            </a:r>
          </a:p>
        </p:txBody>
      </p:sp>
      <p:sp>
        <p:nvSpPr>
          <p:cNvPr id="3" name="Content Placeholder 2">
            <a:extLst>
              <a:ext uri="{FF2B5EF4-FFF2-40B4-BE49-F238E27FC236}">
                <a16:creationId xmlns:a16="http://schemas.microsoft.com/office/drawing/2014/main" id="{9F397D6B-B3BB-694C-B47D-6E58F320F2E9}"/>
              </a:ext>
            </a:extLst>
          </p:cNvPr>
          <p:cNvSpPr>
            <a:spLocks noGrp="1"/>
          </p:cNvSpPr>
          <p:nvPr>
            <p:ph idx="1"/>
          </p:nvPr>
        </p:nvSpPr>
        <p:spPr>
          <a:xfrm>
            <a:off x="377687" y="1206295"/>
            <a:ext cx="11571096" cy="5373410"/>
          </a:xfrm>
        </p:spPr>
        <p:txBody>
          <a:bodyPr>
            <a:normAutofit lnSpcReduction="10000"/>
          </a:bodyPr>
          <a:lstStyle/>
          <a:p>
            <a:pPr>
              <a:lnSpc>
                <a:spcPct val="110000"/>
              </a:lnSpc>
            </a:pPr>
            <a:r>
              <a:rPr lang="en-US" dirty="0"/>
              <a:t>Tidal stresses can explain the orientations of the TSFs very well</a:t>
            </a:r>
          </a:p>
          <a:p>
            <a:pPr>
              <a:lnSpc>
                <a:spcPct val="110000"/>
              </a:lnSpc>
            </a:pPr>
            <a:r>
              <a:rPr lang="en-US" dirty="0"/>
              <a:t>TSFs likely formed as tensile cracks due to tidal stress AT THEIR CURRENT LOCATIONS</a:t>
            </a:r>
          </a:p>
          <a:p>
            <a:pPr>
              <a:lnSpc>
                <a:spcPct val="110000"/>
              </a:lnSpc>
            </a:pPr>
            <a:r>
              <a:rPr lang="en-US" dirty="0"/>
              <a:t>Comparable tidal stress magnitudes are inferred for both Europa and Enceladus</a:t>
            </a:r>
          </a:p>
          <a:p>
            <a:pPr lvl="1">
              <a:lnSpc>
                <a:spcPct val="110000"/>
              </a:lnSpc>
            </a:pPr>
            <a:r>
              <a:rPr lang="en-US" sz="2800" dirty="0"/>
              <a:t>May suggest consistent low failure threshold OR</a:t>
            </a:r>
          </a:p>
          <a:p>
            <a:pPr lvl="1">
              <a:lnSpc>
                <a:spcPct val="110000"/>
              </a:lnSpc>
            </a:pPr>
            <a:r>
              <a:rPr lang="en-US" sz="2800" dirty="0"/>
              <a:t>Changes in ice shell thickness contribute to failure (implied episodic NP)</a:t>
            </a:r>
          </a:p>
          <a:p>
            <a:pPr lvl="1">
              <a:lnSpc>
                <a:spcPct val="110000"/>
              </a:lnSpc>
            </a:pPr>
            <a:r>
              <a:rPr lang="en-US" sz="2800" dirty="0"/>
              <a:t>NSR stress may not be compatible with limited fracturing in the NP (still under investigation)</a:t>
            </a:r>
          </a:p>
          <a:p>
            <a:pPr>
              <a:lnSpc>
                <a:spcPct val="110000"/>
              </a:lnSpc>
            </a:pPr>
            <a:r>
              <a:rPr lang="en-US" dirty="0"/>
              <a:t>Simplest explanation for Mimas’ lack of fractures is a non-hydrostatic core, NOT an ocean</a:t>
            </a:r>
          </a:p>
          <a:p>
            <a:pPr marL="0" indent="0">
              <a:buNone/>
            </a:pPr>
            <a:endParaRPr lang="en-US" sz="3200" dirty="0"/>
          </a:p>
        </p:txBody>
      </p:sp>
    </p:spTree>
    <p:extLst>
      <p:ext uri="{BB962C8B-B14F-4D97-AF65-F5344CB8AC3E}">
        <p14:creationId xmlns:p14="http://schemas.microsoft.com/office/powerpoint/2010/main" val="324646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310"/>
            <a:ext cx="12192000" cy="1143000"/>
          </a:xfrm>
        </p:spPr>
        <p:txBody>
          <a:bodyPr>
            <a:normAutofit/>
          </a:bodyPr>
          <a:lstStyle/>
          <a:p>
            <a:pPr algn="ctr"/>
            <a:r>
              <a:rPr lang="en-US" sz="4500" dirty="0"/>
              <a:t>Tidal-tectonics on the original ocean moon</a:t>
            </a:r>
          </a:p>
        </p:txBody>
      </p:sp>
      <p:pic>
        <p:nvPicPr>
          <p:cNvPr id="6" name="Picture 5" descr="PIA02590.tif"/>
          <p:cNvPicPr>
            <a:picLocks noChangeAspect="1"/>
          </p:cNvPicPr>
          <p:nvPr/>
        </p:nvPicPr>
        <p:blipFill rotWithShape="1">
          <a:blip r:embed="rId3">
            <a:extLst>
              <a:ext uri="{BEBA8EAE-BF5A-486C-A8C5-ECC9F3942E4B}">
                <a14:imgProps xmlns:a14="http://schemas.microsoft.com/office/drawing/2010/main">
                  <a14:imgLayer r:embed="rId4">
                    <a14:imgEffect>
                      <a14:backgroundRemoval t="0" b="58556" l="187" r="94403"/>
                    </a14:imgEffect>
                  </a14:imgLayer>
                </a14:imgProps>
              </a:ext>
              <a:ext uri="{28A0092B-C50C-407E-A947-70E740481C1C}">
                <a14:useLocalDpi xmlns:a14="http://schemas.microsoft.com/office/drawing/2010/main" val="0"/>
              </a:ext>
            </a:extLst>
          </a:blip>
          <a:srcRect r="5792" b="46776"/>
          <a:stretch/>
        </p:blipFill>
        <p:spPr>
          <a:xfrm>
            <a:off x="4653210" y="1545150"/>
            <a:ext cx="5566560" cy="5280614"/>
          </a:xfrm>
          <a:prstGeom prst="rect">
            <a:avLst/>
          </a:prstGeom>
        </p:spPr>
      </p:pic>
      <p:pic>
        <p:nvPicPr>
          <p:cNvPr id="8" name="Picture 7" descr="EuropaInteriorCrop.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4773" y="4276883"/>
            <a:ext cx="3235691" cy="2007969"/>
          </a:xfrm>
          <a:prstGeom prst="rect">
            <a:avLst/>
          </a:prstGeom>
          <a:ln>
            <a:solidFill>
              <a:srgbClr val="FFFFFF"/>
            </a:solidFill>
          </a:ln>
        </p:spPr>
      </p:pic>
      <p:pic>
        <p:nvPicPr>
          <p:cNvPr id="9" name="Picture 8" descr="Fig. 4.2b (colo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09439" y="1554926"/>
            <a:ext cx="4070759" cy="2011437"/>
          </a:xfrm>
          <a:prstGeom prst="rect">
            <a:avLst/>
          </a:prstGeom>
          <a:ln>
            <a:solidFill>
              <a:srgbClr val="FFFFFF"/>
            </a:solidFill>
          </a:ln>
        </p:spPr>
      </p:pic>
      <p:sp>
        <p:nvSpPr>
          <p:cNvPr id="10" name="TextBox 9"/>
          <p:cNvSpPr txBox="1"/>
          <p:nvPr/>
        </p:nvSpPr>
        <p:spPr>
          <a:xfrm>
            <a:off x="691060" y="1521202"/>
            <a:ext cx="1381166" cy="307777"/>
          </a:xfrm>
          <a:prstGeom prst="rect">
            <a:avLst/>
          </a:prstGeom>
          <a:noFill/>
        </p:spPr>
        <p:txBody>
          <a:bodyPr wrap="square" rtlCol="0">
            <a:spAutoFit/>
          </a:bodyPr>
          <a:lstStyle/>
          <a:p>
            <a:r>
              <a:rPr lang="en-US" sz="1400" i="1" dirty="0">
                <a:solidFill>
                  <a:srgbClr val="FFFFFF"/>
                </a:solidFill>
                <a:latin typeface="Corbel"/>
                <a:ea typeface="Osaka"/>
                <a:cs typeface="Corbel"/>
              </a:rPr>
              <a:t>Not to scale!</a:t>
            </a:r>
          </a:p>
        </p:txBody>
      </p:sp>
      <p:sp>
        <p:nvSpPr>
          <p:cNvPr id="11" name="TextBox 10"/>
          <p:cNvSpPr txBox="1"/>
          <p:nvPr/>
        </p:nvSpPr>
        <p:spPr>
          <a:xfrm>
            <a:off x="761364" y="1041608"/>
            <a:ext cx="3211862" cy="461665"/>
          </a:xfrm>
          <a:prstGeom prst="rect">
            <a:avLst/>
          </a:prstGeom>
          <a:noFill/>
        </p:spPr>
        <p:txBody>
          <a:bodyPr wrap="square" rtlCol="0">
            <a:spAutoFit/>
          </a:bodyPr>
          <a:lstStyle/>
          <a:p>
            <a:pPr algn="ctr"/>
            <a:r>
              <a:rPr lang="en-US" sz="2400" dirty="0">
                <a:solidFill>
                  <a:srgbClr val="FFFFFF"/>
                </a:solidFill>
                <a:latin typeface="Corbel"/>
                <a:cs typeface="Corbel"/>
              </a:rPr>
              <a:t>Eccentric orbit, e = </a:t>
            </a:r>
            <a:r>
              <a:rPr lang="en-US" sz="2400" dirty="0">
                <a:solidFill>
                  <a:srgbClr val="FFFFFF"/>
                </a:solidFill>
                <a:latin typeface="Calibri"/>
                <a:cs typeface="Calibri"/>
              </a:rPr>
              <a:t>0.01</a:t>
            </a:r>
          </a:p>
        </p:txBody>
      </p:sp>
      <p:sp>
        <p:nvSpPr>
          <p:cNvPr id="12" name="TextBox 11"/>
          <p:cNvSpPr txBox="1"/>
          <p:nvPr/>
        </p:nvSpPr>
        <p:spPr>
          <a:xfrm>
            <a:off x="686967" y="6289388"/>
            <a:ext cx="3286258" cy="461665"/>
          </a:xfrm>
          <a:prstGeom prst="rect">
            <a:avLst/>
          </a:prstGeom>
          <a:noFill/>
        </p:spPr>
        <p:txBody>
          <a:bodyPr wrap="square" rtlCol="0">
            <a:spAutoFit/>
          </a:bodyPr>
          <a:lstStyle/>
          <a:p>
            <a:pPr algn="ctr"/>
            <a:r>
              <a:rPr lang="en-US" sz="2400" dirty="0">
                <a:solidFill>
                  <a:srgbClr val="FFFFFF"/>
                </a:solidFill>
                <a:latin typeface="Corbel"/>
                <a:cs typeface="Corbel"/>
              </a:rPr>
              <a:t>Subsurface liquid layer</a:t>
            </a:r>
          </a:p>
        </p:txBody>
      </p:sp>
      <p:sp>
        <p:nvSpPr>
          <p:cNvPr id="15" name="Plus 14"/>
          <p:cNvSpPr/>
          <p:nvPr/>
        </p:nvSpPr>
        <p:spPr>
          <a:xfrm>
            <a:off x="2052948" y="3603718"/>
            <a:ext cx="586248" cy="586248"/>
          </a:xfrm>
          <a:prstGeom prst="mathPlus">
            <a:avLst/>
          </a:prstGeom>
          <a:solidFill>
            <a:srgbClr val="BCC4ED"/>
          </a:solidFill>
          <a:ln w="19050" cmpd="sng">
            <a:solidFill>
              <a:srgbClr val="FFFFFF"/>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ln w="12700" cmpd="sng">
                <a:solidFill>
                  <a:srgbClr val="17375E"/>
                </a:solidFill>
              </a:ln>
              <a:solidFill>
                <a:prstClr val="white"/>
              </a:solidFill>
              <a:latin typeface="Corbel"/>
            </a:endParaRPr>
          </a:p>
        </p:txBody>
      </p:sp>
      <p:sp>
        <p:nvSpPr>
          <p:cNvPr id="16" name="Equal 15"/>
          <p:cNvSpPr/>
          <p:nvPr/>
        </p:nvSpPr>
        <p:spPr>
          <a:xfrm>
            <a:off x="5182287" y="2018797"/>
            <a:ext cx="613439" cy="505128"/>
          </a:xfrm>
          <a:prstGeom prst="mathEqual">
            <a:avLst/>
          </a:prstGeom>
          <a:solidFill>
            <a:srgbClr val="BCC4ED"/>
          </a:solidFill>
          <a:ln w="19050" cmpd="sng"/>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latin typeface="Corbel"/>
            </a:endParaRPr>
          </a:p>
        </p:txBody>
      </p:sp>
      <p:pic>
        <p:nvPicPr>
          <p:cNvPr id="13" name="Picture 12" descr="CycloidExamples.tif"/>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831957" y="1059537"/>
            <a:ext cx="2717864" cy="5571620"/>
          </a:xfrm>
          <a:prstGeom prst="rect">
            <a:avLst/>
          </a:prstGeom>
          <a:ln>
            <a:solidFill>
              <a:srgbClr val="FFFFFF"/>
            </a:solidFill>
          </a:ln>
        </p:spPr>
      </p:pic>
      <p:sp>
        <p:nvSpPr>
          <p:cNvPr id="14" name="TextBox 13">
            <a:extLst>
              <a:ext uri="{FF2B5EF4-FFF2-40B4-BE49-F238E27FC236}">
                <a16:creationId xmlns:a16="http://schemas.microsoft.com/office/drawing/2014/main" id="{88C5E960-13BD-3C4E-916C-EC01BAEBBF3C}"/>
              </a:ext>
            </a:extLst>
          </p:cNvPr>
          <p:cNvSpPr txBox="1"/>
          <p:nvPr/>
        </p:nvSpPr>
        <p:spPr>
          <a:xfrm>
            <a:off x="5934407" y="1070901"/>
            <a:ext cx="2098380" cy="830997"/>
          </a:xfrm>
          <a:prstGeom prst="rect">
            <a:avLst/>
          </a:prstGeom>
          <a:noFill/>
        </p:spPr>
        <p:txBody>
          <a:bodyPr wrap="square" rtlCol="0">
            <a:spAutoFit/>
          </a:bodyPr>
          <a:lstStyle/>
          <a:p>
            <a:pPr algn="ctr"/>
            <a:r>
              <a:rPr lang="en-US" sz="2400" dirty="0">
                <a:solidFill>
                  <a:srgbClr val="FFFFFF"/>
                </a:solidFill>
                <a:latin typeface="Corbel"/>
                <a:cs typeface="Corbel"/>
              </a:rPr>
              <a:t>Global tectonic activity</a:t>
            </a:r>
            <a:endParaRPr lang="en-US" sz="2400" dirty="0">
              <a:solidFill>
                <a:srgbClr val="FFFFFF"/>
              </a:solidFill>
              <a:latin typeface="Calibri"/>
              <a:cs typeface="Calibri"/>
            </a:endParaRPr>
          </a:p>
        </p:txBody>
      </p:sp>
    </p:spTree>
    <p:extLst>
      <p:ext uri="{BB962C8B-B14F-4D97-AF65-F5344CB8AC3E}">
        <p14:creationId xmlns:p14="http://schemas.microsoft.com/office/powerpoint/2010/main" val="20694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7744" y="14515"/>
            <a:ext cx="8620424" cy="1200693"/>
          </a:xfrm>
        </p:spPr>
        <p:txBody>
          <a:bodyPr>
            <a:normAutofit/>
          </a:bodyPr>
          <a:lstStyle/>
          <a:p>
            <a:pPr algn="ctr"/>
            <a:r>
              <a:rPr lang="en-US" dirty="0"/>
              <a:t>Enceladus – An active, icy world</a:t>
            </a:r>
          </a:p>
        </p:txBody>
      </p:sp>
      <p:pic>
        <p:nvPicPr>
          <p:cNvPr id="8" name="Picture 7" descr="PIA08386.tif"/>
          <p:cNvPicPr>
            <a:picLocks noChangeAspect="1"/>
          </p:cNvPicPr>
          <p:nvPr/>
        </p:nvPicPr>
        <p:blipFill rotWithShape="1">
          <a:blip r:embed="rId2">
            <a:extLst>
              <a:ext uri="{28A0092B-C50C-407E-A947-70E740481C1C}">
                <a14:useLocalDpi xmlns:a14="http://schemas.microsoft.com/office/drawing/2010/main" val="0"/>
              </a:ext>
            </a:extLst>
          </a:blip>
          <a:srcRect b="11680"/>
          <a:stretch/>
        </p:blipFill>
        <p:spPr>
          <a:xfrm>
            <a:off x="1048557" y="1238878"/>
            <a:ext cx="2711608" cy="2732875"/>
          </a:xfrm>
          <a:prstGeom prst="rect">
            <a:avLst/>
          </a:prstGeom>
          <a:ln>
            <a:solidFill>
              <a:schemeClr val="tx1"/>
            </a:solidFill>
          </a:ln>
        </p:spPr>
      </p:pic>
      <p:pic>
        <p:nvPicPr>
          <p:cNvPr id="9" name="Picture 8" descr="EncPlumeSourceMa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4504" y="2943413"/>
            <a:ext cx="3705412" cy="3705412"/>
          </a:xfrm>
          <a:prstGeom prst="rect">
            <a:avLst/>
          </a:prstGeom>
          <a:ln>
            <a:solidFill>
              <a:schemeClr val="tx1"/>
            </a:solidFill>
          </a:ln>
        </p:spPr>
      </p:pic>
      <p:pic>
        <p:nvPicPr>
          <p:cNvPr id="7" name="Picture 6" descr="PIA07759.tif"/>
          <p:cNvPicPr>
            <a:picLocks noChangeAspect="1"/>
          </p:cNvPicPr>
          <p:nvPr/>
        </p:nvPicPr>
        <p:blipFill rotWithShape="1">
          <a:blip r:embed="rId4">
            <a:extLst>
              <a:ext uri="{28A0092B-C50C-407E-A947-70E740481C1C}">
                <a14:useLocalDpi xmlns:a14="http://schemas.microsoft.com/office/drawing/2010/main" val="0"/>
              </a:ext>
            </a:extLst>
          </a:blip>
          <a:srcRect t="15712" r="25948"/>
          <a:stretch/>
        </p:blipFill>
        <p:spPr>
          <a:xfrm>
            <a:off x="3767700" y="1238882"/>
            <a:ext cx="2835018" cy="2732875"/>
          </a:xfrm>
          <a:prstGeom prst="rect">
            <a:avLst/>
          </a:prstGeom>
          <a:ln>
            <a:solidFill>
              <a:srgbClr val="FFFFFF"/>
            </a:solidFill>
          </a:ln>
        </p:spPr>
      </p:pic>
      <p:sp>
        <p:nvSpPr>
          <p:cNvPr id="11" name="TextBox 10"/>
          <p:cNvSpPr txBox="1"/>
          <p:nvPr/>
        </p:nvSpPr>
        <p:spPr>
          <a:xfrm rot="16200000">
            <a:off x="6194087" y="5658752"/>
            <a:ext cx="1756874" cy="369332"/>
          </a:xfrm>
          <a:prstGeom prst="rect">
            <a:avLst/>
          </a:prstGeom>
          <a:noFill/>
        </p:spPr>
        <p:txBody>
          <a:bodyPr wrap="none" rtlCol="0">
            <a:spAutoFit/>
          </a:bodyPr>
          <a:lstStyle/>
          <a:p>
            <a:r>
              <a:rPr lang="en-US" i="1" dirty="0">
                <a:solidFill>
                  <a:prstClr val="white"/>
                </a:solidFill>
                <a:latin typeface="Corbel"/>
              </a:rPr>
              <a:t>Source locations</a:t>
            </a:r>
          </a:p>
        </p:txBody>
      </p:sp>
      <p:sp>
        <p:nvSpPr>
          <p:cNvPr id="12" name="Rectangle 11"/>
          <p:cNvSpPr/>
          <p:nvPr/>
        </p:nvSpPr>
        <p:spPr>
          <a:xfrm rot="16200000">
            <a:off x="-47694" y="2957630"/>
            <a:ext cx="1829760" cy="369332"/>
          </a:xfrm>
          <a:prstGeom prst="rect">
            <a:avLst/>
          </a:prstGeom>
        </p:spPr>
        <p:txBody>
          <a:bodyPr wrap="none">
            <a:spAutoFit/>
          </a:bodyPr>
          <a:lstStyle/>
          <a:p>
            <a:r>
              <a:rPr lang="en-US" i="1" dirty="0">
                <a:solidFill>
                  <a:prstClr val="white"/>
                </a:solidFill>
                <a:latin typeface="Corbel"/>
              </a:rPr>
              <a:t>Observed plumes</a:t>
            </a:r>
          </a:p>
        </p:txBody>
      </p:sp>
      <p:sp>
        <p:nvSpPr>
          <p:cNvPr id="14" name="TextBox 13"/>
          <p:cNvSpPr txBox="1"/>
          <p:nvPr/>
        </p:nvSpPr>
        <p:spPr>
          <a:xfrm>
            <a:off x="3706879" y="3742311"/>
            <a:ext cx="1185322" cy="246221"/>
          </a:xfrm>
          <a:prstGeom prst="rect">
            <a:avLst/>
          </a:prstGeom>
          <a:noFill/>
        </p:spPr>
        <p:txBody>
          <a:bodyPr wrap="none" rtlCol="0">
            <a:spAutoFit/>
          </a:bodyPr>
          <a:lstStyle/>
          <a:p>
            <a:r>
              <a:rPr lang="en-US" sz="1000" i="1" dirty="0">
                <a:solidFill>
                  <a:schemeClr val="bg1"/>
                </a:solidFill>
              </a:rPr>
              <a:t>(</a:t>
            </a:r>
            <a:r>
              <a:rPr lang="en-US" sz="1000" i="1" dirty="0" err="1">
                <a:solidFill>
                  <a:schemeClr val="bg1"/>
                </a:solidFill>
              </a:rPr>
              <a:t>Porco</a:t>
            </a:r>
            <a:r>
              <a:rPr lang="en-US" sz="1000" i="1" dirty="0">
                <a:solidFill>
                  <a:schemeClr val="bg1"/>
                </a:solidFill>
              </a:rPr>
              <a:t> et al., </a:t>
            </a:r>
            <a:r>
              <a:rPr lang="en-US" sz="1000" i="1" dirty="0">
                <a:solidFill>
                  <a:schemeClr val="bg1"/>
                </a:solidFill>
                <a:latin typeface="Calibri"/>
                <a:cs typeface="Calibri"/>
              </a:rPr>
              <a:t>2006</a:t>
            </a:r>
            <a:r>
              <a:rPr lang="en-US" sz="1000" i="1" dirty="0">
                <a:solidFill>
                  <a:schemeClr val="bg1"/>
                </a:solidFill>
              </a:rPr>
              <a:t>)</a:t>
            </a:r>
          </a:p>
        </p:txBody>
      </p:sp>
      <p:sp>
        <p:nvSpPr>
          <p:cNvPr id="15" name="TextBox 14"/>
          <p:cNvSpPr txBox="1"/>
          <p:nvPr/>
        </p:nvSpPr>
        <p:spPr>
          <a:xfrm>
            <a:off x="9719370" y="6600919"/>
            <a:ext cx="1378684" cy="246221"/>
          </a:xfrm>
          <a:prstGeom prst="rect">
            <a:avLst/>
          </a:prstGeom>
          <a:noFill/>
        </p:spPr>
        <p:txBody>
          <a:bodyPr wrap="none" rtlCol="0">
            <a:spAutoFit/>
          </a:bodyPr>
          <a:lstStyle/>
          <a:p>
            <a:r>
              <a:rPr lang="en-US" sz="1000" i="1" dirty="0"/>
              <a:t>(</a:t>
            </a:r>
            <a:r>
              <a:rPr lang="en-US" sz="1000" i="1" dirty="0" err="1"/>
              <a:t>Spitale</a:t>
            </a:r>
            <a:r>
              <a:rPr lang="en-US" sz="1000" i="1" dirty="0"/>
              <a:t> + </a:t>
            </a:r>
            <a:r>
              <a:rPr lang="en-US" sz="1000" i="1" dirty="0" err="1"/>
              <a:t>Porco</a:t>
            </a:r>
            <a:r>
              <a:rPr lang="en-US" sz="1000" i="1" dirty="0"/>
              <a:t>, </a:t>
            </a:r>
            <a:r>
              <a:rPr lang="en-US" sz="1000" i="1" dirty="0">
                <a:latin typeface="Calibri"/>
                <a:cs typeface="Calibri"/>
              </a:rPr>
              <a:t>2007</a:t>
            </a:r>
            <a:r>
              <a:rPr lang="en-US" sz="1000" i="1" dirty="0"/>
              <a:t>)</a:t>
            </a:r>
          </a:p>
        </p:txBody>
      </p:sp>
      <p:sp>
        <p:nvSpPr>
          <p:cNvPr id="16" name="TextBox 15"/>
          <p:cNvSpPr txBox="1"/>
          <p:nvPr/>
        </p:nvSpPr>
        <p:spPr>
          <a:xfrm>
            <a:off x="739292" y="4188242"/>
            <a:ext cx="5863425" cy="2586542"/>
          </a:xfrm>
          <a:prstGeom prst="rect">
            <a:avLst/>
          </a:prstGeom>
          <a:noFill/>
        </p:spPr>
        <p:txBody>
          <a:bodyPr wrap="square" rtlCol="0">
            <a:spAutoFit/>
          </a:bodyPr>
          <a:lstStyle/>
          <a:p>
            <a:pPr marL="228600" indent="-228600">
              <a:lnSpc>
                <a:spcPct val="120000"/>
              </a:lnSpc>
              <a:buFont typeface="Arial"/>
              <a:buChar char="•"/>
            </a:pPr>
            <a:r>
              <a:rPr lang="en-US" sz="2400" dirty="0">
                <a:solidFill>
                  <a:prstClr val="white"/>
                </a:solidFill>
                <a:latin typeface="Corbel"/>
              </a:rPr>
              <a:t>Observed by </a:t>
            </a:r>
            <a:r>
              <a:rPr lang="en-US" sz="2400" i="1" dirty="0">
                <a:solidFill>
                  <a:prstClr val="white"/>
                </a:solidFill>
                <a:latin typeface="Corbel"/>
              </a:rPr>
              <a:t>Cassini</a:t>
            </a:r>
            <a:r>
              <a:rPr lang="en-US" sz="2400" dirty="0">
                <a:solidFill>
                  <a:prstClr val="white"/>
                </a:solidFill>
                <a:latin typeface="Corbel"/>
              </a:rPr>
              <a:t> for </a:t>
            </a:r>
            <a:r>
              <a:rPr lang="en-US" sz="2400" dirty="0">
                <a:solidFill>
                  <a:prstClr val="white"/>
                </a:solidFill>
                <a:cs typeface="Calibri"/>
              </a:rPr>
              <a:t>&gt;10 </a:t>
            </a:r>
            <a:r>
              <a:rPr lang="en-US" sz="2400" dirty="0" err="1">
                <a:solidFill>
                  <a:prstClr val="white"/>
                </a:solidFill>
                <a:latin typeface="Corbel"/>
              </a:rPr>
              <a:t>yrs</a:t>
            </a:r>
            <a:endParaRPr lang="en-US" sz="2400" dirty="0">
              <a:solidFill>
                <a:prstClr val="white"/>
              </a:solidFill>
              <a:latin typeface="Corbel"/>
            </a:endParaRPr>
          </a:p>
          <a:p>
            <a:pPr marL="228600" indent="-228600">
              <a:lnSpc>
                <a:spcPct val="120000"/>
              </a:lnSpc>
              <a:buFont typeface="Arial"/>
              <a:buChar char="•"/>
            </a:pPr>
            <a:r>
              <a:rPr lang="en-US" sz="2400" dirty="0">
                <a:solidFill>
                  <a:prstClr val="white"/>
                </a:solidFill>
                <a:latin typeface="Corbel"/>
              </a:rPr>
              <a:t>E-ring implies </a:t>
            </a:r>
            <a:r>
              <a:rPr lang="en-US" sz="2400" dirty="0">
                <a:solidFill>
                  <a:prstClr val="white"/>
                </a:solidFill>
                <a:cs typeface="Calibri"/>
              </a:rPr>
              <a:t>activity </a:t>
            </a:r>
            <a:r>
              <a:rPr lang="en-US" sz="2400" dirty="0">
                <a:solidFill>
                  <a:prstClr val="white"/>
                </a:solidFill>
                <a:latin typeface="Corbel"/>
              </a:rPr>
              <a:t>for </a:t>
            </a:r>
            <a:r>
              <a:rPr lang="en-US" sz="2400" dirty="0">
                <a:solidFill>
                  <a:prstClr val="white"/>
                </a:solidFill>
              </a:rPr>
              <a:t>&gt;60 </a:t>
            </a:r>
            <a:r>
              <a:rPr lang="en-US" sz="2400" dirty="0" err="1">
                <a:solidFill>
                  <a:prstClr val="white"/>
                </a:solidFill>
                <a:latin typeface="Corbel"/>
              </a:rPr>
              <a:t>yrs</a:t>
            </a:r>
            <a:endParaRPr lang="en-US" sz="2400" dirty="0">
              <a:solidFill>
                <a:prstClr val="white"/>
              </a:solidFill>
              <a:latin typeface="Corbel"/>
            </a:endParaRPr>
          </a:p>
          <a:p>
            <a:pPr marL="228600" indent="-228600">
              <a:lnSpc>
                <a:spcPct val="120000"/>
              </a:lnSpc>
              <a:buFont typeface="Arial"/>
              <a:buChar char="•"/>
            </a:pPr>
            <a:r>
              <a:rPr lang="en-US" sz="2400" dirty="0">
                <a:solidFill>
                  <a:prstClr val="white"/>
                </a:solidFill>
                <a:latin typeface="Corbel"/>
              </a:rPr>
              <a:t>Sources correlate with Tiger Stripes</a:t>
            </a:r>
          </a:p>
          <a:p>
            <a:pPr marL="228600" indent="-228600">
              <a:lnSpc>
                <a:spcPct val="120000"/>
              </a:lnSpc>
              <a:buFont typeface="Arial"/>
              <a:buChar char="•"/>
            </a:pPr>
            <a:r>
              <a:rPr lang="en-US" sz="2400" dirty="0">
                <a:solidFill>
                  <a:prstClr val="white"/>
                </a:solidFill>
                <a:latin typeface="Corbel"/>
              </a:rPr>
              <a:t>Hot spots associated w/ active sources</a:t>
            </a:r>
          </a:p>
          <a:p>
            <a:pPr marL="228600" indent="-228600">
              <a:lnSpc>
                <a:spcPct val="120000"/>
              </a:lnSpc>
              <a:buFont typeface="Arial"/>
              <a:buChar char="•"/>
            </a:pPr>
            <a:r>
              <a:rPr lang="en-US" sz="2400" dirty="0">
                <a:solidFill>
                  <a:prstClr val="white"/>
                </a:solidFill>
                <a:latin typeface="Corbel"/>
              </a:rPr>
              <a:t>Tides likely modulate plume activity</a:t>
            </a:r>
          </a:p>
          <a:p>
            <a:pPr marL="228600" indent="-228600">
              <a:lnSpc>
                <a:spcPct val="120000"/>
              </a:lnSpc>
              <a:buFont typeface="Arial"/>
              <a:buChar char="•"/>
            </a:pPr>
            <a:endParaRPr lang="en-US" sz="200" dirty="0">
              <a:solidFill>
                <a:prstClr val="white"/>
              </a:solidFill>
              <a:latin typeface="Corbel"/>
            </a:endParaRPr>
          </a:p>
          <a:p>
            <a:pPr>
              <a:lnSpc>
                <a:spcPct val="120000"/>
              </a:lnSpc>
            </a:pPr>
            <a:r>
              <a:rPr lang="en-US" sz="1400" i="1" dirty="0">
                <a:solidFill>
                  <a:prstClr val="white"/>
                </a:solidFill>
                <a:latin typeface="Corbel"/>
              </a:rPr>
              <a:t>       (e.g. </a:t>
            </a:r>
            <a:r>
              <a:rPr lang="en-US" sz="1400" i="1" dirty="0" err="1">
                <a:solidFill>
                  <a:prstClr val="white"/>
                </a:solidFill>
                <a:latin typeface="Corbel"/>
              </a:rPr>
              <a:t>Hurford</a:t>
            </a:r>
            <a:r>
              <a:rPr lang="en-US" sz="1400" i="1" dirty="0">
                <a:solidFill>
                  <a:prstClr val="white"/>
                </a:solidFill>
                <a:latin typeface="Corbel"/>
              </a:rPr>
              <a:t> et al.</a:t>
            </a:r>
            <a:r>
              <a:rPr lang="en-US" sz="1400" i="1" dirty="0">
                <a:solidFill>
                  <a:prstClr val="white"/>
                </a:solidFill>
                <a:latin typeface="Calibri"/>
                <a:cs typeface="Calibri"/>
              </a:rPr>
              <a:t>, 2007</a:t>
            </a:r>
            <a:r>
              <a:rPr lang="en-US" sz="1400" i="1" dirty="0">
                <a:solidFill>
                  <a:prstClr val="white"/>
                </a:solidFill>
                <a:latin typeface="Corbel"/>
              </a:rPr>
              <a:t>; </a:t>
            </a:r>
            <a:r>
              <a:rPr lang="en-US" sz="1400" i="1" dirty="0" err="1">
                <a:solidFill>
                  <a:prstClr val="white"/>
                </a:solidFill>
                <a:latin typeface="Corbel"/>
              </a:rPr>
              <a:t>Nimmo</a:t>
            </a:r>
            <a:r>
              <a:rPr lang="en-US" sz="1400" i="1" dirty="0">
                <a:solidFill>
                  <a:prstClr val="white"/>
                </a:solidFill>
                <a:latin typeface="Corbel"/>
              </a:rPr>
              <a:t> et al.</a:t>
            </a:r>
            <a:r>
              <a:rPr lang="en-US" sz="1400" i="1" dirty="0">
                <a:solidFill>
                  <a:prstClr val="white"/>
                </a:solidFill>
                <a:latin typeface="Calibri"/>
                <a:cs typeface="Calibri"/>
              </a:rPr>
              <a:t>, 2007</a:t>
            </a:r>
            <a:r>
              <a:rPr lang="en-US" sz="1400" i="1" dirty="0">
                <a:solidFill>
                  <a:prstClr val="white"/>
                </a:solidFill>
                <a:latin typeface="Corbel"/>
              </a:rPr>
              <a:t>; </a:t>
            </a:r>
            <a:r>
              <a:rPr lang="en-US" sz="1400" i="1" dirty="0" err="1">
                <a:solidFill>
                  <a:prstClr val="white"/>
                </a:solidFill>
                <a:latin typeface="Corbel"/>
              </a:rPr>
              <a:t>Hedman</a:t>
            </a:r>
            <a:r>
              <a:rPr lang="en-US" sz="1400" i="1" dirty="0">
                <a:solidFill>
                  <a:prstClr val="white"/>
                </a:solidFill>
                <a:latin typeface="Corbel"/>
              </a:rPr>
              <a:t> et al</a:t>
            </a:r>
            <a:r>
              <a:rPr lang="en-US" sz="1400" i="1" dirty="0">
                <a:solidFill>
                  <a:prstClr val="white"/>
                </a:solidFill>
                <a:latin typeface="Calibri"/>
                <a:cs typeface="Calibri"/>
              </a:rPr>
              <a:t>., 2013</a:t>
            </a:r>
            <a:r>
              <a:rPr lang="en-US" sz="1400" i="1" dirty="0">
                <a:solidFill>
                  <a:prstClr val="white"/>
                </a:solidFill>
                <a:latin typeface="Corbel"/>
              </a:rPr>
              <a:t>)</a:t>
            </a:r>
          </a:p>
        </p:txBody>
      </p:sp>
      <p:sp>
        <p:nvSpPr>
          <p:cNvPr id="17" name="Rectangle 16"/>
          <p:cNvSpPr/>
          <p:nvPr/>
        </p:nvSpPr>
        <p:spPr>
          <a:xfrm>
            <a:off x="7208647" y="1525313"/>
            <a:ext cx="3765016" cy="1200329"/>
          </a:xfrm>
          <a:prstGeom prst="rect">
            <a:avLst/>
          </a:prstGeom>
        </p:spPr>
        <p:txBody>
          <a:bodyPr wrap="square">
            <a:spAutoFit/>
          </a:bodyPr>
          <a:lstStyle/>
          <a:p>
            <a:pPr algn="ctr"/>
            <a:r>
              <a:rPr lang="en-US" sz="2400" dirty="0">
                <a:solidFill>
                  <a:prstClr val="white"/>
                </a:solidFill>
                <a:latin typeface="Corbel"/>
              </a:rPr>
              <a:t>Plumes and jets of water ice, vapor, salt-rich, and salt-poor grains</a:t>
            </a:r>
          </a:p>
        </p:txBody>
      </p:sp>
    </p:spTree>
    <p:extLst>
      <p:ext uri="{BB962C8B-B14F-4D97-AF65-F5344CB8AC3E}">
        <p14:creationId xmlns:p14="http://schemas.microsoft.com/office/powerpoint/2010/main" val="3251564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294785"/>
            <a:ext cx="12196629" cy="875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Enceladus: Global ocean but regional activity</a:t>
            </a:r>
          </a:p>
        </p:txBody>
      </p:sp>
      <p:pic>
        <p:nvPicPr>
          <p:cNvPr id="15" name="Picture 14" descr="PIA19656-16.jpg">
            <a:extLst>
              <a:ext uri="{FF2B5EF4-FFF2-40B4-BE49-F238E27FC236}">
                <a16:creationId xmlns:a16="http://schemas.microsoft.com/office/drawing/2014/main" id="{F5782C97-FF3B-664F-A974-7A0855F11B5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3458" y="1323022"/>
            <a:ext cx="4088199" cy="3077633"/>
          </a:xfrm>
          <a:prstGeom prst="rect">
            <a:avLst/>
          </a:prstGeom>
        </p:spPr>
      </p:pic>
      <p:sp>
        <p:nvSpPr>
          <p:cNvPr id="16" name="TextBox 15">
            <a:extLst>
              <a:ext uri="{FF2B5EF4-FFF2-40B4-BE49-F238E27FC236}">
                <a16:creationId xmlns:a16="http://schemas.microsoft.com/office/drawing/2014/main" id="{D3547DED-140F-434C-9889-729C623F045F}"/>
              </a:ext>
            </a:extLst>
          </p:cNvPr>
          <p:cNvSpPr txBox="1"/>
          <p:nvPr/>
        </p:nvSpPr>
        <p:spPr>
          <a:xfrm>
            <a:off x="578175" y="4714107"/>
            <a:ext cx="7433712" cy="1569660"/>
          </a:xfrm>
          <a:prstGeom prst="rect">
            <a:avLst/>
          </a:prstGeom>
          <a:noFill/>
        </p:spPr>
        <p:txBody>
          <a:bodyPr wrap="square" rtlCol="0">
            <a:spAutoFit/>
          </a:bodyPr>
          <a:lstStyle/>
          <a:p>
            <a:pPr marL="182880" indent="-182880">
              <a:buFont typeface="Arial" panose="020B0604020202020204" pitchFamily="34" charset="0"/>
              <a:buChar char="•"/>
            </a:pPr>
            <a:r>
              <a:rPr lang="en-US" sz="2400" dirty="0"/>
              <a:t>Young, heavily </a:t>
            </a:r>
            <a:r>
              <a:rPr lang="en-US" sz="2400" dirty="0" err="1"/>
              <a:t>tectonized</a:t>
            </a:r>
            <a:r>
              <a:rPr lang="en-US" sz="2400" dirty="0"/>
              <a:t> region at the south pole</a:t>
            </a:r>
          </a:p>
          <a:p>
            <a:pPr marL="182880" indent="-182880">
              <a:buFont typeface="Arial" panose="020B0604020202020204" pitchFamily="34" charset="0"/>
              <a:buChar char="•"/>
            </a:pPr>
            <a:r>
              <a:rPr lang="en-US" sz="2400" dirty="0"/>
              <a:t>Heavily cratered elsewhere (with some tectonism)</a:t>
            </a:r>
          </a:p>
          <a:p>
            <a:pPr marL="182880" indent="-182880">
              <a:buFont typeface="Arial" panose="020B0604020202020204" pitchFamily="34" charset="0"/>
              <a:buChar char="•"/>
            </a:pPr>
            <a:r>
              <a:rPr lang="en-US" sz="2400" dirty="0"/>
              <a:t>Ice shell is ~10 km thicker at north pole than south pole</a:t>
            </a:r>
          </a:p>
          <a:p>
            <a:pPr marL="182880" indent="-182880">
              <a:buFont typeface="Arial" panose="020B0604020202020204" pitchFamily="34" charset="0"/>
              <a:buChar char="•"/>
            </a:pPr>
            <a:r>
              <a:rPr lang="en-US" sz="2400" dirty="0"/>
              <a:t>Estimates at SP range from &lt;1 km to &gt;10 km</a:t>
            </a:r>
          </a:p>
        </p:txBody>
      </p:sp>
      <p:pic>
        <p:nvPicPr>
          <p:cNvPr id="21" name="Picture 20">
            <a:extLst>
              <a:ext uri="{FF2B5EF4-FFF2-40B4-BE49-F238E27FC236}">
                <a16:creationId xmlns:a16="http://schemas.microsoft.com/office/drawing/2014/main" id="{C59C7107-180E-E94A-B363-23BDBF0F0E03}"/>
              </a:ext>
            </a:extLst>
          </p:cNvPr>
          <p:cNvPicPr>
            <a:picLocks noChangeAspect="1"/>
          </p:cNvPicPr>
          <p:nvPr/>
        </p:nvPicPr>
        <p:blipFill>
          <a:blip r:embed="rId4"/>
          <a:stretch>
            <a:fillRect/>
          </a:stretch>
        </p:blipFill>
        <p:spPr>
          <a:xfrm>
            <a:off x="7903621" y="1937288"/>
            <a:ext cx="4177184" cy="4920712"/>
          </a:xfrm>
          <a:prstGeom prst="rect">
            <a:avLst/>
          </a:prstGeom>
        </p:spPr>
      </p:pic>
      <p:pic>
        <p:nvPicPr>
          <p:cNvPr id="23" name="Picture 22">
            <a:extLst>
              <a:ext uri="{FF2B5EF4-FFF2-40B4-BE49-F238E27FC236}">
                <a16:creationId xmlns:a16="http://schemas.microsoft.com/office/drawing/2014/main" id="{2482D85E-CE13-A148-A2D2-EEDBE090C7FF}"/>
              </a:ext>
            </a:extLst>
          </p:cNvPr>
          <p:cNvPicPr>
            <a:picLocks noChangeAspect="1"/>
          </p:cNvPicPr>
          <p:nvPr/>
        </p:nvPicPr>
        <p:blipFill>
          <a:blip r:embed="rId5"/>
          <a:stretch>
            <a:fillRect/>
          </a:stretch>
        </p:blipFill>
        <p:spPr>
          <a:xfrm>
            <a:off x="4734239" y="1168596"/>
            <a:ext cx="3091892" cy="3091892"/>
          </a:xfrm>
          <a:prstGeom prst="rect">
            <a:avLst/>
          </a:prstGeom>
        </p:spPr>
      </p:pic>
      <p:sp>
        <p:nvSpPr>
          <p:cNvPr id="24" name="TextBox 23">
            <a:extLst>
              <a:ext uri="{FF2B5EF4-FFF2-40B4-BE49-F238E27FC236}">
                <a16:creationId xmlns:a16="http://schemas.microsoft.com/office/drawing/2014/main" id="{C4D12806-09C6-D249-A75E-534D9B6131D5}"/>
              </a:ext>
            </a:extLst>
          </p:cNvPr>
          <p:cNvSpPr txBox="1"/>
          <p:nvPr/>
        </p:nvSpPr>
        <p:spPr>
          <a:xfrm>
            <a:off x="6723016" y="6091055"/>
            <a:ext cx="2283721" cy="646331"/>
          </a:xfrm>
          <a:prstGeom prst="rect">
            <a:avLst/>
          </a:prstGeom>
          <a:noFill/>
        </p:spPr>
        <p:txBody>
          <a:bodyPr wrap="square" rtlCol="0">
            <a:spAutoFit/>
          </a:bodyPr>
          <a:lstStyle/>
          <a:p>
            <a:r>
              <a:rPr lang="en-US" dirty="0"/>
              <a:t>South pole: Heavily </a:t>
            </a:r>
            <a:r>
              <a:rPr lang="en-US" dirty="0" err="1"/>
              <a:t>tectonized</a:t>
            </a:r>
            <a:r>
              <a:rPr lang="en-US" dirty="0"/>
              <a:t>, crater free</a:t>
            </a:r>
          </a:p>
        </p:txBody>
      </p:sp>
      <p:sp>
        <p:nvSpPr>
          <p:cNvPr id="25" name="TextBox 24">
            <a:extLst>
              <a:ext uri="{FF2B5EF4-FFF2-40B4-BE49-F238E27FC236}">
                <a16:creationId xmlns:a16="http://schemas.microsoft.com/office/drawing/2014/main" id="{19FBFA40-509E-544B-AFD0-C2CE821A1B81}"/>
              </a:ext>
            </a:extLst>
          </p:cNvPr>
          <p:cNvSpPr txBox="1"/>
          <p:nvPr/>
        </p:nvSpPr>
        <p:spPr>
          <a:xfrm>
            <a:off x="7903621" y="1160706"/>
            <a:ext cx="2155884" cy="923330"/>
          </a:xfrm>
          <a:prstGeom prst="rect">
            <a:avLst/>
          </a:prstGeom>
          <a:noFill/>
        </p:spPr>
        <p:txBody>
          <a:bodyPr wrap="square" rtlCol="0">
            <a:spAutoFit/>
          </a:bodyPr>
          <a:lstStyle/>
          <a:p>
            <a:r>
              <a:rPr lang="en-US" dirty="0"/>
              <a:t>North pole: Heavily cratered, limited tectonism</a:t>
            </a:r>
          </a:p>
        </p:txBody>
      </p:sp>
      <p:sp>
        <p:nvSpPr>
          <p:cNvPr id="2" name="TextBox 1">
            <a:extLst>
              <a:ext uri="{FF2B5EF4-FFF2-40B4-BE49-F238E27FC236}">
                <a16:creationId xmlns:a16="http://schemas.microsoft.com/office/drawing/2014/main" id="{6EBB9879-8B89-2849-A02D-6F109941967F}"/>
              </a:ext>
            </a:extLst>
          </p:cNvPr>
          <p:cNvSpPr txBox="1"/>
          <p:nvPr/>
        </p:nvSpPr>
        <p:spPr>
          <a:xfrm>
            <a:off x="-1623527" y="139959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057866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8706" y="162618"/>
            <a:ext cx="8993319" cy="913838"/>
          </a:xfrm>
        </p:spPr>
        <p:txBody>
          <a:bodyPr>
            <a:normAutofit/>
          </a:bodyPr>
          <a:lstStyle/>
          <a:p>
            <a:pPr algn="ctr"/>
            <a:r>
              <a:rPr lang="en-US" dirty="0"/>
              <a:t>The mid-sized </a:t>
            </a:r>
            <a:r>
              <a:rPr lang="en-US" dirty="0" err="1"/>
              <a:t>Saturian</a:t>
            </a:r>
            <a:r>
              <a:rPr lang="en-US" dirty="0"/>
              <a:t> satellites</a:t>
            </a:r>
          </a:p>
        </p:txBody>
      </p:sp>
      <p:graphicFrame>
        <p:nvGraphicFramePr>
          <p:cNvPr id="5" name="Table 4"/>
          <p:cNvGraphicFramePr>
            <a:graphicFrameLocks noGrp="1"/>
          </p:cNvGraphicFramePr>
          <p:nvPr>
            <p:extLst>
              <p:ext uri="{D42A27DB-BD31-4B8C-83A1-F6EECF244321}">
                <p14:modId xmlns:p14="http://schemas.microsoft.com/office/powerpoint/2010/main" val="4259569424"/>
              </p:ext>
            </p:extLst>
          </p:nvPr>
        </p:nvGraphicFramePr>
        <p:xfrm>
          <a:off x="4521614" y="2073833"/>
          <a:ext cx="6070411" cy="914400"/>
        </p:xfrm>
        <a:graphic>
          <a:graphicData uri="http://schemas.openxmlformats.org/drawingml/2006/table">
            <a:tbl>
              <a:tblPr firstRow="1" bandRow="1">
                <a:tableStyleId>{7E9639D4-E3E2-4D34-9284-5A2195B3D0D7}</a:tableStyleId>
              </a:tblPr>
              <a:tblGrid>
                <a:gridCol w="1224213">
                  <a:extLst>
                    <a:ext uri="{9D8B030D-6E8A-4147-A177-3AD203B41FA5}">
                      <a16:colId xmlns:a16="http://schemas.microsoft.com/office/drawing/2014/main" val="20000"/>
                    </a:ext>
                  </a:extLst>
                </a:gridCol>
                <a:gridCol w="1523321">
                  <a:extLst>
                    <a:ext uri="{9D8B030D-6E8A-4147-A177-3AD203B41FA5}">
                      <a16:colId xmlns:a16="http://schemas.microsoft.com/office/drawing/2014/main" val="20001"/>
                    </a:ext>
                  </a:extLst>
                </a:gridCol>
                <a:gridCol w="1084325">
                  <a:extLst>
                    <a:ext uri="{9D8B030D-6E8A-4147-A177-3AD203B41FA5}">
                      <a16:colId xmlns:a16="http://schemas.microsoft.com/office/drawing/2014/main" val="20002"/>
                    </a:ext>
                  </a:extLst>
                </a:gridCol>
                <a:gridCol w="1084325">
                  <a:extLst>
                    <a:ext uri="{9D8B030D-6E8A-4147-A177-3AD203B41FA5}">
                      <a16:colId xmlns:a16="http://schemas.microsoft.com/office/drawing/2014/main" val="20003"/>
                    </a:ext>
                  </a:extLst>
                </a:gridCol>
                <a:gridCol w="1154227">
                  <a:extLst>
                    <a:ext uri="{9D8B030D-6E8A-4147-A177-3AD203B41FA5}">
                      <a16:colId xmlns:a16="http://schemas.microsoft.com/office/drawing/2014/main" val="20004"/>
                    </a:ext>
                  </a:extLst>
                </a:gridCol>
              </a:tblGrid>
              <a:tr h="370840">
                <a:tc>
                  <a:txBody>
                    <a:bodyPr/>
                    <a:lstStyle/>
                    <a:p>
                      <a:pPr algn="ctr"/>
                      <a:r>
                        <a:rPr lang="en-US" sz="2400" dirty="0"/>
                        <a:t>Mimas</a:t>
                      </a:r>
                      <a:endParaRPr lang="en-US" sz="2400" dirty="0">
                        <a:latin typeface="Corbel"/>
                        <a:cs typeface="Corbel"/>
                      </a:endParaRPr>
                    </a:p>
                  </a:txBody>
                  <a:tcPr>
                    <a:solidFill>
                      <a:schemeClr val="bg2">
                        <a:lumMod val="10000"/>
                        <a:lumOff val="90000"/>
                      </a:schemeClr>
                    </a:solidFill>
                  </a:tcPr>
                </a:tc>
                <a:tc>
                  <a:txBody>
                    <a:bodyPr/>
                    <a:lstStyle/>
                    <a:p>
                      <a:pPr algn="ctr"/>
                      <a:r>
                        <a:rPr lang="en-US" sz="2400" dirty="0"/>
                        <a:t>Enceladus</a:t>
                      </a:r>
                      <a:endParaRPr lang="en-US" sz="2400" dirty="0">
                        <a:latin typeface="Corbel"/>
                        <a:cs typeface="Corbel"/>
                      </a:endParaRPr>
                    </a:p>
                  </a:txBody>
                  <a:tcPr>
                    <a:solidFill>
                      <a:schemeClr val="bg2">
                        <a:lumMod val="10000"/>
                        <a:lumOff val="90000"/>
                      </a:schemeClr>
                    </a:solidFill>
                  </a:tcPr>
                </a:tc>
                <a:tc>
                  <a:txBody>
                    <a:bodyPr/>
                    <a:lstStyle/>
                    <a:p>
                      <a:pPr algn="ctr"/>
                      <a:r>
                        <a:rPr lang="en-US" sz="2400" dirty="0"/>
                        <a:t>Tethys</a:t>
                      </a:r>
                      <a:endParaRPr lang="en-US" sz="2400" dirty="0">
                        <a:latin typeface="Corbel"/>
                        <a:cs typeface="Corbel"/>
                      </a:endParaRPr>
                    </a:p>
                  </a:txBody>
                  <a:tcPr>
                    <a:solidFill>
                      <a:schemeClr val="bg2">
                        <a:lumMod val="10000"/>
                        <a:lumOff val="90000"/>
                      </a:schemeClr>
                    </a:solidFill>
                  </a:tcPr>
                </a:tc>
                <a:tc>
                  <a:txBody>
                    <a:bodyPr/>
                    <a:lstStyle/>
                    <a:p>
                      <a:pPr algn="ctr"/>
                      <a:r>
                        <a:rPr lang="en-US" sz="2400" dirty="0"/>
                        <a:t>Dione</a:t>
                      </a:r>
                      <a:endParaRPr lang="en-US" sz="2400" dirty="0">
                        <a:latin typeface="Corbel"/>
                        <a:cs typeface="Corbel"/>
                      </a:endParaRPr>
                    </a:p>
                  </a:txBody>
                  <a:tcPr>
                    <a:solidFill>
                      <a:schemeClr val="bg2">
                        <a:lumMod val="10000"/>
                        <a:lumOff val="90000"/>
                      </a:schemeClr>
                    </a:solidFill>
                  </a:tcPr>
                </a:tc>
                <a:tc>
                  <a:txBody>
                    <a:bodyPr/>
                    <a:lstStyle/>
                    <a:p>
                      <a:pPr algn="ctr"/>
                      <a:r>
                        <a:rPr lang="en-US" sz="2400" dirty="0"/>
                        <a:t>Rhea</a:t>
                      </a:r>
                      <a:endParaRPr lang="en-US" sz="2400" dirty="0">
                        <a:latin typeface="Corbel"/>
                        <a:cs typeface="Corbel"/>
                      </a:endParaRPr>
                    </a:p>
                  </a:txBody>
                  <a:tcPr>
                    <a:solidFill>
                      <a:schemeClr val="bg2">
                        <a:lumMod val="10000"/>
                        <a:lumOff val="90000"/>
                      </a:schemeClr>
                    </a:solidFill>
                  </a:tcPr>
                </a:tc>
                <a:extLst>
                  <a:ext uri="{0D108BD9-81ED-4DB2-BD59-A6C34878D82A}">
                    <a16:rowId xmlns:a16="http://schemas.microsoft.com/office/drawing/2014/main" val="10000"/>
                  </a:ext>
                </a:extLst>
              </a:tr>
              <a:tr h="370840">
                <a:tc>
                  <a:txBody>
                    <a:bodyPr/>
                    <a:lstStyle/>
                    <a:p>
                      <a:pPr algn="ctr"/>
                      <a:r>
                        <a:rPr lang="en-US" sz="2400" dirty="0"/>
                        <a:t>0.0196</a:t>
                      </a:r>
                    </a:p>
                  </a:txBody>
                  <a:tcPr/>
                </a:tc>
                <a:tc>
                  <a:txBody>
                    <a:bodyPr/>
                    <a:lstStyle/>
                    <a:p>
                      <a:pPr algn="ctr"/>
                      <a:r>
                        <a:rPr lang="en-US" sz="2400" dirty="0"/>
                        <a:t>0.0047</a:t>
                      </a:r>
                    </a:p>
                  </a:txBody>
                  <a:tcPr/>
                </a:tc>
                <a:tc>
                  <a:txBody>
                    <a:bodyPr/>
                    <a:lstStyle/>
                    <a:p>
                      <a:pPr algn="ctr"/>
                      <a:r>
                        <a:rPr lang="en-US" sz="2400" dirty="0"/>
                        <a:t>0.0001</a:t>
                      </a:r>
                    </a:p>
                  </a:txBody>
                  <a:tcPr/>
                </a:tc>
                <a:tc>
                  <a:txBody>
                    <a:bodyPr/>
                    <a:lstStyle/>
                    <a:p>
                      <a:pPr algn="ctr"/>
                      <a:r>
                        <a:rPr lang="en-US" sz="2400" dirty="0"/>
                        <a:t>0.0022</a:t>
                      </a:r>
                    </a:p>
                  </a:txBody>
                  <a:tcPr/>
                </a:tc>
                <a:tc>
                  <a:txBody>
                    <a:bodyPr/>
                    <a:lstStyle/>
                    <a:p>
                      <a:pPr algn="ctr"/>
                      <a:r>
                        <a:rPr lang="en-US" sz="2400" dirty="0"/>
                        <a:t>0.0010</a:t>
                      </a:r>
                    </a:p>
                  </a:txBody>
                  <a:tcPr/>
                </a:tc>
                <a:extLst>
                  <a:ext uri="{0D108BD9-81ED-4DB2-BD59-A6C34878D82A}">
                    <a16:rowId xmlns:a16="http://schemas.microsoft.com/office/drawing/2014/main" val="10001"/>
                  </a:ext>
                </a:extLst>
              </a:tr>
            </a:tbl>
          </a:graphicData>
        </a:graphic>
      </p:graphicFrame>
      <p:pic>
        <p:nvPicPr>
          <p:cNvPr id="6" name="Picture 5" descr="Saturns-Appearance-Explained.jpg"/>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2600" b="88733" l="2875" r="98925">
                        <a14:foregroundMark x1="32225" y1="88733" x2="32225" y2="88733"/>
                      </a14:backgroundRemoval>
                    </a14:imgEffect>
                  </a14:imgLayer>
                </a14:imgProps>
              </a:ext>
              <a:ext uri="{28A0092B-C50C-407E-A947-70E740481C1C}">
                <a14:useLocalDpi xmlns:a14="http://schemas.microsoft.com/office/drawing/2010/main"/>
              </a:ext>
            </a:extLst>
          </a:blip>
          <a:srcRect l="1797" t="8279" b="20697"/>
          <a:stretch/>
        </p:blipFill>
        <p:spPr>
          <a:xfrm>
            <a:off x="1718234" y="1720765"/>
            <a:ext cx="2599764" cy="1410188"/>
          </a:xfrm>
          <a:prstGeom prst="rect">
            <a:avLst/>
          </a:prstGeom>
        </p:spPr>
      </p:pic>
      <p:sp>
        <p:nvSpPr>
          <p:cNvPr id="7" name="TextBox 6"/>
          <p:cNvSpPr txBox="1"/>
          <p:nvPr/>
        </p:nvSpPr>
        <p:spPr>
          <a:xfrm>
            <a:off x="4467417" y="1625603"/>
            <a:ext cx="2512777" cy="400110"/>
          </a:xfrm>
          <a:prstGeom prst="rect">
            <a:avLst/>
          </a:prstGeom>
          <a:noFill/>
        </p:spPr>
        <p:txBody>
          <a:bodyPr wrap="none" rtlCol="0">
            <a:spAutoFit/>
          </a:bodyPr>
          <a:lstStyle/>
          <a:p>
            <a:r>
              <a:rPr lang="en-US" sz="2000" dirty="0">
                <a:latin typeface="Corbel"/>
                <a:cs typeface="Corbel"/>
              </a:rPr>
              <a:t>Satellite eccentricities</a:t>
            </a:r>
          </a:p>
        </p:txBody>
      </p:sp>
      <p:sp>
        <p:nvSpPr>
          <p:cNvPr id="8" name="TextBox 7"/>
          <p:cNvSpPr txBox="1"/>
          <p:nvPr/>
        </p:nvSpPr>
        <p:spPr>
          <a:xfrm>
            <a:off x="1891554" y="3175776"/>
            <a:ext cx="2433128" cy="400110"/>
          </a:xfrm>
          <a:prstGeom prst="rect">
            <a:avLst/>
          </a:prstGeom>
          <a:noFill/>
        </p:spPr>
        <p:txBody>
          <a:bodyPr wrap="none" rtlCol="0">
            <a:spAutoFit/>
          </a:bodyPr>
          <a:lstStyle/>
          <a:p>
            <a:r>
              <a:rPr lang="en-US" sz="2000" dirty="0">
                <a:latin typeface="Corbel"/>
                <a:cs typeface="Corbel"/>
              </a:rPr>
              <a:t>Distance from Saturn</a:t>
            </a:r>
          </a:p>
        </p:txBody>
      </p:sp>
      <p:cxnSp>
        <p:nvCxnSpPr>
          <p:cNvPr id="10" name="Straight Arrow Connector 9"/>
          <p:cNvCxnSpPr/>
          <p:nvPr/>
        </p:nvCxnSpPr>
        <p:spPr>
          <a:xfrm>
            <a:off x="4467416" y="3433790"/>
            <a:ext cx="6124608" cy="21598"/>
          </a:xfrm>
          <a:prstGeom prst="straightConnector1">
            <a:avLst/>
          </a:prstGeom>
          <a:ln w="38100" cmpd="sng">
            <a:solidFill>
              <a:schemeClr val="tx1"/>
            </a:solidFill>
            <a:tailEnd type="arrow"/>
          </a:ln>
        </p:spPr>
        <p:style>
          <a:lnRef idx="2">
            <a:schemeClr val="accent3"/>
          </a:lnRef>
          <a:fillRef idx="0">
            <a:schemeClr val="accent3"/>
          </a:fillRef>
          <a:effectRef idx="1">
            <a:schemeClr val="accent3"/>
          </a:effectRef>
          <a:fontRef idx="minor">
            <a:schemeClr val="tx1"/>
          </a:fontRef>
        </p:style>
      </p:cxnSp>
      <p:grpSp>
        <p:nvGrpSpPr>
          <p:cNvPr id="30" name="Group 29">
            <a:extLst>
              <a:ext uri="{FF2B5EF4-FFF2-40B4-BE49-F238E27FC236}">
                <a16:creationId xmlns:a16="http://schemas.microsoft.com/office/drawing/2014/main" id="{B49330A2-14BC-3B4F-A7D1-FDC54C247903}"/>
              </a:ext>
            </a:extLst>
          </p:cNvPr>
          <p:cNvGrpSpPr/>
          <p:nvPr/>
        </p:nvGrpSpPr>
        <p:grpSpPr>
          <a:xfrm>
            <a:off x="1479176" y="3564771"/>
            <a:ext cx="9112848" cy="3056244"/>
            <a:chOff x="1479176" y="3564771"/>
            <a:chExt cx="9112848" cy="3056244"/>
          </a:xfrm>
        </p:grpSpPr>
        <p:pic>
          <p:nvPicPr>
            <p:cNvPr id="11" name="Picture 10" descr="Mimas_Cassini.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598705" y="4153643"/>
              <a:ext cx="1766426" cy="1733175"/>
            </a:xfrm>
            <a:prstGeom prst="rect">
              <a:avLst/>
            </a:prstGeom>
            <a:ln>
              <a:solidFill>
                <a:srgbClr val="FFFFFF"/>
              </a:solidFill>
            </a:ln>
          </p:spPr>
        </p:pic>
        <p:pic>
          <p:nvPicPr>
            <p:cNvPr id="13" name="Picture 12" descr="EncFracs.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451408" y="4156163"/>
              <a:ext cx="1607591" cy="1734002"/>
            </a:xfrm>
            <a:prstGeom prst="rect">
              <a:avLst/>
            </a:prstGeom>
            <a:ln>
              <a:solidFill>
                <a:srgbClr val="FFFFFF"/>
              </a:solidFill>
            </a:ln>
          </p:spPr>
        </p:pic>
        <p:pic>
          <p:nvPicPr>
            <p:cNvPr id="14" name="Picture 13" descr="TethysFracs.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139953" y="3959419"/>
              <a:ext cx="1741630" cy="2098735"/>
            </a:xfrm>
            <a:prstGeom prst="rect">
              <a:avLst/>
            </a:prstGeom>
            <a:ln>
              <a:solidFill>
                <a:srgbClr val="FFFFFF"/>
              </a:solidFill>
            </a:ln>
          </p:spPr>
        </p:pic>
        <p:pic>
          <p:nvPicPr>
            <p:cNvPr id="16" name="Picture 15"/>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bwMode="auto">
            <a:xfrm>
              <a:off x="8760112" y="3972553"/>
              <a:ext cx="1831912" cy="2098756"/>
            </a:xfrm>
            <a:prstGeom prst="rect">
              <a:avLst/>
            </a:prstGeom>
            <a:ln>
              <a:solidFill>
                <a:srgbClr val="FFFFFF"/>
              </a:solidFill>
            </a:ln>
            <a:extLst>
              <a:ext uri="{53640926-AAD7-44d8-BBD7-CCE9431645EC}">
                <a14:shadowObscured xmlns:a14="http://schemas.microsoft.com/office/drawing/2010/main" xmlns=""/>
              </a:ext>
            </a:extLst>
          </p:spPr>
        </p:pic>
        <p:pic>
          <p:nvPicPr>
            <p:cNvPr id="17" name="Picture 16"/>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bwMode="auto">
            <a:xfrm>
              <a:off x="6986170" y="3959419"/>
              <a:ext cx="1671113" cy="2103120"/>
            </a:xfrm>
            <a:prstGeom prst="rect">
              <a:avLst/>
            </a:prstGeom>
            <a:ln>
              <a:solidFill>
                <a:srgbClr val="FFFFFF"/>
              </a:solidFill>
            </a:ln>
            <a:extLst>
              <a:ext uri="{53640926-AAD7-44d8-BBD7-CCE9431645EC}">
                <a14:shadowObscured xmlns:a14="http://schemas.microsoft.com/office/drawing/2010/main" xmlns=""/>
              </a:ext>
            </a:extLst>
          </p:spPr>
        </p:pic>
        <p:sp>
          <p:nvSpPr>
            <p:cNvPr id="18" name="TextBox 17"/>
            <p:cNvSpPr txBox="1"/>
            <p:nvPr/>
          </p:nvSpPr>
          <p:spPr>
            <a:xfrm>
              <a:off x="6866642" y="3564771"/>
              <a:ext cx="891230" cy="438582"/>
            </a:xfrm>
            <a:prstGeom prst="rect">
              <a:avLst/>
            </a:prstGeom>
            <a:noFill/>
          </p:spPr>
          <p:txBody>
            <a:bodyPr wrap="none" lIns="160020" tIns="80010" rIns="160020" bIns="80010" rtlCol="0">
              <a:spAutoFit/>
            </a:bodyPr>
            <a:lstStyle/>
            <a:p>
              <a:r>
                <a:rPr lang="en-US" dirty="0">
                  <a:solidFill>
                    <a:srgbClr val="FFFFFF"/>
                  </a:solidFill>
                  <a:latin typeface="Corbel"/>
                  <a:cs typeface="Corbel"/>
                </a:rPr>
                <a:t>Dione</a:t>
              </a:r>
            </a:p>
          </p:txBody>
        </p:sp>
        <p:sp>
          <p:nvSpPr>
            <p:cNvPr id="19" name="TextBox 18"/>
            <p:cNvSpPr txBox="1"/>
            <p:nvPr/>
          </p:nvSpPr>
          <p:spPr>
            <a:xfrm>
              <a:off x="8642342" y="3581272"/>
              <a:ext cx="810528" cy="438582"/>
            </a:xfrm>
            <a:prstGeom prst="rect">
              <a:avLst/>
            </a:prstGeom>
            <a:noFill/>
          </p:spPr>
          <p:txBody>
            <a:bodyPr wrap="none" lIns="160020" tIns="80010" rIns="160020" bIns="80010" rtlCol="0">
              <a:spAutoFit/>
            </a:bodyPr>
            <a:lstStyle/>
            <a:p>
              <a:r>
                <a:rPr lang="en-US" dirty="0">
                  <a:solidFill>
                    <a:srgbClr val="FFFFFF"/>
                  </a:solidFill>
                  <a:latin typeface="Corbel"/>
                  <a:cs typeface="Corbel"/>
                </a:rPr>
                <a:t>Rhea</a:t>
              </a:r>
            </a:p>
          </p:txBody>
        </p:sp>
        <p:sp>
          <p:nvSpPr>
            <p:cNvPr id="20" name="TextBox 19"/>
            <p:cNvSpPr txBox="1"/>
            <p:nvPr/>
          </p:nvSpPr>
          <p:spPr>
            <a:xfrm>
              <a:off x="5035366" y="3567586"/>
              <a:ext cx="958518" cy="438582"/>
            </a:xfrm>
            <a:prstGeom prst="rect">
              <a:avLst/>
            </a:prstGeom>
            <a:noFill/>
          </p:spPr>
          <p:txBody>
            <a:bodyPr wrap="none" lIns="160020" tIns="80010" rIns="160020" bIns="80010" rtlCol="0">
              <a:spAutoFit/>
            </a:bodyPr>
            <a:lstStyle/>
            <a:p>
              <a:r>
                <a:rPr lang="en-US" dirty="0">
                  <a:solidFill>
                    <a:srgbClr val="FFFFFF"/>
                  </a:solidFill>
                  <a:latin typeface="Corbel"/>
                  <a:cs typeface="Corbel"/>
                </a:rPr>
                <a:t>Tethys</a:t>
              </a:r>
            </a:p>
          </p:txBody>
        </p:sp>
        <p:sp>
          <p:nvSpPr>
            <p:cNvPr id="21" name="TextBox 20"/>
            <p:cNvSpPr txBox="1"/>
            <p:nvPr/>
          </p:nvSpPr>
          <p:spPr>
            <a:xfrm>
              <a:off x="3335249" y="3761819"/>
              <a:ext cx="1291241" cy="438582"/>
            </a:xfrm>
            <a:prstGeom prst="rect">
              <a:avLst/>
            </a:prstGeom>
            <a:noFill/>
          </p:spPr>
          <p:txBody>
            <a:bodyPr wrap="none" lIns="160020" tIns="80010" rIns="160020" bIns="80010" rtlCol="0">
              <a:spAutoFit/>
            </a:bodyPr>
            <a:lstStyle/>
            <a:p>
              <a:r>
                <a:rPr lang="en-US" dirty="0">
                  <a:solidFill>
                    <a:srgbClr val="FFFFFF"/>
                  </a:solidFill>
                  <a:latin typeface="Corbel"/>
                  <a:cs typeface="Corbel"/>
                </a:rPr>
                <a:t>Enceladus</a:t>
              </a:r>
            </a:p>
          </p:txBody>
        </p:sp>
        <p:sp>
          <p:nvSpPr>
            <p:cNvPr id="22" name="TextBox 21"/>
            <p:cNvSpPr txBox="1"/>
            <p:nvPr/>
          </p:nvSpPr>
          <p:spPr>
            <a:xfrm>
              <a:off x="1479176" y="3763828"/>
              <a:ext cx="964367" cy="438582"/>
            </a:xfrm>
            <a:prstGeom prst="rect">
              <a:avLst/>
            </a:prstGeom>
            <a:noFill/>
          </p:spPr>
          <p:txBody>
            <a:bodyPr wrap="none" lIns="160020" tIns="80010" rIns="160020" bIns="80010" rtlCol="0">
              <a:spAutoFit/>
            </a:bodyPr>
            <a:lstStyle/>
            <a:p>
              <a:r>
                <a:rPr lang="en-US" dirty="0">
                  <a:solidFill>
                    <a:srgbClr val="FFFFFF"/>
                  </a:solidFill>
                  <a:latin typeface="Corbel"/>
                  <a:cs typeface="Corbel"/>
                </a:rPr>
                <a:t>Mimas</a:t>
              </a:r>
            </a:p>
          </p:txBody>
        </p:sp>
        <p:sp>
          <p:nvSpPr>
            <p:cNvPr id="23" name="TextBox 22"/>
            <p:cNvSpPr txBox="1"/>
            <p:nvPr/>
          </p:nvSpPr>
          <p:spPr>
            <a:xfrm>
              <a:off x="3633046" y="6159350"/>
              <a:ext cx="4788490" cy="461665"/>
            </a:xfrm>
            <a:prstGeom prst="rect">
              <a:avLst/>
            </a:prstGeom>
            <a:noFill/>
          </p:spPr>
          <p:txBody>
            <a:bodyPr wrap="none" rtlCol="0">
              <a:spAutoFit/>
            </a:bodyPr>
            <a:lstStyle/>
            <a:p>
              <a:r>
                <a:rPr lang="en-US" sz="2400" dirty="0">
                  <a:latin typeface="Corbel"/>
                  <a:cs typeface="Corbel"/>
                </a:rPr>
                <a:t>Mimas has the least tectonic activity</a:t>
              </a:r>
            </a:p>
          </p:txBody>
        </p:sp>
      </p:grpSp>
      <p:sp>
        <p:nvSpPr>
          <p:cNvPr id="24" name="TextBox 23"/>
          <p:cNvSpPr txBox="1"/>
          <p:nvPr/>
        </p:nvSpPr>
        <p:spPr>
          <a:xfrm>
            <a:off x="1891554" y="1075186"/>
            <a:ext cx="8377935" cy="461665"/>
          </a:xfrm>
          <a:prstGeom prst="rect">
            <a:avLst/>
          </a:prstGeom>
          <a:noFill/>
        </p:spPr>
        <p:txBody>
          <a:bodyPr wrap="none" rtlCol="0">
            <a:spAutoFit/>
          </a:bodyPr>
          <a:lstStyle/>
          <a:p>
            <a:r>
              <a:rPr lang="en-US" sz="2400" dirty="0">
                <a:latin typeface="Corbel"/>
                <a:cs typeface="Corbel"/>
              </a:rPr>
              <a:t>Tidal stresses decrease with a</a:t>
            </a:r>
            <a:r>
              <a:rPr lang="en-US" sz="2400" baseline="30000" dirty="0">
                <a:latin typeface="Corbel"/>
                <a:cs typeface="Corbel"/>
              </a:rPr>
              <a:t>3</a:t>
            </a:r>
            <a:r>
              <a:rPr lang="en-US" sz="2400" dirty="0">
                <a:latin typeface="Corbel"/>
                <a:cs typeface="Corbel"/>
              </a:rPr>
              <a:t>, increase linearly with eccentricity</a:t>
            </a:r>
          </a:p>
        </p:txBody>
      </p:sp>
      <p:grpSp>
        <p:nvGrpSpPr>
          <p:cNvPr id="3" name="Group 2">
            <a:extLst>
              <a:ext uri="{FF2B5EF4-FFF2-40B4-BE49-F238E27FC236}">
                <a16:creationId xmlns:a16="http://schemas.microsoft.com/office/drawing/2014/main" id="{E1CE2123-111A-A04E-A6CB-11F20C7B223E}"/>
              </a:ext>
            </a:extLst>
          </p:cNvPr>
          <p:cNvGrpSpPr/>
          <p:nvPr/>
        </p:nvGrpSpPr>
        <p:grpSpPr>
          <a:xfrm>
            <a:off x="1683186" y="4700610"/>
            <a:ext cx="8791788" cy="663752"/>
            <a:chOff x="1683186" y="4700610"/>
            <a:chExt cx="8791788" cy="663752"/>
          </a:xfrm>
        </p:grpSpPr>
        <p:sp>
          <p:nvSpPr>
            <p:cNvPr id="4" name="TextBox 3"/>
            <p:cNvSpPr txBox="1"/>
            <p:nvPr/>
          </p:nvSpPr>
          <p:spPr>
            <a:xfrm>
              <a:off x="1683186" y="4715600"/>
              <a:ext cx="1592103" cy="646331"/>
            </a:xfrm>
            <a:prstGeom prst="rect">
              <a:avLst/>
            </a:prstGeom>
            <a:solidFill>
              <a:schemeClr val="tx1"/>
            </a:solidFill>
            <a:ln>
              <a:solidFill>
                <a:schemeClr val="bg1"/>
              </a:solidFill>
            </a:ln>
          </p:spPr>
          <p:txBody>
            <a:bodyPr wrap="none" rtlCol="0">
              <a:spAutoFit/>
            </a:bodyPr>
            <a:lstStyle/>
            <a:p>
              <a:pPr algn="ctr"/>
              <a:r>
                <a:rPr lang="en-US" sz="3600" dirty="0">
                  <a:solidFill>
                    <a:srgbClr val="0070C0"/>
                  </a:solidFill>
                </a:rPr>
                <a:t>Ocean?</a:t>
              </a:r>
            </a:p>
          </p:txBody>
        </p:sp>
        <p:sp>
          <p:nvSpPr>
            <p:cNvPr id="25" name="TextBox 24"/>
            <p:cNvSpPr txBox="1"/>
            <p:nvPr/>
          </p:nvSpPr>
          <p:spPr>
            <a:xfrm>
              <a:off x="5226728" y="4715600"/>
              <a:ext cx="1592103" cy="646331"/>
            </a:xfrm>
            <a:prstGeom prst="rect">
              <a:avLst/>
            </a:prstGeom>
            <a:solidFill>
              <a:schemeClr val="tx1"/>
            </a:solidFill>
            <a:ln>
              <a:solidFill>
                <a:schemeClr val="bg1"/>
              </a:solidFill>
            </a:ln>
          </p:spPr>
          <p:txBody>
            <a:bodyPr wrap="none" rtlCol="0">
              <a:spAutoFit/>
            </a:bodyPr>
            <a:lstStyle/>
            <a:p>
              <a:pPr algn="ctr"/>
              <a:r>
                <a:rPr lang="en-US" sz="3600" dirty="0">
                  <a:solidFill>
                    <a:srgbClr val="0070C0"/>
                  </a:solidFill>
                </a:rPr>
                <a:t>Ocean?</a:t>
              </a:r>
            </a:p>
          </p:txBody>
        </p:sp>
        <p:sp>
          <p:nvSpPr>
            <p:cNvPr id="27" name="TextBox 26"/>
            <p:cNvSpPr txBox="1"/>
            <p:nvPr/>
          </p:nvSpPr>
          <p:spPr>
            <a:xfrm>
              <a:off x="7019332" y="4718031"/>
              <a:ext cx="1592103" cy="646331"/>
            </a:xfrm>
            <a:prstGeom prst="rect">
              <a:avLst/>
            </a:prstGeom>
            <a:solidFill>
              <a:schemeClr val="tx1"/>
            </a:solidFill>
            <a:ln>
              <a:solidFill>
                <a:schemeClr val="bg1"/>
              </a:solidFill>
            </a:ln>
          </p:spPr>
          <p:txBody>
            <a:bodyPr wrap="none" rtlCol="0">
              <a:spAutoFit/>
            </a:bodyPr>
            <a:lstStyle/>
            <a:p>
              <a:pPr algn="ctr"/>
              <a:r>
                <a:rPr lang="en-US" sz="3600" dirty="0">
                  <a:solidFill>
                    <a:srgbClr val="0070C0"/>
                  </a:solidFill>
                </a:rPr>
                <a:t>Ocean?</a:t>
              </a:r>
            </a:p>
          </p:txBody>
        </p:sp>
        <p:sp>
          <p:nvSpPr>
            <p:cNvPr id="28" name="TextBox 27"/>
            <p:cNvSpPr txBox="1"/>
            <p:nvPr/>
          </p:nvSpPr>
          <p:spPr>
            <a:xfrm>
              <a:off x="8882871" y="4700610"/>
              <a:ext cx="1592103" cy="646331"/>
            </a:xfrm>
            <a:prstGeom prst="rect">
              <a:avLst/>
            </a:prstGeom>
            <a:solidFill>
              <a:schemeClr val="tx1"/>
            </a:solidFill>
            <a:ln>
              <a:solidFill>
                <a:schemeClr val="bg1"/>
              </a:solidFill>
            </a:ln>
          </p:spPr>
          <p:txBody>
            <a:bodyPr wrap="none" rtlCol="0">
              <a:spAutoFit/>
            </a:bodyPr>
            <a:lstStyle/>
            <a:p>
              <a:pPr algn="ctr"/>
              <a:r>
                <a:rPr lang="en-US" sz="3600" dirty="0">
                  <a:solidFill>
                    <a:srgbClr val="0070C0"/>
                  </a:solidFill>
                </a:rPr>
                <a:t>Ocean?</a:t>
              </a:r>
            </a:p>
          </p:txBody>
        </p:sp>
        <p:sp>
          <p:nvSpPr>
            <p:cNvPr id="29" name="TextBox 28">
              <a:extLst>
                <a:ext uri="{FF2B5EF4-FFF2-40B4-BE49-F238E27FC236}">
                  <a16:creationId xmlns:a16="http://schemas.microsoft.com/office/drawing/2014/main" id="{B91149DB-2AFC-4040-960F-6EB1284CF9AC}"/>
                </a:ext>
              </a:extLst>
            </p:cNvPr>
            <p:cNvSpPr txBox="1"/>
            <p:nvPr/>
          </p:nvSpPr>
          <p:spPr>
            <a:xfrm>
              <a:off x="3477344" y="4717349"/>
              <a:ext cx="1529586" cy="646331"/>
            </a:xfrm>
            <a:prstGeom prst="rect">
              <a:avLst/>
            </a:prstGeom>
            <a:solidFill>
              <a:schemeClr val="tx1"/>
            </a:solidFill>
            <a:ln>
              <a:solidFill>
                <a:schemeClr val="bg1"/>
              </a:solidFill>
            </a:ln>
          </p:spPr>
          <p:txBody>
            <a:bodyPr wrap="none" rtlCol="0">
              <a:spAutoFit/>
            </a:bodyPr>
            <a:lstStyle/>
            <a:p>
              <a:pPr algn="ctr"/>
              <a:r>
                <a:rPr lang="en-US" sz="3600" dirty="0">
                  <a:solidFill>
                    <a:srgbClr val="0070C0"/>
                  </a:solidFill>
                </a:rPr>
                <a:t>Ocean!</a:t>
              </a:r>
            </a:p>
          </p:txBody>
        </p:sp>
      </p:grpSp>
    </p:spTree>
    <p:extLst>
      <p:ext uri="{BB962C8B-B14F-4D97-AF65-F5344CB8AC3E}">
        <p14:creationId xmlns:p14="http://schemas.microsoft.com/office/powerpoint/2010/main" val="182345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4AD57B7-9A90-A146-94E0-E775D4AD5519}"/>
              </a:ext>
            </a:extLst>
          </p:cNvPr>
          <p:cNvGrpSpPr/>
          <p:nvPr/>
        </p:nvGrpSpPr>
        <p:grpSpPr>
          <a:xfrm>
            <a:off x="244728" y="-9760"/>
            <a:ext cx="11716330" cy="4562856"/>
            <a:chOff x="300320" y="-17928"/>
            <a:chExt cx="11716330" cy="4562856"/>
          </a:xfrm>
        </p:grpSpPr>
        <p:sp>
          <p:nvSpPr>
            <p:cNvPr id="4" name="TextBox 3">
              <a:extLst>
                <a:ext uri="{FF2B5EF4-FFF2-40B4-BE49-F238E27FC236}">
                  <a16:creationId xmlns:a16="http://schemas.microsoft.com/office/drawing/2014/main" id="{4080BFE6-CEFF-2E4E-B459-F1714C904752}"/>
                </a:ext>
              </a:extLst>
            </p:cNvPr>
            <p:cNvSpPr txBox="1"/>
            <p:nvPr/>
          </p:nvSpPr>
          <p:spPr>
            <a:xfrm>
              <a:off x="766481" y="211473"/>
              <a:ext cx="4653005" cy="523220"/>
            </a:xfrm>
            <a:prstGeom prst="rect">
              <a:avLst/>
            </a:prstGeom>
            <a:noFill/>
            <a:ln>
              <a:solidFill>
                <a:schemeClr val="tx1"/>
              </a:solidFill>
            </a:ln>
          </p:spPr>
          <p:txBody>
            <a:bodyPr wrap="none" rtlCol="0">
              <a:spAutoFit/>
            </a:bodyPr>
            <a:lstStyle/>
            <a:p>
              <a:r>
                <a:rPr lang="en-US" sz="2800" dirty="0"/>
                <a:t>Tectonic activity linked to tides</a:t>
              </a:r>
            </a:p>
          </p:txBody>
        </p:sp>
        <p:pic>
          <p:nvPicPr>
            <p:cNvPr id="5" name="Picture 4" descr="PIA02590.tif">
              <a:extLst>
                <a:ext uri="{FF2B5EF4-FFF2-40B4-BE49-F238E27FC236}">
                  <a16:creationId xmlns:a16="http://schemas.microsoft.com/office/drawing/2014/main" id="{445AB22A-9AAE-C946-AE88-B58D3D980FE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58556" l="187" r="94403"/>
                      </a14:imgEffect>
                    </a14:imgLayer>
                  </a14:imgProps>
                </a:ext>
                <a:ext uri="{28A0092B-C50C-407E-A947-70E740481C1C}">
                  <a14:useLocalDpi xmlns:a14="http://schemas.microsoft.com/office/drawing/2010/main" val="0"/>
                </a:ext>
              </a:extLst>
            </a:blip>
            <a:srcRect r="5792" b="46776"/>
            <a:stretch/>
          </p:blipFill>
          <p:spPr>
            <a:xfrm>
              <a:off x="3252853" y="1922874"/>
              <a:ext cx="2583538" cy="2450825"/>
            </a:xfrm>
            <a:prstGeom prst="rect">
              <a:avLst/>
            </a:prstGeom>
          </p:spPr>
        </p:pic>
        <p:pic>
          <p:nvPicPr>
            <p:cNvPr id="6" name="Picture 5">
              <a:extLst>
                <a:ext uri="{FF2B5EF4-FFF2-40B4-BE49-F238E27FC236}">
                  <a16:creationId xmlns:a16="http://schemas.microsoft.com/office/drawing/2014/main" id="{DE87C421-039B-8441-8C74-DA1724EDC3BA}"/>
                </a:ext>
              </a:extLst>
            </p:cNvPr>
            <p:cNvPicPr>
              <a:picLocks noChangeAspect="1"/>
            </p:cNvPicPr>
            <p:nvPr/>
          </p:nvPicPr>
          <p:blipFill>
            <a:blip r:embed="rId4"/>
            <a:stretch>
              <a:fillRect/>
            </a:stretch>
          </p:blipFill>
          <p:spPr>
            <a:xfrm rot="16200000">
              <a:off x="300320" y="978297"/>
              <a:ext cx="2821962" cy="2821962"/>
            </a:xfrm>
            <a:prstGeom prst="rect">
              <a:avLst/>
            </a:prstGeom>
          </p:spPr>
        </p:pic>
        <p:sp>
          <p:nvSpPr>
            <p:cNvPr id="9" name="TextBox 8">
              <a:extLst>
                <a:ext uri="{FF2B5EF4-FFF2-40B4-BE49-F238E27FC236}">
                  <a16:creationId xmlns:a16="http://schemas.microsoft.com/office/drawing/2014/main" id="{85363B1B-BB69-6E47-9579-A0BEA091BDF1}"/>
                </a:ext>
              </a:extLst>
            </p:cNvPr>
            <p:cNvSpPr txBox="1"/>
            <p:nvPr/>
          </p:nvSpPr>
          <p:spPr>
            <a:xfrm>
              <a:off x="3188225" y="959977"/>
              <a:ext cx="1690168" cy="827258"/>
            </a:xfrm>
            <a:prstGeom prst="rect">
              <a:avLst/>
            </a:prstGeom>
            <a:noFill/>
          </p:spPr>
          <p:txBody>
            <a:bodyPr wrap="square" rtlCol="0">
              <a:spAutoFit/>
            </a:bodyPr>
            <a:lstStyle/>
            <a:p>
              <a:pPr algn="ctr"/>
              <a:r>
                <a:rPr lang="en-US" sz="2400" dirty="0"/>
                <a:t>Enceladus’ south pole</a:t>
              </a:r>
            </a:p>
          </p:txBody>
        </p:sp>
        <p:sp>
          <p:nvSpPr>
            <p:cNvPr id="10" name="TextBox 9">
              <a:extLst>
                <a:ext uri="{FF2B5EF4-FFF2-40B4-BE49-F238E27FC236}">
                  <a16:creationId xmlns:a16="http://schemas.microsoft.com/office/drawing/2014/main" id="{B7BFC421-7EFC-5846-99D7-4030560E5B4A}"/>
                </a:ext>
              </a:extLst>
            </p:cNvPr>
            <p:cNvSpPr txBox="1"/>
            <p:nvPr/>
          </p:nvSpPr>
          <p:spPr>
            <a:xfrm>
              <a:off x="1841929" y="3954217"/>
              <a:ext cx="1690168" cy="461665"/>
            </a:xfrm>
            <a:prstGeom prst="rect">
              <a:avLst/>
            </a:prstGeom>
            <a:noFill/>
          </p:spPr>
          <p:txBody>
            <a:bodyPr wrap="square" rtlCol="0">
              <a:spAutoFit/>
            </a:bodyPr>
            <a:lstStyle/>
            <a:p>
              <a:pPr algn="ctr"/>
              <a:r>
                <a:rPr lang="en-US" sz="2400" dirty="0"/>
                <a:t>Europa</a:t>
              </a:r>
            </a:p>
          </p:txBody>
        </p:sp>
        <p:sp>
          <p:nvSpPr>
            <p:cNvPr id="11" name="TextBox 10">
              <a:extLst>
                <a:ext uri="{FF2B5EF4-FFF2-40B4-BE49-F238E27FC236}">
                  <a16:creationId xmlns:a16="http://schemas.microsoft.com/office/drawing/2014/main" id="{9955722C-2FCD-D84E-B6AA-17BB24599C79}"/>
                </a:ext>
              </a:extLst>
            </p:cNvPr>
            <p:cNvSpPr txBox="1"/>
            <p:nvPr/>
          </p:nvSpPr>
          <p:spPr>
            <a:xfrm>
              <a:off x="6728441" y="211473"/>
              <a:ext cx="5129930" cy="523220"/>
            </a:xfrm>
            <a:prstGeom prst="rect">
              <a:avLst/>
            </a:prstGeom>
            <a:noFill/>
            <a:ln>
              <a:solidFill>
                <a:schemeClr val="tx1"/>
              </a:solidFill>
            </a:ln>
          </p:spPr>
          <p:txBody>
            <a:bodyPr wrap="none" rtlCol="0">
              <a:spAutoFit/>
            </a:bodyPr>
            <a:lstStyle/>
            <a:p>
              <a:r>
                <a:rPr lang="en-US" sz="2800" dirty="0"/>
                <a:t>No tectonic activity linked to tides</a:t>
              </a:r>
            </a:p>
          </p:txBody>
        </p:sp>
        <p:pic>
          <p:nvPicPr>
            <p:cNvPr id="12" name="Picture 11">
              <a:extLst>
                <a:ext uri="{FF2B5EF4-FFF2-40B4-BE49-F238E27FC236}">
                  <a16:creationId xmlns:a16="http://schemas.microsoft.com/office/drawing/2014/main" id="{2D2ED1E1-87E8-9743-B8B8-76ADF82B0EFC}"/>
                </a:ext>
              </a:extLst>
            </p:cNvPr>
            <p:cNvPicPr>
              <a:picLocks noChangeAspect="1"/>
            </p:cNvPicPr>
            <p:nvPr/>
          </p:nvPicPr>
          <p:blipFill>
            <a:blip r:embed="rId5"/>
            <a:stretch>
              <a:fillRect/>
            </a:stretch>
          </p:blipFill>
          <p:spPr>
            <a:xfrm>
              <a:off x="6674654" y="959977"/>
              <a:ext cx="2603837" cy="2603837"/>
            </a:xfrm>
            <a:prstGeom prst="rect">
              <a:avLst/>
            </a:prstGeom>
          </p:spPr>
        </p:pic>
        <p:sp>
          <p:nvSpPr>
            <p:cNvPr id="13" name="TextBox 12">
              <a:extLst>
                <a:ext uri="{FF2B5EF4-FFF2-40B4-BE49-F238E27FC236}">
                  <a16:creationId xmlns:a16="http://schemas.microsoft.com/office/drawing/2014/main" id="{706712C2-7B0B-B448-8F89-33BED5B4E1DA}"/>
                </a:ext>
              </a:extLst>
            </p:cNvPr>
            <p:cNvSpPr txBox="1"/>
            <p:nvPr/>
          </p:nvSpPr>
          <p:spPr>
            <a:xfrm>
              <a:off x="9398975" y="972976"/>
              <a:ext cx="1690168" cy="827258"/>
            </a:xfrm>
            <a:prstGeom prst="rect">
              <a:avLst/>
            </a:prstGeom>
            <a:noFill/>
          </p:spPr>
          <p:txBody>
            <a:bodyPr wrap="square" rtlCol="0">
              <a:spAutoFit/>
            </a:bodyPr>
            <a:lstStyle/>
            <a:p>
              <a:pPr algn="ctr"/>
              <a:r>
                <a:rPr lang="en-US" sz="2400" dirty="0"/>
                <a:t>Enceladus’ north pole</a:t>
              </a:r>
            </a:p>
          </p:txBody>
        </p:sp>
        <p:pic>
          <p:nvPicPr>
            <p:cNvPr id="14" name="Picture 13" descr="Mimas_Cassini.jpg">
              <a:extLst>
                <a:ext uri="{FF2B5EF4-FFF2-40B4-BE49-F238E27FC236}">
                  <a16:creationId xmlns:a16="http://schemas.microsoft.com/office/drawing/2014/main" id="{67709DF7-B7EB-514A-A810-2C8EB6B01AE9}"/>
                </a:ext>
              </a:extLst>
            </p:cNvPr>
            <p:cNvPicPr>
              <a:picLocks noChangeAspect="1"/>
            </p:cNvPicPr>
            <p:nvPr/>
          </p:nvPicPr>
          <p:blipFill rotWithShape="1">
            <a:blip r:embed="rId6">
              <a:extLst>
                <a:ext uri="{28A0092B-C50C-407E-A947-70E740481C1C}">
                  <a14:useLocalDpi xmlns:a14="http://schemas.microsoft.com/office/drawing/2010/main" val="0"/>
                </a:ext>
              </a:extLst>
            </a:blip>
            <a:srcRect l="3813" t="4357" r="3594" b="4793"/>
            <a:stretch/>
          </p:blipFill>
          <p:spPr>
            <a:xfrm>
              <a:off x="9506550" y="1993814"/>
              <a:ext cx="2510100" cy="2462850"/>
            </a:xfrm>
            <a:prstGeom prst="rect">
              <a:avLst/>
            </a:prstGeom>
            <a:ln>
              <a:noFill/>
            </a:ln>
          </p:spPr>
        </p:pic>
        <p:cxnSp>
          <p:nvCxnSpPr>
            <p:cNvPr id="18" name="Straight Connector 17">
              <a:extLst>
                <a:ext uri="{FF2B5EF4-FFF2-40B4-BE49-F238E27FC236}">
                  <a16:creationId xmlns:a16="http://schemas.microsoft.com/office/drawing/2014/main" id="{183E68E8-A4BF-3247-B768-8A8BFA64F871}"/>
                </a:ext>
              </a:extLst>
            </p:cNvPr>
            <p:cNvCxnSpPr>
              <a:cxnSpLocks/>
            </p:cNvCxnSpPr>
            <p:nvPr/>
          </p:nvCxnSpPr>
          <p:spPr>
            <a:xfrm flipV="1">
              <a:off x="6203576" y="-17928"/>
              <a:ext cx="0" cy="45628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F5EB202-2A8D-9141-AF45-79C031336F1C}"/>
                </a:ext>
              </a:extLst>
            </p:cNvPr>
            <p:cNvSpPr txBox="1"/>
            <p:nvPr/>
          </p:nvSpPr>
          <p:spPr>
            <a:xfrm>
              <a:off x="8298917" y="3954216"/>
              <a:ext cx="1690168" cy="461665"/>
            </a:xfrm>
            <a:prstGeom prst="rect">
              <a:avLst/>
            </a:prstGeom>
            <a:noFill/>
          </p:spPr>
          <p:txBody>
            <a:bodyPr wrap="square" rtlCol="0">
              <a:spAutoFit/>
            </a:bodyPr>
            <a:lstStyle/>
            <a:p>
              <a:pPr algn="ctr"/>
              <a:r>
                <a:rPr lang="en-US" sz="2400" dirty="0"/>
                <a:t>Mimas</a:t>
              </a:r>
            </a:p>
          </p:txBody>
        </p:sp>
      </p:grpSp>
      <p:sp>
        <p:nvSpPr>
          <p:cNvPr id="3" name="Content Placeholder 2">
            <a:extLst>
              <a:ext uri="{FF2B5EF4-FFF2-40B4-BE49-F238E27FC236}">
                <a16:creationId xmlns:a16="http://schemas.microsoft.com/office/drawing/2014/main" id="{46F2B0D0-B2B1-8047-98A5-071F927AAAA7}"/>
              </a:ext>
            </a:extLst>
          </p:cNvPr>
          <p:cNvSpPr>
            <a:spLocks noGrp="1"/>
          </p:cNvSpPr>
          <p:nvPr>
            <p:ph idx="1"/>
          </p:nvPr>
        </p:nvSpPr>
        <p:spPr>
          <a:xfrm>
            <a:off x="221612" y="4862348"/>
            <a:ext cx="11858370" cy="1709888"/>
          </a:xfrm>
        </p:spPr>
        <p:txBody>
          <a:bodyPr>
            <a:normAutofit/>
          </a:bodyPr>
          <a:lstStyle/>
          <a:p>
            <a:pPr marL="0" indent="0">
              <a:buNone/>
            </a:pPr>
            <a:r>
              <a:rPr lang="en-US" u="sng" dirty="0"/>
              <a:t>Key question</a:t>
            </a:r>
            <a:r>
              <a:rPr lang="en-US" dirty="0"/>
              <a:t>: Can we simultaneously explain activity and lack of activity?</a:t>
            </a:r>
          </a:p>
          <a:p>
            <a:r>
              <a:rPr lang="en-US" dirty="0"/>
              <a:t>Is an ocean-bearing Mimas compatible with the lack of fractures on its surface?</a:t>
            </a:r>
          </a:p>
          <a:p>
            <a:r>
              <a:rPr lang="en-US" dirty="0"/>
              <a:t>How can tidal stresses form the Tiger Stripes without fracturing the north pole?</a:t>
            </a:r>
          </a:p>
        </p:txBody>
      </p:sp>
      <p:cxnSp>
        <p:nvCxnSpPr>
          <p:cNvPr id="16" name="Straight Connector 15">
            <a:extLst>
              <a:ext uri="{FF2B5EF4-FFF2-40B4-BE49-F238E27FC236}">
                <a16:creationId xmlns:a16="http://schemas.microsoft.com/office/drawing/2014/main" id="{2CFFC5CF-BB61-A14A-926E-66103001BB1A}"/>
              </a:ext>
            </a:extLst>
          </p:cNvPr>
          <p:cNvCxnSpPr/>
          <p:nvPr/>
        </p:nvCxnSpPr>
        <p:spPr>
          <a:xfrm>
            <a:off x="0" y="4553096"/>
            <a:ext cx="121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0711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A5962-AB49-184C-AB99-D61207931AC2}"/>
              </a:ext>
            </a:extLst>
          </p:cNvPr>
          <p:cNvSpPr>
            <a:spLocks noGrp="1"/>
          </p:cNvSpPr>
          <p:nvPr>
            <p:ph type="title"/>
          </p:nvPr>
        </p:nvSpPr>
        <p:spPr>
          <a:xfrm>
            <a:off x="1311965" y="1828800"/>
            <a:ext cx="9680713" cy="2922104"/>
          </a:xfrm>
          <a:ln>
            <a:solidFill>
              <a:schemeClr val="tx1"/>
            </a:solidFill>
          </a:ln>
        </p:spPr>
        <p:txBody>
          <a:bodyPr>
            <a:normAutofit/>
          </a:bodyPr>
          <a:lstStyle/>
          <a:p>
            <a:pPr algn="ctr"/>
            <a:r>
              <a:rPr lang="en-US" dirty="0"/>
              <a:t>We identify interior structures that produce tidal stress magnitudes and orientations that match observed fractures or the lack of fractures</a:t>
            </a:r>
          </a:p>
        </p:txBody>
      </p:sp>
      <p:sp>
        <p:nvSpPr>
          <p:cNvPr id="6" name="Up Arrow Callout 5">
            <a:extLst>
              <a:ext uri="{FF2B5EF4-FFF2-40B4-BE49-F238E27FC236}">
                <a16:creationId xmlns:a16="http://schemas.microsoft.com/office/drawing/2014/main" id="{185919B1-2462-A94F-BE84-268160088D52}"/>
              </a:ext>
            </a:extLst>
          </p:cNvPr>
          <p:cNvSpPr/>
          <p:nvPr/>
        </p:nvSpPr>
        <p:spPr>
          <a:xfrm>
            <a:off x="2027583" y="4591879"/>
            <a:ext cx="3140765" cy="1749287"/>
          </a:xfrm>
          <a:prstGeom prst="upArrow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Tiger Stripe Fractures (TSFs) at Enceladus’ south pole</a:t>
            </a:r>
          </a:p>
        </p:txBody>
      </p:sp>
      <p:sp>
        <p:nvSpPr>
          <p:cNvPr id="7" name="Up Arrow Callout 6">
            <a:extLst>
              <a:ext uri="{FF2B5EF4-FFF2-40B4-BE49-F238E27FC236}">
                <a16:creationId xmlns:a16="http://schemas.microsoft.com/office/drawing/2014/main" id="{87FCA405-7EA5-9747-A829-58A5C97E1066}"/>
              </a:ext>
            </a:extLst>
          </p:cNvPr>
          <p:cNvSpPr/>
          <p:nvPr/>
        </p:nvSpPr>
        <p:spPr>
          <a:xfrm>
            <a:off x="7169427" y="4591879"/>
            <a:ext cx="3140765" cy="1749287"/>
          </a:xfrm>
          <a:prstGeom prst="upArrow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Enceladus’ north pole and Mimas</a:t>
            </a:r>
          </a:p>
        </p:txBody>
      </p:sp>
    </p:spTree>
    <p:extLst>
      <p:ext uri="{BB962C8B-B14F-4D97-AF65-F5344CB8AC3E}">
        <p14:creationId xmlns:p14="http://schemas.microsoft.com/office/powerpoint/2010/main" val="356567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9756"/>
            <a:ext cx="8229600" cy="1034372"/>
          </a:xfrm>
        </p:spPr>
        <p:txBody>
          <a:bodyPr/>
          <a:lstStyle/>
          <a:p>
            <a:pPr algn="ctr"/>
            <a:r>
              <a:rPr lang="en-US" dirty="0"/>
              <a:t>Predicting failure (of ice)</a:t>
            </a:r>
          </a:p>
        </p:txBody>
      </p:sp>
      <p:sp>
        <p:nvSpPr>
          <p:cNvPr id="3" name="Content Placeholder 2"/>
          <p:cNvSpPr>
            <a:spLocks noGrp="1"/>
          </p:cNvSpPr>
          <p:nvPr>
            <p:ph idx="1"/>
          </p:nvPr>
        </p:nvSpPr>
        <p:spPr>
          <a:xfrm>
            <a:off x="1581889" y="1007791"/>
            <a:ext cx="9225445" cy="1476437"/>
          </a:xfrm>
        </p:spPr>
        <p:txBody>
          <a:bodyPr anchor="t">
            <a:noAutofit/>
          </a:bodyPr>
          <a:lstStyle/>
          <a:p>
            <a:pPr marL="0" indent="0">
              <a:lnSpc>
                <a:spcPct val="100000"/>
              </a:lnSpc>
              <a:spcBef>
                <a:spcPts val="0"/>
              </a:spcBef>
              <a:buNone/>
            </a:pPr>
            <a:r>
              <a:rPr lang="en-US" sz="2400" dirty="0"/>
              <a:t>Tensile failure strength:  Lab ice </a:t>
            </a:r>
            <a:r>
              <a:rPr lang="en-US" sz="2400" dirty="0">
                <a:latin typeface="Calibri"/>
                <a:cs typeface="Calibri"/>
              </a:rPr>
              <a:t>&gt; 1 </a:t>
            </a:r>
            <a:r>
              <a:rPr lang="en-US" sz="2400" dirty="0" err="1">
                <a:latin typeface="Calibri"/>
                <a:cs typeface="Calibri"/>
              </a:rPr>
              <a:t>MPa</a:t>
            </a:r>
            <a:r>
              <a:rPr lang="en-US" sz="2400" dirty="0">
                <a:latin typeface="Calibri"/>
                <a:cs typeface="Calibri"/>
              </a:rPr>
              <a:t>;  </a:t>
            </a:r>
            <a:r>
              <a:rPr lang="en-US" sz="2400" dirty="0">
                <a:cs typeface="Calibri"/>
              </a:rPr>
              <a:t>Sea ice </a:t>
            </a:r>
            <a:r>
              <a:rPr lang="en-US" sz="2400" dirty="0">
                <a:latin typeface="Calibri"/>
                <a:cs typeface="Calibri"/>
              </a:rPr>
              <a:t>60 – 500</a:t>
            </a:r>
            <a:r>
              <a:rPr lang="en-US" sz="2400" dirty="0">
                <a:cs typeface="Calibri"/>
              </a:rPr>
              <a:t> kPa</a:t>
            </a:r>
            <a:endParaRPr lang="en-US" sz="1400" dirty="0">
              <a:cs typeface="Calibri"/>
            </a:endParaRPr>
          </a:p>
          <a:p>
            <a:pPr marL="0" indent="0">
              <a:lnSpc>
                <a:spcPct val="100000"/>
              </a:lnSpc>
              <a:spcBef>
                <a:spcPts val="0"/>
              </a:spcBef>
              <a:buNone/>
            </a:pPr>
            <a:r>
              <a:rPr lang="en-US" sz="1400" dirty="0">
                <a:cs typeface="Calibri"/>
              </a:rPr>
              <a:t>			         </a:t>
            </a:r>
            <a:r>
              <a:rPr lang="en-US" sz="1400" i="1" dirty="0">
                <a:cs typeface="Calibri"/>
              </a:rPr>
              <a:t>(e.g. Collins et al., 2009)	   (Dempsey et al., 1999)</a:t>
            </a:r>
            <a:endParaRPr lang="en-US" sz="1400" dirty="0">
              <a:cs typeface="Calibri"/>
            </a:endParaRPr>
          </a:p>
          <a:p>
            <a:pPr marL="0" indent="0">
              <a:lnSpc>
                <a:spcPct val="100000"/>
              </a:lnSpc>
              <a:spcBef>
                <a:spcPts val="0"/>
              </a:spcBef>
              <a:buNone/>
            </a:pPr>
            <a:r>
              <a:rPr lang="en-US" sz="2400" dirty="0">
                <a:cs typeface="Calibri"/>
              </a:rPr>
              <a:t>			    Implied by fits to Europa’s fractures 50 – 90 kPa</a:t>
            </a:r>
            <a:r>
              <a:rPr lang="en-US" sz="1400" dirty="0">
                <a:cs typeface="Calibri"/>
              </a:rPr>
              <a:t>		         	         </a:t>
            </a:r>
            <a:r>
              <a:rPr lang="en-US" sz="1400" i="1" dirty="0">
                <a:cs typeface="Calibri"/>
              </a:rPr>
              <a:t>(e.g. Rhoden et al., 2010)</a:t>
            </a:r>
          </a:p>
          <a:p>
            <a:pPr marL="0" indent="0" algn="ctr">
              <a:lnSpc>
                <a:spcPct val="100000"/>
              </a:lnSpc>
              <a:buNone/>
            </a:pPr>
            <a:endParaRPr lang="en-US" sz="2400" dirty="0">
              <a:cs typeface="Calibri"/>
            </a:endParaRPr>
          </a:p>
        </p:txBody>
      </p:sp>
      <p:sp>
        <p:nvSpPr>
          <p:cNvPr id="4" name="Rectangle 3"/>
          <p:cNvSpPr/>
          <p:nvPr/>
        </p:nvSpPr>
        <p:spPr>
          <a:xfrm>
            <a:off x="1470213" y="989862"/>
            <a:ext cx="9412941" cy="1321084"/>
          </a:xfrm>
          <a:prstGeom prst="rect">
            <a:avLst/>
          </a:prstGeom>
          <a:noFill/>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5" name="Picture 4" descr="PIA02590.tif"/>
          <p:cNvPicPr>
            <a:picLocks noChangeAspect="1"/>
          </p:cNvPicPr>
          <p:nvPr/>
        </p:nvPicPr>
        <p:blipFill rotWithShape="1">
          <a:blip r:embed="rId3">
            <a:extLst>
              <a:ext uri="{BEBA8EAE-BF5A-486C-A8C5-ECC9F3942E4B}">
                <a14:imgProps xmlns:a14="http://schemas.microsoft.com/office/drawing/2010/main">
                  <a14:imgLayer r:embed="rId4">
                    <a14:imgEffect>
                      <a14:backgroundRemoval t="0" b="58556" l="187" r="94403"/>
                    </a14:imgEffect>
                  </a14:imgLayer>
                </a14:imgProps>
              </a:ext>
              <a:ext uri="{28A0092B-C50C-407E-A947-70E740481C1C}">
                <a14:useLocalDpi xmlns:a14="http://schemas.microsoft.com/office/drawing/2010/main" val="0"/>
              </a:ext>
            </a:extLst>
          </a:blip>
          <a:srcRect r="5792" b="46776"/>
          <a:stretch/>
        </p:blipFill>
        <p:spPr>
          <a:xfrm>
            <a:off x="474060" y="2492171"/>
            <a:ext cx="4205516" cy="3989485"/>
          </a:xfrm>
          <a:prstGeom prst="rect">
            <a:avLst/>
          </a:prstGeom>
        </p:spPr>
      </p:pic>
      <p:pic>
        <p:nvPicPr>
          <p:cNvPr id="6" name="Picture 5" descr="Eupa_Elas_MimasCompare_HR.png"/>
          <p:cNvPicPr>
            <a:picLocks noChangeAspect="1"/>
          </p:cNvPicPr>
          <p:nvPr/>
        </p:nvPicPr>
        <p:blipFill rotWithShape="1">
          <a:blip r:embed="rId5">
            <a:extLst>
              <a:ext uri="{28A0092B-C50C-407E-A947-70E740481C1C}">
                <a14:useLocalDpi xmlns:a14="http://schemas.microsoft.com/office/drawing/2010/main" val="0"/>
              </a:ext>
            </a:extLst>
          </a:blip>
          <a:srcRect l="4298" t="7331" r="6532" b="5668"/>
          <a:stretch/>
        </p:blipFill>
        <p:spPr>
          <a:xfrm>
            <a:off x="4831402" y="2545930"/>
            <a:ext cx="4043662" cy="3945297"/>
          </a:xfrm>
          <a:prstGeom prst="rect">
            <a:avLst/>
          </a:prstGeom>
        </p:spPr>
      </p:pic>
      <p:sp>
        <p:nvSpPr>
          <p:cNvPr id="8" name="TextBox 7"/>
          <p:cNvSpPr txBox="1"/>
          <p:nvPr/>
        </p:nvSpPr>
        <p:spPr>
          <a:xfrm>
            <a:off x="5143827" y="2752497"/>
            <a:ext cx="2207231" cy="1039214"/>
          </a:xfrm>
          <a:prstGeom prst="rect">
            <a:avLst/>
          </a:prstGeom>
          <a:noFill/>
        </p:spPr>
        <p:txBody>
          <a:bodyPr wrap="square" rtlCol="0">
            <a:spAutoFit/>
          </a:bodyPr>
          <a:lstStyle/>
          <a:p>
            <a:pPr algn="ctr"/>
            <a:r>
              <a:rPr lang="en-US" sz="2000" dirty="0">
                <a:solidFill>
                  <a:schemeClr val="bg1"/>
                </a:solidFill>
              </a:rPr>
              <a:t>Distribution of peak daily stress* for each location</a:t>
            </a:r>
          </a:p>
        </p:txBody>
      </p:sp>
      <p:sp>
        <p:nvSpPr>
          <p:cNvPr id="9" name="TextBox 8"/>
          <p:cNvSpPr txBox="1"/>
          <p:nvPr/>
        </p:nvSpPr>
        <p:spPr>
          <a:xfrm>
            <a:off x="0" y="2406098"/>
            <a:ext cx="2277035" cy="1107996"/>
          </a:xfrm>
          <a:prstGeom prst="rect">
            <a:avLst/>
          </a:prstGeom>
          <a:noFill/>
        </p:spPr>
        <p:txBody>
          <a:bodyPr wrap="square" rtlCol="0">
            <a:spAutoFit/>
          </a:bodyPr>
          <a:lstStyle/>
          <a:p>
            <a:pPr algn="ctr"/>
            <a:r>
              <a:rPr lang="en-US" sz="2200" dirty="0"/>
              <a:t>Global peak stress from eccentricity &lt;</a:t>
            </a:r>
            <a:r>
              <a:rPr lang="en-US" sz="2200" dirty="0">
                <a:latin typeface="Calibri"/>
                <a:cs typeface="Calibri"/>
              </a:rPr>
              <a:t>100 kPa</a:t>
            </a:r>
          </a:p>
        </p:txBody>
      </p:sp>
      <p:sp>
        <p:nvSpPr>
          <p:cNvPr id="10" name="TextBox 9"/>
          <p:cNvSpPr txBox="1"/>
          <p:nvPr/>
        </p:nvSpPr>
        <p:spPr>
          <a:xfrm>
            <a:off x="955148" y="6491227"/>
            <a:ext cx="8127478" cy="338554"/>
          </a:xfrm>
          <a:prstGeom prst="rect">
            <a:avLst/>
          </a:prstGeom>
          <a:noFill/>
        </p:spPr>
        <p:txBody>
          <a:bodyPr wrap="square" rtlCol="0">
            <a:spAutoFit/>
          </a:bodyPr>
          <a:lstStyle/>
          <a:p>
            <a:r>
              <a:rPr lang="en-US" sz="1600" dirty="0"/>
              <a:t>*Using viscoelastic equations + “elastic” parameters from </a:t>
            </a:r>
            <a:r>
              <a:rPr lang="en-US" sz="1600" dirty="0" err="1"/>
              <a:t>Jara-Orue</a:t>
            </a:r>
            <a:r>
              <a:rPr lang="en-US" sz="1600" dirty="0"/>
              <a:t> + </a:t>
            </a:r>
            <a:r>
              <a:rPr lang="en-US" sz="1600" dirty="0" err="1"/>
              <a:t>Vermeersen</a:t>
            </a:r>
            <a:r>
              <a:rPr lang="en-US" sz="1600" dirty="0">
                <a:latin typeface="Calibri"/>
                <a:cs typeface="Calibri"/>
              </a:rPr>
              <a:t>, 2011</a:t>
            </a:r>
            <a:endParaRPr lang="en-US" sz="1600" dirty="0"/>
          </a:p>
        </p:txBody>
      </p:sp>
      <p:sp>
        <p:nvSpPr>
          <p:cNvPr id="7" name="Rectangle 6">
            <a:extLst>
              <a:ext uri="{FF2B5EF4-FFF2-40B4-BE49-F238E27FC236}">
                <a16:creationId xmlns:a16="http://schemas.microsoft.com/office/drawing/2014/main" id="{AE2B7111-2257-F348-B81F-65DA210F0A56}"/>
              </a:ext>
            </a:extLst>
          </p:cNvPr>
          <p:cNvSpPr/>
          <p:nvPr/>
        </p:nvSpPr>
        <p:spPr>
          <a:xfrm>
            <a:off x="9142261" y="2675386"/>
            <a:ext cx="2784695" cy="3785652"/>
          </a:xfrm>
          <a:prstGeom prst="rect">
            <a:avLst/>
          </a:prstGeom>
        </p:spPr>
        <p:txBody>
          <a:bodyPr wrap="square">
            <a:spAutoFit/>
          </a:bodyPr>
          <a:lstStyle/>
          <a:p>
            <a:pPr algn="ctr"/>
            <a:r>
              <a:rPr lang="en-US" sz="2400" u="sng" dirty="0"/>
              <a:t>Assumption</a:t>
            </a:r>
            <a:r>
              <a:rPr lang="en-US" sz="2400" dirty="0"/>
              <a:t>: Failure occurs when tidal stresses &gt; 50 kPa</a:t>
            </a:r>
          </a:p>
          <a:p>
            <a:pPr algn="ctr"/>
            <a:endParaRPr lang="en-US" sz="2400" dirty="0"/>
          </a:p>
          <a:p>
            <a:pPr algn="ctr"/>
            <a:r>
              <a:rPr lang="en-US" sz="2400" dirty="0"/>
              <a:t>Additional sources of stress, e.g. NSR and ice shell cooling should operate on </a:t>
            </a:r>
          </a:p>
          <a:p>
            <a:pPr algn="ctr"/>
            <a:r>
              <a:rPr lang="en-US" sz="2400" dirty="0"/>
              <a:t>all icy, ocean worlds in eccentric orbits</a:t>
            </a:r>
          </a:p>
        </p:txBody>
      </p:sp>
    </p:spTree>
    <p:extLst>
      <p:ext uri="{BB962C8B-B14F-4D97-AF65-F5344CB8AC3E}">
        <p14:creationId xmlns:p14="http://schemas.microsoft.com/office/powerpoint/2010/main" val="1873543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imas_Cassini.jpg"/>
          <p:cNvPicPr>
            <a:picLocks noChangeAspect="1"/>
          </p:cNvPicPr>
          <p:nvPr/>
        </p:nvPicPr>
        <p:blipFill rotWithShape="1">
          <a:blip r:embed="rId3">
            <a:extLst>
              <a:ext uri="{28A0092B-C50C-407E-A947-70E740481C1C}">
                <a14:useLocalDpi xmlns:a14="http://schemas.microsoft.com/office/drawing/2010/main" val="0"/>
              </a:ext>
            </a:extLst>
          </a:blip>
          <a:srcRect l="3813" t="4357" r="3594" b="4793"/>
          <a:stretch/>
        </p:blipFill>
        <p:spPr>
          <a:xfrm>
            <a:off x="1181262" y="2353314"/>
            <a:ext cx="4438680" cy="4355127"/>
          </a:xfrm>
          <a:prstGeom prst="rect">
            <a:avLst/>
          </a:prstGeom>
          <a:ln>
            <a:solidFill>
              <a:srgbClr val="FFFFFF"/>
            </a:solidFill>
          </a:ln>
        </p:spPr>
      </p:pic>
      <p:sp>
        <p:nvSpPr>
          <p:cNvPr id="2" name="Title 1"/>
          <p:cNvSpPr>
            <a:spLocks noGrp="1"/>
          </p:cNvSpPr>
          <p:nvPr>
            <p:ph type="title"/>
          </p:nvPr>
        </p:nvSpPr>
        <p:spPr>
          <a:xfrm>
            <a:off x="0" y="56389"/>
            <a:ext cx="12192000" cy="1143000"/>
          </a:xfrm>
        </p:spPr>
        <p:txBody>
          <a:bodyPr>
            <a:normAutofit/>
          </a:bodyPr>
          <a:lstStyle/>
          <a:p>
            <a:pPr algn="ctr"/>
            <a:r>
              <a:rPr lang="en-US" dirty="0"/>
              <a:t>Does Mimas have an ocean?</a:t>
            </a:r>
          </a:p>
        </p:txBody>
      </p:sp>
      <p:pic>
        <p:nvPicPr>
          <p:cNvPr id="7" name="Picture 6" descr="ProlateSpheroid.png"/>
          <p:cNvPicPr>
            <a:picLocks noChangeAspect="1"/>
          </p:cNvPicPr>
          <p:nvPr/>
        </p:nvPicPr>
        <p:blipFill>
          <a:blip r:embed="rId4">
            <a:alphaModFix amt="68000"/>
            <a:extLst>
              <a:ext uri="{28A0092B-C50C-407E-A947-70E740481C1C}">
                <a14:useLocalDpi xmlns:a14="http://schemas.microsoft.com/office/drawing/2010/main" val="0"/>
              </a:ext>
            </a:extLst>
          </a:blip>
          <a:stretch>
            <a:fillRect/>
          </a:stretch>
        </p:blipFill>
        <p:spPr>
          <a:xfrm rot="5400000">
            <a:off x="2505115" y="3172982"/>
            <a:ext cx="1681773" cy="2742892"/>
          </a:xfrm>
          <a:prstGeom prst="rect">
            <a:avLst/>
          </a:prstGeom>
        </p:spPr>
      </p:pic>
      <p:sp>
        <p:nvSpPr>
          <p:cNvPr id="9" name="Content Placeholder 2"/>
          <p:cNvSpPr>
            <a:spLocks noGrp="1"/>
          </p:cNvSpPr>
          <p:nvPr>
            <p:ph idx="1"/>
          </p:nvPr>
        </p:nvSpPr>
        <p:spPr>
          <a:xfrm>
            <a:off x="1843751" y="1556779"/>
            <a:ext cx="8510954" cy="365280"/>
          </a:xfrm>
        </p:spPr>
        <p:txBody>
          <a:bodyPr>
            <a:normAutofit/>
          </a:bodyPr>
          <a:lstStyle/>
          <a:p>
            <a:pPr marL="0" indent="0" algn="ctr">
              <a:buNone/>
            </a:pPr>
            <a:r>
              <a:rPr lang="en-US" sz="1400" i="1" dirty="0"/>
              <a:t>(</a:t>
            </a:r>
            <a:r>
              <a:rPr lang="en-US" sz="1400" i="1" dirty="0" err="1"/>
              <a:t>Tajeddine</a:t>
            </a:r>
            <a:r>
              <a:rPr lang="en-US" sz="1400" i="1" dirty="0"/>
              <a:t> et al., </a:t>
            </a:r>
            <a:r>
              <a:rPr lang="en-US" sz="1400" i="1" dirty="0">
                <a:latin typeface="Calibri"/>
                <a:cs typeface="Calibri"/>
              </a:rPr>
              <a:t>2014</a:t>
            </a:r>
            <a:r>
              <a:rPr lang="en-US" sz="1400" i="1" dirty="0"/>
              <a:t>)</a:t>
            </a:r>
          </a:p>
        </p:txBody>
      </p:sp>
      <p:pic>
        <p:nvPicPr>
          <p:cNvPr id="11" name="Picture 10" descr="Mimas_Cassini.jpg"/>
          <p:cNvPicPr>
            <a:picLocks noChangeAspect="1"/>
          </p:cNvPicPr>
          <p:nvPr/>
        </p:nvPicPr>
        <p:blipFill rotWithShape="1">
          <a:blip r:embed="rId3">
            <a:extLst>
              <a:ext uri="{28A0092B-C50C-407E-A947-70E740481C1C}">
                <a14:useLocalDpi xmlns:a14="http://schemas.microsoft.com/office/drawing/2010/main" val="0"/>
              </a:ext>
            </a:extLst>
          </a:blip>
          <a:srcRect l="3813" t="4357" r="3594" b="4793"/>
          <a:stretch/>
        </p:blipFill>
        <p:spPr>
          <a:xfrm>
            <a:off x="6389248" y="2353314"/>
            <a:ext cx="4438680" cy="4355127"/>
          </a:xfrm>
          <a:prstGeom prst="rect">
            <a:avLst/>
          </a:prstGeom>
          <a:ln>
            <a:solidFill>
              <a:srgbClr val="FFFFFF"/>
            </a:solidFill>
          </a:ln>
        </p:spPr>
      </p:pic>
      <p:sp>
        <p:nvSpPr>
          <p:cNvPr id="10" name="TextBox 9"/>
          <p:cNvSpPr txBox="1"/>
          <p:nvPr/>
        </p:nvSpPr>
        <p:spPr>
          <a:xfrm>
            <a:off x="2018965" y="1867381"/>
            <a:ext cx="2798651" cy="461665"/>
          </a:xfrm>
          <a:prstGeom prst="rect">
            <a:avLst/>
          </a:prstGeom>
          <a:noFill/>
        </p:spPr>
        <p:txBody>
          <a:bodyPr wrap="none" rtlCol="0">
            <a:spAutoFit/>
          </a:bodyPr>
          <a:lstStyle/>
          <a:p>
            <a:r>
              <a:rPr lang="en-US" sz="2400" dirty="0"/>
              <a:t>Non-hydrostatic core</a:t>
            </a:r>
          </a:p>
        </p:txBody>
      </p:sp>
      <p:sp>
        <p:nvSpPr>
          <p:cNvPr id="14" name="Oval 13"/>
          <p:cNvSpPr/>
          <p:nvPr/>
        </p:nvSpPr>
        <p:spPr>
          <a:xfrm>
            <a:off x="6535782" y="2500802"/>
            <a:ext cx="4056891" cy="3996758"/>
          </a:xfrm>
          <a:prstGeom prst="ellipse">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705766" y="2658254"/>
            <a:ext cx="3713857" cy="3662888"/>
          </a:xfrm>
          <a:prstGeom prst="ellips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6881614" y="2824332"/>
            <a:ext cx="3386986" cy="3340503"/>
          </a:xfrm>
          <a:prstGeom prst="ellipse">
            <a:avLst/>
          </a:prstGeom>
          <a:blipFill>
            <a:blip r:embed="rId5"/>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Box 17"/>
          <p:cNvSpPr txBox="1"/>
          <p:nvPr/>
        </p:nvSpPr>
        <p:spPr>
          <a:xfrm>
            <a:off x="7689402" y="1867381"/>
            <a:ext cx="1814920" cy="461665"/>
          </a:xfrm>
          <a:prstGeom prst="rect">
            <a:avLst/>
          </a:prstGeom>
          <a:noFill/>
        </p:spPr>
        <p:txBody>
          <a:bodyPr wrap="none" rtlCol="0">
            <a:spAutoFit/>
          </a:bodyPr>
          <a:lstStyle/>
          <a:p>
            <a:pPr algn="ctr"/>
            <a:r>
              <a:rPr lang="en-US" sz="2400" dirty="0"/>
              <a:t>Global ocean</a:t>
            </a:r>
          </a:p>
        </p:txBody>
      </p:sp>
      <p:sp>
        <p:nvSpPr>
          <p:cNvPr id="24" name="TextBox 23"/>
          <p:cNvSpPr txBox="1"/>
          <p:nvPr/>
        </p:nvSpPr>
        <p:spPr>
          <a:xfrm>
            <a:off x="7363846" y="3947535"/>
            <a:ext cx="2408913" cy="1200329"/>
          </a:xfrm>
          <a:prstGeom prst="rect">
            <a:avLst/>
          </a:prstGeom>
          <a:noFill/>
        </p:spPr>
        <p:txBody>
          <a:bodyPr wrap="square" rtlCol="0">
            <a:spAutoFit/>
          </a:bodyPr>
          <a:lstStyle/>
          <a:p>
            <a:pPr algn="ctr"/>
            <a:r>
              <a:rPr lang="en-US" sz="2400" dirty="0"/>
              <a:t>Ice shell thickness depends on viscosity</a:t>
            </a:r>
          </a:p>
        </p:txBody>
      </p:sp>
      <p:sp>
        <p:nvSpPr>
          <p:cNvPr id="15" name="TextBox 14">
            <a:extLst>
              <a:ext uri="{FF2B5EF4-FFF2-40B4-BE49-F238E27FC236}">
                <a16:creationId xmlns:a16="http://schemas.microsoft.com/office/drawing/2014/main" id="{E04EADAD-B4BE-404D-A6F1-B0FFE0C4D84C}"/>
              </a:ext>
            </a:extLst>
          </p:cNvPr>
          <p:cNvSpPr txBox="1"/>
          <p:nvPr/>
        </p:nvSpPr>
        <p:spPr>
          <a:xfrm>
            <a:off x="3795977" y="1048069"/>
            <a:ext cx="4924297" cy="461665"/>
          </a:xfrm>
          <a:prstGeom prst="rect">
            <a:avLst/>
          </a:prstGeom>
          <a:noFill/>
        </p:spPr>
        <p:txBody>
          <a:bodyPr wrap="none" rtlCol="0">
            <a:spAutoFit/>
          </a:bodyPr>
          <a:lstStyle/>
          <a:p>
            <a:r>
              <a:rPr lang="en-US" sz="2400" dirty="0"/>
              <a:t>Mimas’ </a:t>
            </a:r>
            <a:r>
              <a:rPr lang="en-US" sz="2400" dirty="0" err="1"/>
              <a:t>librations</a:t>
            </a:r>
            <a:r>
              <a:rPr lang="en-US" sz="2400" dirty="0"/>
              <a:t> constrain its interior</a:t>
            </a:r>
          </a:p>
        </p:txBody>
      </p:sp>
    </p:spTree>
    <p:extLst>
      <p:ext uri="{BB962C8B-B14F-4D97-AF65-F5344CB8AC3E}">
        <p14:creationId xmlns:p14="http://schemas.microsoft.com/office/powerpoint/2010/main" val="83918304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2622</TotalTime>
  <Words>1822</Words>
  <Application>Microsoft Macintosh PowerPoint</Application>
  <PresentationFormat>Widescreen</PresentationFormat>
  <Paragraphs>265</Paragraphs>
  <Slides>19</Slides>
  <Notes>11</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ＭＳ 明朝</vt:lpstr>
      <vt:lpstr>Osaka</vt:lpstr>
      <vt:lpstr>Arial</vt:lpstr>
      <vt:lpstr>Calibri</vt:lpstr>
      <vt:lpstr>Calibri Light</vt:lpstr>
      <vt:lpstr>Corbel</vt:lpstr>
      <vt:lpstr>Times New Roman</vt:lpstr>
      <vt:lpstr>Trebuchet MS</vt:lpstr>
      <vt:lpstr>Office Theme</vt:lpstr>
      <vt:lpstr>The tide that binds: Stress and tectonics on the mid-sized icy moons of Saturn</vt:lpstr>
      <vt:lpstr>Tidal-tectonics on the original ocean moon</vt:lpstr>
      <vt:lpstr>Enceladus – An active, icy world</vt:lpstr>
      <vt:lpstr>PowerPoint Presentation</vt:lpstr>
      <vt:lpstr>The mid-sized Saturian satellites</vt:lpstr>
      <vt:lpstr>PowerPoint Presentation</vt:lpstr>
      <vt:lpstr>We identify interior structures that produce tidal stress magnitudes and orientations that match observed fractures or the lack of fractures</vt:lpstr>
      <vt:lpstr>Predicting failure (of ice)</vt:lpstr>
      <vt:lpstr>Does Mimas have an ocean?</vt:lpstr>
      <vt:lpstr>Can geology rule out the ocean?</vt:lpstr>
      <vt:lpstr>Computing tidal stresses on Mimas</vt:lpstr>
      <vt:lpstr>Tidal stresses on Mimas with an ocean</vt:lpstr>
      <vt:lpstr>PowerPoint Presentation</vt:lpstr>
      <vt:lpstr>PowerPoint Presentation</vt:lpstr>
      <vt:lpstr>PowerPoint Presentation</vt:lpstr>
      <vt:lpstr>Can we explain activity and lack of activity?</vt:lpstr>
      <vt:lpstr>Dione?</vt:lpstr>
      <vt:lpstr>At current eccentricity, Dione’s stresses are low</vt:lpstr>
      <vt:lpstr>Additional conclusions</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tide that binds: Stress and tectonics on the mid-sized icy moons of Saturn</dc:title>
  <dc:creator>Alyssa Rhoden</dc:creator>
  <cp:lastModifiedBy>Alyssa Rhoden</cp:lastModifiedBy>
  <cp:revision>185</cp:revision>
  <dcterms:created xsi:type="dcterms:W3CDTF">2018-08-12T20:42:45Z</dcterms:created>
  <dcterms:modified xsi:type="dcterms:W3CDTF">2018-08-14T16:24:52Z</dcterms:modified>
</cp:coreProperties>
</file>