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72" r:id="rId2"/>
    <p:sldId id="276" r:id="rId3"/>
    <p:sldId id="296" r:id="rId4"/>
    <p:sldId id="303" r:id="rId5"/>
    <p:sldId id="314" r:id="rId6"/>
    <p:sldId id="282" r:id="rId7"/>
    <p:sldId id="315" r:id="rId8"/>
    <p:sldId id="305" r:id="rId9"/>
    <p:sldId id="293" r:id="rId10"/>
    <p:sldId id="310" r:id="rId11"/>
    <p:sldId id="313" r:id="rId12"/>
    <p:sldId id="2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9"/>
    <p:restoredTop sz="86266"/>
  </p:normalViewPr>
  <p:slideViewPr>
    <p:cSldViewPr snapToGrid="0" snapToObjects="1">
      <p:cViewPr varScale="1">
        <p:scale>
          <a:sx n="81" d="100"/>
          <a:sy n="81" d="100"/>
        </p:scale>
        <p:origin x="1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4E29A-510F-8246-A546-A9CFEEDAB795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643EB-B1A9-634B-9644-D19DABA0E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22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43EB-B1A9-634B-9644-D19DABA0E8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43EB-B1A9-634B-9644-D19DABA0E8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85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Variation in grain size and maybe also</a:t>
            </a:r>
            <a:r>
              <a:rPr lang="en-US" baseline="0" dirty="0" smtClean="0"/>
              <a:t> </a:t>
            </a:r>
            <a:r>
              <a:rPr lang="en-US" dirty="0" smtClean="0"/>
              <a:t>composition</a:t>
            </a:r>
          </a:p>
          <a:p>
            <a:endParaRPr lang="en-US" dirty="0" smtClean="0"/>
          </a:p>
          <a:p>
            <a:r>
              <a:rPr lang="en-US" dirty="0" smtClean="0"/>
              <a:t>Rotational period unknown as per JPL/Horizon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43EB-B1A9-634B-9644-D19DABA0E8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1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Correction of phase coefficient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643EB-B1A9-634B-9644-D19DABA0E8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4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95005-7054-B046-992D-6387A25065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97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1B038-73E9-464A-A47F-1D57EF611D53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98BCF-24FB-1042-85A6-EB6A1F2F2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4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4" Type="http://schemas.openxmlformats.org/officeDocument/2006/relationships/image" Target="../media/image20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png"/><Relationship Id="rId5" Type="http://schemas.openxmlformats.org/officeDocument/2006/relationships/image" Target="../media/image10.emf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4" Type="http://schemas.openxmlformats.org/officeDocument/2006/relationships/image" Target="../media/image16.emf"/><Relationship Id="rId5" Type="http://schemas.openxmlformats.org/officeDocument/2006/relationships/image" Target="../media/image17.jpg"/><Relationship Id="rId6" Type="http://schemas.openxmlformats.org/officeDocument/2006/relationships/image" Target="../media/image18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0719" y="565618"/>
            <a:ext cx="838676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Dione and Helene </a:t>
            </a:r>
          </a:p>
          <a:p>
            <a:pPr algn="ctr"/>
            <a:r>
              <a:rPr lang="en-US" sz="4000" dirty="0" smtClean="0"/>
              <a:t>Disk-integrated observations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800" dirty="0" smtClean="0"/>
              <a:t>Emilie Royer</a:t>
            </a:r>
          </a:p>
          <a:p>
            <a:pPr algn="ctr"/>
            <a:r>
              <a:rPr lang="en-US" sz="2800" dirty="0" smtClean="0"/>
              <a:t>Amanda Hendrix</a:t>
            </a:r>
          </a:p>
          <a:p>
            <a:pPr algn="ctr"/>
            <a:r>
              <a:rPr lang="en-US" sz="2800" dirty="0" smtClean="0"/>
              <a:t>Carly Howett</a:t>
            </a:r>
          </a:p>
          <a:p>
            <a:pPr algn="ctr"/>
            <a:r>
              <a:rPr lang="en-US" sz="2800" dirty="0" smtClean="0"/>
              <a:t>Linda </a:t>
            </a:r>
            <a:r>
              <a:rPr lang="en-US" sz="2800" dirty="0" err="1" smtClean="0"/>
              <a:t>Spilker</a:t>
            </a:r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000" dirty="0" smtClean="0"/>
              <a:t>August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, 2018 </a:t>
            </a:r>
            <a:r>
              <a:rPr lang="mr-IN" sz="2000" dirty="0" smtClean="0"/>
              <a:t>–</a:t>
            </a:r>
            <a:r>
              <a:rPr lang="en-US" sz="2000" dirty="0" smtClean="0"/>
              <a:t> Boulder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245" y="2996437"/>
            <a:ext cx="2182416" cy="17266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85" y="3889793"/>
            <a:ext cx="1790700" cy="1779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3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4365" y="5390196"/>
            <a:ext cx="8633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330" y="3354389"/>
            <a:ext cx="5138670" cy="3632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60" y="496727"/>
            <a:ext cx="5081353" cy="3629538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0" y="0"/>
            <a:ext cx="9144000" cy="485919"/>
            <a:chOff x="0" y="-6342"/>
            <a:chExt cx="9144000" cy="485919"/>
          </a:xfrm>
        </p:grpSpPr>
        <p:sp>
          <p:nvSpPr>
            <p:cNvPr id="15" name="TextBox 14"/>
            <p:cNvSpPr txBox="1"/>
            <p:nvPr/>
          </p:nvSpPr>
          <p:spPr>
            <a:xfrm>
              <a:off x="0" y="-634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Helene vs Dione </a:t>
              </a:r>
              <a:r>
                <a:rPr lang="en-US" sz="2400" smtClean="0"/>
                <a:t>UVIS spectra</a:t>
              </a:r>
              <a:endParaRPr lang="en-US" sz="2400" dirty="0"/>
            </a:p>
          </p:txBody>
        </p:sp>
        <p:cxnSp>
          <p:nvCxnSpPr>
            <p:cNvPr id="16" name="Straight Connector 15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647115" y="4539984"/>
            <a:ext cx="3528810" cy="20313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Helene - day </a:t>
            </a:r>
            <a:r>
              <a:rPr lang="en-US" dirty="0" smtClean="0"/>
              <a:t>2011_031 - </a:t>
            </a:r>
            <a:r>
              <a:rPr lang="en-US" dirty="0"/>
              <a:t>leading side </a:t>
            </a:r>
            <a:r>
              <a:rPr lang="en-US" dirty="0" smtClean="0"/>
              <a:t>(118 </a:t>
            </a:r>
            <a:r>
              <a:rPr lang="en-US" dirty="0"/>
              <a:t>to 150 </a:t>
            </a:r>
            <a:r>
              <a:rPr lang="en-US" dirty="0" err="1" smtClean="0"/>
              <a:t>deg</a:t>
            </a:r>
            <a:r>
              <a:rPr lang="en-US" dirty="0" smtClean="0"/>
              <a:t> longitude)</a:t>
            </a:r>
            <a:endParaRPr lang="en-US" dirty="0"/>
          </a:p>
          <a:p>
            <a:r>
              <a:rPr lang="en-US" dirty="0"/>
              <a:t>phase angle 37 to 67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Dione - day 2006_052 - leading side (94 </a:t>
            </a:r>
            <a:r>
              <a:rPr lang="en-US" dirty="0" err="1">
                <a:solidFill>
                  <a:srgbClr val="FF0000"/>
                </a:solidFill>
              </a:rPr>
              <a:t>deg</a:t>
            </a:r>
            <a:r>
              <a:rPr lang="en-US" dirty="0">
                <a:solidFill>
                  <a:srgbClr val="FF0000"/>
                </a:solidFill>
              </a:rPr>
              <a:t> longitude)</a:t>
            </a:r>
          </a:p>
          <a:p>
            <a:r>
              <a:rPr lang="en-US" dirty="0">
                <a:solidFill>
                  <a:srgbClr val="FF0000"/>
                </a:solidFill>
              </a:rPr>
              <a:t>phase angle </a:t>
            </a:r>
            <a:r>
              <a:rPr lang="en-US" dirty="0" smtClean="0">
                <a:solidFill>
                  <a:srgbClr val="FF0000"/>
                </a:solidFill>
              </a:rPr>
              <a:t>63.7 </a:t>
            </a:r>
            <a:r>
              <a:rPr lang="en-US" dirty="0" err="1" smtClean="0">
                <a:solidFill>
                  <a:srgbClr val="FF0000"/>
                </a:solidFill>
              </a:rPr>
              <a:t>deg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81093" y="734187"/>
            <a:ext cx="3796661" cy="203132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Helene - day </a:t>
            </a:r>
            <a:r>
              <a:rPr lang="en-US" dirty="0" smtClean="0"/>
              <a:t>2011_031 </a:t>
            </a:r>
            <a:r>
              <a:rPr lang="mr-IN" dirty="0" smtClean="0"/>
              <a:t>–</a:t>
            </a:r>
            <a:r>
              <a:rPr lang="en-US" dirty="0" smtClean="0"/>
              <a:t> leading side (118 to 150 </a:t>
            </a:r>
            <a:r>
              <a:rPr lang="en-US" dirty="0" err="1" smtClean="0"/>
              <a:t>deg</a:t>
            </a:r>
            <a:r>
              <a:rPr lang="en-US" dirty="0" smtClean="0"/>
              <a:t> longitude)</a:t>
            </a:r>
            <a:endParaRPr lang="en-US" dirty="0"/>
          </a:p>
          <a:p>
            <a:r>
              <a:rPr lang="en-US" dirty="0"/>
              <a:t>phase angle 37 to 67</a:t>
            </a:r>
          </a:p>
          <a:p>
            <a:endParaRPr lang="en-US" dirty="0" smtClean="0"/>
          </a:p>
          <a:p>
            <a:r>
              <a:rPr lang="en-US" dirty="0">
                <a:solidFill>
                  <a:schemeClr val="accent4"/>
                </a:solidFill>
              </a:rPr>
              <a:t>Dione </a:t>
            </a:r>
            <a:r>
              <a:rPr lang="mr-IN" dirty="0">
                <a:solidFill>
                  <a:schemeClr val="accent4"/>
                </a:solidFill>
              </a:rPr>
              <a:t>–</a:t>
            </a:r>
            <a:r>
              <a:rPr lang="en-US" dirty="0">
                <a:solidFill>
                  <a:schemeClr val="accent4"/>
                </a:solidFill>
              </a:rPr>
              <a:t> day 2005_065 - trailing side (238 </a:t>
            </a:r>
            <a:r>
              <a:rPr lang="en-US" dirty="0" err="1">
                <a:solidFill>
                  <a:schemeClr val="accent4"/>
                </a:solidFill>
              </a:rPr>
              <a:t>deg</a:t>
            </a:r>
            <a:r>
              <a:rPr lang="en-US" dirty="0">
                <a:solidFill>
                  <a:schemeClr val="accent4"/>
                </a:solidFill>
              </a:rPr>
              <a:t> longitude)</a:t>
            </a:r>
          </a:p>
          <a:p>
            <a:r>
              <a:rPr lang="en-US" dirty="0">
                <a:solidFill>
                  <a:schemeClr val="accent4"/>
                </a:solidFill>
              </a:rPr>
              <a:t>phase angle </a:t>
            </a:r>
            <a:r>
              <a:rPr lang="en-US" dirty="0" smtClean="0">
                <a:solidFill>
                  <a:schemeClr val="accent4"/>
                </a:solidFill>
              </a:rPr>
              <a:t>50.5deg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0800000">
            <a:off x="4386868" y="1194290"/>
            <a:ext cx="494225" cy="29629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4175925" y="5713361"/>
            <a:ext cx="494225" cy="296297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6206" y="5110130"/>
            <a:ext cx="70397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Dione trailing (</a:t>
            </a:r>
            <a:r>
              <a:rPr lang="en-US" sz="2000" dirty="0"/>
              <a:t>238 </a:t>
            </a:r>
            <a:r>
              <a:rPr lang="en-US" sz="2000" dirty="0" err="1"/>
              <a:t>deg</a:t>
            </a:r>
            <a:r>
              <a:rPr lang="en-US" sz="2000" dirty="0"/>
              <a:t> longitude) at phase angle 50.5 </a:t>
            </a:r>
            <a:r>
              <a:rPr lang="en-US" sz="2000" dirty="0" err="1"/>
              <a:t>deg</a:t>
            </a:r>
            <a:r>
              <a:rPr lang="en-US" sz="2000" dirty="0"/>
              <a:t> on day </a:t>
            </a:r>
            <a:r>
              <a:rPr lang="en-US" sz="2000" dirty="0" smtClean="0"/>
              <a:t>2005_065) is brighter than Helene (average of phase 37-67 </a:t>
            </a:r>
            <a:r>
              <a:rPr lang="en-US" sz="2000" dirty="0" err="1" smtClean="0"/>
              <a:t>deg</a:t>
            </a:r>
            <a:r>
              <a:rPr lang="en-US" sz="2000" dirty="0" smtClean="0"/>
              <a:t>) in VIS but darker in UV</a:t>
            </a:r>
          </a:p>
          <a:p>
            <a:endParaRPr lang="en-US" sz="2000" dirty="0"/>
          </a:p>
          <a:p>
            <a:r>
              <a:rPr lang="en-US" sz="2000" dirty="0" smtClean="0"/>
              <a:t>Phase coefficient correction needed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03" y="785094"/>
            <a:ext cx="6055050" cy="4325036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8" name="TextBox 7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Helene vs Dione UVIS and ISS spectra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15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13" name="TextBox 12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Summary</a:t>
              </a:r>
              <a:endParaRPr lang="en-US" sz="2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540421" y="820849"/>
            <a:ext cx="806315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Photometric results on Dione follow same trend for UV, VIS and IR</a:t>
            </a:r>
          </a:p>
          <a:p>
            <a:pPr marL="285750" indent="-285750">
              <a:buFont typeface="Wingdings" charset="2"/>
              <a:buChar char="Ø"/>
            </a:pPr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We can investigate better the opposition effect at multiple wavelengths with the set of 8 Dione observations</a:t>
            </a:r>
          </a:p>
          <a:p>
            <a:pPr marL="285750" indent="-285750">
              <a:buFont typeface="Wingdings" charset="2"/>
              <a:buChar char="Ø"/>
            </a:pPr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What can we say about the 0-2deg phase angle spread seen in ISS and VIMS data but not in UVIS data? CBOE?</a:t>
            </a:r>
          </a:p>
          <a:p>
            <a:pPr marL="285750" indent="-285750">
              <a:buFont typeface="Wingdings" charset="2"/>
              <a:buChar char="Ø"/>
            </a:pPr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Porosity on Dione can be better investigated</a:t>
            </a:r>
          </a:p>
          <a:p>
            <a:pPr marL="285750" indent="-285750">
              <a:buFont typeface="Wingdings" charset="2"/>
              <a:buChar char="Ø"/>
            </a:pPr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Difference in grain size between Dione leading and trailing and between Dione and </a:t>
            </a:r>
            <a:r>
              <a:rPr lang="en-US" sz="2000" dirty="0"/>
              <a:t>H</a:t>
            </a:r>
            <a:r>
              <a:rPr lang="en-US" sz="2000" dirty="0" smtClean="0"/>
              <a:t>elene</a:t>
            </a:r>
          </a:p>
          <a:p>
            <a:pPr marL="285750" indent="-285750">
              <a:buFont typeface="Wingdings" charset="2"/>
              <a:buChar char="Ø"/>
            </a:pP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sz="2000" dirty="0" smtClean="0"/>
              <a:t>Helene brighter than Dione in UV but darker than Dione in VIS? What happened in the UVIS-ISS wavelength gap? Is the change in brightness real?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9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3739" y="4466336"/>
            <a:ext cx="75910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charset="0"/>
              <a:buChar char="•"/>
            </a:pPr>
            <a:r>
              <a:rPr lang="en-US" sz="2000" dirty="0">
                <a:latin typeface="font000000001f1e9ae9" charset="0"/>
              </a:rPr>
              <a:t>I</a:t>
            </a:r>
            <a:r>
              <a:rPr lang="en-US" sz="2000" dirty="0" smtClean="0">
                <a:latin typeface="font000000001f1e9ae9" charset="0"/>
              </a:rPr>
              <a:t>nvestigate </a:t>
            </a:r>
            <a:r>
              <a:rPr lang="en-US" sz="2000" dirty="0">
                <a:latin typeface="font000000001f1e9ae9" charset="0"/>
              </a:rPr>
              <a:t>Dione-Helene in term of origin, formation and </a:t>
            </a:r>
            <a:r>
              <a:rPr lang="en-US" sz="2000" dirty="0" smtClean="0">
                <a:latin typeface="font000000001f1e9ae9" charset="0"/>
              </a:rPr>
              <a:t>evolution</a:t>
            </a:r>
          </a:p>
          <a:p>
            <a:pPr marL="342900" indent="-342900" algn="just">
              <a:buFont typeface="Arial" charset="0"/>
              <a:buChar char="•"/>
            </a:pPr>
            <a:endParaRPr lang="en-US" sz="2000" dirty="0" smtClean="0">
              <a:latin typeface="font000000001f1e9ae9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000" dirty="0" smtClean="0">
                <a:latin typeface="font000000001f1e9ae9" charset="0"/>
              </a:rPr>
              <a:t>Retrieve </a:t>
            </a:r>
            <a:r>
              <a:rPr lang="en-US" sz="2000" dirty="0">
                <a:latin typeface="font000000001f1e9ae9" charset="0"/>
              </a:rPr>
              <a:t>the photometric properties </a:t>
            </a:r>
          </a:p>
          <a:p>
            <a:pPr marL="342900" indent="-342900" algn="just">
              <a:buFont typeface="Arial" charset="0"/>
              <a:buChar char="•"/>
            </a:pPr>
            <a:endParaRPr lang="en-US" sz="2000" dirty="0" smtClean="0">
              <a:latin typeface="font000000001f1e9ae9" charset="0"/>
            </a:endParaRPr>
          </a:p>
          <a:p>
            <a:pPr marL="342900" indent="-342900" algn="just">
              <a:buFont typeface="Arial" charset="0"/>
              <a:buChar char="•"/>
            </a:pPr>
            <a:r>
              <a:rPr lang="en-US" sz="2000" b="1" dirty="0" smtClean="0">
                <a:latin typeface="TimesNewRomanPS" charset="0"/>
              </a:rPr>
              <a:t>Is </a:t>
            </a:r>
            <a:r>
              <a:rPr lang="en-US" sz="2000" b="1" dirty="0">
                <a:latin typeface="TimesNewRomanPS" charset="0"/>
              </a:rPr>
              <a:t>Helene a captured moon?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081826" y="961866"/>
            <a:ext cx="6812924" cy="2862322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TimesNewRomanPSMT" charset="0"/>
              </a:rPr>
              <a:t>	</a:t>
            </a:r>
            <a:endParaRPr lang="en-US" sz="2000" dirty="0" smtClean="0">
              <a:latin typeface="TimesNewRomanPSMT" charset="0"/>
            </a:endParaRPr>
          </a:p>
          <a:p>
            <a:pPr algn="just"/>
            <a:r>
              <a:rPr lang="en-US" sz="2000" dirty="0" smtClean="0">
                <a:latin typeface="TimesNewRomanPSMT" charset="0"/>
              </a:rPr>
              <a:t>Objects </a:t>
            </a:r>
            <a:r>
              <a:rPr lang="en-US" sz="2000" dirty="0">
                <a:latin typeface="TimesNewRomanPSMT" charset="0"/>
              </a:rPr>
              <a:t>formed at the same place in the solar system should have the same composition and have experienced the same weathering processes. </a:t>
            </a:r>
            <a:endParaRPr lang="en-US" sz="2000" dirty="0" smtClean="0">
              <a:latin typeface="TimesNewRomanPSMT" charset="0"/>
            </a:endParaRPr>
          </a:p>
          <a:p>
            <a:pPr algn="just"/>
            <a:r>
              <a:rPr lang="en-US" sz="2000" dirty="0" smtClean="0">
                <a:latin typeface="TimesNewRomanPSMT" charset="0"/>
              </a:rPr>
              <a:t>Therefore</a:t>
            </a:r>
            <a:r>
              <a:rPr lang="en-US" sz="2000" dirty="0">
                <a:latin typeface="TimesNewRomanPSMT" charset="0"/>
              </a:rPr>
              <a:t>, differences in surface composition would suggest a different place of origin and/or differences in weathering processes altering the </a:t>
            </a:r>
            <a:r>
              <a:rPr lang="en-US" sz="2000" dirty="0" smtClean="0">
                <a:latin typeface="TimesNewRomanPSMT" charset="0"/>
              </a:rPr>
              <a:t>surface. </a:t>
            </a:r>
            <a:r>
              <a:rPr lang="en-US" sz="2000" dirty="0">
                <a:latin typeface="TimesNewRomanPSMT" charset="0"/>
              </a:rPr>
              <a:t>The amount of weathering is also a possible indication of the relative ages of the two bodies. </a:t>
            </a:r>
            <a:endParaRPr lang="en-US" sz="2000" dirty="0" smtClean="0">
              <a:latin typeface="TimesNewRomanPSMT" charset="0"/>
            </a:endParaRPr>
          </a:p>
          <a:p>
            <a:pPr algn="just"/>
            <a:endParaRPr lang="en-US" sz="2000" dirty="0" smtClean="0">
              <a:latin typeface="TimesNewRomanPSMT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9" name="TextBox 8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Objectives of the project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05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Dione UVIS-ISS-VIMS-CIRS observations</a:t>
              </a:r>
              <a:endParaRPr lang="en-US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94365" y="817794"/>
            <a:ext cx="815472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8 simultaneous Dione observations in common with UVIS, ISS, VIMS and to a less extend CIRS: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2007-034 (</a:t>
            </a:r>
            <a:r>
              <a:rPr lang="en-US" dirty="0"/>
              <a:t>Trailing </a:t>
            </a:r>
            <a:r>
              <a:rPr lang="mr-IN" dirty="0"/>
              <a:t>–</a:t>
            </a:r>
            <a:r>
              <a:rPr lang="en-US" dirty="0"/>
              <a:t> wispy terrains</a:t>
            </a:r>
            <a:r>
              <a:rPr lang="en-US" dirty="0" smtClean="0"/>
              <a:t>) 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2008-177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2008-221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2008-242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2008-286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2008-366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2009-019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2013-178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r>
              <a:rPr lang="en-US" dirty="0" smtClean="0"/>
              <a:t>All at phase angle &lt;15 </a:t>
            </a:r>
            <a:r>
              <a:rPr lang="en-US" dirty="0" err="1" smtClean="0"/>
              <a:t>deg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Only one simultaneous Helene </a:t>
            </a:r>
          </a:p>
          <a:p>
            <a:r>
              <a:rPr lang="en-US" dirty="0" smtClean="0"/>
              <a:t>observation on Jan 31</a:t>
            </a:r>
            <a:r>
              <a:rPr lang="en-US" baseline="30000" dirty="0" smtClean="0"/>
              <a:t>st</a:t>
            </a:r>
            <a:r>
              <a:rPr lang="en-US" dirty="0" smtClean="0"/>
              <a:t>, 2011 </a:t>
            </a:r>
          </a:p>
          <a:p>
            <a:r>
              <a:rPr lang="en-US" dirty="0" smtClean="0"/>
              <a:t>at phase angle 37-67 </a:t>
            </a:r>
            <a:r>
              <a:rPr lang="en-US" dirty="0" err="1" smtClean="0"/>
              <a:t>deg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663" y="2096814"/>
            <a:ext cx="5701337" cy="309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3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Dione UVIS-ISS-VIMS combined spectra</a:t>
              </a:r>
              <a:endParaRPr lang="en-US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917464" y="4606178"/>
            <a:ext cx="61818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Satellite much darker in the FUV </a:t>
            </a:r>
            <a:r>
              <a:rPr lang="en-US" dirty="0" smtClean="0">
                <a:sym typeface="Wingdings"/>
              </a:rPr>
              <a:t> water ice absorption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ISS and VIMS agreement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Gap between UVIS and ISS data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CIRS reflectance close to zero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12215" y="994252"/>
            <a:ext cx="9199138" cy="3245169"/>
            <a:chOff x="112215" y="994252"/>
            <a:chExt cx="9199138" cy="3245169"/>
          </a:xfrm>
        </p:grpSpPr>
        <p:grpSp>
          <p:nvGrpSpPr>
            <p:cNvPr id="12" name="Group 11"/>
            <p:cNvGrpSpPr/>
            <p:nvPr/>
          </p:nvGrpSpPr>
          <p:grpSpPr>
            <a:xfrm>
              <a:off x="112215" y="994252"/>
              <a:ext cx="4459785" cy="3245169"/>
              <a:chOff x="224399" y="784951"/>
              <a:chExt cx="4459785" cy="3245169"/>
            </a:xfrm>
          </p:grpSpPr>
          <p:pic>
            <p:nvPicPr>
              <p:cNvPr id="2" name="Picture 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381"/>
              <a:stretch/>
            </p:blipFill>
            <p:spPr>
              <a:xfrm>
                <a:off x="224399" y="784951"/>
                <a:ext cx="4459785" cy="3245169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6246" y="1233888"/>
                <a:ext cx="1077670" cy="811030"/>
              </a:xfrm>
              <a:prstGeom prst="rect">
                <a:avLst/>
              </a:prstGeom>
            </p:spPr>
          </p:pic>
        </p:grpSp>
        <p:grpSp>
          <p:nvGrpSpPr>
            <p:cNvPr id="16" name="Group 15"/>
            <p:cNvGrpSpPr/>
            <p:nvPr/>
          </p:nvGrpSpPr>
          <p:grpSpPr>
            <a:xfrm>
              <a:off x="4572000" y="1012164"/>
              <a:ext cx="4739353" cy="3227257"/>
              <a:chOff x="4572000" y="1012164"/>
              <a:chExt cx="4739353" cy="3227257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4572000" y="1012164"/>
                <a:ext cx="4559085" cy="3227257"/>
                <a:chOff x="4684185" y="3646583"/>
                <a:chExt cx="4280866" cy="3062670"/>
              </a:xfrm>
            </p:grpSpPr>
            <p:pic>
              <p:nvPicPr>
                <p:cNvPr id="9" name="Picture 8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817"/>
                <a:stretch/>
              </p:blipFill>
              <p:spPr>
                <a:xfrm>
                  <a:off x="4684185" y="3646583"/>
                  <a:ext cx="4280866" cy="3062670"/>
                </a:xfrm>
                <a:prstGeom prst="rect">
                  <a:avLst/>
                </a:prstGeom>
              </p:spPr>
            </p:pic>
            <p:pic>
              <p:nvPicPr>
                <p:cNvPr id="11" name="Picture 10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6252" y="4030120"/>
                  <a:ext cx="681502" cy="512883"/>
                </a:xfrm>
                <a:prstGeom prst="rect">
                  <a:avLst/>
                </a:prstGeom>
              </p:spPr>
            </p:pic>
          </p:grpSp>
          <p:sp>
            <p:nvSpPr>
              <p:cNvPr id="15" name="Rectangle 14"/>
              <p:cNvSpPr/>
              <p:nvPr/>
            </p:nvSpPr>
            <p:spPr>
              <a:xfrm>
                <a:off x="9005349" y="1229334"/>
                <a:ext cx="306004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4020208" y="1781503"/>
              <a:ext cx="252248" cy="1752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560677" y="1639615"/>
              <a:ext cx="171564" cy="141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99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112215" y="994252"/>
            <a:ext cx="9199138" cy="3245169"/>
            <a:chOff x="112215" y="994252"/>
            <a:chExt cx="9199138" cy="3245169"/>
          </a:xfrm>
        </p:grpSpPr>
        <p:grpSp>
          <p:nvGrpSpPr>
            <p:cNvPr id="22" name="Group 21"/>
            <p:cNvGrpSpPr/>
            <p:nvPr/>
          </p:nvGrpSpPr>
          <p:grpSpPr>
            <a:xfrm>
              <a:off x="112215" y="994252"/>
              <a:ext cx="4459785" cy="3245169"/>
              <a:chOff x="224399" y="784951"/>
              <a:chExt cx="4459785" cy="3245169"/>
            </a:xfrm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381"/>
              <a:stretch/>
            </p:blipFill>
            <p:spPr>
              <a:xfrm>
                <a:off x="224399" y="784951"/>
                <a:ext cx="4459785" cy="3245169"/>
              </a:xfrm>
              <a:prstGeom prst="rect">
                <a:avLst/>
              </a:prstGeom>
            </p:spPr>
          </p:pic>
          <p:pic>
            <p:nvPicPr>
              <p:cNvPr id="32" name="Picture 3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26246" y="1233888"/>
                <a:ext cx="1077670" cy="81103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572000" y="1012164"/>
              <a:ext cx="4739353" cy="3227257"/>
              <a:chOff x="4572000" y="1012164"/>
              <a:chExt cx="4739353" cy="3227257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4572000" y="1012164"/>
                <a:ext cx="4559085" cy="3227257"/>
                <a:chOff x="4684185" y="3646583"/>
                <a:chExt cx="4280866" cy="3062670"/>
              </a:xfrm>
            </p:grpSpPr>
            <p:pic>
              <p:nvPicPr>
                <p:cNvPr id="29" name="Picture 28"/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817"/>
                <a:stretch/>
              </p:blipFill>
              <p:spPr>
                <a:xfrm>
                  <a:off x="4684185" y="3646583"/>
                  <a:ext cx="4280866" cy="3062670"/>
                </a:xfrm>
                <a:prstGeom prst="rect">
                  <a:avLst/>
                </a:prstGeom>
              </p:spPr>
            </p:pic>
            <p:pic>
              <p:nvPicPr>
                <p:cNvPr id="30" name="Picture 29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996252" y="4030120"/>
                  <a:ext cx="681502" cy="512883"/>
                </a:xfrm>
                <a:prstGeom prst="rect">
                  <a:avLst/>
                </a:prstGeom>
              </p:spPr>
            </p:pic>
          </p:grpSp>
          <p:sp>
            <p:nvSpPr>
              <p:cNvPr id="28" name="Rectangle 27"/>
              <p:cNvSpPr/>
              <p:nvPr/>
            </p:nvSpPr>
            <p:spPr>
              <a:xfrm>
                <a:off x="9005349" y="1229334"/>
                <a:ext cx="306004" cy="914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>
              <a:off x="4020208" y="1781503"/>
              <a:ext cx="252248" cy="1752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60677" y="1639615"/>
              <a:ext cx="171564" cy="1418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Dione UVIS-ISS-VIMS combined spectra</a:t>
              </a:r>
              <a:endParaRPr lang="en-US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Arrow Connector 17"/>
          <p:cNvCxnSpPr/>
          <p:nvPr/>
        </p:nvCxnSpPr>
        <p:spPr>
          <a:xfrm flipH="1">
            <a:off x="850006" y="798490"/>
            <a:ext cx="12879" cy="2266682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159135" y="798490"/>
            <a:ext cx="0" cy="145572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19873" y="798490"/>
            <a:ext cx="0" cy="1455729"/>
          </a:xfrm>
          <a:prstGeom prst="straightConnector1">
            <a:avLst/>
          </a:prstGeom>
          <a:ln w="1270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917464" y="4606178"/>
            <a:ext cx="61818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Satellite much darker in the FUV </a:t>
            </a:r>
            <a:r>
              <a:rPr lang="en-US" dirty="0" smtClean="0">
                <a:sym typeface="Wingdings"/>
              </a:rPr>
              <a:t> water ice absorption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ISS and VIMS agreement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Gap between UVIS and ISS data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CIRS reflectance close to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987450" y="3606809"/>
            <a:ext cx="4672595" cy="33477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Dione phase </a:t>
              </a:r>
              <a:r>
                <a:rPr lang="en-US" sz="2400" dirty="0" smtClean="0"/>
                <a:t>curves (preliminary results)</a:t>
              </a:r>
              <a:endParaRPr lang="en-US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82" y="606311"/>
            <a:ext cx="4507565" cy="32196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9"/>
          <a:stretch/>
        </p:blipFill>
        <p:spPr>
          <a:xfrm>
            <a:off x="4378274" y="667139"/>
            <a:ext cx="4693845" cy="315886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53130" y="3987213"/>
            <a:ext cx="109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1804 </a:t>
            </a:r>
            <a:r>
              <a:rPr lang="en-US" dirty="0" smtClean="0"/>
              <a:t>nm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19465" y="1044727"/>
            <a:ext cx="107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 nm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13852" y="1044727"/>
            <a:ext cx="96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568 nm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24899" y="4517759"/>
            <a:ext cx="1214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2013_178</a:t>
            </a:r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3220939" y="5458211"/>
            <a:ext cx="1214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2007_034</a:t>
            </a:r>
            <a:endParaRPr lang="en-US" sz="160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338111" y="5159241"/>
            <a:ext cx="297455" cy="349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338111" y="4806995"/>
            <a:ext cx="297455" cy="33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3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987450" y="3606809"/>
            <a:ext cx="4672595" cy="334778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147918"/>
            <a:ext cx="9144000" cy="830997"/>
            <a:chOff x="0" y="0"/>
            <a:chExt cx="9144000" cy="830997"/>
          </a:xfrm>
        </p:grpSpPr>
        <p:sp>
          <p:nvSpPr>
            <p:cNvPr id="4" name="TextBox 3"/>
            <p:cNvSpPr txBox="1"/>
            <p:nvPr/>
          </p:nvSpPr>
          <p:spPr>
            <a:xfrm>
              <a:off x="0" y="0"/>
              <a:ext cx="914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Dione phase </a:t>
              </a:r>
              <a:r>
                <a:rPr lang="en-US" sz="2400" dirty="0"/>
                <a:t>curves (preliminary results)</a:t>
              </a:r>
            </a:p>
            <a:p>
              <a:pPr algn="ctr"/>
              <a:endParaRPr lang="en-US" sz="24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82" y="606311"/>
            <a:ext cx="4507565" cy="321968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19"/>
          <a:stretch/>
        </p:blipFill>
        <p:spPr>
          <a:xfrm>
            <a:off x="4378274" y="667139"/>
            <a:ext cx="4693845" cy="315886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53130" y="3987213"/>
            <a:ext cx="109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1804 </a:t>
            </a:r>
            <a:r>
              <a:rPr lang="en-US" dirty="0" smtClean="0"/>
              <a:t>nm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019465" y="1044727"/>
            <a:ext cx="1079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180 nm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13852" y="1044727"/>
            <a:ext cx="960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568 nm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24899" y="4517759"/>
            <a:ext cx="1214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2013_178</a:t>
            </a:r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3220939" y="5458211"/>
            <a:ext cx="12147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2007_034</a:t>
            </a:r>
            <a:endParaRPr lang="en-US" sz="1600"/>
          </a:p>
        </p:txBody>
      </p:sp>
      <p:cxnSp>
        <p:nvCxnSpPr>
          <p:cNvPr id="25" name="Straight Arrow Connector 24"/>
          <p:cNvCxnSpPr/>
          <p:nvPr/>
        </p:nvCxnSpPr>
        <p:spPr>
          <a:xfrm flipH="1" flipV="1">
            <a:off x="3338111" y="5159241"/>
            <a:ext cx="297455" cy="349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338111" y="4806995"/>
            <a:ext cx="297455" cy="33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7559" y="1013972"/>
            <a:ext cx="7212376" cy="5185673"/>
            <a:chOff x="719769" y="1246567"/>
            <a:chExt cx="7212376" cy="5185673"/>
          </a:xfrm>
        </p:grpSpPr>
        <p:grpSp>
          <p:nvGrpSpPr>
            <p:cNvPr id="17" name="Group 16"/>
            <p:cNvGrpSpPr/>
            <p:nvPr/>
          </p:nvGrpSpPr>
          <p:grpSpPr>
            <a:xfrm>
              <a:off x="719769" y="1246567"/>
              <a:ext cx="7212376" cy="5185673"/>
              <a:chOff x="719769" y="1292526"/>
              <a:chExt cx="7447404" cy="5139714"/>
            </a:xfrm>
          </p:grpSpPr>
          <p:pic>
            <p:nvPicPr>
              <p:cNvPr id="29" name="Picture 28"/>
              <p:cNvPicPr>
                <a:picLocks noChangeAspect="1"/>
              </p:cNvPicPr>
              <p:nvPr/>
            </p:nvPicPr>
            <p:blipFill rotWithShape="1">
              <a:blip r:embed="rId5">
                <a:alphaModFix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216" r="8634"/>
              <a:stretch/>
            </p:blipFill>
            <p:spPr>
              <a:xfrm>
                <a:off x="719769" y="1444580"/>
                <a:ext cx="7447404" cy="4987660"/>
              </a:xfrm>
              <a:prstGeom prst="rect">
                <a:avLst/>
              </a:prstGeom>
            </p:spPr>
          </p:pic>
          <p:pic>
            <p:nvPicPr>
              <p:cNvPr id="30" name="Picture 29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22108" y="1684433"/>
                <a:ext cx="2082800" cy="1003300"/>
              </a:xfrm>
              <a:prstGeom prst="rect">
                <a:avLst/>
              </a:prstGeom>
            </p:spPr>
          </p:pic>
          <p:sp>
            <p:nvSpPr>
              <p:cNvPr id="31" name="Rectangle 30"/>
              <p:cNvSpPr/>
              <p:nvPr/>
            </p:nvSpPr>
            <p:spPr>
              <a:xfrm>
                <a:off x="3425052" y="1292526"/>
                <a:ext cx="3095740" cy="1813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2336800" y="2705100"/>
              <a:ext cx="4737100" cy="317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470150" y="4611255"/>
              <a:ext cx="4737100" cy="317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806620" y="3107770"/>
              <a:ext cx="4737100" cy="3175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96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48"/>
          <a:stretch/>
        </p:blipFill>
        <p:spPr>
          <a:xfrm>
            <a:off x="147918" y="3487357"/>
            <a:ext cx="4144110" cy="2682441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9" name="TextBox 8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Saturn icy satellites’ phase curves as of 2014</a:t>
              </a:r>
              <a:endParaRPr lang="en-US" sz="2400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5060"/>
            <a:ext cx="9144000" cy="25813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7918" y="2460813"/>
            <a:ext cx="8820430" cy="632012"/>
          </a:xfrm>
          <a:prstGeom prst="rect">
            <a:avLst/>
          </a:prstGeom>
          <a:solidFill>
            <a:schemeClr val="bg2">
              <a:lumMod val="9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572001" y="3306454"/>
            <a:ext cx="4572000" cy="3187358"/>
            <a:chOff x="4343704" y="889850"/>
            <a:chExt cx="4809166" cy="3407216"/>
          </a:xfrm>
        </p:grpSpPr>
        <p:grpSp>
          <p:nvGrpSpPr>
            <p:cNvPr id="12" name="Group 11"/>
            <p:cNvGrpSpPr/>
            <p:nvPr/>
          </p:nvGrpSpPr>
          <p:grpSpPr>
            <a:xfrm>
              <a:off x="4343704" y="889850"/>
              <a:ext cx="4809166" cy="3407216"/>
              <a:chOff x="4343704" y="889850"/>
              <a:chExt cx="4809166" cy="3407216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28106" y="889850"/>
                <a:ext cx="4715894" cy="3037884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/>
            </p:nvSpPr>
            <p:spPr>
              <a:xfrm>
                <a:off x="4869628" y="3927734"/>
                <a:ext cx="42832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Amount of bombardment by E-ring grains</a:t>
                </a:r>
                <a:endParaRPr lang="en-US" dirty="0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5246282" y="3855738"/>
                <a:ext cx="351219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 rot="16200000">
                <a:off x="3571255" y="2003531"/>
                <a:ext cx="191422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Particle opacity</a:t>
                </a:r>
                <a:endParaRPr lang="en-US" dirty="0"/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 flipV="1">
              <a:off x="4696993" y="1116544"/>
              <a:ext cx="4437" cy="212879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0" y="6493811"/>
            <a:ext cx="2695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/>
              <a:t>Royer and Hendrix (2014)</a:t>
            </a:r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92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147918"/>
            <a:ext cx="9144000" cy="479577"/>
            <a:chOff x="0" y="0"/>
            <a:chExt cx="9144000" cy="479577"/>
          </a:xfrm>
        </p:grpSpPr>
        <p:sp>
          <p:nvSpPr>
            <p:cNvPr id="13" name="TextBox 12"/>
            <p:cNvSpPr txBox="1"/>
            <p:nvPr/>
          </p:nvSpPr>
          <p:spPr>
            <a:xfrm>
              <a:off x="0" y="0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Composite spectra of Helene</a:t>
              </a:r>
              <a:endParaRPr lang="en-US" sz="2400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94365" y="466130"/>
              <a:ext cx="8283389" cy="13447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27723"/>
            <a:ext cx="4512177" cy="322298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793" y="5712782"/>
            <a:ext cx="8514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VIMS showed that Helene </a:t>
            </a:r>
            <a:r>
              <a:rPr lang="en-US" dirty="0"/>
              <a:t>appears bluer </a:t>
            </a:r>
            <a:r>
              <a:rPr lang="en-US" dirty="0" smtClean="0"/>
              <a:t>and hence </a:t>
            </a:r>
            <a:r>
              <a:rPr lang="en-US" dirty="0"/>
              <a:t>richer in fresh water ice than </a:t>
            </a:r>
            <a:r>
              <a:rPr lang="en-US" dirty="0" smtClean="0"/>
              <a:t>Dione (</a:t>
            </a:r>
            <a:r>
              <a:rPr lang="en-US" dirty="0" err="1" smtClean="0"/>
              <a:t>Filacchione</a:t>
            </a:r>
            <a:r>
              <a:rPr lang="en-US" dirty="0" smtClean="0"/>
              <a:t> et al., 2012)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717608"/>
            <a:ext cx="4526337" cy="32330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14793" y="5291785"/>
            <a:ext cx="461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Grain size analysis from UVIS and VIMS spectra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0" y="118576"/>
            <a:ext cx="1253082" cy="12530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980" y="118576"/>
            <a:ext cx="1180939" cy="125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7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6776</TotalTime>
  <Words>492</Words>
  <Application>Microsoft Macintosh PowerPoint</Application>
  <PresentationFormat>On-screen Show (4:3)</PresentationFormat>
  <Paragraphs>113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Calibri</vt:lpstr>
      <vt:lpstr>Calibri Light</vt:lpstr>
      <vt:lpstr>font000000001f1e9ae9</vt:lpstr>
      <vt:lpstr>Mangal</vt:lpstr>
      <vt:lpstr>TimesNewRomanPS</vt:lpstr>
      <vt:lpstr>TimesNewRomanPSMT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Emilie Royer</dc:creator>
  <cp:lastModifiedBy>Emilie Royer</cp:lastModifiedBy>
  <cp:revision>163</cp:revision>
  <dcterms:created xsi:type="dcterms:W3CDTF">2018-07-24T20:00:23Z</dcterms:created>
  <dcterms:modified xsi:type="dcterms:W3CDTF">2018-08-14T13:58:40Z</dcterms:modified>
</cp:coreProperties>
</file>