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22"/>
  </p:notesMasterIdLst>
  <p:sldIdLst>
    <p:sldId id="256" r:id="rId3"/>
    <p:sldId id="321" r:id="rId4"/>
    <p:sldId id="323" r:id="rId5"/>
    <p:sldId id="322" r:id="rId6"/>
    <p:sldId id="257" r:id="rId7"/>
    <p:sldId id="263" r:id="rId8"/>
    <p:sldId id="303" r:id="rId9"/>
    <p:sldId id="259" r:id="rId10"/>
    <p:sldId id="304" r:id="rId11"/>
    <p:sldId id="295" r:id="rId12"/>
    <p:sldId id="297" r:id="rId13"/>
    <p:sldId id="286" r:id="rId14"/>
    <p:sldId id="290" r:id="rId15"/>
    <p:sldId id="309" r:id="rId16"/>
    <p:sldId id="311" r:id="rId17"/>
    <p:sldId id="302" r:id="rId18"/>
    <p:sldId id="312" r:id="rId19"/>
    <p:sldId id="324" r:id="rId20"/>
    <p:sldId id="32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812" autoAdjust="0"/>
  </p:normalViewPr>
  <p:slideViewPr>
    <p:cSldViewPr snapToGrid="0" snapToObjects="1">
      <p:cViewPr varScale="1">
        <p:scale>
          <a:sx n="87" d="100"/>
          <a:sy n="87" d="100"/>
        </p:scale>
        <p:origin x="-14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95FB9-74FA-4241-BA5E-1C622A441BFD}" type="datetimeFigureOut">
              <a:rPr lang="en-US" smtClean="0"/>
              <a:t>8/23/18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D7322-503B-8049-98A5-9F02089D2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7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satellites in the </a:t>
            </a:r>
            <a:r>
              <a:rPr lang="en-US" dirty="0" err="1" smtClean="0"/>
              <a:t>Saturnian</a:t>
            </a:r>
            <a:r>
              <a:rPr lang="en-US" dirty="0" smtClean="0"/>
              <a:t> system are absorbing</a:t>
            </a:r>
            <a:r>
              <a:rPr lang="en-US" baseline="0" dirty="0" smtClean="0"/>
              <a:t> in the UV-visible spectral region – they’re reddish, and we want to study this spectral region to understand the surface composition and how it is being affected by environmental processing </a:t>
            </a:r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[It’s potentially a clue to surface composition/contamination, because</a:t>
            </a:r>
            <a:r>
              <a:rPr lang="en-US" baseline="0" dirty="0" smtClean="0"/>
              <a:t> most of the VNIR spectrum is mainly indicative of H2O ice (plus some trace species)]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D7322-503B-8049-98A5-9F02089D2C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52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260 nm absorption may be initially linked to E ring grains, but</a:t>
            </a:r>
            <a:r>
              <a:rPr lang="en-US" baseline="0" dirty="0" smtClean="0"/>
              <a:t> then strengthened by </a:t>
            </a:r>
            <a:r>
              <a:rPr lang="en-US" baseline="0" dirty="0" err="1" smtClean="0"/>
              <a:t>keV</a:t>
            </a:r>
            <a:r>
              <a:rPr lang="en-US" baseline="0" dirty="0" smtClean="0"/>
              <a:t> electron bombardment.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D7322-503B-8049-98A5-9F02089D2C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70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clear that ozone</a:t>
            </a:r>
            <a:r>
              <a:rPr lang="en-US" baseline="0" dirty="0" smtClean="0"/>
              <a:t> production is consistent with the trends that we observe, but we’re not ruling it 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D7322-503B-8049-98A5-9F02089D2C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70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D7322-503B-8049-98A5-9F02089D2C4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70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Dione</a:t>
            </a:r>
            <a:r>
              <a:rPr lang="en-US" dirty="0" smtClean="0"/>
              <a:t> spectrum</a:t>
            </a:r>
            <a:r>
              <a:rPr lang="en-US" baseline="0" dirty="0" smtClean="0"/>
              <a:t> to demonstrate the issue.</a:t>
            </a:r>
          </a:p>
          <a:p>
            <a:endParaRPr lang="en-US" dirty="0" smtClean="0"/>
          </a:p>
          <a:p>
            <a:r>
              <a:rPr lang="en-US" dirty="0" smtClean="0"/>
              <a:t>The absorption occurs in a region where Cassini spectral coverage is not complete.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D7322-503B-8049-98A5-9F02089D2C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79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absorption</a:t>
            </a:r>
          </a:p>
          <a:p>
            <a:pPr lvl="1"/>
            <a:r>
              <a:rPr lang="en-US" dirty="0" smtClean="0"/>
              <a:t>Also seen in Noll spectra (RH </a:t>
            </a:r>
            <a:r>
              <a:rPr lang="en-US" dirty="0" err="1" smtClean="0"/>
              <a:t>etc</a:t>
            </a:r>
            <a:r>
              <a:rPr lang="en-US" dirty="0" smtClean="0"/>
              <a:t>, </a:t>
            </a:r>
            <a:r>
              <a:rPr lang="en-US" dirty="0" err="1" smtClean="0"/>
              <a:t>id’d</a:t>
            </a:r>
            <a:r>
              <a:rPr lang="en-US" dirty="0" smtClean="0"/>
              <a:t> as O3)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D7322-503B-8049-98A5-9F02089D2C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01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absorption</a:t>
            </a:r>
          </a:p>
          <a:p>
            <a:pPr lvl="1"/>
            <a:r>
              <a:rPr lang="en-US" dirty="0" smtClean="0"/>
              <a:t>Also seen in Noll spectra (RH </a:t>
            </a:r>
            <a:r>
              <a:rPr lang="en-US" dirty="0" err="1" smtClean="0"/>
              <a:t>etc</a:t>
            </a:r>
            <a:r>
              <a:rPr lang="en-US" dirty="0" smtClean="0"/>
              <a:t>, </a:t>
            </a:r>
            <a:r>
              <a:rPr lang="en-US" dirty="0" err="1" smtClean="0"/>
              <a:t>id’d</a:t>
            </a:r>
            <a:r>
              <a:rPr lang="en-US" dirty="0" smtClean="0"/>
              <a:t> as O3)</a:t>
            </a:r>
          </a:p>
          <a:p>
            <a:pPr lvl="1"/>
            <a:endParaRPr lang="en-US" dirty="0" smtClean="0"/>
          </a:p>
          <a:p>
            <a:pPr lvl="0"/>
            <a:r>
              <a:rPr lang="en-US" dirty="0" smtClean="0"/>
              <a:t>They all also have</a:t>
            </a:r>
            <a:r>
              <a:rPr lang="en-US" baseline="0" dirty="0" smtClean="0"/>
              <a:t> some amount of reddish slope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D7322-503B-8049-98A5-9F02089D2C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01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Band depths are stronger</a:t>
            </a:r>
            <a:r>
              <a:rPr lang="en-US" baseline="0" dirty="0" smtClean="0"/>
              <a:t> on TH compared to LH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D7322-503B-8049-98A5-9F02089D2C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29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Also:</a:t>
            </a:r>
          </a:p>
          <a:p>
            <a:r>
              <a:rPr lang="en-US" dirty="0" smtClean="0"/>
              <a:t>LH: Band depth increases with albedo</a:t>
            </a:r>
          </a:p>
          <a:p>
            <a:r>
              <a:rPr lang="en-US" dirty="0" smtClean="0"/>
              <a:t>TH: Band depths are stronger for lower albedos (except for </a:t>
            </a:r>
            <a:r>
              <a:rPr lang="en-US" dirty="0" err="1" smtClean="0"/>
              <a:t>Mimas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D7322-503B-8049-98A5-9F02089D2C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03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D7322-503B-8049-98A5-9F02089D2C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44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Because</a:t>
            </a:r>
            <a:r>
              <a:rPr lang="en-US" baseline="0" dirty="0" smtClean="0"/>
              <a:t> there are competing processes, it’s difficult to isolate the effects of any once process.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D7322-503B-8049-98A5-9F02089D2C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28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But I think that we can largely sense the spectral effects of E ring grains by looking at the leading hemisphere of Tethys. On the LH, outside of the MeV electron lens we expect to be just E ring material. Fairly pristine – likely irradiated, but also constantly emplaced onto surface. So this is a clue to what E ring grains look like: yellowish (i.e. not pure water ice)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 this is a clue that the effects we’re seeing point to the presence of a non-water-ice species, likely some component of the E ring.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D7322-503B-8049-98A5-9F02089D2C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03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94D6-D810-CE4D-80C7-B97A821BB0AF}" type="datetimeFigureOut">
              <a:rPr lang="en-US" smtClean="0"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1666-897F-9B45-B22C-5752B6531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86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94D6-D810-CE4D-80C7-B97A821BB0AF}" type="datetimeFigureOut">
              <a:rPr lang="en-US" smtClean="0"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1666-897F-9B45-B22C-5752B6531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40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94D6-D810-CE4D-80C7-B97A821BB0AF}" type="datetimeFigureOut">
              <a:rPr lang="en-US" smtClean="0"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1666-897F-9B45-B22C-5752B6531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32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9FAB-BCC0-B540-810F-49A4B8D22B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FE71-DE23-7A4C-9BFE-9701FA45B0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80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9FAB-BCC0-B540-810F-49A4B8D22B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FE71-DE23-7A4C-9BFE-9701FA45B0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7964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9FAB-BCC0-B540-810F-49A4B8D22B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FE71-DE23-7A4C-9BFE-9701FA45B0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8403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9FAB-BCC0-B540-810F-49A4B8D22B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FE71-DE23-7A4C-9BFE-9701FA45B0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5471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9FAB-BCC0-B540-810F-49A4B8D22B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FE71-DE23-7A4C-9BFE-9701FA45B0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9364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9FAB-BCC0-B540-810F-49A4B8D22B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FE71-DE23-7A4C-9BFE-9701FA45B0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9024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9FAB-BCC0-B540-810F-49A4B8D22B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FE71-DE23-7A4C-9BFE-9701FA45B0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0005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9FAB-BCC0-B540-810F-49A4B8D22B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FE71-DE23-7A4C-9BFE-9701FA45B0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785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94D6-D810-CE4D-80C7-B97A821BB0AF}" type="datetimeFigureOut">
              <a:rPr lang="en-US" smtClean="0"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1666-897F-9B45-B22C-5752B6531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03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9FAB-BCC0-B540-810F-49A4B8D22B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FE71-DE23-7A4C-9BFE-9701FA45B0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7485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9FAB-BCC0-B540-810F-49A4B8D22B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FE71-DE23-7A4C-9BFE-9701FA45B0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682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9FAB-BCC0-B540-810F-49A4B8D22B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FE71-DE23-7A4C-9BFE-9701FA45B0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3776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94D6-D810-CE4D-80C7-B97A821BB0AF}" type="datetimeFigureOut">
              <a:rPr lang="en-US" smtClean="0"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1666-897F-9B45-B22C-5752B6531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86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94D6-D810-CE4D-80C7-B97A821BB0AF}" type="datetimeFigureOut">
              <a:rPr lang="en-US" smtClean="0"/>
              <a:t>8/23/18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1666-897F-9B45-B22C-5752B6531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9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94D6-D810-CE4D-80C7-B97A821BB0AF}" type="datetimeFigureOut">
              <a:rPr lang="en-US" smtClean="0"/>
              <a:t>8/23/18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1666-897F-9B45-B22C-5752B6531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81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94D6-D810-CE4D-80C7-B97A821BB0AF}" type="datetimeFigureOut">
              <a:rPr lang="en-US" smtClean="0"/>
              <a:t>8/23/18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1666-897F-9B45-B22C-5752B6531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68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94D6-D810-CE4D-80C7-B97A821BB0AF}" type="datetimeFigureOut">
              <a:rPr lang="en-US" smtClean="0"/>
              <a:t>8/23/18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1666-897F-9B45-B22C-5752B6531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45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94D6-D810-CE4D-80C7-B97A821BB0AF}" type="datetimeFigureOut">
              <a:rPr lang="en-US" smtClean="0"/>
              <a:t>8/23/18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1666-897F-9B45-B22C-5752B6531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64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94D6-D810-CE4D-80C7-B97A821BB0AF}" type="datetimeFigureOut">
              <a:rPr lang="en-US" smtClean="0"/>
              <a:t>8/23/18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1666-897F-9B45-B22C-5752B6531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02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594D6-D810-CE4D-80C7-B97A821BB0AF}" type="datetimeFigureOut">
              <a:rPr lang="en-US" smtClean="0"/>
              <a:t>8/23/18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51666-897F-9B45-B22C-5752B6531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79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39FAB-BCC0-B540-810F-49A4B8D22B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AFE71-DE23-7A4C-9BFE-9701FA45B0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635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4" Type="http://schemas.openxmlformats.org/officeDocument/2006/relationships/image" Target="../media/image6.tiff"/><Relationship Id="rId5" Type="http://schemas.openxmlformats.org/officeDocument/2006/relationships/image" Target="../media/image7.tif"/><Relationship Id="rId6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04061"/>
            <a:ext cx="9144000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Surface Compositions of the Icy Satellites from UV Spectroscopy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9451" y="2573742"/>
            <a:ext cx="8089359" cy="278492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Amanda Hendrix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rgbClr val="FFFF00"/>
                </a:solidFill>
              </a:rPr>
              <a:t>nd the UVIS Team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Cassini Science Symposium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14 August 2018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Boulder, CO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18" descr="016di_icymap003_3color_1004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9" r="28799"/>
          <a:stretch>
            <a:fillRect/>
          </a:stretch>
        </p:blipFill>
        <p:spPr bwMode="auto">
          <a:xfrm>
            <a:off x="289859" y="2805128"/>
            <a:ext cx="206692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015te_icylon019_3color_v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506" y="4400550"/>
            <a:ext cx="3475038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047te_icymap003_v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3" r="9691" b="24573"/>
          <a:stretch>
            <a:fillRect/>
          </a:stretch>
        </p:blipFill>
        <p:spPr bwMode="auto">
          <a:xfrm>
            <a:off x="6110941" y="2319742"/>
            <a:ext cx="3182471" cy="141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2077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678"/>
            <a:ext cx="9144000" cy="571501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Banddepth</a:t>
            </a:r>
            <a:r>
              <a:rPr lang="en-US" dirty="0" smtClean="0">
                <a:solidFill>
                  <a:schemeClr val="bg1"/>
                </a:solidFill>
              </a:rPr>
              <a:t> vs. 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pectral slope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6211669"/>
            <a:ext cx="5920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On the TH, deeper </a:t>
            </a:r>
            <a:r>
              <a:rPr lang="en-US" dirty="0" err="1" smtClean="0">
                <a:solidFill>
                  <a:schemeClr val="bg1"/>
                </a:solidFill>
              </a:rPr>
              <a:t>banddepths</a:t>
            </a:r>
            <a:r>
              <a:rPr lang="en-US" dirty="0" smtClean="0">
                <a:solidFill>
                  <a:schemeClr val="bg1"/>
                </a:solidFill>
              </a:rPr>
              <a:t> associated with redder slopes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(Less so on the LH)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slope_vs_banddep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78" y="642179"/>
            <a:ext cx="7113066" cy="56904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32301" y="1673029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1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92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7566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Spectral </a:t>
            </a:r>
            <a:r>
              <a:rPr lang="en-US" sz="4000" dirty="0" smtClean="0">
                <a:solidFill>
                  <a:srgbClr val="FFFFFF"/>
                </a:solidFill>
              </a:rPr>
              <a:t>slope</a:t>
            </a:r>
            <a:r>
              <a:rPr lang="en-US" dirty="0" smtClean="0">
                <a:solidFill>
                  <a:srgbClr val="FFFFFF"/>
                </a:solidFill>
              </a:rPr>
              <a:t> vs. albedo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6468488"/>
            <a:ext cx="594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Except at </a:t>
            </a:r>
            <a:r>
              <a:rPr lang="en-US" dirty="0" err="1" smtClean="0">
                <a:solidFill>
                  <a:srgbClr val="FFFFFF"/>
                </a:solidFill>
              </a:rPr>
              <a:t>Mimas</a:t>
            </a:r>
            <a:r>
              <a:rPr lang="en-US" dirty="0" smtClean="0">
                <a:solidFill>
                  <a:srgbClr val="FFFFFF"/>
                </a:solidFill>
              </a:rPr>
              <a:t>, lower albedos are linked with redder slopes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albedo_vs_slo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19" y="850612"/>
            <a:ext cx="7109460" cy="56875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32301" y="1934639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04180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747"/>
            <a:ext cx="9144000" cy="72316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TH: </a:t>
            </a:r>
            <a:r>
              <a:rPr lang="en-US" dirty="0" err="1" smtClean="0">
                <a:solidFill>
                  <a:srgbClr val="FFFFFF"/>
                </a:solidFill>
              </a:rPr>
              <a:t>Banddepth</a:t>
            </a:r>
            <a:r>
              <a:rPr lang="en-US" dirty="0" smtClean="0">
                <a:solidFill>
                  <a:srgbClr val="FFFFFF"/>
                </a:solidFill>
              </a:rPr>
              <a:t> vs. ~tens of </a:t>
            </a:r>
            <a:r>
              <a:rPr lang="en-US" dirty="0" err="1" smtClean="0">
                <a:solidFill>
                  <a:srgbClr val="FFFFFF"/>
                </a:solidFill>
              </a:rPr>
              <a:t>keV</a:t>
            </a:r>
            <a:r>
              <a:rPr lang="en-US" dirty="0" smtClean="0">
                <a:solidFill>
                  <a:srgbClr val="FFFFFF"/>
                </a:solidFill>
              </a:rPr>
              <a:t> electrons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7999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TH: the </a:t>
            </a:r>
            <a:r>
              <a:rPr lang="en-US" dirty="0" err="1" smtClean="0">
                <a:solidFill>
                  <a:srgbClr val="FFFFFF"/>
                </a:solidFill>
              </a:rPr>
              <a:t>banddepth</a:t>
            </a:r>
            <a:r>
              <a:rPr lang="en-US" dirty="0" smtClean="0">
                <a:solidFill>
                  <a:srgbClr val="FFFFFF"/>
                </a:solidFill>
              </a:rPr>
              <a:t> increases in strength with intensity of ~tens of </a:t>
            </a:r>
            <a:r>
              <a:rPr lang="en-US" dirty="0" err="1" smtClean="0">
                <a:solidFill>
                  <a:srgbClr val="FFFFFF"/>
                </a:solidFill>
              </a:rPr>
              <a:t>keV</a:t>
            </a:r>
            <a:r>
              <a:rPr lang="en-US" dirty="0" smtClean="0">
                <a:solidFill>
                  <a:srgbClr val="FFFFFF"/>
                </a:solidFill>
              </a:rPr>
              <a:t> electrons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TH_banddepth_vs_35ke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49" y="638535"/>
            <a:ext cx="7109461" cy="56875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32301" y="1411419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17458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488" y="6211669"/>
            <a:ext cx="8043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On the LH, 260 nm absorption band strength increases slightly with E ring grain flux.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On the TH, the abs band strength </a:t>
            </a:r>
            <a:r>
              <a:rPr lang="en-US" i="1" dirty="0" smtClean="0">
                <a:solidFill>
                  <a:srgbClr val="FFFFFF"/>
                </a:solidFill>
              </a:rPr>
              <a:t>decreases</a:t>
            </a:r>
            <a:r>
              <a:rPr lang="en-US" dirty="0" smtClean="0">
                <a:solidFill>
                  <a:srgbClr val="FFFFFF"/>
                </a:solidFill>
              </a:rPr>
              <a:t> with E ring grain flux.</a:t>
            </a:r>
          </a:p>
        </p:txBody>
      </p:sp>
      <p:pic>
        <p:nvPicPr>
          <p:cNvPr id="2" name="Picture 1" descr="banddepth_vs_Eringgrainflu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85" y="589905"/>
            <a:ext cx="7105559" cy="568444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510"/>
            <a:ext cx="8229600" cy="692928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Banddepth</a:t>
            </a:r>
            <a:r>
              <a:rPr lang="en-US" dirty="0" smtClean="0">
                <a:solidFill>
                  <a:srgbClr val="FFFFFF"/>
                </a:solidFill>
              </a:rPr>
              <a:t> vs. E ring grain flux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03471" y="1806039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4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25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9012"/>
            <a:ext cx="8229600" cy="8184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LH: MeV electrons vs. spectral slope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LH_slope_vs_Me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36" y="708767"/>
            <a:ext cx="7109460" cy="56875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396335"/>
            <a:ext cx="933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On the LH, slopes get bluer with increasing MeV electron intensity (poss. related to blue lenses)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03471" y="1806039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37307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96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Tethys </a:t>
            </a:r>
            <a:r>
              <a:rPr lang="en-US" sz="3600" dirty="0" smtClean="0">
                <a:solidFill>
                  <a:srgbClr val="FFFFFF"/>
                </a:solidFill>
              </a:rPr>
              <a:t>(Schenk et al., 2011)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72105" y="5702640"/>
            <a:ext cx="13981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leading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7815" y="5702640"/>
            <a:ext cx="13530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trailing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4" name="Picture 3" descr="schenk_maps-ENK_tethy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0" y="1107139"/>
            <a:ext cx="8335620" cy="420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29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62130" cy="82702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Some Trends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6365"/>
            <a:ext cx="9144000" cy="601098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On the leading hemispheres, </a:t>
            </a:r>
            <a:r>
              <a:rPr lang="en-US" dirty="0" smtClean="0">
                <a:solidFill>
                  <a:srgbClr val="FFFF00"/>
                </a:solidFill>
              </a:rPr>
              <a:t>E </a:t>
            </a:r>
            <a:r>
              <a:rPr lang="en-US" dirty="0">
                <a:solidFill>
                  <a:srgbClr val="FFFF00"/>
                </a:solidFill>
              </a:rPr>
              <a:t>ring grain bombardment </a:t>
            </a:r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 smtClean="0">
                <a:solidFill>
                  <a:srgbClr val="FF0000"/>
                </a:solidFill>
              </a:rPr>
              <a:t>MeV electron bombardment </a:t>
            </a:r>
            <a:r>
              <a:rPr lang="en-US" dirty="0" smtClean="0">
                <a:solidFill>
                  <a:schemeClr val="bg1"/>
                </a:solidFill>
              </a:rPr>
              <a:t>are </a:t>
            </a:r>
            <a:r>
              <a:rPr lang="en-US" dirty="0">
                <a:solidFill>
                  <a:schemeClr val="bg1"/>
                </a:solidFill>
              </a:rPr>
              <a:t>the primary </a:t>
            </a:r>
            <a:r>
              <a:rPr lang="en-US" dirty="0" err="1">
                <a:solidFill>
                  <a:schemeClr val="bg1"/>
                </a:solidFill>
              </a:rPr>
              <a:t>exogenic</a:t>
            </a:r>
            <a:r>
              <a:rPr lang="en-US" dirty="0">
                <a:solidFill>
                  <a:schemeClr val="bg1"/>
                </a:solidFill>
              </a:rPr>
              <a:t> process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MeV electrons likely contribute to bluer slopes on LH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rgbClr val="FF6600"/>
                </a:solidFill>
              </a:rPr>
              <a:t>plot </a:t>
            </a:r>
            <a:r>
              <a:rPr lang="en-US" dirty="0" smtClean="0">
                <a:solidFill>
                  <a:srgbClr val="FF6600"/>
                </a:solidFill>
              </a:rPr>
              <a:t>5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260 nm absorption is related to redness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rgbClr val="FF6600"/>
                </a:solidFill>
              </a:rPr>
              <a:t>plot </a:t>
            </a:r>
            <a:r>
              <a:rPr lang="en-US" dirty="0" smtClean="0">
                <a:solidFill>
                  <a:srgbClr val="FF6600"/>
                </a:solidFill>
              </a:rPr>
              <a:t>1</a:t>
            </a:r>
            <a:r>
              <a:rPr lang="en-US" dirty="0" smtClean="0">
                <a:solidFill>
                  <a:schemeClr val="bg1"/>
                </a:solidFill>
              </a:rPr>
              <a:t>); E ring grains are yellowish/reddish (</a:t>
            </a:r>
            <a:r>
              <a:rPr lang="en-US" dirty="0" smtClean="0">
                <a:solidFill>
                  <a:srgbClr val="FF6600"/>
                </a:solidFill>
              </a:rPr>
              <a:t>Tethys color map</a:t>
            </a:r>
            <a:r>
              <a:rPr lang="en-US" dirty="0" smtClean="0">
                <a:solidFill>
                  <a:schemeClr val="bg1"/>
                </a:solidFill>
              </a:rPr>
              <a:t>); E </a:t>
            </a:r>
            <a:r>
              <a:rPr lang="en-US" dirty="0">
                <a:solidFill>
                  <a:schemeClr val="bg1"/>
                </a:solidFill>
              </a:rPr>
              <a:t>ring grains may also contribute to 260 nm bands on LH (</a:t>
            </a:r>
            <a:r>
              <a:rPr lang="en-US" dirty="0">
                <a:solidFill>
                  <a:srgbClr val="FF6600"/>
                </a:solidFill>
              </a:rPr>
              <a:t>plot 4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n </a:t>
            </a:r>
            <a:r>
              <a:rPr lang="en-US" dirty="0">
                <a:solidFill>
                  <a:schemeClr val="bg1"/>
                </a:solidFill>
              </a:rPr>
              <a:t>the trailing hemispheres, </a:t>
            </a:r>
            <a:r>
              <a:rPr lang="en-US" dirty="0" smtClean="0">
                <a:solidFill>
                  <a:srgbClr val="FFFF00"/>
                </a:solidFill>
              </a:rPr>
              <a:t>E </a:t>
            </a:r>
            <a:r>
              <a:rPr lang="en-US" dirty="0">
                <a:solidFill>
                  <a:srgbClr val="FFFF00"/>
                </a:solidFill>
              </a:rPr>
              <a:t>ring grain bombardment </a:t>
            </a:r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 err="1">
                <a:solidFill>
                  <a:srgbClr val="008000"/>
                </a:solidFill>
              </a:rPr>
              <a:t>keV</a:t>
            </a:r>
            <a:r>
              <a:rPr lang="en-US" dirty="0">
                <a:solidFill>
                  <a:srgbClr val="008000"/>
                </a:solidFill>
              </a:rPr>
              <a:t> electron </a:t>
            </a:r>
            <a:r>
              <a:rPr lang="en-US" dirty="0" smtClean="0">
                <a:solidFill>
                  <a:srgbClr val="008000"/>
                </a:solidFill>
              </a:rPr>
              <a:t>bombardment </a:t>
            </a:r>
            <a:r>
              <a:rPr lang="en-US" dirty="0" smtClean="0">
                <a:solidFill>
                  <a:schemeClr val="bg1"/>
                </a:solidFill>
              </a:rPr>
              <a:t>(&lt;- may dominate effects).  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response to </a:t>
            </a:r>
            <a:r>
              <a:rPr lang="en-US" dirty="0" err="1">
                <a:solidFill>
                  <a:schemeClr val="bg1"/>
                </a:solidFill>
              </a:rPr>
              <a:t>keV</a:t>
            </a:r>
            <a:r>
              <a:rPr lang="en-US" dirty="0">
                <a:solidFill>
                  <a:schemeClr val="bg1"/>
                </a:solidFill>
              </a:rPr>
              <a:t> electron bombardment may be to strengthen the 260 nm absorption </a:t>
            </a:r>
            <a:r>
              <a:rPr lang="en-US" dirty="0">
                <a:solidFill>
                  <a:srgbClr val="FF6600"/>
                </a:solidFill>
              </a:rPr>
              <a:t>(plot 3</a:t>
            </a:r>
            <a:r>
              <a:rPr lang="en-US" dirty="0">
                <a:solidFill>
                  <a:schemeClr val="bg1"/>
                </a:solidFill>
              </a:rPr>
              <a:t>) (and also darken and redden)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14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62130" cy="82702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Some Possible Implications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7021"/>
            <a:ext cx="9144000" cy="57486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E ring is an important coloring agent in the </a:t>
            </a:r>
            <a:r>
              <a:rPr lang="en-US" dirty="0" err="1" smtClean="0">
                <a:solidFill>
                  <a:schemeClr val="bg1"/>
                </a:solidFill>
              </a:rPr>
              <a:t>Saturnian</a:t>
            </a:r>
            <a:r>
              <a:rPr lang="en-US" dirty="0" smtClean="0">
                <a:solidFill>
                  <a:schemeClr val="bg1"/>
                </a:solidFill>
              </a:rPr>
              <a:t> system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Already known to be an important albedo/brightening driver </a:t>
            </a:r>
            <a:r>
              <a:rPr lang="en-US" sz="2600" dirty="0" smtClean="0">
                <a:solidFill>
                  <a:schemeClr val="bg1"/>
                </a:solidFill>
              </a:rPr>
              <a:t>(</a:t>
            </a:r>
            <a:r>
              <a:rPr lang="en-US" sz="2600" dirty="0" err="1" smtClean="0">
                <a:solidFill>
                  <a:schemeClr val="bg1"/>
                </a:solidFill>
              </a:rPr>
              <a:t>Verbiscer</a:t>
            </a:r>
            <a:r>
              <a:rPr lang="en-US" sz="2600" dirty="0" smtClean="0">
                <a:solidFill>
                  <a:schemeClr val="bg1"/>
                </a:solidFill>
              </a:rPr>
              <a:t> et al., 2007)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Likely mainly a non-water ice component of the E ring grains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These signatures may be due to </a:t>
            </a:r>
            <a:r>
              <a:rPr lang="en-US" dirty="0" err="1" smtClean="0">
                <a:solidFill>
                  <a:schemeClr val="bg1"/>
                </a:solidFill>
              </a:rPr>
              <a:t>radiolytic</a:t>
            </a:r>
            <a:r>
              <a:rPr lang="en-US" dirty="0" smtClean="0">
                <a:solidFill>
                  <a:schemeClr val="bg1"/>
                </a:solidFill>
              </a:rPr>
              <a:t> processing </a:t>
            </a:r>
            <a:r>
              <a:rPr lang="en-US" dirty="0" smtClean="0">
                <a:solidFill>
                  <a:srgbClr val="FFFF00"/>
                </a:solidFill>
              </a:rPr>
              <a:t>salts and/or organics </a:t>
            </a:r>
            <a:r>
              <a:rPr lang="en-US" dirty="0" smtClean="0">
                <a:solidFill>
                  <a:schemeClr val="bg1"/>
                </a:solidFill>
              </a:rPr>
              <a:t>(primary non-ice species in E ring; </a:t>
            </a:r>
            <a:r>
              <a:rPr lang="en-US" sz="2600" dirty="0" err="1" smtClean="0">
                <a:solidFill>
                  <a:schemeClr val="bg1"/>
                </a:solidFill>
              </a:rPr>
              <a:t>Postberg</a:t>
            </a:r>
            <a:r>
              <a:rPr lang="en-US" sz="2600" dirty="0" smtClean="0">
                <a:solidFill>
                  <a:schemeClr val="bg1"/>
                </a:solidFill>
              </a:rPr>
              <a:t> et al., 2018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Both get redder with </a:t>
            </a:r>
            <a:r>
              <a:rPr lang="en-US" dirty="0" err="1" smtClean="0">
                <a:solidFill>
                  <a:schemeClr val="bg1"/>
                </a:solidFill>
              </a:rPr>
              <a:t>radiolytic</a:t>
            </a:r>
            <a:r>
              <a:rPr lang="en-US" dirty="0" smtClean="0">
                <a:solidFill>
                  <a:schemeClr val="bg1"/>
                </a:solidFill>
              </a:rPr>
              <a:t> processing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Radiolysis of salts tends to produce color centers/absorptions </a:t>
            </a:r>
            <a:r>
              <a:rPr lang="en-US" sz="2600" dirty="0" smtClean="0">
                <a:solidFill>
                  <a:schemeClr val="bg1"/>
                </a:solidFill>
              </a:rPr>
              <a:t>(</a:t>
            </a:r>
            <a:r>
              <a:rPr lang="en-US" sz="2600" dirty="0" err="1" smtClean="0">
                <a:solidFill>
                  <a:schemeClr val="bg1"/>
                </a:solidFill>
              </a:rPr>
              <a:t>Hibbitts</a:t>
            </a:r>
            <a:r>
              <a:rPr lang="en-US" sz="2600" dirty="0" smtClean="0">
                <a:solidFill>
                  <a:schemeClr val="bg1"/>
                </a:solidFill>
              </a:rPr>
              <a:t> et al., 2017; Hand &amp; Carlson, 2015)</a:t>
            </a:r>
            <a:r>
              <a:rPr lang="en-US" dirty="0" smtClean="0">
                <a:solidFill>
                  <a:schemeClr val="bg1"/>
                </a:solidFill>
              </a:rPr>
              <a:t> (not seen in our data)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Some organics exhibit absorptions near 260 nm 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Work is ongoing to understand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Ozone? </a:t>
            </a:r>
            <a:r>
              <a:rPr lang="en-US" sz="2600" dirty="0" smtClean="0">
                <a:solidFill>
                  <a:schemeClr val="bg1"/>
                </a:solidFill>
              </a:rPr>
              <a:t>(Noll et al. 1997) Not sure about that.</a:t>
            </a:r>
            <a:endParaRPr lang="en-US" sz="26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27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62130" cy="82702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 the Next Year </a:t>
            </a:r>
            <a:r>
              <a:rPr lang="is-I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7021"/>
            <a:ext cx="9144000" cy="574868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focus will be on disk-resolved observations and the production of maps</a:t>
            </a:r>
            <a:endParaRPr lang="en-US" sz="26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7" descr="129di_icymap002_longwav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74" y="1871474"/>
            <a:ext cx="2584424" cy="219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29di_icymap002_idigit_m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2" y="2063889"/>
            <a:ext cx="2517588" cy="259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97112" y="2968204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dirty="0"/>
              <a:t>0°W</a:t>
            </a:r>
          </a:p>
        </p:txBody>
      </p:sp>
      <p:pic>
        <p:nvPicPr>
          <p:cNvPr id="7" name="Picture 1" descr="125di_icymap001_idigit_mi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588" y="4135813"/>
            <a:ext cx="2743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3889188" y="5050213"/>
            <a:ext cx="1069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dirty="0"/>
              <a:t>180°W</a:t>
            </a:r>
          </a:p>
        </p:txBody>
      </p:sp>
      <p:pic>
        <p:nvPicPr>
          <p:cNvPr id="10" name="Picture 9" descr="Screen shot 2011-01-20 at 4.03.3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81" y="4278733"/>
            <a:ext cx="2347736" cy="216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467600" y="8029950"/>
            <a:ext cx="1331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dirty="0"/>
              <a:t>For </a:t>
            </a:r>
            <a:r>
              <a:rPr lang="en-US" sz="1400" dirty="0">
                <a:latin typeface="Symbol" charset="0"/>
                <a:cs typeface="Symbol" charset="0"/>
              </a:rPr>
              <a:t>m</a:t>
            </a:r>
            <a:r>
              <a:rPr lang="en-US" sz="1400" baseline="-25000" dirty="0">
                <a:cs typeface="Symbol" charset="0"/>
              </a:rPr>
              <a:t>0</a:t>
            </a:r>
            <a:r>
              <a:rPr lang="en-US" sz="1400" dirty="0">
                <a:cs typeface="Symbol" charset="0"/>
              </a:rPr>
              <a:t>&gt;0.5 only</a:t>
            </a:r>
          </a:p>
        </p:txBody>
      </p:sp>
    </p:spTree>
    <p:extLst>
      <p:ext uri="{BB962C8B-B14F-4D97-AF65-F5344CB8AC3E}">
        <p14:creationId xmlns:p14="http://schemas.microsoft.com/office/powerpoint/2010/main" val="2356897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02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Thinking back to the beginning of the mission</a:t>
            </a:r>
            <a:r>
              <a:rPr lang="is-IS" dirty="0" smtClean="0">
                <a:solidFill>
                  <a:schemeClr val="bg1"/>
                </a:solidFill>
                <a:latin typeface="Century Gothic"/>
                <a:cs typeface="Century Gothic"/>
              </a:rPr>
              <a:t>…</a:t>
            </a:r>
            <a:endParaRPr lang="en-US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196880"/>
            <a:ext cx="8229600" cy="4525963"/>
          </a:xfrm>
        </p:spPr>
        <p:txBody>
          <a:bodyPr/>
          <a:lstStyle/>
          <a:p>
            <a:pPr marL="342900" lvl="1" indent="-34290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These were the </a:t>
            </a:r>
            <a:r>
              <a:rPr lang="en-US" i="1" dirty="0">
                <a:solidFill>
                  <a:srgbClr val="FFFFFF"/>
                </a:solidFill>
                <a:latin typeface="Century Gothic"/>
                <a:cs typeface="Century Gothic"/>
              </a:rPr>
              <a:t>first ever </a:t>
            </a: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far-UV spectral observations of icy satellites </a:t>
            </a:r>
            <a:r>
              <a:rPr lang="is-IS" dirty="0" smtClean="0">
                <a:solidFill>
                  <a:srgbClr val="FFFFFF"/>
                </a:solidFill>
                <a:latin typeface="Century Gothic"/>
                <a:cs typeface="Century Gothic"/>
              </a:rPr>
              <a:t>… </a:t>
            </a:r>
            <a:r>
              <a:rPr lang="is-IS" dirty="0">
                <a:solidFill>
                  <a:srgbClr val="FFFFFF"/>
                </a:solidFill>
                <a:latin typeface="Century Gothic"/>
                <a:cs typeface="Century Gothic"/>
              </a:rPr>
              <a:t>so </a:t>
            </a:r>
            <a:r>
              <a:rPr lang="is-IS" dirty="0" smtClean="0">
                <a:solidFill>
                  <a:srgbClr val="FFFFFF"/>
                </a:solidFill>
                <a:latin typeface="Century Gothic"/>
                <a:cs typeface="Century Gothic"/>
              </a:rPr>
              <a:t>this was </a:t>
            </a:r>
            <a:r>
              <a:rPr lang="is-IS" dirty="0">
                <a:solidFill>
                  <a:srgbClr val="FFFFFF"/>
                </a:solidFill>
                <a:latin typeface="Century Gothic"/>
                <a:cs typeface="Century Gothic"/>
              </a:rPr>
              <a:t>really </a:t>
            </a:r>
            <a:r>
              <a:rPr lang="is-IS" dirty="0" smtClean="0">
                <a:solidFill>
                  <a:srgbClr val="FFFFFF"/>
                </a:solidFill>
                <a:latin typeface="Century Gothic"/>
                <a:cs typeface="Century Gothic"/>
              </a:rPr>
              <a:t>exploratory science</a:t>
            </a:r>
          </a:p>
          <a:p>
            <a:pPr marL="742950" lvl="2" indent="-342900"/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(T</a:t>
            </a:r>
            <a:r>
              <a:rPr lang="is-IS" dirty="0" smtClean="0">
                <a:solidFill>
                  <a:srgbClr val="FFFFFF"/>
                </a:solidFill>
                <a:latin typeface="Century Gothic"/>
                <a:cs typeface="Century Gothic"/>
              </a:rPr>
              <a:t>here were </a:t>
            </a:r>
            <a:r>
              <a:rPr lang="is-IS" u="sng" dirty="0" smtClean="0">
                <a:solidFill>
                  <a:srgbClr val="FFFFFF"/>
                </a:solidFill>
                <a:latin typeface="Century Gothic"/>
                <a:cs typeface="Century Gothic"/>
              </a:rPr>
              <a:t>near-UV </a:t>
            </a:r>
            <a:r>
              <a:rPr lang="is-IS" dirty="0" smtClean="0">
                <a:solidFill>
                  <a:srgbClr val="FFFFFF"/>
                </a:solidFill>
                <a:latin typeface="Century Gothic"/>
                <a:cs typeface="Century Gothic"/>
              </a:rPr>
              <a:t>observations of Dione, Rhea, Iapetus from HST)</a:t>
            </a:r>
          </a:p>
          <a:p>
            <a:pPr marL="457200" lvl="1" indent="-457200">
              <a:buFont typeface="Arial"/>
              <a:buChar char="•"/>
            </a:pPr>
            <a:r>
              <a:rPr lang="is-IS" dirty="0" smtClean="0">
                <a:solidFill>
                  <a:srgbClr val="FFFFFF"/>
                </a:solidFill>
                <a:latin typeface="Century Gothic"/>
                <a:cs typeface="Century Gothic"/>
              </a:rPr>
              <a:t>What is the surface composition of the icy moons and how are they modified by their environments?</a:t>
            </a:r>
          </a:p>
          <a:p>
            <a:pPr marL="857250" lvl="2" indent="-457200"/>
            <a:r>
              <a:rPr lang="is-IS" dirty="0" smtClean="0">
                <a:solidFill>
                  <a:srgbClr val="FFFFFF"/>
                </a:solidFill>
                <a:latin typeface="Century Gothic"/>
                <a:cs typeface="Century Gothic"/>
              </a:rPr>
              <a:t>UVIS is contributing to studies of surface composition of the icy moons</a:t>
            </a: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917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09835_Fig1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4900"/>
            <a:ext cx="3213119" cy="2238040"/>
          </a:xfrm>
          <a:prstGeom prst="rect">
            <a:avLst/>
          </a:prstGeom>
        </p:spPr>
      </p:pic>
      <p:pic>
        <p:nvPicPr>
          <p:cNvPr id="5" name="Picture 4" descr="I09835_Fig1c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71" y="442381"/>
            <a:ext cx="1307605" cy="1849327"/>
          </a:xfrm>
          <a:prstGeom prst="rect">
            <a:avLst/>
          </a:prstGeom>
        </p:spPr>
      </p:pic>
      <p:pic>
        <p:nvPicPr>
          <p:cNvPr id="6" name="Picture 5" descr="I09835_Fig1a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5" t="6145" r="5386" b="5119"/>
          <a:stretch/>
        </p:blipFill>
        <p:spPr>
          <a:xfrm>
            <a:off x="3971012" y="0"/>
            <a:ext cx="2317366" cy="2619631"/>
          </a:xfrm>
          <a:prstGeom prst="rect">
            <a:avLst/>
          </a:prstGeom>
        </p:spPr>
      </p:pic>
      <p:pic>
        <p:nvPicPr>
          <p:cNvPr id="7" name="Picture 6" descr="fig2a_ref_error_090830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66" y="3686406"/>
            <a:ext cx="4525172" cy="3148728"/>
          </a:xfrm>
          <a:prstGeom prst="rect">
            <a:avLst/>
          </a:prstGeom>
        </p:spPr>
      </p:pic>
      <p:pic>
        <p:nvPicPr>
          <p:cNvPr id="8" name="Picture 7" descr="fig2c_090925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9045"/>
            <a:ext cx="4483065" cy="30960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76510" y="4283859"/>
            <a:ext cx="181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Why so dark??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9176" y="2619631"/>
            <a:ext cx="95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PHOEBE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9317" y="3174961"/>
            <a:ext cx="1308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ENCELADUS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69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UVIS unique contributions</a:t>
            </a:r>
            <a:endParaRPr lang="en-US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54301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Images, spectroscopy</a:t>
            </a:r>
          </a:p>
          <a:p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Top-most layer (few microns)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important </a:t>
            </a: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for studying evolution (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Century Gothic"/>
              </a:rPr>
              <a:t>exogenic</a:t>
            </a: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/weathering processes) 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E </a:t>
            </a: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ring</a:t>
            </a:r>
          </a:p>
          <a:p>
            <a:pPr lvl="1"/>
            <a:r>
              <a:rPr lang="en-US" dirty="0" err="1">
                <a:solidFill>
                  <a:srgbClr val="FFFFFF"/>
                </a:solidFill>
                <a:latin typeface="Century Gothic"/>
                <a:cs typeface="Century Gothic"/>
              </a:rPr>
              <a:t>Corotating</a:t>
            </a: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 (cold) plasma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plume </a:t>
            </a: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fallout </a:t>
            </a:r>
            <a:endParaRPr lang="en-US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FUV </a:t>
            </a: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H</a:t>
            </a:r>
            <a:r>
              <a:rPr lang="en-US" baseline="-25000" dirty="0">
                <a:solidFill>
                  <a:srgbClr val="FFFFFF"/>
                </a:solidFill>
                <a:latin typeface="Century Gothic"/>
                <a:cs typeface="Century Gothic"/>
              </a:rPr>
              <a:t>2</a:t>
            </a: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O signature</a:t>
            </a:r>
          </a:p>
          <a:p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62145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one_LH_compos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15" y="0"/>
            <a:ext cx="7974922" cy="63799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7077" y="2801330"/>
            <a:ext cx="605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ISS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247077" y="3199988"/>
            <a:ext cx="950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VIMS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7077" y="3596519"/>
            <a:ext cx="874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UVIS</a:t>
            </a:r>
            <a:endParaRPr lang="en-US" sz="28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706534" y="2351036"/>
            <a:ext cx="1708593" cy="174509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8900000">
            <a:off x="2936616" y="3278532"/>
            <a:ext cx="154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absorption</a:t>
            </a:r>
            <a:endParaRPr lang="en-US" sz="2400" dirty="0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6005152" y="2935165"/>
            <a:ext cx="193540" cy="19019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96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mas_lh_th_stis_uvis_compos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40278" cy="3632222"/>
          </a:xfrm>
          <a:prstGeom prst="rect">
            <a:avLst/>
          </a:prstGeom>
        </p:spPr>
      </p:pic>
      <p:pic>
        <p:nvPicPr>
          <p:cNvPr id="5" name="Picture 4" descr="tethys_lh_th_stis_uvis_composite_v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1835"/>
            <a:ext cx="4477877" cy="3582301"/>
          </a:xfrm>
          <a:prstGeom prst="rect">
            <a:avLst/>
          </a:prstGeom>
        </p:spPr>
      </p:pic>
      <p:pic>
        <p:nvPicPr>
          <p:cNvPr id="7" name="Picture 6" descr="enceladus_stis_uvis_composi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13" y="0"/>
            <a:ext cx="4540278" cy="3632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45713" y="4671528"/>
            <a:ext cx="1926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HST/STIS data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+ Cassini UVIS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418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one_lh_th_stis_uvis_compos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5516"/>
            <a:ext cx="4608974" cy="3687179"/>
          </a:xfrm>
          <a:prstGeom prst="rect">
            <a:avLst/>
          </a:prstGeom>
        </p:spPr>
      </p:pic>
      <p:pic>
        <p:nvPicPr>
          <p:cNvPr id="8" name="Picture 7" descr="rhea_lh_th_stis_uvis_compos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219" y="845516"/>
            <a:ext cx="4608974" cy="36871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9434" y="5729803"/>
            <a:ext cx="1926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HST/STIS data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+ Cassini UVIS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939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Spectral Trends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L</a:t>
            </a:r>
            <a:r>
              <a:rPr lang="en-US" dirty="0" smtClean="0">
                <a:solidFill>
                  <a:srgbClr val="FFFFFF"/>
                </a:solidFill>
              </a:rPr>
              <a:t>ook at trends in spectral redness and trends in 260 nm absorption band depth 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Compare with E ring grain flux, particle fluxes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7059" y="5647765"/>
            <a:ext cx="7767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(follows on from work by Hendrix et al., 2018, now using new HST data from STIS)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8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Encel_Tethys_LH_TH_normalized_G230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9301</TotalTime>
  <Words>984</Words>
  <Application>Microsoft Macintosh PowerPoint</Application>
  <PresentationFormat>On-screen Show (4:3)</PresentationFormat>
  <Paragraphs>115</Paragraphs>
  <Slides>19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2_Office Theme</vt:lpstr>
      <vt:lpstr>Surface Compositions of the Icy Satellites from UV Spectroscopy</vt:lpstr>
      <vt:lpstr>Thinking back to the beginning of the mission…</vt:lpstr>
      <vt:lpstr>PowerPoint Presentation</vt:lpstr>
      <vt:lpstr>UVIS unique contributions</vt:lpstr>
      <vt:lpstr>PowerPoint Presentation</vt:lpstr>
      <vt:lpstr>PowerPoint Presentation</vt:lpstr>
      <vt:lpstr>PowerPoint Presentation</vt:lpstr>
      <vt:lpstr>Spectral Trends</vt:lpstr>
      <vt:lpstr>PowerPoint Presentation</vt:lpstr>
      <vt:lpstr>Banddepth vs. spectral slope</vt:lpstr>
      <vt:lpstr>Spectral slope vs. albedo</vt:lpstr>
      <vt:lpstr>TH: Banddepth vs. ~tens of keV electrons</vt:lpstr>
      <vt:lpstr>Banddepth vs. E ring grain flux</vt:lpstr>
      <vt:lpstr>LH: MeV electrons vs. spectral slope</vt:lpstr>
      <vt:lpstr>Tethys (Schenk et al., 2011)</vt:lpstr>
      <vt:lpstr>Some Trends</vt:lpstr>
      <vt:lpstr>Some Possible Implications</vt:lpstr>
      <vt:lpstr>In the Next Year …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HST Saturnian Satellites</dc:title>
  <dc:creator>Microsoft Office User</dc:creator>
  <cp:lastModifiedBy>Microsoft Office User</cp:lastModifiedBy>
  <cp:revision>147</cp:revision>
  <dcterms:created xsi:type="dcterms:W3CDTF">2017-10-09T19:36:36Z</dcterms:created>
  <dcterms:modified xsi:type="dcterms:W3CDTF">2018-08-23T13:35:42Z</dcterms:modified>
</cp:coreProperties>
</file>