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7" r:id="rId10"/>
    <p:sldId id="261" r:id="rId11"/>
    <p:sldId id="284" r:id="rId12"/>
    <p:sldId id="262" r:id="rId13"/>
    <p:sldId id="263" r:id="rId14"/>
    <p:sldId id="266" r:id="rId15"/>
    <p:sldId id="285" r:id="rId16"/>
    <p:sldId id="268" r:id="rId17"/>
    <p:sldId id="270" r:id="rId18"/>
    <p:sldId id="288" r:id="rId19"/>
    <p:sldId id="271" r:id="rId20"/>
    <p:sldId id="269" r:id="rId21"/>
    <p:sldId id="287" r:id="rId22"/>
    <p:sldId id="274" r:id="rId23"/>
    <p:sldId id="275" r:id="rId24"/>
    <p:sldId id="276" r:id="rId25"/>
    <p:sldId id="278" r:id="rId26"/>
    <p:sldId id="286" r:id="rId27"/>
    <p:sldId id="279" r:id="rId28"/>
    <p:sldId id="280" r:id="rId29"/>
    <p:sldId id="281" r:id="rId30"/>
    <p:sldId id="282" r:id="rId31"/>
    <p:sldId id="283" r:id="rId32"/>
  </p:sldIdLst>
  <p:sldSz cx="10080625" cy="567055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1" autoAdjust="0"/>
    <p:restoredTop sz="94643"/>
  </p:normalViewPr>
  <p:slideViewPr>
    <p:cSldViewPr>
      <p:cViewPr varScale="1">
        <p:scale>
          <a:sx n="109" d="100"/>
          <a:sy n="109" d="100"/>
        </p:scale>
        <p:origin x="744" y="184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14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4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4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15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B9983B0-48A5-44FB-8133-4609C5A0C04F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41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7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008E8DA-8504-476B-9034-21E188FFED3E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07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B7F8197-2EE4-4A70-9B92-F18DCD7294B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072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F681A34-126C-4216-8F5D-4C3E24F1AD2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64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Grain size: submicron to ~25um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Porosity: 50-95%</a:t>
            </a:r>
          </a:p>
        </p:txBody>
      </p:sp>
      <p:sp>
        <p:nvSpPr>
          <p:cNvPr id="261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1EA7857-723A-4011-9719-77BC02E11103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0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= # defects created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 Math"/>
                <a:ea typeface="Brush Script MT"/>
              </a:rPr>
              <a:t>𝑙_𝑒𝑓𝑓= Molecular diffusion length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2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 Math"/>
                <a:ea typeface="Cambria Math"/>
              </a:rPr>
              <a:t>𝜏_0 = excitation timescale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ECCBBDC-666A-4360-851E-74291971ECC6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9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591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= # defects created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 Math"/>
                <a:ea typeface="Brush Script MT"/>
              </a:rPr>
              <a:t>𝑙_𝑒𝑓𝑓= Molecular diffusion length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2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 Math"/>
                <a:ea typeface="Cambria Math"/>
              </a:rPr>
              <a:t>𝜏_0 = excitation timescale</a:t>
            </a:r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379F50B-D4CB-4C07-BB72-CC2DBB0161B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8337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4547257-788A-44B9-A6A8-7E5B2B7A144B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17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644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2C6B139-A110-4BB4-AF10-F64FD0A1FEF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18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88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Uncertainty in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Grain shape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Porosity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Size distribution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384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Impact resurfacing effects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18F0317-31D3-46D9-B82E-3B79FC70ACAA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22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004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27B0AABD-FDFA-4DB5-90DE-9938359876E8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23</a:t>
            </a:fld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53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70200" cy="438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70200" cy="438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  <p:pic>
        <p:nvPicPr>
          <p:cNvPr id="108" name="Picture 107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70200" cy="438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4" name="Picture 143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  <p:pic>
        <p:nvPicPr>
          <p:cNvPr id="145" name="Picture 144"/>
          <p:cNvPicPr/>
          <p:nvPr/>
        </p:nvPicPr>
        <p:blipFill>
          <a:blip r:embed="rId2"/>
          <a:stretch/>
        </p:blipFill>
        <p:spPr>
          <a:xfrm>
            <a:off x="503640" y="2764800"/>
            <a:ext cx="513360" cy="40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640" y="226080"/>
            <a:ext cx="9070200" cy="438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364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3287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66800" y="30434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66800" y="1326240"/>
            <a:ext cx="25020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3640" y="3043440"/>
            <a:ext cx="513360" cy="1567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104328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70200" cy="945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1043280" y="1326240"/>
            <a:ext cx="513360" cy="3287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7" Type="http://schemas.openxmlformats.org/officeDocument/2006/relationships/image" Target="../media/image1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ntent Placeholder 2"/>
          <p:cNvPicPr/>
          <p:nvPr/>
        </p:nvPicPr>
        <p:blipFill>
          <a:blip r:embed="rId3"/>
          <a:srcRect b="80170"/>
          <a:stretch/>
        </p:blipFill>
        <p:spPr>
          <a:xfrm>
            <a:off x="360" y="194400"/>
            <a:ext cx="5068440" cy="2628720"/>
          </a:xfrm>
          <a:prstGeom prst="rect">
            <a:avLst/>
          </a:prstGeom>
          <a:ln>
            <a:noFill/>
          </a:ln>
        </p:spPr>
      </p:pic>
      <p:pic>
        <p:nvPicPr>
          <p:cNvPr id="152" name="Content Placeholder 2"/>
          <p:cNvPicPr/>
          <p:nvPr/>
        </p:nvPicPr>
        <p:blipFill>
          <a:blip r:embed="rId3"/>
          <a:srcRect t="60404"/>
          <a:stretch/>
        </p:blipFill>
        <p:spPr>
          <a:xfrm>
            <a:off x="5068800" y="168275"/>
            <a:ext cx="5006520" cy="5286240"/>
          </a:xfrm>
          <a:prstGeom prst="rect">
            <a:avLst/>
          </a:prstGeom>
          <a:ln>
            <a:noFill/>
          </a:ln>
        </p:spPr>
      </p:pic>
      <p:pic>
        <p:nvPicPr>
          <p:cNvPr id="153" name="Content Placeholder 2"/>
          <p:cNvPicPr/>
          <p:nvPr/>
        </p:nvPicPr>
        <p:blipFill>
          <a:blip r:embed="rId3"/>
          <a:srcRect t="40136" b="39816"/>
          <a:stretch/>
        </p:blipFill>
        <p:spPr>
          <a:xfrm>
            <a:off x="360" y="2823120"/>
            <a:ext cx="5068440" cy="265752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>
            <a:off x="240458" y="396875"/>
            <a:ext cx="9295654" cy="121090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2"/>
          <p:cNvSpPr/>
          <p:nvPr/>
        </p:nvSpPr>
        <p:spPr>
          <a:xfrm>
            <a:off x="2373312" y="3597515"/>
            <a:ext cx="5181600" cy="99036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Micah J. Schaible</a:t>
            </a:r>
            <a:r>
              <a:rPr lang="en-US" sz="2800" b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1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, R.E. Johnson</a:t>
            </a:r>
            <a:r>
              <a:rPr lang="en-US" sz="2800" b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2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, T. Nordheim</a:t>
            </a:r>
            <a:r>
              <a:rPr lang="en-US" sz="2800" b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3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,  C. Howett</a:t>
            </a:r>
            <a:r>
              <a:rPr lang="en-US" sz="2800" b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4</a:t>
            </a:r>
            <a:r>
              <a:rPr lang="en-US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ngsananew"/>
                <a:ea typeface="DejaVu Sans"/>
              </a:rPr>
              <a:t> 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6354" y="4580816"/>
            <a:ext cx="6095515" cy="646331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Georgia Institute of Technology, </a:t>
            </a:r>
            <a:r>
              <a:rPr lang="en-US" baseline="30000" dirty="0"/>
              <a:t>2</a:t>
            </a:r>
            <a:r>
              <a:rPr lang="en-US" dirty="0"/>
              <a:t>University of Virginia, </a:t>
            </a:r>
          </a:p>
          <a:p>
            <a:pPr algn="ctr"/>
            <a:r>
              <a:rPr lang="en-US" baseline="30000" dirty="0"/>
              <a:t>3</a:t>
            </a:r>
            <a:r>
              <a:rPr lang="en-US" dirty="0"/>
              <a:t>Jet Propulsion Laboratory, </a:t>
            </a:r>
            <a:r>
              <a:rPr lang="en-US" baseline="30000" dirty="0"/>
              <a:t>4</a:t>
            </a:r>
            <a:r>
              <a:rPr lang="en-US" dirty="0"/>
              <a:t>Southwest Research Institute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1539875"/>
            <a:ext cx="4190254" cy="2591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0937" y="407447"/>
            <a:ext cx="8981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Radiation-induced sintering of icy regoliths:</a:t>
            </a:r>
            <a:br>
              <a:rPr lang="en-US" sz="3600" dirty="0"/>
            </a:br>
            <a:r>
              <a:rPr lang="en-US" sz="3600" dirty="0"/>
              <a:t>Learning from PacMan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/>
          <p:nvPr/>
        </p:nvPicPr>
        <p:blipFill>
          <a:blip r:embed="rId3"/>
          <a:srcRect l="38330" t="43628" r="38702" b="43463"/>
          <a:stretch/>
        </p:blipFill>
        <p:spPr>
          <a:xfrm>
            <a:off x="620280" y="2349720"/>
            <a:ext cx="4480920" cy="2986920"/>
          </a:xfrm>
          <a:prstGeom prst="rect">
            <a:avLst/>
          </a:prstGeom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4"/>
          <a:srcRect l="38330" t="43628" r="38702" b="43463"/>
          <a:stretch/>
        </p:blipFill>
        <p:spPr>
          <a:xfrm>
            <a:off x="5192640" y="2350080"/>
            <a:ext cx="4480920" cy="2986920"/>
          </a:xfrm>
          <a:prstGeom prst="rect">
            <a:avLst/>
          </a:prstGeom>
          <a:ln>
            <a:noFill/>
          </a:ln>
        </p:spPr>
      </p:pic>
      <p:sp>
        <p:nvSpPr>
          <p:cNvPr id="176" name="TextShape 2"/>
          <p:cNvSpPr txBox="1"/>
          <p:nvPr/>
        </p:nvSpPr>
        <p:spPr>
          <a:xfrm>
            <a:off x="822960" y="1097280"/>
            <a:ext cx="8686800" cy="1506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Grain contact region is the 'bottle-neck' for heat flow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Sintering increases neck size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Increased the heat transport capacity of the contact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1"/>
          <p:cNvSpPr/>
          <p:nvPr/>
        </p:nvSpPr>
        <p:spPr>
          <a:xfrm>
            <a:off x="468312" y="244475"/>
            <a:ext cx="914400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Sintering of regolith grains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2512" y="5190316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Schaible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03640" y="73440"/>
            <a:ext cx="9070200" cy="125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Radiation-Induced Sintering at the Icy Moons of Saturn</a:t>
            </a:r>
          </a:p>
        </p:txBody>
      </p:sp>
      <p:sp>
        <p:nvSpPr>
          <p:cNvPr id="202" name="TextShape 2"/>
          <p:cNvSpPr txBox="1"/>
          <p:nvPr/>
        </p:nvSpPr>
        <p:spPr>
          <a:xfrm>
            <a:off x="914400" y="1387475"/>
            <a:ext cx="8046720" cy="388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Characterize the radiation environment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Ray tracing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Monte Carlo 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Quantify the electron induced sintering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Molecular dynamics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Experimental</a:t>
            </a:r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Estimate radiation-induced sintering rates for icy regoliths under a variety of radiation conditions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Compare sintering rates with measured thermal inertia values to estimate sintering timescales, </a:t>
            </a: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Compare with regolith turnover timescales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524952" y="108000"/>
            <a:ext cx="901116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Electron environment at Mimas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8" t="1964" r="144" b="68640"/>
          <a:stretch/>
        </p:blipFill>
        <p:spPr bwMode="auto">
          <a:xfrm>
            <a:off x="3592512" y="1431226"/>
            <a:ext cx="4521758" cy="391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912" y="1006475"/>
            <a:ext cx="769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Energy deposition on the leading hemisphere</a:t>
            </a:r>
          </a:p>
        </p:txBody>
      </p:sp>
      <p:pic>
        <p:nvPicPr>
          <p:cNvPr id="3077" name="Picture 5" descr="Fig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1" t="92044" r="15945" b="957"/>
          <a:stretch/>
        </p:blipFill>
        <p:spPr bwMode="auto">
          <a:xfrm>
            <a:off x="524952" y="3990376"/>
            <a:ext cx="2987040" cy="8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476" y="1607636"/>
            <a:ext cx="28392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Timescale in log</a:t>
            </a:r>
            <a:r>
              <a:rPr lang="en-US" baseline="-25000" dirty="0"/>
              <a:t>10</a:t>
            </a:r>
            <a:r>
              <a:rPr lang="en-US" dirty="0"/>
              <a:t> years</a:t>
            </a:r>
          </a:p>
          <a:p>
            <a:r>
              <a:rPr lang="en-US" dirty="0"/>
              <a:t>to reach 100 eV / 16 </a:t>
            </a:r>
            <a:r>
              <a:rPr lang="en-US" dirty="0" err="1"/>
              <a:t>amu</a:t>
            </a:r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112" y="5190316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Nordheim</a:t>
            </a:r>
            <a:r>
              <a:rPr lang="en-US" dirty="0"/>
              <a:t> et al.,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4293" y="2331908"/>
            <a:ext cx="278794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→ Each molecule excited</a:t>
            </a:r>
          </a:p>
          <a:p>
            <a:r>
              <a:rPr lang="en-US" dirty="0"/>
              <a:t>approximately once</a:t>
            </a:r>
          </a:p>
        </p:txBody>
      </p:sp>
    </p:spTree>
    <p:extLst>
      <p:ext uri="{BB962C8B-B14F-4D97-AF65-F5344CB8AC3E}">
        <p14:creationId xmlns:p14="http://schemas.microsoft.com/office/powerpoint/2010/main" val="31527154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544512" y="396875"/>
            <a:ext cx="8991600" cy="85644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Electronic-excitation and diffusion of water molecules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b="47472"/>
          <a:stretch/>
        </p:blipFill>
        <p:spPr>
          <a:xfrm>
            <a:off x="5776123" y="930275"/>
            <a:ext cx="3759989" cy="42672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39978" y="1494215"/>
            <a:ext cx="470513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Solid-state interactions reduce </a:t>
            </a:r>
            <a:br>
              <a:rPr lang="en-US" sz="2400" dirty="0"/>
            </a:br>
            <a:r>
              <a:rPr lang="en-US" sz="2400" dirty="0"/>
              <a:t>molecular dissociation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Exciton delocalization leads to </a:t>
            </a:r>
            <a:br>
              <a:rPr lang="en-US" sz="2400" dirty="0"/>
            </a:br>
            <a:r>
              <a:rPr lang="en-US" sz="2400" dirty="0"/>
              <a:t>dipole reversal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Subsequent repulsion can lead</a:t>
            </a:r>
            <a:br>
              <a:rPr lang="en-US" sz="2400" dirty="0"/>
            </a:br>
            <a:r>
              <a:rPr lang="en-US" sz="2400" dirty="0"/>
              <a:t>to desorption and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be efficient driver for </a:t>
            </a:r>
            <a:br>
              <a:rPr lang="en-US" sz="2400" dirty="0"/>
            </a:br>
            <a:r>
              <a:rPr lang="en-US" sz="2400" dirty="0"/>
              <a:t>surface diffusion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02512" y="5132943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DeSimone et al.,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541440" y="105840"/>
            <a:ext cx="9082080" cy="798840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Excitation in bulk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ice at 80K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cBulk_80krad_003_t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9912" y="934666"/>
            <a:ext cx="6219824" cy="4664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541440" y="105840"/>
            <a:ext cx="9082080" cy="798840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Excitation 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in bulk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ice at 80K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IcBulk_80krad_003_vectors_fro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772" y="1167270"/>
            <a:ext cx="4764340" cy="3573005"/>
          </a:xfrm>
          <a:prstGeom prst="rect">
            <a:avLst/>
          </a:prstGeom>
        </p:spPr>
      </p:pic>
      <p:pic>
        <p:nvPicPr>
          <p:cNvPr id="4" name="IcBulk_80krad_003_vectors_top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712" y="1158875"/>
            <a:ext cx="4764342" cy="35730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512" y="980967"/>
            <a:ext cx="762000" cy="372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Front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6512" y="980967"/>
            <a:ext cx="649540" cy="372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1078601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41000" y="105840"/>
            <a:ext cx="9296280" cy="798840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Excitation at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Ih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ice/vacuum interface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hSlab_80krad_00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999" b="23124"/>
          <a:stretch/>
        </p:blipFill>
        <p:spPr>
          <a:xfrm>
            <a:off x="1308509" y="1235075"/>
            <a:ext cx="7561262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80040" y="105840"/>
            <a:ext cx="8692560" cy="798840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Excitation in bulk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Ic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 ice at 80K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529200" y="930275"/>
            <a:ext cx="8930712" cy="13619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Average mean-squared-displacement calculated in concentric shells around the position of the primary excited molecule (PEM)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4" y="1260101"/>
            <a:ext cx="70104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3223" y="3266185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strong </a:t>
            </a:r>
            <a:r>
              <a:rPr lang="en-US"/>
              <a:t>temperature dependence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1312" y="5121275"/>
            <a:ext cx="854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Å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70601" y="2394718"/>
            <a:ext cx="854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(Å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717480" y="154080"/>
            <a:ext cx="8690400" cy="73548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Radiation induced diffusion:</a:t>
            </a:r>
            <a:endParaRPr lang="en-US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5469480" y="1350720"/>
            <a:ext cx="4354920" cy="38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CustomShape 3"/>
          <p:cNvSpPr/>
          <p:nvPr/>
        </p:nvSpPr>
        <p:spPr>
          <a:xfrm>
            <a:off x="495720" y="1001160"/>
            <a:ext cx="6986520" cy="50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4"/>
          <p:cNvSpPr/>
          <p:nvPr/>
        </p:nvSpPr>
        <p:spPr>
          <a:xfrm>
            <a:off x="3828240" y="2738880"/>
            <a:ext cx="57960" cy="13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CustomShape 5"/>
          <p:cNvSpPr/>
          <p:nvPr/>
        </p:nvSpPr>
        <p:spPr>
          <a:xfrm>
            <a:off x="3401280" y="2419200"/>
            <a:ext cx="57960" cy="55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6"/>
          <p:cNvSpPr/>
          <p:nvPr/>
        </p:nvSpPr>
        <p:spPr>
          <a:xfrm>
            <a:off x="3460320" y="2438640"/>
            <a:ext cx="3881520" cy="12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" name="CustomShape 7"/>
          <p:cNvSpPr/>
          <p:nvPr/>
        </p:nvSpPr>
        <p:spPr>
          <a:xfrm>
            <a:off x="2926080" y="2245680"/>
            <a:ext cx="3882240" cy="16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CustomShape 8"/>
          <p:cNvSpPr/>
          <p:nvPr/>
        </p:nvSpPr>
        <p:spPr>
          <a:xfrm>
            <a:off x="2926080" y="2245320"/>
            <a:ext cx="3882600" cy="168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Formula 9"/>
              <p:cNvSpPr txBox="1"/>
              <p:nvPr/>
            </p:nvSpPr>
            <p:spPr>
              <a:xfrm>
                <a:off x="1463040" y="2560320"/>
                <a:ext cx="7463472" cy="1684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480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ar-AE" sz="480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ar-AE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ar-AE" sz="4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>
                                      <a:latin typeface="Cambria Math"/>
                                    </a:rPr>
                                    <m:t>𝛥</m:t>
                                  </m:r>
                                  <m:r>
                                    <a:rPr lang="en-US" sz="480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480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ar-AE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800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ar-AE" sz="4800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ar-AE" sz="48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ar-AE" sz="4800" b="0" i="0" smtClean="0">
                          <a:latin typeface="Cambria Math"/>
                        </a:rPr>
                        <m:t>/</m:t>
                      </m:r>
                      <m:r>
                        <a:rPr lang="en-US" sz="4800">
                          <a:latin typeface="Cambria Math"/>
                        </a:rPr>
                        <m:t>𝐽</m:t>
                      </m:r>
                      <m:sSub>
                        <m:sSub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ar-AE" sz="480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198" name="Formula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0" y="2560320"/>
                <a:ext cx="7463472" cy="16848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CustomShape 10"/>
          <p:cNvSpPr/>
          <p:nvPr/>
        </p:nvSpPr>
        <p:spPr>
          <a:xfrm>
            <a:off x="6811716" y="3427997"/>
            <a:ext cx="2834640" cy="791845"/>
          </a:xfrm>
          <a:custGeom>
            <a:avLst/>
            <a:gdLst/>
            <a:ahLst/>
            <a:cxnLst/>
            <a:rect l="0" t="0" r="r" b="b"/>
            <a:pathLst>
              <a:path w="7876" h="3047">
                <a:moveTo>
                  <a:pt x="1308" y="1013"/>
                </a:moveTo>
                <a:cubicBezTo>
                  <a:pt x="654" y="1013"/>
                  <a:pt x="0" y="1181"/>
                  <a:pt x="0" y="1350"/>
                </a:cubicBezTo>
                <a:lnTo>
                  <a:pt x="0" y="1604"/>
                </a:lnTo>
                <a:lnTo>
                  <a:pt x="0" y="1857"/>
                </a:lnTo>
                <a:lnTo>
                  <a:pt x="0" y="2201"/>
                </a:lnTo>
                <a:lnTo>
                  <a:pt x="0" y="2454"/>
                </a:lnTo>
                <a:lnTo>
                  <a:pt x="0" y="2708"/>
                </a:lnTo>
                <a:cubicBezTo>
                  <a:pt x="0" y="2877"/>
                  <a:pt x="654" y="3046"/>
                  <a:pt x="1308" y="3046"/>
                </a:cubicBezTo>
                <a:lnTo>
                  <a:pt x="2289" y="3046"/>
                </a:lnTo>
                <a:lnTo>
                  <a:pt x="3270" y="3046"/>
                </a:lnTo>
                <a:lnTo>
                  <a:pt x="4604" y="3046"/>
                </a:lnTo>
                <a:lnTo>
                  <a:pt x="5585" y="3046"/>
                </a:lnTo>
                <a:lnTo>
                  <a:pt x="6566" y="3046"/>
                </a:lnTo>
                <a:cubicBezTo>
                  <a:pt x="7220" y="3046"/>
                  <a:pt x="7875" y="2877"/>
                  <a:pt x="7875" y="2708"/>
                </a:cubicBezTo>
                <a:lnTo>
                  <a:pt x="7875" y="2454"/>
                </a:lnTo>
                <a:lnTo>
                  <a:pt x="7875" y="2201"/>
                </a:lnTo>
                <a:lnTo>
                  <a:pt x="7875" y="1857"/>
                </a:lnTo>
                <a:lnTo>
                  <a:pt x="7875" y="1604"/>
                </a:lnTo>
                <a:lnTo>
                  <a:pt x="7875" y="1350"/>
                </a:lnTo>
                <a:cubicBezTo>
                  <a:pt x="7875" y="1181"/>
                  <a:pt x="7220" y="1013"/>
                  <a:pt x="6566" y="1013"/>
                </a:cubicBezTo>
                <a:lnTo>
                  <a:pt x="5585" y="1013"/>
                </a:lnTo>
                <a:lnTo>
                  <a:pt x="4604" y="1013"/>
                </a:lnTo>
                <a:lnTo>
                  <a:pt x="3270" y="1013"/>
                </a:lnTo>
                <a:lnTo>
                  <a:pt x="2460" y="0"/>
                </a:lnTo>
                <a:lnTo>
                  <a:pt x="1308" y="1013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in Modern Math"/>
                <a:ea typeface="Latin Modern Math"/>
              </a:rPr>
              <a:t>τ</a:t>
            </a:r>
            <a:r>
              <a:rPr lang="en-US" sz="4400" b="0" strike="noStrik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in Modern Math"/>
                <a:ea typeface="Latin Modern Math"/>
              </a:rPr>
              <a:t>0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Event Rate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11"/>
          <p:cNvSpPr/>
          <p:nvPr/>
        </p:nvSpPr>
        <p:spPr>
          <a:xfrm>
            <a:off x="1489248" y="1019333"/>
            <a:ext cx="5486400" cy="1641600"/>
          </a:xfrm>
          <a:custGeom>
            <a:avLst/>
            <a:gdLst/>
            <a:ahLst/>
            <a:cxnLst/>
            <a:rect l="0" t="0" r="r" b="b"/>
            <a:pathLst>
              <a:path w="15242" h="3986">
                <a:moveTo>
                  <a:pt x="2533" y="0"/>
                </a:moveTo>
                <a:cubicBezTo>
                  <a:pt x="1266" y="0"/>
                  <a:pt x="0" y="265"/>
                  <a:pt x="0" y="530"/>
                </a:cubicBezTo>
                <a:lnTo>
                  <a:pt x="0" y="927"/>
                </a:lnTo>
                <a:lnTo>
                  <a:pt x="0" y="1325"/>
                </a:lnTo>
                <a:lnTo>
                  <a:pt x="0" y="1865"/>
                </a:lnTo>
                <a:lnTo>
                  <a:pt x="0" y="2263"/>
                </a:lnTo>
                <a:lnTo>
                  <a:pt x="0" y="2660"/>
                </a:lnTo>
                <a:cubicBezTo>
                  <a:pt x="0" y="2925"/>
                  <a:pt x="1266" y="3191"/>
                  <a:pt x="2533" y="3191"/>
                </a:cubicBezTo>
                <a:lnTo>
                  <a:pt x="4431" y="3191"/>
                </a:lnTo>
                <a:lnTo>
                  <a:pt x="6329" y="3191"/>
                </a:lnTo>
                <a:lnTo>
                  <a:pt x="8911" y="3191"/>
                </a:lnTo>
                <a:lnTo>
                  <a:pt x="8430" y="3985"/>
                </a:lnTo>
                <a:lnTo>
                  <a:pt x="12707" y="3191"/>
                </a:lnTo>
                <a:cubicBezTo>
                  <a:pt x="13974" y="3191"/>
                  <a:pt x="15241" y="2925"/>
                  <a:pt x="15241" y="2660"/>
                </a:cubicBezTo>
                <a:lnTo>
                  <a:pt x="15241" y="2263"/>
                </a:lnTo>
                <a:lnTo>
                  <a:pt x="15241" y="1865"/>
                </a:lnTo>
                <a:lnTo>
                  <a:pt x="15241" y="1325"/>
                </a:lnTo>
                <a:lnTo>
                  <a:pt x="15241" y="927"/>
                </a:lnTo>
                <a:lnTo>
                  <a:pt x="15241" y="530"/>
                </a:lnTo>
                <a:cubicBezTo>
                  <a:pt x="15241" y="265"/>
                  <a:pt x="13974" y="0"/>
                  <a:pt x="12707" y="0"/>
                </a:cubicBezTo>
                <a:lnTo>
                  <a:pt x="10809" y="0"/>
                </a:lnTo>
                <a:lnTo>
                  <a:pt x="8911" y="0"/>
                </a:lnTo>
                <a:lnTo>
                  <a:pt x="6329" y="0"/>
                </a:lnTo>
                <a:lnTo>
                  <a:pt x="4431" y="0"/>
                </a:lnTo>
                <a:lnTo>
                  <a:pt x="2533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Average mean squared displacement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weighted by distance from the primary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excited molecule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3196" y="3657161"/>
            <a:ext cx="58904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Radiation-induced diffusion dominates over thermal diffusion up to ~90-100 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Surface diffusion is the most efficient sintering pathway</a:t>
            </a:r>
          </a:p>
        </p:txBody>
      </p:sp>
    </p:spTree>
    <p:extLst>
      <p:ext uri="{BB962C8B-B14F-4D97-AF65-F5344CB8AC3E}">
        <p14:creationId xmlns:p14="http://schemas.microsoft.com/office/powerpoint/2010/main" val="1249334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79240" y="135795"/>
            <a:ext cx="8962920" cy="72612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Sintering timescales (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Myr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)</a:t>
            </a:r>
          </a:p>
        </p:txBody>
      </p:sp>
      <p:sp>
        <p:nvSpPr>
          <p:cNvPr id="216" name="CustomShape 2"/>
          <p:cNvSpPr/>
          <p:nvPr/>
        </p:nvSpPr>
        <p:spPr>
          <a:xfrm>
            <a:off x="5802312" y="1538491"/>
            <a:ext cx="3739848" cy="370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4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Min → ’rough’ grain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4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Max → ‘smooth’ grain</a:t>
            </a:r>
          </a:p>
          <a:p>
            <a:pPr marL="457200" indent="-454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457200" indent="-454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Models suggest small ‘rough’ grains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" name="Picture 6"/>
          <p:cNvPicPr/>
          <p:nvPr/>
        </p:nvPicPr>
        <p:blipFill rotWithShape="1">
          <a:blip r:embed="rId2"/>
          <a:srcRect l="-1" r="-1569"/>
          <a:stretch/>
        </p:blipFill>
        <p:spPr>
          <a:xfrm>
            <a:off x="579240" y="1540115"/>
            <a:ext cx="5223072" cy="373356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4016000" y="4015923"/>
            <a:ext cx="1396440" cy="315360"/>
          </a:xfrm>
          <a:prstGeom prst="rect">
            <a:avLst/>
          </a:prstGeom>
          <a:solidFill>
            <a:srgbClr val="4F81BD">
              <a:alpha val="50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19" name="CustomShape 4"/>
          <p:cNvSpPr/>
          <p:nvPr/>
        </p:nvSpPr>
        <p:spPr>
          <a:xfrm>
            <a:off x="4049712" y="3073531"/>
            <a:ext cx="1396440" cy="315360"/>
          </a:xfrm>
          <a:prstGeom prst="rect">
            <a:avLst/>
          </a:prstGeom>
          <a:solidFill>
            <a:srgbClr val="4F81BD">
              <a:alpha val="50000"/>
            </a:srgbClr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905" y="937781"/>
            <a:ext cx="8639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Comparisons with resurfacing rates can constrain </a:t>
            </a:r>
            <a:r>
              <a:rPr lang="en-US" sz="2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surface properties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ntent Placeholder 2"/>
          <p:cNvPicPr/>
          <p:nvPr/>
        </p:nvPicPr>
        <p:blipFill>
          <a:blip r:embed="rId3"/>
          <a:srcRect b="80170"/>
          <a:stretch/>
        </p:blipFill>
        <p:spPr>
          <a:xfrm>
            <a:off x="360" y="194400"/>
            <a:ext cx="5068440" cy="2628720"/>
          </a:xfrm>
          <a:prstGeom prst="rect">
            <a:avLst/>
          </a:prstGeom>
          <a:ln>
            <a:noFill/>
          </a:ln>
        </p:spPr>
      </p:pic>
      <p:pic>
        <p:nvPicPr>
          <p:cNvPr id="157" name="Content Placeholder 2"/>
          <p:cNvPicPr/>
          <p:nvPr/>
        </p:nvPicPr>
        <p:blipFill>
          <a:blip r:embed="rId3"/>
          <a:srcRect t="60404"/>
          <a:stretch/>
        </p:blipFill>
        <p:spPr>
          <a:xfrm>
            <a:off x="5070600" y="194400"/>
            <a:ext cx="5006520" cy="5169960"/>
          </a:xfrm>
          <a:prstGeom prst="rect">
            <a:avLst/>
          </a:prstGeom>
          <a:ln>
            <a:noFill/>
          </a:ln>
        </p:spPr>
      </p:pic>
      <p:pic>
        <p:nvPicPr>
          <p:cNvPr id="158" name="Content Placeholder 2"/>
          <p:cNvPicPr/>
          <p:nvPr/>
        </p:nvPicPr>
        <p:blipFill>
          <a:blip r:embed="rId3"/>
          <a:srcRect t="40136" b="39816"/>
          <a:stretch/>
        </p:blipFill>
        <p:spPr>
          <a:xfrm>
            <a:off x="0" y="2825280"/>
            <a:ext cx="5068440" cy="265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96912" y="164880"/>
            <a:ext cx="8691480" cy="7398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Conclusions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696912" y="934002"/>
            <a:ext cx="8691480" cy="359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PacMan anomalies provide a well defined case study in space weathering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Preliminary sintering models predict stable thermal anomalies </a:t>
            </a:r>
            <a:b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</a:b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only for small or ‘rough’ regolith grains </a:t>
            </a: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Large uncertainties remain in</a:t>
            </a:r>
          </a:p>
          <a:p>
            <a:pPr marL="685800" lvl="1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Resurfacing timescales</a:t>
            </a:r>
          </a:p>
          <a:p>
            <a:pPr marL="685800" lvl="1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charset="0"/>
                <a:ea typeface="Calibri" charset="0"/>
                <a:cs typeface="Calibri" charset="0"/>
              </a:rPr>
              <a:t>Surface grain properties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</a:endParaRPr>
          </a:p>
          <a:p>
            <a:pPr marL="2520">
              <a:lnSpc>
                <a:spcPct val="90000"/>
              </a:lnSpc>
              <a:buClr>
                <a:srgbClr val="000000"/>
              </a:buClr>
            </a:pPr>
            <a:r>
              <a:rPr lang="en-US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Moving Forward</a:t>
            </a:r>
            <a:endParaRPr lang="en-US" sz="3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 combined approach using Monte Carlo models of radiation deposition and MD simulations of mini-cascades will be used to provide improved quantitative estimates on the radiation-induced sintering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692640" y="301680"/>
            <a:ext cx="8691480" cy="109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Supplementary slides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692640" y="1509120"/>
            <a:ext cx="8691480" cy="359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Content Placeholder 4"/>
          <p:cNvPicPr/>
          <p:nvPr/>
        </p:nvPicPr>
        <p:blipFill>
          <a:blip r:embed="rId3"/>
          <a:stretch/>
        </p:blipFill>
        <p:spPr>
          <a:xfrm>
            <a:off x="740520" y="1122840"/>
            <a:ext cx="4183200" cy="4365360"/>
          </a:xfrm>
          <a:prstGeom prst="rect">
            <a:avLst/>
          </a:prstGeom>
          <a:ln>
            <a:noFill/>
          </a:ln>
        </p:spPr>
      </p:pic>
      <p:pic>
        <p:nvPicPr>
          <p:cNvPr id="229" name="Picture 7"/>
          <p:cNvPicPr/>
          <p:nvPr/>
        </p:nvPicPr>
        <p:blipFill>
          <a:blip r:embed="rId4"/>
          <a:srcRect l="18288" t="9010" r="8668" b="8052"/>
          <a:stretch/>
        </p:blipFill>
        <p:spPr>
          <a:xfrm>
            <a:off x="5211360" y="2163600"/>
            <a:ext cx="4059720" cy="3324240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864360" y="108000"/>
            <a:ext cx="869148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Sintering of regolith grains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4701960" y="1121040"/>
            <a:ext cx="4854240" cy="431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Radiation-induced diffusion is more efficient for material with high defect density than well annealed ice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717480" y="154080"/>
            <a:ext cx="8690400" cy="73548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5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Radiation induced diffusion: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5469480" y="1350720"/>
            <a:ext cx="4354920" cy="38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495720" y="1001160"/>
            <a:ext cx="6986520" cy="50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4"/>
          <p:cNvSpPr/>
          <p:nvPr/>
        </p:nvSpPr>
        <p:spPr>
          <a:xfrm>
            <a:off x="3828240" y="2738880"/>
            <a:ext cx="57960" cy="13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5"/>
          <p:cNvSpPr/>
          <p:nvPr/>
        </p:nvSpPr>
        <p:spPr>
          <a:xfrm>
            <a:off x="3401280" y="2419200"/>
            <a:ext cx="57960" cy="55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6"/>
          <p:cNvSpPr/>
          <p:nvPr/>
        </p:nvSpPr>
        <p:spPr>
          <a:xfrm>
            <a:off x="3460320" y="2438640"/>
            <a:ext cx="3881520" cy="12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7"/>
          <p:cNvSpPr/>
          <p:nvPr/>
        </p:nvSpPr>
        <p:spPr>
          <a:xfrm>
            <a:off x="2926080" y="2245680"/>
            <a:ext cx="3882240" cy="168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8"/>
          <p:cNvSpPr/>
          <p:nvPr/>
        </p:nvSpPr>
        <p:spPr>
          <a:xfrm>
            <a:off x="1089156" y="1144374"/>
            <a:ext cx="4754160" cy="1663806"/>
          </a:xfrm>
          <a:custGeom>
            <a:avLst/>
            <a:gdLst/>
            <a:ahLst/>
            <a:cxnLst/>
            <a:rect l="l" t="t" r="r" b="b"/>
            <a:pathLst>
              <a:path w="13210" h="4159">
                <a:moveTo>
                  <a:pt x="2195" y="0"/>
                </a:moveTo>
                <a:cubicBezTo>
                  <a:pt x="1097" y="0"/>
                  <a:pt x="0" y="244"/>
                  <a:pt x="0" y="488"/>
                </a:cubicBezTo>
                <a:lnTo>
                  <a:pt x="0" y="853"/>
                </a:lnTo>
                <a:lnTo>
                  <a:pt x="0" y="1219"/>
                </a:lnTo>
                <a:lnTo>
                  <a:pt x="0" y="1717"/>
                </a:lnTo>
                <a:lnTo>
                  <a:pt x="0" y="2083"/>
                </a:lnTo>
                <a:lnTo>
                  <a:pt x="0" y="2448"/>
                </a:lnTo>
                <a:cubicBezTo>
                  <a:pt x="0" y="2692"/>
                  <a:pt x="1097" y="2937"/>
                  <a:pt x="2195" y="2937"/>
                </a:cubicBezTo>
                <a:lnTo>
                  <a:pt x="3840" y="2937"/>
                </a:lnTo>
                <a:lnTo>
                  <a:pt x="5485" y="2937"/>
                </a:lnTo>
                <a:lnTo>
                  <a:pt x="7723" y="2937"/>
                </a:lnTo>
                <a:lnTo>
                  <a:pt x="11108" y="4158"/>
                </a:lnTo>
                <a:lnTo>
                  <a:pt x="11013" y="2937"/>
                </a:lnTo>
                <a:cubicBezTo>
                  <a:pt x="12111" y="2937"/>
                  <a:pt x="13209" y="2692"/>
                  <a:pt x="13209" y="2448"/>
                </a:cubicBezTo>
                <a:lnTo>
                  <a:pt x="13209" y="2083"/>
                </a:lnTo>
                <a:lnTo>
                  <a:pt x="13209" y="1717"/>
                </a:lnTo>
                <a:lnTo>
                  <a:pt x="13209" y="1219"/>
                </a:lnTo>
                <a:lnTo>
                  <a:pt x="13209" y="853"/>
                </a:lnTo>
                <a:lnTo>
                  <a:pt x="13209" y="488"/>
                </a:lnTo>
                <a:cubicBezTo>
                  <a:pt x="13209" y="244"/>
                  <a:pt x="12111" y="0"/>
                  <a:pt x="11013" y="0"/>
                </a:cubicBezTo>
                <a:lnTo>
                  <a:pt x="9368" y="0"/>
                </a:lnTo>
                <a:lnTo>
                  <a:pt x="7723" y="0"/>
                </a:lnTo>
                <a:lnTo>
                  <a:pt x="5485" y="0"/>
                </a:lnTo>
                <a:lnTo>
                  <a:pt x="3840" y="0"/>
                </a:lnTo>
                <a:lnTo>
                  <a:pt x="2195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 = number of displaced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molecules per mini-cascade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9"/>
          <p:cNvSpPr/>
          <p:nvPr/>
        </p:nvSpPr>
        <p:spPr>
          <a:xfrm>
            <a:off x="5802312" y="1510920"/>
            <a:ext cx="3605568" cy="1199046"/>
          </a:xfrm>
          <a:custGeom>
            <a:avLst/>
            <a:gdLst/>
            <a:ahLst/>
            <a:cxnLst/>
            <a:rect l="l" t="t" r="r" b="b"/>
            <a:pathLst>
              <a:path w="10929" h="3401">
                <a:moveTo>
                  <a:pt x="2667" y="0"/>
                </a:moveTo>
                <a:cubicBezTo>
                  <a:pt x="1844" y="0"/>
                  <a:pt x="1021" y="265"/>
                  <a:pt x="1021" y="530"/>
                </a:cubicBezTo>
                <a:lnTo>
                  <a:pt x="1021" y="927"/>
                </a:lnTo>
                <a:lnTo>
                  <a:pt x="1021" y="1325"/>
                </a:lnTo>
                <a:lnTo>
                  <a:pt x="1021" y="1865"/>
                </a:lnTo>
                <a:lnTo>
                  <a:pt x="0" y="3400"/>
                </a:lnTo>
                <a:lnTo>
                  <a:pt x="1021" y="2660"/>
                </a:lnTo>
                <a:cubicBezTo>
                  <a:pt x="1021" y="2925"/>
                  <a:pt x="1844" y="3191"/>
                  <a:pt x="2667" y="3191"/>
                </a:cubicBezTo>
                <a:lnTo>
                  <a:pt x="3901" y="3191"/>
                </a:lnTo>
                <a:lnTo>
                  <a:pt x="5135" y="3191"/>
                </a:lnTo>
                <a:lnTo>
                  <a:pt x="6813" y="3191"/>
                </a:lnTo>
                <a:lnTo>
                  <a:pt x="8047" y="3191"/>
                </a:lnTo>
                <a:lnTo>
                  <a:pt x="9281" y="3191"/>
                </a:lnTo>
                <a:cubicBezTo>
                  <a:pt x="10104" y="3191"/>
                  <a:pt x="10928" y="2925"/>
                  <a:pt x="10928" y="2660"/>
                </a:cubicBezTo>
                <a:lnTo>
                  <a:pt x="10928" y="2263"/>
                </a:lnTo>
                <a:lnTo>
                  <a:pt x="10928" y="1865"/>
                </a:lnTo>
                <a:lnTo>
                  <a:pt x="10928" y="1325"/>
                </a:lnTo>
                <a:lnTo>
                  <a:pt x="10928" y="927"/>
                </a:lnTo>
                <a:lnTo>
                  <a:pt x="10928" y="530"/>
                </a:lnTo>
                <a:cubicBezTo>
                  <a:pt x="10928" y="265"/>
                  <a:pt x="10104" y="0"/>
                  <a:pt x="9281" y="0"/>
                </a:cubicBezTo>
                <a:lnTo>
                  <a:pt x="8047" y="0"/>
                </a:lnTo>
                <a:lnTo>
                  <a:pt x="6813" y="0"/>
                </a:lnTo>
                <a:lnTo>
                  <a:pt x="5135" y="0"/>
                </a:lnTo>
                <a:lnTo>
                  <a:pt x="3901" y="0"/>
                </a:lnTo>
                <a:lnTo>
                  <a:pt x="2667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r"/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</a:t>
            </a:r>
            <a:r>
              <a:rPr lang="en-US" sz="3200" b="0" strike="noStrike" spc="-1" baseline="-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eff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= Extent of the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mini-cascade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6" name="CustomShape 10"/>
          <p:cNvSpPr/>
          <p:nvPr/>
        </p:nvSpPr>
        <p:spPr>
          <a:xfrm>
            <a:off x="1458684" y="3650703"/>
            <a:ext cx="5394240" cy="1750434"/>
          </a:xfrm>
          <a:custGeom>
            <a:avLst/>
            <a:gdLst/>
            <a:ahLst/>
            <a:cxnLst/>
            <a:rect l="l" t="t" r="r" b="b"/>
            <a:pathLst>
              <a:path w="14988" h="4514">
                <a:moveTo>
                  <a:pt x="2490" y="833"/>
                </a:moveTo>
                <a:cubicBezTo>
                  <a:pt x="1245" y="833"/>
                  <a:pt x="0" y="1138"/>
                  <a:pt x="0" y="1444"/>
                </a:cubicBezTo>
                <a:lnTo>
                  <a:pt x="0" y="1902"/>
                </a:lnTo>
                <a:lnTo>
                  <a:pt x="0" y="2361"/>
                </a:lnTo>
                <a:lnTo>
                  <a:pt x="0" y="2984"/>
                </a:lnTo>
                <a:lnTo>
                  <a:pt x="0" y="3443"/>
                </a:lnTo>
                <a:lnTo>
                  <a:pt x="0" y="3901"/>
                </a:lnTo>
                <a:cubicBezTo>
                  <a:pt x="0" y="4207"/>
                  <a:pt x="1245" y="4513"/>
                  <a:pt x="2490" y="4513"/>
                </a:cubicBezTo>
                <a:lnTo>
                  <a:pt x="4357" y="4513"/>
                </a:lnTo>
                <a:lnTo>
                  <a:pt x="6223" y="4513"/>
                </a:lnTo>
                <a:lnTo>
                  <a:pt x="8763" y="4513"/>
                </a:lnTo>
                <a:lnTo>
                  <a:pt x="10629" y="4513"/>
                </a:lnTo>
                <a:lnTo>
                  <a:pt x="12496" y="4513"/>
                </a:lnTo>
                <a:cubicBezTo>
                  <a:pt x="13741" y="4513"/>
                  <a:pt x="14987" y="4207"/>
                  <a:pt x="14987" y="3901"/>
                </a:cubicBezTo>
                <a:lnTo>
                  <a:pt x="14987" y="3443"/>
                </a:lnTo>
                <a:lnTo>
                  <a:pt x="14987" y="2984"/>
                </a:lnTo>
                <a:lnTo>
                  <a:pt x="14987" y="2361"/>
                </a:lnTo>
                <a:lnTo>
                  <a:pt x="14987" y="1902"/>
                </a:lnTo>
                <a:lnTo>
                  <a:pt x="14987" y="1444"/>
                </a:lnTo>
                <a:cubicBezTo>
                  <a:pt x="14987" y="1138"/>
                  <a:pt x="13741" y="833"/>
                  <a:pt x="12496" y="833"/>
                </a:cubicBezTo>
                <a:lnTo>
                  <a:pt x="14299" y="0"/>
                </a:lnTo>
                <a:lnTo>
                  <a:pt x="8763" y="833"/>
                </a:lnTo>
                <a:lnTo>
                  <a:pt x="6223" y="833"/>
                </a:lnTo>
                <a:lnTo>
                  <a:pt x="4357" y="833"/>
                </a:lnTo>
                <a:lnTo>
                  <a:pt x="2490" y="833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b"/>
          <a:lstStyle/>
          <a:p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 = degrees of freedom for diffusion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J = 3 for bulk diffusion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J = 2 for surface diffusion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12"/>
          <p:cNvSpPr/>
          <p:nvPr/>
        </p:nvSpPr>
        <p:spPr>
          <a:xfrm>
            <a:off x="2926080" y="2245320"/>
            <a:ext cx="3882600" cy="168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Formula 13"/>
              <p:cNvSpPr txBox="1"/>
              <p:nvPr/>
            </p:nvSpPr>
            <p:spPr>
              <a:xfrm>
                <a:off x="2975040" y="2709966"/>
                <a:ext cx="4960872" cy="16848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>
                              <a:latin typeface="Cambria Math"/>
                            </a:rPr>
                            <m:t>𝐷</m:t>
                          </m:r>
                        </m:e>
                        <m:sub>
                          <m:r>
                            <a:rPr lang="en-US" sz="480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ar-AE" sz="4800">
                          <a:latin typeface="Cambria Math"/>
                        </a:rPr>
                        <m:t>=</m:t>
                      </m:r>
                      <m:r>
                        <a:rPr lang="en-US" sz="4800">
                          <a:latin typeface="Cambria Math"/>
                        </a:rPr>
                        <m:t>𝑁</m:t>
                      </m:r>
                      <m:sSubSup>
                        <m:sSubSup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4800">
                              <a:latin typeface="Cambria Math"/>
                            </a:rPr>
                            <m:t>𝑒𝑓𝑓</m:t>
                          </m:r>
                        </m:sub>
                        <m:sup>
                          <m:r>
                            <a:rPr lang="ar-AE" sz="480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ar-AE" sz="4800" b="0" i="0" smtClean="0">
                          <a:latin typeface="Cambria Math"/>
                        </a:rPr>
                        <m:t>/</m:t>
                      </m:r>
                      <m:r>
                        <a:rPr lang="en-US" sz="4800">
                          <a:latin typeface="Cambria Math"/>
                        </a:rPr>
                        <m:t>𝐽</m:t>
                      </m:r>
                      <m:sSub>
                        <m:sSubPr>
                          <m:ctrlPr>
                            <a:rPr lang="ar-AE" sz="4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>
                              <a:latin typeface="Cambria Math"/>
                            </a:rPr>
                            <m:t>𝜏</m:t>
                          </m:r>
                        </m:e>
                        <m:sub>
                          <m:r>
                            <a:rPr lang="ar-AE" sz="480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189" name="Formula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040" y="2709966"/>
                <a:ext cx="4960872" cy="1684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stomShape 10"/>
          <p:cNvSpPr/>
          <p:nvPr/>
        </p:nvSpPr>
        <p:spPr>
          <a:xfrm>
            <a:off x="6784120" y="3602921"/>
            <a:ext cx="2834640" cy="791845"/>
          </a:xfrm>
          <a:custGeom>
            <a:avLst/>
            <a:gdLst/>
            <a:ahLst/>
            <a:cxnLst/>
            <a:rect l="0" t="0" r="r" b="b"/>
            <a:pathLst>
              <a:path w="7876" h="3047">
                <a:moveTo>
                  <a:pt x="1308" y="1013"/>
                </a:moveTo>
                <a:cubicBezTo>
                  <a:pt x="654" y="1013"/>
                  <a:pt x="0" y="1181"/>
                  <a:pt x="0" y="1350"/>
                </a:cubicBezTo>
                <a:lnTo>
                  <a:pt x="0" y="1604"/>
                </a:lnTo>
                <a:lnTo>
                  <a:pt x="0" y="1857"/>
                </a:lnTo>
                <a:lnTo>
                  <a:pt x="0" y="2201"/>
                </a:lnTo>
                <a:lnTo>
                  <a:pt x="0" y="2454"/>
                </a:lnTo>
                <a:lnTo>
                  <a:pt x="0" y="2708"/>
                </a:lnTo>
                <a:cubicBezTo>
                  <a:pt x="0" y="2877"/>
                  <a:pt x="654" y="3046"/>
                  <a:pt x="1308" y="3046"/>
                </a:cubicBezTo>
                <a:lnTo>
                  <a:pt x="2289" y="3046"/>
                </a:lnTo>
                <a:lnTo>
                  <a:pt x="3270" y="3046"/>
                </a:lnTo>
                <a:lnTo>
                  <a:pt x="4604" y="3046"/>
                </a:lnTo>
                <a:lnTo>
                  <a:pt x="5585" y="3046"/>
                </a:lnTo>
                <a:lnTo>
                  <a:pt x="6566" y="3046"/>
                </a:lnTo>
                <a:cubicBezTo>
                  <a:pt x="7220" y="3046"/>
                  <a:pt x="7875" y="2877"/>
                  <a:pt x="7875" y="2708"/>
                </a:cubicBezTo>
                <a:lnTo>
                  <a:pt x="7875" y="2454"/>
                </a:lnTo>
                <a:lnTo>
                  <a:pt x="7875" y="2201"/>
                </a:lnTo>
                <a:lnTo>
                  <a:pt x="7875" y="1857"/>
                </a:lnTo>
                <a:lnTo>
                  <a:pt x="7875" y="1604"/>
                </a:lnTo>
                <a:lnTo>
                  <a:pt x="7875" y="1350"/>
                </a:lnTo>
                <a:cubicBezTo>
                  <a:pt x="7875" y="1181"/>
                  <a:pt x="7220" y="1013"/>
                  <a:pt x="6566" y="1013"/>
                </a:cubicBezTo>
                <a:lnTo>
                  <a:pt x="5585" y="1013"/>
                </a:lnTo>
                <a:lnTo>
                  <a:pt x="4604" y="1013"/>
                </a:lnTo>
                <a:lnTo>
                  <a:pt x="3270" y="1013"/>
                </a:lnTo>
                <a:lnTo>
                  <a:pt x="2460" y="0"/>
                </a:lnTo>
                <a:lnTo>
                  <a:pt x="1308" y="1013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in Modern Math"/>
                <a:ea typeface="Latin Modern Math"/>
              </a:rPr>
              <a:t>τ</a:t>
            </a:r>
            <a:r>
              <a:rPr lang="en-US" sz="4400" b="0" strike="noStrike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Latin Modern Math"/>
                <a:ea typeface="Latin Modern Math"/>
              </a:rPr>
              <a:t>0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Event Rate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431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2"/>
          <a:stretch/>
        </p:blipFill>
        <p:spPr>
          <a:xfrm>
            <a:off x="4354200" y="1168200"/>
            <a:ext cx="5722920" cy="429192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850320" y="104040"/>
            <a:ext cx="8646120" cy="90468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Resurfacing processes: ROUGH approximations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378000" y="1383480"/>
            <a:ext cx="4155840" cy="39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IDPs (dotted lines) melt and mix regolith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E-ring grains (dashed lines) ’sandblast’ and deposit fresh ice, dominates at Tethys and Dione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Mimas LH impacted only by IDPs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Line 3"/>
          <p:cNvSpPr/>
          <p:nvPr/>
        </p:nvSpPr>
        <p:spPr>
          <a:xfrm>
            <a:off x="5096520" y="3572640"/>
            <a:ext cx="4402440" cy="360"/>
          </a:xfrm>
          <a:prstGeom prst="line">
            <a:avLst/>
          </a:prstGeom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"/>
          <p:cNvPicPr/>
          <p:nvPr/>
        </p:nvPicPr>
        <p:blipFill>
          <a:blip r:embed="rId2"/>
          <a:stretch/>
        </p:blipFill>
        <p:spPr>
          <a:xfrm>
            <a:off x="4354200" y="1168200"/>
            <a:ext cx="5722920" cy="429192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850320" y="104040"/>
            <a:ext cx="8646120" cy="90468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Resurfacing processes: ROUGH approximations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378000" y="1050840"/>
            <a:ext cx="4155840" cy="39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Ejecta rate: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sigma_IDP = fg * sigma_inf * Y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where fg is the gravitational focusing factor, sigma_inf~10-18 g/cm^2/s is the idp mass flux, and Y~10^4 is the IDP yield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The depth 'h' to which the regolith grows in time 't' is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h=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DejaVu Sans"/>
                <a:ea typeface="DejaVu Sans"/>
              </a:rPr>
              <a:t>σ</a:t>
            </a: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IDP*t*(1+t/t0)^(-0.55)/rho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where t0~10^5 is the mixing timescale and rho is the regolith density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Line 3"/>
          <p:cNvSpPr/>
          <p:nvPr/>
        </p:nvSpPr>
        <p:spPr>
          <a:xfrm>
            <a:off x="5096520" y="3572640"/>
            <a:ext cx="4402440" cy="360"/>
          </a:xfrm>
          <a:prstGeom prst="line">
            <a:avLst/>
          </a:prstGeom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Content Placeholder 3"/>
          <p:cNvPicPr/>
          <p:nvPr/>
        </p:nvPicPr>
        <p:blipFill>
          <a:blip r:embed="rId2"/>
          <a:stretch/>
        </p:blipFill>
        <p:spPr>
          <a:xfrm>
            <a:off x="360" y="360"/>
            <a:ext cx="848520" cy="72612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771480" y="104400"/>
            <a:ext cx="7103160" cy="90468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Estimates of radiation induced diffusion coefficients and spherical grain sintering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Picture 4"/>
          <p:cNvPicPr/>
          <p:nvPr/>
        </p:nvPicPr>
        <p:blipFill>
          <a:blip r:embed="rId3"/>
          <a:stretch/>
        </p:blipFill>
        <p:spPr>
          <a:xfrm>
            <a:off x="5176080" y="1328760"/>
            <a:ext cx="4077000" cy="3057120"/>
          </a:xfrm>
          <a:prstGeom prst="rect">
            <a:avLst/>
          </a:prstGeom>
          <a:ln>
            <a:noFill/>
          </a:ln>
        </p:spPr>
      </p:pic>
      <p:pic>
        <p:nvPicPr>
          <p:cNvPr id="243" name="Content Placeholder 3"/>
          <p:cNvPicPr/>
          <p:nvPr/>
        </p:nvPicPr>
        <p:blipFill>
          <a:blip r:embed="rId4"/>
          <a:srcRect r="5448"/>
          <a:stretch/>
        </p:blipFill>
        <p:spPr>
          <a:xfrm>
            <a:off x="4621320" y="1114920"/>
            <a:ext cx="5350680" cy="4243680"/>
          </a:xfrm>
          <a:prstGeom prst="rect">
            <a:avLst/>
          </a:prstGeom>
          <a:ln>
            <a:noFill/>
          </a:ln>
        </p:spPr>
      </p:pic>
      <p:sp>
        <p:nvSpPr>
          <p:cNvPr id="244" name="CustomShape 2"/>
          <p:cNvSpPr/>
          <p:nvPr/>
        </p:nvSpPr>
        <p:spPr>
          <a:xfrm>
            <a:off x="692640" y="1383480"/>
            <a:ext cx="4349160" cy="393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Radiation induced diffusion dominates over thermal in the relevant temperatures ranges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Solid lines = ‘rough’ grain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Dashed lines = ‘smooth’ grains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Surface diffusion dominates sintering in the size region of interest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Grain Boundary (densifying) is small, suggesting porosity changes will be small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Content Placeholder 5"/>
          <p:cNvPicPr/>
          <p:nvPr/>
        </p:nvPicPr>
        <p:blipFill>
          <a:blip r:embed="rId5"/>
          <a:stretch/>
        </p:blipFill>
        <p:spPr>
          <a:xfrm>
            <a:off x="7297920" y="360"/>
            <a:ext cx="2779560" cy="1010880"/>
          </a:xfrm>
          <a:prstGeom prst="rect">
            <a:avLst/>
          </a:prstGeom>
          <a:ln>
            <a:noFill/>
          </a:ln>
        </p:spPr>
      </p:pic>
      <p:pic>
        <p:nvPicPr>
          <p:cNvPr id="246" name="Picture 9"/>
          <p:cNvPicPr/>
          <p:nvPr/>
        </p:nvPicPr>
        <p:blipFill>
          <a:blip r:embed="rId6"/>
          <a:stretch/>
        </p:blipFill>
        <p:spPr>
          <a:xfrm>
            <a:off x="4747320" y="1283040"/>
            <a:ext cx="5329800" cy="417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3"/>
          <p:cNvPicPr/>
          <p:nvPr/>
        </p:nvPicPr>
        <p:blipFill>
          <a:blip r:embed="rId2"/>
          <a:stretch/>
        </p:blipFill>
        <p:spPr>
          <a:xfrm>
            <a:off x="5360760" y="1863000"/>
            <a:ext cx="4710600" cy="3532320"/>
          </a:xfrm>
          <a:prstGeom prst="rect">
            <a:avLst/>
          </a:prstGeom>
          <a:ln>
            <a:noFill/>
          </a:ln>
        </p:spPr>
      </p:pic>
      <p:pic>
        <p:nvPicPr>
          <p:cNvPr id="248" name="Content Placeholder 2"/>
          <p:cNvPicPr/>
          <p:nvPr/>
        </p:nvPicPr>
        <p:blipFill>
          <a:blip r:embed="rId3"/>
          <a:srcRect b="48333"/>
          <a:stretch/>
        </p:blipFill>
        <p:spPr>
          <a:xfrm>
            <a:off x="217440" y="3621600"/>
            <a:ext cx="5394240" cy="1856520"/>
          </a:xfrm>
          <a:prstGeom prst="rect">
            <a:avLst/>
          </a:prstGeom>
          <a:ln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692640" y="1072440"/>
            <a:ext cx="8691480" cy="432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After equilibration, give random molecule velocity corresponding to 5-10 eV energy excitation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Equipartition of kinetic and potential energies after ~5ps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Determine MSD and KE in shells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surrounding initially excited molec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Molecular displacements and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excitation energies are small only 3A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away from initial event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Content Placeholder 3"/>
          <p:cNvPicPr/>
          <p:nvPr/>
        </p:nvPicPr>
        <p:blipFill>
          <a:blip r:embed="rId4"/>
          <a:stretch/>
        </p:blipFill>
        <p:spPr>
          <a:xfrm>
            <a:off x="360" y="360"/>
            <a:ext cx="848520" cy="72612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176840" y="105840"/>
            <a:ext cx="7121520" cy="798840"/>
          </a:xfrm>
          <a:prstGeom prst="rect">
            <a:avLst/>
          </a:prstGeom>
          <a:solidFill>
            <a:srgbClr val="F79646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Molecular excitation event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861840" y="154080"/>
            <a:ext cx="8691480" cy="73512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MeV electron energy deposition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5470200" y="1350720"/>
            <a:ext cx="4355280" cy="381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3"/>
          <p:cNvSpPr/>
          <p:nvPr/>
        </p:nvSpPr>
        <p:spPr>
          <a:xfrm>
            <a:off x="377640" y="1134000"/>
            <a:ext cx="6987240" cy="467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Radiation induced diffusion: 	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72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Drad = N leff / (J * t0)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 = number of molecules caused to permanently displace as a result of the electron excitation and energy dissipation events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leff = Extent of the collision cascade or how far away from the originally excited molecule a permanent displacement can be effected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J = degrees of freedom for diffusion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J = 3 for bulk diffusion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	J = 2 for surface diffusion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t0 = Event rate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572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Previous estimates of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 = b * Ei / Ea where Ea is the activation energy and Ei is the energy deposited by the electron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200">
              <a:lnSpc>
                <a:spcPct val="9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leff = a * N / 4 where a is the lattice spacing (diffusion hop distance)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5" name="CustomShape 4"/>
          <p:cNvSpPr/>
          <p:nvPr/>
        </p:nvSpPr>
        <p:spPr>
          <a:xfrm>
            <a:off x="3828600" y="2738880"/>
            <a:ext cx="58320" cy="13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ontent Placeholder 3"/>
          <p:cNvPicPr/>
          <p:nvPr/>
        </p:nvPicPr>
        <p:blipFill>
          <a:blip r:embed="rId3"/>
          <a:stretch/>
        </p:blipFill>
        <p:spPr>
          <a:xfrm>
            <a:off x="257040" y="1771560"/>
            <a:ext cx="3853800" cy="359532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5118120" y="178920"/>
            <a:ext cx="4674600" cy="109368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Icy moon environments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2"/>
          <p:cNvSpPr/>
          <p:nvPr/>
        </p:nvSpPr>
        <p:spPr>
          <a:xfrm>
            <a:off x="5118120" y="1380240"/>
            <a:ext cx="4674600" cy="409248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Mimas, Tethys, and Dione: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Tidally locked to Saturn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Predominantly crystalline water ice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Magnetosphere plasma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Interplanetary dust particle (IDP) and E-ring grain resurfacing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Picture 4"/>
          <p:cNvPicPr/>
          <p:nvPr/>
        </p:nvPicPr>
        <p:blipFill>
          <a:blip r:embed="rId4"/>
          <a:srcRect l="-7508" r="49645"/>
          <a:stretch/>
        </p:blipFill>
        <p:spPr>
          <a:xfrm>
            <a:off x="-666720" y="119160"/>
            <a:ext cx="5690160" cy="542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4"/>
          <p:cNvPicPr/>
          <p:nvPr/>
        </p:nvPicPr>
        <p:blipFill>
          <a:blip r:embed="rId2"/>
          <a:srcRect r="4398" b="52169"/>
          <a:stretch/>
        </p:blipFill>
        <p:spPr>
          <a:xfrm>
            <a:off x="694080" y="965880"/>
            <a:ext cx="8632080" cy="4280040"/>
          </a:xfrm>
          <a:prstGeom prst="rect">
            <a:avLst/>
          </a:prstGeom>
          <a:ln>
            <a:noFill/>
          </a:ln>
        </p:spPr>
      </p:pic>
      <p:sp>
        <p:nvSpPr>
          <p:cNvPr id="164" name="CustomShape 1"/>
          <p:cNvSpPr/>
          <p:nvPr/>
        </p:nvSpPr>
        <p:spPr>
          <a:xfrm>
            <a:off x="490320" y="178560"/>
            <a:ext cx="8940240" cy="85644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The PacMan Anomaly: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526680" y="1260360"/>
            <a:ext cx="5047032" cy="43282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Day-time Surface Temperature Maps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Regional overlap of: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56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Anamalous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thermal inertia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56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Optical discolorations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1" indent="-214560">
              <a:lnSpc>
                <a:spcPct val="9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High energy electron deposition contours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712" y="5190316"/>
            <a:ext cx="878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Schenk et al., 2012; Howett et al., 2014; </a:t>
            </a:r>
            <a:r>
              <a:rPr lang="en-US" dirty="0" err="1"/>
              <a:t>Paranicas</a:t>
            </a:r>
            <a:r>
              <a:rPr lang="en-US" dirty="0"/>
              <a:t> et al., 2014; Schaible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4"/>
          <p:cNvPicPr/>
          <p:nvPr/>
        </p:nvPicPr>
        <p:blipFill>
          <a:blip r:embed="rId2"/>
          <a:srcRect t="48635" r="4398" b="5868"/>
          <a:stretch/>
        </p:blipFill>
        <p:spPr>
          <a:xfrm>
            <a:off x="548640" y="919440"/>
            <a:ext cx="9143280" cy="431136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490320" y="178560"/>
            <a:ext cx="6909840" cy="85644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The PacMan Anomaly: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6312" y="519031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Schaible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544512" y="108000"/>
            <a:ext cx="901116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Electron environment at Mimas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65" y="1006475"/>
            <a:ext cx="6175847" cy="455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112" y="5190316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Nordheim</a:t>
            </a:r>
            <a:r>
              <a:rPr lang="en-US" dirty="0"/>
              <a:t>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382320" y="394560"/>
            <a:ext cx="9318240" cy="85644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The PacMan Anomaly: 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a well defined case for space weathering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42872" y="1311275"/>
            <a:ext cx="8864640" cy="4328280"/>
          </a:xfrm>
          <a:prstGeom prst="rect">
            <a:avLst/>
          </a:prstGeom>
          <a:solidFill>
            <a:srgbClr val="FFFFFF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Surfaces are (roughly) regionally homogeneous: surface topology, composition, and grain impacts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Leading hemisphere radiation environment dominated by high energy (&gt; 1 MeV) electrons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Electron interactions with water ice relatively well understood: radiation-induced diffusion, sputtering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Each step of the process can be described to 1</a:t>
            </a:r>
            <a:r>
              <a:rPr lang="en-US" sz="3200" b="0" strike="noStrike" spc="-1" baseline="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</a:t>
            </a: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 order using well understood modeling techniques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468312" y="244475"/>
            <a:ext cx="914400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Sintering of regolith grains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9312" y="115887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~MeV electron bombardment leads to: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Grain smoothing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‘Filling in’ of </a:t>
            </a:r>
            <a:r>
              <a:rPr lang="en-US" sz="2400" dirty="0" err="1"/>
              <a:t>intergrain</a:t>
            </a:r>
            <a:r>
              <a:rPr lang="en-US" sz="2400" dirty="0"/>
              <a:t> contact </a:t>
            </a:r>
          </a:p>
        </p:txBody>
      </p:sp>
      <p:pic>
        <p:nvPicPr>
          <p:cNvPr id="52" name="Content Placeholder 4"/>
          <p:cNvPicPr/>
          <p:nvPr/>
        </p:nvPicPr>
        <p:blipFill rotWithShape="1">
          <a:blip r:embed="rId2"/>
          <a:srcRect t="66779" b="3765"/>
          <a:stretch/>
        </p:blipFill>
        <p:spPr>
          <a:xfrm>
            <a:off x="1604816" y="2279817"/>
            <a:ext cx="6712096" cy="26128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3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2"/>
          <p:cNvSpPr/>
          <p:nvPr/>
        </p:nvSpPr>
        <p:spPr>
          <a:xfrm>
            <a:off x="1890312" y="922680"/>
            <a:ext cx="2921400" cy="39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60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Standard SA81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Picture 2"/>
          <p:cNvPicPr/>
          <p:nvPr/>
        </p:nvPicPr>
        <p:blipFill>
          <a:blip r:embed="rId3"/>
          <a:stretch/>
        </p:blipFill>
        <p:spPr>
          <a:xfrm>
            <a:off x="1611312" y="1139435"/>
            <a:ext cx="6858000" cy="390564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468312" y="244475"/>
            <a:ext cx="9144000" cy="846000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  <a:ea typeface="DejaVu Sans"/>
              </a:rPr>
              <a:t>Sintering of regolith grains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6312" y="519031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Schaible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27765</TotalTime>
  <Words>889</Words>
  <Application>Microsoft Macintosh PowerPoint</Application>
  <PresentationFormat>Custom</PresentationFormat>
  <Paragraphs>173</Paragraphs>
  <Slides>28</Slides>
  <Notes>10</Notes>
  <HiddenSlides>2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Brush Script MT</vt:lpstr>
      <vt:lpstr>angsananew</vt:lpstr>
      <vt:lpstr>Arial</vt:lpstr>
      <vt:lpstr>Calibri</vt:lpstr>
      <vt:lpstr>Calibri Light</vt:lpstr>
      <vt:lpstr>Cambria Math</vt:lpstr>
      <vt:lpstr>DejaVu Sans</vt:lpstr>
      <vt:lpstr>Latin Modern Math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micah schaible</dc:creator>
  <cp:lastModifiedBy>Microsoft Office User</cp:lastModifiedBy>
  <cp:revision>237</cp:revision>
  <cp:lastPrinted>2016-07-02T02:23:06Z</cp:lastPrinted>
  <dcterms:created xsi:type="dcterms:W3CDTF">2016-06-18T17:33:48Z</dcterms:created>
  <dcterms:modified xsi:type="dcterms:W3CDTF">2018-08-14T14:45:47Z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15.0022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7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