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7" r:id="rId4"/>
    <p:sldId id="262" r:id="rId5"/>
    <p:sldId id="275" r:id="rId6"/>
    <p:sldId id="305" r:id="rId7"/>
    <p:sldId id="308" r:id="rId8"/>
    <p:sldId id="299" r:id="rId9"/>
    <p:sldId id="278" r:id="rId10"/>
    <p:sldId id="300" r:id="rId11"/>
    <p:sldId id="302" r:id="rId12"/>
    <p:sldId id="303" r:id="rId13"/>
    <p:sldId id="304" r:id="rId14"/>
    <p:sldId id="306" r:id="rId15"/>
    <p:sldId id="307" r:id="rId16"/>
    <p:sldId id="263" r:id="rId17"/>
    <p:sldId id="295" r:id="rId18"/>
    <p:sldId id="264" r:id="rId19"/>
    <p:sldId id="298" r:id="rId20"/>
    <p:sldId id="281" r:id="rId21"/>
    <p:sldId id="290" r:id="rId22"/>
    <p:sldId id="283" r:id="rId23"/>
    <p:sldId id="301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2" autoAdjust="0"/>
    <p:restoredTop sz="92500" autoAdjust="0"/>
  </p:normalViewPr>
  <p:slideViewPr>
    <p:cSldViewPr snapToGrid="0">
      <p:cViewPr varScale="1">
        <p:scale>
          <a:sx n="88" d="100"/>
          <a:sy n="88" d="100"/>
        </p:scale>
        <p:origin x="16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20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A4E9EAB-4FA8-411D-9757-0E0B842493C3}" type="datetimeFigureOut">
              <a:rPr lang="en-US" smtClean="0"/>
              <a:pPr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EA44BC8-F622-47AC-891F-EF6CEA9EB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6289CB-9567-4F45-BA92-963B33E8752F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4C1AEA-5012-4CCB-B464-B0C541AE6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29E708-6539-4984-9B26-88D1CC9BCC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 Since we know the</a:t>
            </a:r>
            <a:r>
              <a:rPr lang="en-US" baseline="0" dirty="0"/>
              <a:t> mass we can construct a simple model of direct deposition. </a:t>
            </a: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6FBA6-CCA5-4C64-92C5-11A78CDDE2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 These are simple models with no</a:t>
            </a:r>
            <a:r>
              <a:rPr lang="en-US" baseline="0" dirty="0"/>
              <a:t> viscous evolution.  We</a:t>
            </a:r>
            <a:r>
              <a:rPr lang="en-US" dirty="0"/>
              <a:t> can match the volume fractions of pollutants of the rings just by DD in 10^8 timescale especially In case of new flux, or if most of the pollutants survive.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But no viscous evolution so you might think </a:t>
            </a:r>
            <a:r>
              <a:rPr lang="en-US" dirty="0" err="1"/>
              <a:t>Im</a:t>
            </a:r>
            <a:r>
              <a:rPr lang="en-US" dirty="0"/>
              <a:t> cheating so….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6FBA6-CCA5-4C64-92C5-11A78CDDE2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6FBA6-CCA5-4C64-92C5-11A78CDDE2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</a:rPr>
              <a:t>I agree with </a:t>
            </a:r>
            <a:r>
              <a:rPr lang="en-US" sz="1300" dirty="0" err="1">
                <a:solidFill>
                  <a:srgbClr val="000000"/>
                </a:solidFill>
                <a:latin typeface="Calibri" pitchFamily="34" charset="0"/>
              </a:rPr>
              <a:t>Sebastien</a:t>
            </a:r>
            <a:r>
              <a:rPr lang="en-US" sz="13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Calibri" pitchFamily="34" charset="0"/>
              </a:rPr>
              <a:t>Charnoz</a:t>
            </a:r>
            <a:r>
              <a:rPr lang="en-US" sz="1300" dirty="0">
                <a:solidFill>
                  <a:srgbClr val="000000"/>
                </a:solidFill>
                <a:latin typeface="Calibri" pitchFamily="34" charset="0"/>
              </a:rPr>
              <a:t>. Viscous spreading and BT are acting together. Just that it is on a more recent timescale – this seems the easiest way to reconcile the observations.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5AF836-EED5-4ADA-AD6E-BA16084C16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DO UNDULATIONS BTI PRODUCED BY BT OVER LONG TIMES COMBINED WITH OTHER EFFECTS PRODUCE PLATEAUS?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5AF836-EED5-4ADA-AD6E-BA16084C16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0DBCFE-7ABD-4D1F-9F5D-9E1B75EB8B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Led us naturally to look at different ejecta dist. And we found some very interesting behaviors…. Different n values may be important and we will return to this later… when we talk about….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3798A8-0403-4921-A4C4-0C78953CA5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0DBCFE-7ABD-4D1F-9F5D-9E1B75EB8B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Remember that this is really a measure</a:t>
            </a:r>
            <a:r>
              <a:rPr lang="en-US" baseline="0" dirty="0"/>
              <a:t> for the B/A ring, not C ring so the volume fractions should match those.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Zahnle – 10 times at LHB. Luke?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6FBA6-CCA5-4C64-92C5-11A78CDDE2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0A938F-F989-4395-9618-7410C4D147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5036800" y="-12387263"/>
            <a:ext cx="17483138" cy="13111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1"/>
            <a:ext cx="5843694" cy="4312206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Nico</a:t>
            </a:r>
            <a:r>
              <a:rPr lang="en-US" dirty="0"/>
              <a:t>…MB</a:t>
            </a:r>
            <a:r>
              <a:rPr lang="en-US" baseline="0" dirty="0"/>
              <a:t> leads to several effects...</a:t>
            </a:r>
            <a:r>
              <a:rPr lang="en-US" sz="1300" dirty="0"/>
              <a:t>  - DIRECT DEPOSITION, simple, brings in mass </a:t>
            </a:r>
          </a:p>
          <a:p>
            <a:r>
              <a:rPr lang="en-US" sz="1300" dirty="0"/>
              <a:t>(likely non-icy) pollution…  but this is not all, impacts then…. Yield, </a:t>
            </a:r>
            <a:r>
              <a:rPr lang="en-US" sz="1300" dirty="0" err="1"/>
              <a:t>prograde</a:t>
            </a:r>
            <a:r>
              <a:rPr lang="en-US" sz="1300" dirty="0"/>
              <a:t>, lands </a:t>
            </a:r>
            <a:endParaRPr lang="en-US" dirty="0"/>
          </a:p>
          <a:p>
            <a:r>
              <a:rPr lang="en-US" sz="1300" dirty="0"/>
              <a:t>Outwards, exchange of mass </a:t>
            </a:r>
            <a:r>
              <a:rPr lang="en-US" dirty="0"/>
              <a:t>and AM in this way leads to </a:t>
            </a:r>
            <a:r>
              <a:rPr lang="en-US" sz="1300" dirty="0"/>
              <a:t>(ii) structural evolution, </a:t>
            </a:r>
          </a:p>
          <a:p>
            <a:r>
              <a:rPr lang="en-US" sz="1300" dirty="0"/>
              <a:t>and (iii) compositional evolution which over long enough times leads to homogenization </a:t>
            </a:r>
          </a:p>
          <a:p>
            <a:r>
              <a:rPr lang="en-US" sz="1300" dirty="0"/>
              <a:t>of ring composition across the rings EVEN IN THE ABSENCE OF POLLUTION. 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F9BAD0-96BB-48C6-8C7C-B7701519B7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 alpha and beta are the cone and clock angles of the emergent ejecta measured from the ring particle velocity vector. What does</a:t>
            </a:r>
            <a:r>
              <a:rPr lang="en-US" baseline="0" dirty="0"/>
              <a:t> this mean? In the same time scale MORE mass is being directly deposited in the rings. This has consequences</a:t>
            </a: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6FBA6-CCA5-4C64-92C5-11A78CDDE2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We can see examples of the creation of or sculpting of ring structure in the rings – inner edges of B and A rings remarkably similar (ramp)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Compositionally, C/CD dark, A/B brighter, is this simply an optical depth effect or are there more pollutants there per unit volume which you would expect if MB is bringing in pollutants (hint it’s the latter).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Also another effect that is characteristic of BT is the gradual transition of color across sharp optical depth transitions. (If you start with a sharp compositional transition just as would be the case with just DD…)</a:t>
            </a:r>
          </a:p>
          <a:p>
            <a:pPr>
              <a:spcBef>
                <a:spcPct val="0"/>
              </a:spcBef>
            </a:pPr>
            <a:r>
              <a:rPr lang="en-US" dirty="0"/>
              <a:t> </a:t>
            </a:r>
          </a:p>
          <a:p>
            <a:pPr>
              <a:spcBef>
                <a:spcPct val="0"/>
              </a:spcBef>
            </a:pPr>
            <a:r>
              <a:rPr lang="en-US" dirty="0"/>
              <a:t>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9DCEBA-7585-4863-812D-AACB882041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 SO naturally there are time scales associated with this</a:t>
            </a:r>
            <a:r>
              <a:rPr lang="en-US" baseline="0" dirty="0"/>
              <a:t> process. </a:t>
            </a:r>
            <a:r>
              <a:rPr lang="en-US" dirty="0"/>
              <a:t> </a:t>
            </a:r>
            <a:endParaRPr lang="en-US" baseline="0" dirty="0"/>
          </a:p>
          <a:p>
            <a:pPr>
              <a:spcBef>
                <a:spcPct val="0"/>
              </a:spcBef>
            </a:pPr>
            <a:endParaRPr lang="en-US" baseline="0" dirty="0"/>
          </a:p>
          <a:p>
            <a:pPr defTabSz="966612">
              <a:spcBef>
                <a:spcPct val="0"/>
              </a:spcBef>
            </a:pPr>
            <a:r>
              <a:rPr lang="en-US" dirty="0"/>
              <a:t> IF these</a:t>
            </a:r>
            <a:r>
              <a:rPr lang="en-US" baseline="0" dirty="0"/>
              <a:t> quantities were constrained, we can say something definitive about ring age, and maybe origin.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F24CB9-A222-44CF-A8E6-F2F676BA90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I present you exhibits A, B and C (not to be confused with …)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5AF836-EED5-4ADA-AD6E-BA16084C16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 And the appeals</a:t>
            </a:r>
            <a:r>
              <a:rPr lang="en-US" baseline="0" dirty="0"/>
              <a:t> are coming… yes, as hard as it might be to believe, this is the implication (at least the current version of the rings)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Recently </a:t>
            </a:r>
            <a:r>
              <a:rPr lang="en-US" baseline="0" dirty="0" err="1"/>
              <a:t>Sebastien</a:t>
            </a:r>
            <a:r>
              <a:rPr lang="en-US" baseline="0" dirty="0"/>
              <a:t> </a:t>
            </a:r>
            <a:r>
              <a:rPr lang="en-US" baseline="0" dirty="0" err="1"/>
              <a:t>Charnoz</a:t>
            </a:r>
            <a:r>
              <a:rPr lang="en-US" baseline="0" dirty="0"/>
              <a:t> gave a talk a the PSG and also spoke with me at length and tried to convince me it could be made consistent. I was not…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He explored an initially massive (100 </a:t>
            </a:r>
            <a:r>
              <a:rPr lang="en-US" baseline="0" dirty="0" err="1"/>
              <a:t>Mimas</a:t>
            </a:r>
            <a:r>
              <a:rPr lang="en-US" baseline="0" dirty="0"/>
              <a:t> mass ring) which spread under viscosity, and was subject to direct deposition of micrometeoroids (no actual BT transport</a:t>
            </a:r>
          </a:p>
          <a:p>
            <a:pPr>
              <a:spcBef>
                <a:spcPct val="0"/>
              </a:spcBef>
            </a:pPr>
            <a:r>
              <a:rPr lang="en-US" baseline="0" dirty="0"/>
              <a:t>But that is fine for these scenarios) I ran some models of my own using the old flux, and the new flux…</a:t>
            </a: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5AF836-EED5-4ADA-AD6E-BA16084C16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Remember that this is really a measure</a:t>
            </a:r>
            <a:r>
              <a:rPr lang="en-US" baseline="0" dirty="0"/>
              <a:t> for the B/A ring, not C ring so the volume fractions should match those.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Zahnle – 10 times at LHB. Luke?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6FBA6-CCA5-4C64-92C5-11A78CDDE2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 And this takes</a:t>
            </a:r>
            <a:r>
              <a:rPr lang="en-US" baseline="0" dirty="0"/>
              <a:t> us back to the point I made earlier about </a:t>
            </a:r>
            <a:r>
              <a:rPr lang="en-US" baseline="0" dirty="0" err="1"/>
              <a:t>tG</a:t>
            </a:r>
            <a:r>
              <a:rPr lang="en-US" baseline="0" dirty="0"/>
              <a:t> &lt;&lt; </a:t>
            </a:r>
            <a:r>
              <a:rPr lang="en-US" baseline="0" dirty="0" err="1"/>
              <a:t>tD</a:t>
            </a:r>
            <a:r>
              <a:rPr lang="en-US" baseline="0" dirty="0"/>
              <a:t> things happen on shorter timescales…</a:t>
            </a: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86FBA6-CCA5-4C64-92C5-11A78CDDE2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761445-50BE-4FC0-8234-7F41DF20AA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r>
              <a:rPr lang="en-US" dirty="0"/>
              <a:t> BT acts quickly to smear compositional contrasts in much shorter times than it takes to drive up the pollutants to the observed values for the retention efficiency adopted in these simulations.</a:t>
            </a:r>
          </a:p>
          <a:p>
            <a:pPr defTabSz="966612">
              <a:spcBef>
                <a:spcPct val="0"/>
              </a:spcBef>
              <a:defRPr/>
            </a:pPr>
            <a:endParaRPr lang="en-US" dirty="0"/>
          </a:p>
          <a:p>
            <a:pPr defTabSz="966612">
              <a:spcBef>
                <a:spcPct val="0"/>
              </a:spcBef>
              <a:defRPr/>
            </a:pPr>
            <a:r>
              <a:rPr lang="en-US" dirty="0"/>
              <a:t>So C /CD begins to become the dominant source of pollution of A/B as time goes on.</a:t>
            </a:r>
          </a:p>
          <a:p>
            <a:pPr defTabSz="966612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4041-3856-4543-BAB1-0F7687F3CCBB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9A67-B942-4E21-B60B-DE8EDAB61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F22BD-4527-4DEA-9CDC-B1E73E558B20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9619-2FF6-4364-9772-7BC857E61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5306-1F6A-4031-84D1-D45299FC477A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3ACB4-12CA-476E-802E-9BADD2478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8361-6C67-4EAA-A50F-FF834C4460D7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E854-5F8F-403A-9F6C-88314C242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3BB39-4B94-4FE5-A231-94A9C0503DCE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A492D-C838-4E39-AAEE-2E47D0715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680B-1638-4813-9085-BDB702A7A5D1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7C03-E86D-4217-A7EE-B205B9023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766A-6358-4252-9321-D9A1F76E38CC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673D-453E-403C-BD86-5C058FFA2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F778-9CAB-461D-9B2E-3AC10255EE87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C8B7-5AB5-43D0-A583-A88D1FEDA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8D01-7391-4FCF-98CF-1117573F070E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C445-A16C-4DAC-94DF-9B807F318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079E-BCAA-4100-8C84-B09C232C2A4E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EC49-D22F-49AE-8A62-E380640E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AE5F-6D91-4F4D-ACD4-3057E0F11801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5C0D-0232-4E30-B96A-372925739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2C61C-1195-4CA5-B492-2D8769D56BB2}" type="datetimeFigureOut">
              <a:rPr lang="en-US"/>
              <a:pPr>
                <a:defRPr/>
              </a:pPr>
              <a:t>8/14/18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A5ACB7-B8C4-4601-83FD-047878AA2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/C:/Users/nebulachapin/Desktop/Talks/Clong.wmv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736_1341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7239000" cy="1600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Implications for the Micrometeoroid Flux Measured by Cassini CDA for Ballistic Transport in Saturn’s Rings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2143125"/>
            <a:ext cx="3581400" cy="3600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Paul R. Estrada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bg1">
                    <a:lumMod val="85000"/>
                  </a:schemeClr>
                </a:solidFill>
              </a:rPr>
              <a:t>(CSC, SETI Institute)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Richard H. </a:t>
            </a:r>
            <a:r>
              <a:rPr lang="en-US" sz="2400" b="1" dirty="0" err="1">
                <a:solidFill>
                  <a:schemeClr val="bg1">
                    <a:lumMod val="85000"/>
                  </a:schemeClr>
                </a:solidFill>
              </a:rPr>
              <a:t>Durisen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bg1">
                    <a:lumMod val="85000"/>
                  </a:schemeClr>
                </a:solidFill>
              </a:rPr>
              <a:t>(Univ. of Indiana)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bg1">
                    <a:lumMod val="85000"/>
                  </a:schemeClr>
                </a:solidFill>
              </a:rPr>
              <a:t>and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Jeff N. Cuzzi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bg1">
                    <a:lumMod val="85000"/>
                  </a:schemeClr>
                </a:solidFill>
              </a:rPr>
              <a:t>(NASA ARC)</a:t>
            </a:r>
          </a:p>
          <a:p>
            <a:pPr fontAlgn="auto">
              <a:spcAft>
                <a:spcPts val="0"/>
              </a:spcAft>
              <a:defRPr/>
            </a:pPr>
            <a:endParaRPr lang="en-US" sz="24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3" name="Picture 7" descr="csc-logo-big_ne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150" y="5337175"/>
            <a:ext cx="16637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TI_White_Blue_s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850" y="619126"/>
            <a:ext cx="1219200" cy="7398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ull_o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592782" cy="5943600"/>
          </a:xfrm>
          <a:prstGeom prst="rect">
            <a:avLst/>
          </a:prstGeom>
        </p:spPr>
      </p:pic>
      <p:pic>
        <p:nvPicPr>
          <p:cNvPr id="12" name="Picture 11" descr="full_ek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1218" y="914400"/>
            <a:ext cx="4592782" cy="5943600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0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333399"/>
                </a:solidFill>
                <a:latin typeface="+mj-lt"/>
              </a:rPr>
              <a:t>Cometary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vrs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. EKB Micrometeoroid Flux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Full ring model, 100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Myr</a:t>
            </a:r>
            <a:endParaRPr lang="en-US" sz="2800" dirty="0">
              <a:solidFill>
                <a:srgbClr val="33339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333399"/>
                </a:solidFill>
                <a:latin typeface="+mj-lt"/>
              </a:rPr>
              <a:t>Cometary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vrs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. EKB Micrometeoroid Flux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Full ring model, 100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Myr</a:t>
            </a:r>
            <a:endParaRPr lang="en-US" sz="280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6" name="Picture 5" descr="full_oort_ma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592782" cy="5943600"/>
          </a:xfrm>
          <a:prstGeom prst="rect">
            <a:avLst/>
          </a:prstGeom>
        </p:spPr>
      </p:pic>
      <p:pic>
        <p:nvPicPr>
          <p:cNvPr id="7" name="Picture 6" descr="full_ekb_ma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1218" y="914400"/>
            <a:ext cx="459278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y_1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7528"/>
            <a:ext cx="3179618" cy="4114800"/>
          </a:xfrm>
          <a:prstGeom prst="rect">
            <a:avLst/>
          </a:prstGeom>
        </p:spPr>
      </p:pic>
      <p:pic>
        <p:nvPicPr>
          <p:cNvPr id="7" name="Picture 6" descr="toy_BS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1720" y="973777"/>
            <a:ext cx="3179618" cy="4114800"/>
          </a:xfrm>
          <a:prstGeom prst="rect">
            <a:avLst/>
          </a:prstGeom>
        </p:spPr>
      </p:pic>
      <p:pic>
        <p:nvPicPr>
          <p:cNvPr id="8" name="Picture 7" descr="toy_CS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4382" y="1056904"/>
            <a:ext cx="3179618" cy="4114800"/>
          </a:xfrm>
          <a:prstGeom prst="rect">
            <a:avLst/>
          </a:prstGeom>
        </p:spPr>
      </p:pic>
      <p:pic>
        <p:nvPicPr>
          <p:cNvPr id="10" name="Picture 9" descr="toy_1m_2Mima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1735" y="1023178"/>
            <a:ext cx="3179618" cy="4114800"/>
          </a:xfrm>
          <a:prstGeom prst="rect">
            <a:avLst/>
          </a:prstGeom>
        </p:spPr>
      </p:pic>
      <p:pic>
        <p:nvPicPr>
          <p:cNvPr id="11" name="Picture 10" descr="toy_CSD_2Mima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7723" y="1028893"/>
            <a:ext cx="3179618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0644" y="4773881"/>
            <a:ext cx="7956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size (and porosity) has an effect on how fast the annulus spreads.</a:t>
            </a:r>
          </a:p>
          <a:p>
            <a:endParaRPr lang="en-US" dirty="0"/>
          </a:p>
          <a:p>
            <a:r>
              <a:rPr lang="en-US" dirty="0"/>
              <a:t>Does NOT include: how particle size distributions change with both collisions and possibly micrometeoroid impact gardening. How does porosity evolve? All of these will likely affect yields and velocity and ejecta distributions.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0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Recent Ring Spreading Models, 100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Myr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, M = 0.4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Mimas</a:t>
            </a:r>
            <a:endParaRPr lang="en-US" sz="2800" dirty="0">
              <a:solidFill>
                <a:srgbClr val="3333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73075" y="18573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333399"/>
                </a:solidFill>
                <a:latin typeface="+mj-lt"/>
              </a:rPr>
              <a:t>A Modest Proposal for How it Might Have Gone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525463" y="723900"/>
            <a:ext cx="8077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88950" y="944563"/>
            <a:ext cx="8229600" cy="554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These models suggest possible scenario for current ring structure: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Moon (or material) that made the rings, probably not much more than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1 – 2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Mimas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masses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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1.5 ideal!) some </a:t>
            </a:r>
            <a:r>
              <a:rPr lang="en-US" sz="2000" dirty="0">
                <a:solidFill>
                  <a:srgbClr val="000000"/>
                </a:solidFill>
                <a:latin typeface="Cambria Math"/>
                <a:ea typeface="Cambria Math"/>
              </a:rPr>
              <a:t>≳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mbria Math"/>
              </a:rPr>
              <a:t>100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Cambria Math"/>
              </a:rPr>
              <a:t>Myr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mbria Math"/>
              </a:rPr>
              <a:t> ago.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Ring viscously spreads rapidly losing mass beyond Roche limit.  Lost material  eventually forms new moon(s) that tidally evolve outward.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Inner edge spreads inwards until surface density/viscosity drops sufficiently for BT to sharpen inner edge and slow spreading, probably not far from its current location.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C ring forms from material spilling over from B ring (also due to BT). AM loss may cause a C ring mass to be lost every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 10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7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 years.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Mimas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mass moon forms that creates CD -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Mimas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2:1 holds outer B ring in place (again when surface density drops?)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Reason to believe that C ring structure (plateaus) may be caused by BTI – but, how to explain the flat region?  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Resonances from moons and planet play a role.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" y="6229350"/>
            <a:ext cx="879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Requires new origin scenario – see </a:t>
            </a:r>
            <a:r>
              <a:rPr lang="en-US" dirty="0" err="1">
                <a:solidFill>
                  <a:srgbClr val="FF0000"/>
                </a:solidFill>
              </a:rPr>
              <a:t>Teodoro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Zahnle</a:t>
            </a:r>
            <a:r>
              <a:rPr lang="en-US" dirty="0">
                <a:solidFill>
                  <a:srgbClr val="FF0000"/>
                </a:solidFill>
              </a:rPr>
              <a:t> posters for more discussion!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73075" y="18573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333399"/>
                </a:solidFill>
                <a:latin typeface="+mj-lt"/>
              </a:rPr>
              <a:t>Conclusions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525463" y="723900"/>
            <a:ext cx="8077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88950" y="944563"/>
            <a:ext cx="8229600" cy="554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The trio of key evidence from Cassini observations, are not compatible with an ancient origin for rings.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MB population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: the rings are impacted by much more material for the same exposure time than previously assumed. Probably much higher at LHB.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Volume fractions of pollutants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:  observed in the rings are very low – composition not homogenous, C/CD much darker than A/B. Not the case if old.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Ring mass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:  regardless of initial mass, spend most of their lifetime at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 1 – 2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sym typeface="Symbol"/>
              </a:rPr>
              <a:t>Mimas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 masses. A recent origin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sym typeface="Symbol"/>
              </a:rPr>
              <a:t>IS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 predictive of pollution content.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Ancient ring scenarios require initially massive ring, which cannot explain C ring, and observed fractions. Rings would homogenize EVEN IF none of the MB material survived or were all icy. Young ring models do the job just fine.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Primordial mid-sized icy moons and young rings presents a puzzle – suggests that at least some may also be young (e.g.,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Cuk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et al., 2016).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Future of BT modeling bright – lots that can be done.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" y="1059180"/>
            <a:ext cx="4114800" cy="4114800"/>
          </a:xfrm>
          <a:prstGeom prst="rect">
            <a:avLst/>
          </a:prstGeom>
        </p:spPr>
      </p:pic>
      <p:pic>
        <p:nvPicPr>
          <p:cNvPr id="3" name="Cl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67200" y="122682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k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223159"/>
            <a:ext cx="5029200" cy="5029200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Adding Ballistic Transport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02326" y="1404629"/>
            <a:ext cx="402113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If BT did not occur and there were only direct deposition, then we would see an abrupt change across a sharp optical depth boundary (we’d also not explain observed structural features!)</a:t>
            </a:r>
          </a:p>
          <a:p>
            <a:r>
              <a:rPr lang="en-US" dirty="0">
                <a:latin typeface="Calibri" pitchFamily="34" charset="0"/>
              </a:rPr>
              <a:t> </a:t>
            </a:r>
          </a:p>
          <a:p>
            <a:r>
              <a:rPr lang="en-US" i="1" dirty="0">
                <a:latin typeface="Calibri" pitchFamily="34" charset="0"/>
              </a:rPr>
              <a:t>Compositional</a:t>
            </a:r>
            <a:r>
              <a:rPr lang="en-US" dirty="0">
                <a:latin typeface="Calibri" pitchFamily="34" charset="0"/>
              </a:rPr>
              <a:t> evolution creates global compositional variations; low mass density rings get polluted</a:t>
            </a:r>
            <a:r>
              <a:rPr lang="en-US" i="1" dirty="0">
                <a:latin typeface="Calibri" pitchFamily="34" charset="0"/>
              </a:rPr>
              <a:t> faster, </a:t>
            </a:r>
            <a:r>
              <a:rPr lang="en-US" dirty="0">
                <a:latin typeface="Calibri" pitchFamily="34" charset="0"/>
              </a:rPr>
              <a:t>but only initially!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Eventually as the low optical C ring darkens, it begins to darken the B ring faster as well – eventually the contrast will flatten out. This can occur quite rapidly.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5807899" y="918957"/>
            <a:ext cx="192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Voyager PPS imaging </a:t>
            </a:r>
            <a:r>
              <a:rPr lang="en-US" sz="1200" dirty="0">
                <a:latin typeface="Symbol" pitchFamily="18" charset="2"/>
              </a:rPr>
              <a:t>t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y_1m_2Mim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25"/>
            <a:ext cx="4592782" cy="5943600"/>
          </a:xfrm>
          <a:prstGeom prst="rect">
            <a:avLst/>
          </a:prstGeom>
        </p:spPr>
      </p:pic>
      <p:pic>
        <p:nvPicPr>
          <p:cNvPr id="3" name="Picture 2" descr="toy_CSD_2Mim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218" y="419100"/>
            <a:ext cx="459278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nv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14438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Steepness of the Ejecta Velocity Distribution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66700" y="1285875"/>
            <a:ext cx="40211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We have assumed the ejecta velocity distribution is described by a power law with index </a:t>
            </a:r>
            <a:r>
              <a:rPr lang="en-US" i="1">
                <a:latin typeface="Calibri" pitchFamily="34" charset="0"/>
              </a:rPr>
              <a:t>n</a:t>
            </a:r>
            <a:r>
              <a:rPr lang="en-US">
                <a:latin typeface="Calibri" pitchFamily="34" charset="0"/>
              </a:rPr>
              <a:t> = 3.</a:t>
            </a:r>
          </a:p>
          <a:p>
            <a:endParaRPr lang="en-US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 Higher </a:t>
            </a:r>
            <a:r>
              <a:rPr lang="en-US" i="1">
                <a:latin typeface="Calibri" pitchFamily="34" charset="0"/>
              </a:rPr>
              <a:t>n</a:t>
            </a:r>
            <a:r>
              <a:rPr lang="en-US">
                <a:latin typeface="Calibri" pitchFamily="34" charset="0"/>
              </a:rPr>
              <a:t> values lead to gradual “spilling over” of material. </a:t>
            </a:r>
          </a:p>
          <a:p>
            <a:pPr lvl="1"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 steeper </a:t>
            </a:r>
            <a:r>
              <a:rPr lang="en-US" i="1">
                <a:latin typeface="Calibri" pitchFamily="34" charset="0"/>
              </a:rPr>
              <a:t>n</a:t>
            </a:r>
            <a:r>
              <a:rPr lang="en-US">
                <a:latin typeface="Calibri" pitchFamily="34" charset="0"/>
              </a:rPr>
              <a:t> concentrates more material at smallest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’s.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 For higher </a:t>
            </a:r>
            <a:r>
              <a:rPr lang="en-US" i="1">
                <a:latin typeface="Calibri" pitchFamily="34" charset="0"/>
              </a:rPr>
              <a:t>n</a:t>
            </a:r>
            <a:r>
              <a:rPr lang="en-US">
                <a:latin typeface="Calibri" pitchFamily="34" charset="0"/>
              </a:rPr>
              <a:t> values, a “notch” appears.</a:t>
            </a:r>
          </a:p>
          <a:p>
            <a:pPr lvl="1"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 Likely due to BTI.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 Lower </a:t>
            </a:r>
            <a:r>
              <a:rPr lang="en-US" i="1">
                <a:latin typeface="Calibri" pitchFamily="34" charset="0"/>
              </a:rPr>
              <a:t>n</a:t>
            </a:r>
            <a:r>
              <a:rPr lang="en-US">
                <a:latin typeface="Calibri" pitchFamily="34" charset="0"/>
              </a:rPr>
              <a:t> leads to larger and better formed ramp.</a:t>
            </a:r>
          </a:p>
          <a:p>
            <a:pPr lvl="1"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 More ejecta at intermediate and higher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’s.</a:t>
            </a:r>
          </a:p>
          <a:p>
            <a:pPr lvl="1"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 No “hump”.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6216650" y="1127125"/>
            <a:ext cx="1927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Symbol" pitchFamily="18" charset="2"/>
              </a:rPr>
              <a:t>a-</a:t>
            </a:r>
            <a:r>
              <a:rPr lang="en-US" sz="1200">
                <a:latin typeface="Calibri" pitchFamily="34" charset="0"/>
              </a:rPr>
              <a:t>Arae UVIS </a:t>
            </a:r>
            <a:r>
              <a:rPr lang="en-US" sz="1200">
                <a:latin typeface="Symbol" pitchFamily="18" charset="2"/>
              </a:rPr>
              <a:t>t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98500" y="6305550"/>
            <a:ext cx="7962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Strongly suggests the ejecta distribution is much more complex than what we model here.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rk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282535"/>
            <a:ext cx="5029200" cy="5029200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Adding Ballistic Transport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49828" y="1832141"/>
            <a:ext cx="40211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For a more realistic model with variable opacity, the contrast is maintained for longer times. Initial contrast is </a:t>
            </a:r>
            <a:r>
              <a:rPr lang="en-US" dirty="0">
                <a:latin typeface="Cambria Math"/>
                <a:ea typeface="Cambria Math"/>
                <a:sym typeface="Symbol"/>
              </a:rPr>
              <a:t> </a:t>
            </a:r>
            <a:r>
              <a:rPr lang="en-US" dirty="0">
                <a:latin typeface="Cambria Math"/>
                <a:ea typeface="Cambria Math"/>
              </a:rPr>
              <a:t>10 </a:t>
            </a:r>
            <a:r>
              <a:rPr lang="en-US" dirty="0">
                <a:latin typeface="+mn-lt"/>
                <a:ea typeface="Cambria Math"/>
              </a:rPr>
              <a:t>after 100 </a:t>
            </a:r>
            <a:r>
              <a:rPr lang="en-US" dirty="0" err="1">
                <a:latin typeface="+mn-lt"/>
                <a:ea typeface="Cambria Math"/>
              </a:rPr>
              <a:t>t</a:t>
            </a:r>
            <a:r>
              <a:rPr lang="en-US" baseline="-25000" dirty="0" err="1">
                <a:latin typeface="+mn-lt"/>
                <a:ea typeface="Cambria Math"/>
              </a:rPr>
              <a:t>G</a:t>
            </a:r>
            <a:r>
              <a:rPr lang="en-US" dirty="0">
                <a:latin typeface="Cambria Math"/>
                <a:ea typeface="Cambria Math"/>
              </a:rPr>
              <a:t>. </a:t>
            </a:r>
            <a:r>
              <a:rPr lang="en-US" dirty="0">
                <a:latin typeface="+mn-lt"/>
                <a:ea typeface="Cambria Math"/>
              </a:rPr>
              <a:t>But after </a:t>
            </a:r>
            <a:r>
              <a:rPr lang="en-US" dirty="0">
                <a:latin typeface="+mn-lt"/>
                <a:ea typeface="Cambria Math"/>
                <a:sym typeface="Symbol"/>
              </a:rPr>
              <a:t> 10 </a:t>
            </a:r>
            <a:r>
              <a:rPr lang="en-US" dirty="0" err="1">
                <a:latin typeface="+mn-lt"/>
                <a:ea typeface="Cambria Math"/>
                <a:sym typeface="Symbol"/>
              </a:rPr>
              <a:t>Myr</a:t>
            </a:r>
            <a:r>
              <a:rPr lang="en-US" dirty="0">
                <a:latin typeface="+mn-lt"/>
                <a:ea typeface="Cambria Math"/>
                <a:sym typeface="Symbol"/>
              </a:rPr>
              <a:t> (800 </a:t>
            </a:r>
            <a:r>
              <a:rPr lang="en-US" dirty="0" err="1">
                <a:latin typeface="+mn-lt"/>
                <a:ea typeface="Cambria Math"/>
                <a:sym typeface="Symbol"/>
              </a:rPr>
              <a:t>t</a:t>
            </a:r>
            <a:r>
              <a:rPr lang="en-US" baseline="-25000" dirty="0" err="1">
                <a:latin typeface="+mn-lt"/>
                <a:ea typeface="Cambria Math"/>
                <a:sym typeface="Symbol"/>
              </a:rPr>
              <a:t>G</a:t>
            </a:r>
            <a:r>
              <a:rPr lang="en-US" dirty="0">
                <a:latin typeface="+mn-lt"/>
                <a:ea typeface="Cambria Math"/>
                <a:sym typeface="Symbol"/>
              </a:rPr>
              <a:t>) the contrast has already decreased to  a factor of  6. 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</a:p>
          <a:p>
            <a:r>
              <a:rPr lang="en-US" dirty="0">
                <a:latin typeface="Calibri" pitchFamily="34" charset="0"/>
              </a:rPr>
              <a:t>BT acts quickly to smear compositional contrasts in much shorter times than it takes to drive up the pollutants to the observed values for the retention efficiency adopted in these simulations.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5807899" y="918957"/>
            <a:ext cx="192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Voyager PPS imaging </a:t>
            </a:r>
            <a:r>
              <a:rPr lang="en-US" sz="1200" dirty="0">
                <a:latin typeface="Symbol" pitchFamily="18" charset="2"/>
              </a:rPr>
              <a:t>t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33400" y="1295400"/>
            <a:ext cx="8229600" cy="1184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33375" indent="-333375"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33425" indent="-276225"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500"/>
              </a:spcBef>
              <a:spcAft>
                <a:spcPts val="0"/>
              </a:spcAft>
              <a:buFont typeface="Century Gothic" pitchFamily="32" charset="0"/>
              <a:buChar char="•"/>
              <a:defRPr/>
            </a:pPr>
            <a:r>
              <a:rPr lang="en-US" sz="2000" dirty="0">
                <a:latin typeface="+mn-lt"/>
              </a:rPr>
              <a:t>Rings have a “huge” surface-area-to-mass ratio.</a:t>
            </a:r>
          </a:p>
          <a:p>
            <a:pPr fontAlgn="auto">
              <a:spcBef>
                <a:spcPts val="500"/>
              </a:spcBef>
              <a:spcAft>
                <a:spcPts val="0"/>
              </a:spcAft>
              <a:buFont typeface="Century Gothic" pitchFamily="32" charset="0"/>
              <a:buChar char="•"/>
              <a:defRPr/>
            </a:pPr>
            <a:r>
              <a:rPr lang="en-US" sz="2000" dirty="0">
                <a:latin typeface="+mn-lt"/>
              </a:rPr>
              <a:t>Particularly susceptible to effects of micrometeoroid bombardment.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333399"/>
                </a:solidFill>
                <a:latin typeface="+mj-lt"/>
              </a:rPr>
              <a:t>Ballistic Transport as a Process</a:t>
            </a: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533400" y="990600"/>
            <a:ext cx="8077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2286000"/>
            <a:ext cx="547687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5988050" y="2946400"/>
            <a:ext cx="2992438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3375" indent="-333375">
              <a:spcBef>
                <a:spcPts val="450"/>
              </a:spcBef>
              <a:buFont typeface="Century Gothic" pitchFamily="34" charset="0"/>
              <a:buChar char="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sz="2000">
                <a:latin typeface="Calibri" pitchFamily="34" charset="0"/>
              </a:rPr>
              <a:t>Impacts produce large “yields” </a:t>
            </a:r>
            <a:r>
              <a:rPr lang="en-US" sz="2000" b="1" i="1">
                <a:latin typeface="Calibri" pitchFamily="34" charset="0"/>
              </a:rPr>
              <a:t>Y</a:t>
            </a:r>
            <a:r>
              <a:rPr lang="en-US" sz="2000">
                <a:latin typeface="Calibri" pitchFamily="34" charset="0"/>
              </a:rPr>
              <a:t> of particulate ejecta at </a:t>
            </a:r>
            <a:r>
              <a:rPr lang="en-US" sz="2000" b="1" i="1">
                <a:latin typeface="Calibri" pitchFamily="34" charset="0"/>
              </a:rPr>
              <a:t>v</a:t>
            </a:r>
            <a:r>
              <a:rPr lang="en-US" sz="2000">
                <a:latin typeface="Calibri" pitchFamily="34" charset="0"/>
              </a:rPr>
              <a:t> &lt;&lt; </a:t>
            </a:r>
            <a:r>
              <a:rPr lang="en-US" sz="2000" b="1" i="1">
                <a:latin typeface="Calibri" pitchFamily="34" charset="0"/>
              </a:rPr>
              <a:t>v</a:t>
            </a:r>
            <a:r>
              <a:rPr lang="en-US" sz="2000" baseline="-25000">
                <a:latin typeface="Calibri" pitchFamily="34" charset="0"/>
              </a:rPr>
              <a:t>esc</a:t>
            </a:r>
            <a:r>
              <a:rPr lang="en-US" sz="2000">
                <a:latin typeface="Calibri" pitchFamily="34" charset="0"/>
              </a:rPr>
              <a:t>.</a:t>
            </a:r>
          </a:p>
          <a:p>
            <a:pPr marL="333375" indent="-333375">
              <a:spcBef>
                <a:spcPts val="450"/>
              </a:spcBef>
              <a:buFont typeface="Century Gothic" pitchFamily="34" charset="0"/>
              <a:buChar char="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marL="333375" indent="-333375">
              <a:spcBef>
                <a:spcPts val="450"/>
              </a:spcBef>
              <a:buFont typeface="Century Gothic" pitchFamily="34" charset="0"/>
              <a:buChar char="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Ejecta carry away both mass and angular momentum.</a:t>
            </a:r>
          </a:p>
          <a:p>
            <a:pPr marL="733425" lvl="1" indent="-276225">
              <a:spcBef>
                <a:spcPts val="400"/>
              </a:spcBef>
              <a:buFont typeface="Century Gothic" pitchFamily="34" charset="0"/>
              <a:buChar char="–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Compositional Evolution</a:t>
            </a:r>
          </a:p>
          <a:p>
            <a:pPr marL="733425" lvl="1" indent="-276225">
              <a:spcBef>
                <a:spcPts val="400"/>
              </a:spcBef>
              <a:buFont typeface="Century Gothic" pitchFamily="34" charset="0"/>
              <a:buChar char="–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Structural Evolution</a:t>
            </a:r>
          </a:p>
          <a:p>
            <a:pPr marL="333375" indent="-333375">
              <a:spcBef>
                <a:spcPts val="450"/>
              </a:spcBef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_o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592782" cy="5943600"/>
          </a:xfrm>
          <a:prstGeom prst="rect">
            <a:avLst/>
          </a:prstGeom>
        </p:spPr>
      </p:pic>
      <p:pic>
        <p:nvPicPr>
          <p:cNvPr id="12" name="Picture 11" descr="SC_ek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1218" y="914400"/>
            <a:ext cx="4592782" cy="5943600"/>
          </a:xfrm>
          <a:prstGeom prst="rect">
            <a:avLst/>
          </a:prstGeom>
        </p:spPr>
      </p:pic>
      <p:pic>
        <p:nvPicPr>
          <p:cNvPr id="13" name="Picture 12" descr="SC_oortx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14400"/>
            <a:ext cx="4592782" cy="5943600"/>
          </a:xfrm>
          <a:prstGeom prst="rect">
            <a:avLst/>
          </a:prstGeom>
        </p:spPr>
      </p:pic>
      <p:pic>
        <p:nvPicPr>
          <p:cNvPr id="14" name="Picture 13" descr="SC_ekbx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1218" y="914400"/>
            <a:ext cx="4592782" cy="5943600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39012"/>
            <a:ext cx="8229600" cy="12454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333399"/>
                </a:solidFill>
                <a:latin typeface="+mj-lt"/>
              </a:rPr>
              <a:t>Cometary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vrs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. EKB Micrometeoroid Flux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After 4.5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Gyr</a:t>
            </a:r>
            <a:endParaRPr lang="en-US" sz="2800" dirty="0">
              <a:solidFill>
                <a:srgbClr val="3333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ekblo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12863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Long Term Evolution of Inner B ring Edge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66700" y="1285875"/>
            <a:ext cx="40211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EKB flux also is able to maintain a sharp inner B ring edge.</a:t>
            </a:r>
          </a:p>
          <a:p>
            <a:endParaRPr lang="en-US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  High focusing allows for much larger (and more reasonable ejecta yields).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 Although ramp is not linear, it begins to exceed the observed slope in &gt; 50 Myr (in both cases).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 The structure in the ramp and C ring is not as transient as once thought.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Calibri" pitchFamily="34" charset="0"/>
              </a:rPr>
              <a:t> Over 100 Myr, significant inward drift of inner edge, barring any effect to keep the edge at same place.  Other effects acting on same time scale? 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82600" y="5961063"/>
            <a:ext cx="3305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 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5819775" y="1144588"/>
            <a:ext cx="192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Voyager PPS imaging </a:t>
            </a:r>
            <a:r>
              <a:rPr lang="en-US" sz="1200">
                <a:latin typeface="Symbol" pitchFamily="18" charset="2"/>
              </a:rPr>
              <a:t>t</a:t>
            </a: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DHR8_virprof_0601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733425"/>
            <a:ext cx="39814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81000" y="3703638"/>
            <a:ext cx="40417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Previous results show variation across plateaus in color ratios and normalized spectral slopes, at least with VIMS, also Voyager visible.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Deeper water ice band depths suggest more icy material in the plateaus relative to the continuum. </a:t>
            </a:r>
          </a:p>
          <a:p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latin typeface="Calibri" pitchFamily="34" charset="0"/>
              </a:rPr>
              <a:t>If true – hard to reconcile with pollution.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063" y="631825"/>
            <a:ext cx="368617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E98_color_t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0" y="5160963"/>
            <a:ext cx="41148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74663" y="17938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Color Variations Across Plateaus. Real?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211263" y="1674813"/>
            <a:ext cx="236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(Nicholson et al. ,2008)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5556250" y="3783013"/>
            <a:ext cx="236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(Hedman et al., 2013) </a:t>
            </a: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175250" y="5338763"/>
            <a:ext cx="236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(Cuzzi  &amp; Estrada, 1998)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ratio_tau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3100" y="2463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EKB_tau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36798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Oort_tau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913" y="8763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333399"/>
                </a:solidFill>
                <a:latin typeface="+mj-lt"/>
              </a:rPr>
              <a:t>Cometary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vrs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. EKB Micrometeoroid Flux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924300" y="1150938"/>
            <a:ext cx="4770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Direct comparison between the EKB ejecta distribution as derived from the CDA measured flux (Kempf et al., in prep) with the </a:t>
            </a:r>
            <a:r>
              <a:rPr lang="en-US" dirty="0" err="1">
                <a:latin typeface="Calibri" pitchFamily="34" charset="0"/>
              </a:rPr>
              <a:t>cometary</a:t>
            </a:r>
            <a:r>
              <a:rPr lang="en-US" dirty="0">
                <a:latin typeface="Calibri" pitchFamily="34" charset="0"/>
              </a:rPr>
              <a:t> distribution used in previous studies (D92; CE98).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65538" y="3116263"/>
            <a:ext cx="957262" cy="64293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83000" y="4691063"/>
            <a:ext cx="939800" cy="4905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4325938" y="5884863"/>
            <a:ext cx="4411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Calibri" pitchFamily="34" charset="0"/>
              </a:rPr>
              <a:t>CDA Flux at infinity comparable to Cometary value, but much more gravitationally focused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Signatures of Ballistic Transport</a:t>
            </a: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6096000" y="5181600"/>
            <a:ext cx="11430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6400800" y="2590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7010400" y="403860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FFFF"/>
                </a:solidFill>
                <a:latin typeface="Century Gothic" pitchFamily="34" charset="0"/>
              </a:rPr>
              <a:t>Sharp inner edges</a:t>
            </a:r>
          </a:p>
        </p:txBody>
      </p:sp>
      <p:sp>
        <p:nvSpPr>
          <p:cNvPr id="3079" name="Line 5"/>
          <p:cNvSpPr>
            <a:spLocks noChangeShapeType="1"/>
          </p:cNvSpPr>
          <p:nvPr/>
        </p:nvSpPr>
        <p:spPr bwMode="auto">
          <a:xfrm>
            <a:off x="7772400" y="4343400"/>
            <a:ext cx="457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5"/>
          <p:cNvSpPr>
            <a:spLocks noChangeShapeType="1"/>
          </p:cNvSpPr>
          <p:nvPr/>
        </p:nvSpPr>
        <p:spPr bwMode="auto">
          <a:xfrm flipH="1" flipV="1">
            <a:off x="7162800" y="2971800"/>
            <a:ext cx="4572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5562600" y="48768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FFFF"/>
                </a:solidFill>
                <a:latin typeface="Century Gothic" pitchFamily="34" charset="0"/>
              </a:rPr>
              <a:t>ramps</a:t>
            </a:r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 flipH="1" flipV="1">
            <a:off x="5715000" y="4038600"/>
            <a:ext cx="1524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3"/>
          <p:cNvSpPr txBox="1">
            <a:spLocks noChangeArrowheads="1"/>
          </p:cNvSpPr>
          <p:nvPr/>
        </p:nvSpPr>
        <p:spPr bwMode="auto">
          <a:xfrm>
            <a:off x="4724400" y="29718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FFFF"/>
                </a:solidFill>
                <a:latin typeface="Century Gothic" pitchFamily="34" charset="0"/>
              </a:rPr>
              <a:t>undulations</a:t>
            </a:r>
          </a:p>
        </p:txBody>
      </p:sp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6019800" y="2286000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FFFF"/>
                </a:solidFill>
                <a:latin typeface="Century Gothic" pitchFamily="34" charset="0"/>
              </a:rPr>
              <a:t>plateaus</a:t>
            </a:r>
          </a:p>
        </p:txBody>
      </p:sp>
      <p:sp>
        <p:nvSpPr>
          <p:cNvPr id="3085" name="Line 7"/>
          <p:cNvSpPr>
            <a:spLocks noChangeShapeType="1"/>
          </p:cNvSpPr>
          <p:nvPr/>
        </p:nvSpPr>
        <p:spPr bwMode="auto">
          <a:xfrm>
            <a:off x="6477000" y="25908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086600" y="1524000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8686800" y="2438400"/>
            <a:ext cx="333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8686800" y="5181600"/>
            <a:ext cx="333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A</a:t>
            </a:r>
          </a:p>
        </p:txBody>
      </p:sp>
      <p:pic>
        <p:nvPicPr>
          <p:cNvPr id="3089" name="Picture 19" descr="new_cring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4738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3" descr="CE98_color_t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60963"/>
            <a:ext cx="411480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 Box 11"/>
          <p:cNvSpPr txBox="1">
            <a:spLocks noChangeArrowheads="1"/>
          </p:cNvSpPr>
          <p:nvPr/>
        </p:nvSpPr>
        <p:spPr bwMode="auto">
          <a:xfrm>
            <a:off x="7345363" y="960438"/>
            <a:ext cx="1143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latin typeface="Century Gothic" pitchFamily="34" charset="0"/>
              </a:rPr>
              <a:t>Maxwell gap</a:t>
            </a:r>
          </a:p>
        </p:txBody>
      </p:sp>
      <p:sp>
        <p:nvSpPr>
          <p:cNvPr id="3092" name="Line 7"/>
          <p:cNvSpPr>
            <a:spLocks noChangeShapeType="1"/>
          </p:cNvSpPr>
          <p:nvPr/>
        </p:nvSpPr>
        <p:spPr bwMode="auto">
          <a:xfrm>
            <a:off x="7780338" y="11969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7751" y="3935386"/>
            <a:ext cx="77893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The impact flux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Symbol" pitchFamily="18" charset="2"/>
              </a:rPr>
              <a:t>s</a:t>
            </a:r>
            <a:r>
              <a:rPr lang="en-US" sz="2000" baseline="-25000" dirty="0" err="1">
                <a:latin typeface="Calibri" pitchFamily="34" charset="0"/>
              </a:rPr>
              <a:t>im</a:t>
            </a:r>
            <a:r>
              <a:rPr lang="en-US" sz="2000" dirty="0">
                <a:latin typeface="Calibri" pitchFamily="34" charset="0"/>
              </a:rPr>
              <a:t>  =  2 </a:t>
            </a:r>
            <a:r>
              <a:rPr lang="en-US" sz="2000" dirty="0">
                <a:latin typeface="Cambria Math"/>
                <a:ea typeface="Cambria Math"/>
              </a:rPr>
              <a:t>×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∞</a:t>
            </a:r>
            <a:r>
              <a:rPr lang="en-US" sz="2000" baseline="-25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Cambria Math"/>
                <a:ea typeface="Cambria Math"/>
                <a:cs typeface="Times New Roman"/>
              </a:rPr>
              <a:t>× </a:t>
            </a:r>
            <a:r>
              <a:rPr lang="en-US" sz="2000" dirty="0">
                <a:latin typeface="Script12 BT"/>
                <a:ea typeface="Cambria Math"/>
                <a:cs typeface="Times New Roman"/>
              </a:rPr>
              <a:t>A</a:t>
            </a:r>
            <a:r>
              <a:rPr lang="en-US" sz="2000" dirty="0">
                <a:latin typeface="+mn-lt"/>
                <a:ea typeface="Cambria Math"/>
                <a:cs typeface="Times New Roman"/>
              </a:rPr>
              <a:t>(</a:t>
            </a:r>
            <a:r>
              <a:rPr lang="en-US" sz="2000" dirty="0">
                <a:latin typeface="+mn-lt"/>
                <a:ea typeface="Cambria Math"/>
                <a:cs typeface="Times New Roman"/>
                <a:sym typeface="Symbol"/>
              </a:rPr>
              <a:t>) </a:t>
            </a:r>
            <a:r>
              <a:rPr lang="en-US" sz="2000" dirty="0">
                <a:latin typeface="Cambria Math"/>
                <a:ea typeface="Cambria Math"/>
                <a:cs typeface="Times New Roman"/>
                <a:sym typeface="Symbol"/>
              </a:rPr>
              <a:t>× </a:t>
            </a:r>
            <a:r>
              <a:rPr lang="en-US" sz="2000" i="1" dirty="0">
                <a:solidFill>
                  <a:srgbClr val="FF0000"/>
                </a:solidFill>
                <a:latin typeface="+mn-lt"/>
                <a:ea typeface="Cambria Math"/>
                <a:cs typeface="Times New Roman"/>
                <a:sym typeface="Symbol"/>
              </a:rPr>
              <a:t>F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  <a:ea typeface="Cambria Math"/>
                <a:cs typeface="Times New Roman"/>
                <a:sym typeface="Symbol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Cambria Math"/>
                <a:cs typeface="Times New Roman"/>
                <a:sym typeface="Symbol"/>
              </a:rPr>
              <a:t>(R)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Cambria Math"/>
              <a:cs typeface="Times New Roman"/>
              <a:sym typeface="Symbo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Cambria Math"/>
                <a:cs typeface="Times New Roman"/>
                <a:sym typeface="Symbol"/>
              </a:rPr>
              <a:t>depends on the dynamics of the micrometeoroid population.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Important Timescales for MB and BT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33400" y="838200"/>
            <a:ext cx="8077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TextBox 14"/>
          <p:cNvSpPr txBox="1">
            <a:spLocks noChangeArrowheads="1"/>
          </p:cNvSpPr>
          <p:nvPr/>
        </p:nvSpPr>
        <p:spPr bwMode="auto">
          <a:xfrm>
            <a:off x="541338" y="1122363"/>
            <a:ext cx="807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The two fundamental time units of BT are thus the </a:t>
            </a:r>
            <a:r>
              <a:rPr lang="en-US" sz="2000" b="1" dirty="0">
                <a:latin typeface="Calibri" pitchFamily="34" charset="0"/>
              </a:rPr>
              <a:t>direct deposition </a:t>
            </a:r>
            <a:r>
              <a:rPr lang="en-US" sz="2000" dirty="0">
                <a:latin typeface="Calibri" pitchFamily="34" charset="0"/>
              </a:rPr>
              <a:t>time </a:t>
            </a:r>
            <a:r>
              <a:rPr lang="en-US" sz="2000" i="1" dirty="0" err="1">
                <a:latin typeface="Calibri" pitchFamily="34" charset="0"/>
              </a:rPr>
              <a:t>t</a:t>
            </a:r>
            <a:r>
              <a:rPr lang="en-US" sz="2000" baseline="-25000" dirty="0" err="1">
                <a:latin typeface="Calibri" pitchFamily="34" charset="0"/>
              </a:rPr>
              <a:t>D</a:t>
            </a:r>
            <a:r>
              <a:rPr lang="en-US" sz="2000" dirty="0">
                <a:latin typeface="Calibri" pitchFamily="34" charset="0"/>
              </a:rPr>
              <a:t> and the </a:t>
            </a:r>
            <a:r>
              <a:rPr lang="en-US" sz="2000" b="1" dirty="0">
                <a:latin typeface="Calibri" pitchFamily="34" charset="0"/>
              </a:rPr>
              <a:t>gross erosion </a:t>
            </a:r>
            <a:r>
              <a:rPr lang="en-US" sz="2000" dirty="0">
                <a:latin typeface="Calibri" pitchFamily="34" charset="0"/>
              </a:rPr>
              <a:t>time </a:t>
            </a:r>
            <a:r>
              <a:rPr lang="en-US" sz="2000" i="1" dirty="0" err="1">
                <a:latin typeface="Calibri" pitchFamily="34" charset="0"/>
              </a:rPr>
              <a:t>t</a:t>
            </a:r>
            <a:r>
              <a:rPr lang="en-US" sz="2000" baseline="-25000" dirty="0" err="1">
                <a:latin typeface="Calibri" pitchFamily="34" charset="0"/>
              </a:rPr>
              <a:t>G</a:t>
            </a:r>
            <a:r>
              <a:rPr lang="en-US" sz="2000" dirty="0">
                <a:latin typeface="Calibri" pitchFamily="34" charset="0"/>
              </a:rPr>
              <a:t> and are related simply: </a:t>
            </a:r>
          </a:p>
          <a:p>
            <a:endParaRPr lang="en-US" sz="2000" dirty="0">
              <a:latin typeface="Calibri" pitchFamily="34" charset="0"/>
            </a:endParaRPr>
          </a:p>
          <a:p>
            <a:pPr algn="ctr"/>
            <a:r>
              <a:rPr lang="en-US" sz="2000" i="1" dirty="0" err="1">
                <a:latin typeface="Calibri" pitchFamily="34" charset="0"/>
              </a:rPr>
              <a:t>t</a:t>
            </a:r>
            <a:r>
              <a:rPr lang="en-US" sz="2000" baseline="-25000" dirty="0" err="1">
                <a:latin typeface="Calibri" pitchFamily="34" charset="0"/>
              </a:rPr>
              <a:t>D</a:t>
            </a:r>
            <a:r>
              <a:rPr lang="en-US" sz="2000" i="1" dirty="0">
                <a:latin typeface="Calibri" pitchFamily="34" charset="0"/>
              </a:rPr>
              <a:t>  </a:t>
            </a:r>
            <a:r>
              <a:rPr lang="en-US" sz="2000" dirty="0">
                <a:latin typeface="Calibri" pitchFamily="34" charset="0"/>
              </a:rPr>
              <a:t>= 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dirty="0">
                <a:latin typeface="Symbol" pitchFamily="18" charset="2"/>
              </a:rPr>
              <a:t> / </a:t>
            </a:r>
            <a:r>
              <a:rPr lang="en-US" sz="2000" b="1" dirty="0" err="1">
                <a:latin typeface="Symbol" pitchFamily="18" charset="2"/>
              </a:rPr>
              <a:t>s</a:t>
            </a:r>
            <a:r>
              <a:rPr lang="en-US" sz="2000" baseline="-25000" dirty="0" err="1">
                <a:latin typeface="Calibri" pitchFamily="34" charset="0"/>
              </a:rPr>
              <a:t>im</a:t>
            </a:r>
            <a:r>
              <a:rPr lang="en-US" sz="2000" dirty="0">
                <a:latin typeface="Calibri" pitchFamily="34" charset="0"/>
              </a:rPr>
              <a:t>  = 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</a:rPr>
              <a:t>t</a:t>
            </a:r>
            <a:r>
              <a:rPr lang="en-US" sz="2000" baseline="-25000" dirty="0" err="1">
                <a:latin typeface="Calibri" pitchFamily="34" charset="0"/>
              </a:rPr>
              <a:t>G</a:t>
            </a:r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r>
              <a:rPr lang="en-US" sz="2000" b="1" dirty="0" err="1">
                <a:latin typeface="Symbol" pitchFamily="18" charset="2"/>
              </a:rPr>
              <a:t>s</a:t>
            </a:r>
            <a:r>
              <a:rPr lang="en-US" sz="2000" baseline="-25000" dirty="0" err="1">
                <a:latin typeface="Calibri" pitchFamily="34" charset="0"/>
              </a:rPr>
              <a:t>im</a:t>
            </a:r>
            <a:r>
              <a:rPr lang="en-US" sz="2000" baseline="-25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is the impact flux </a:t>
            </a:r>
            <a:r>
              <a:rPr lang="en-US" sz="2000" i="1" dirty="0">
                <a:latin typeface="Calibri" pitchFamily="34" charset="0"/>
              </a:rPr>
              <a:t>at</a:t>
            </a:r>
            <a:r>
              <a:rPr lang="en-US" sz="2000" dirty="0">
                <a:latin typeface="Calibri" pitchFamily="34" charset="0"/>
              </a:rPr>
              <a:t> the ring, and </a:t>
            </a:r>
            <a:r>
              <a:rPr lang="en-US" sz="2000" i="1" dirty="0">
                <a:latin typeface="Calibri" pitchFamily="34" charset="0"/>
              </a:rPr>
              <a:t>Y </a:t>
            </a:r>
            <a:r>
              <a:rPr lang="en-US" sz="2000" dirty="0">
                <a:latin typeface="Calibri" pitchFamily="34" charset="0"/>
              </a:rPr>
              <a:t>is the impact yield.</a:t>
            </a:r>
            <a:r>
              <a:rPr lang="en-US" sz="2000" i="1" dirty="0">
                <a:latin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</a:rPr>
              <a:t>t</a:t>
            </a:r>
            <a:r>
              <a:rPr lang="en-US" sz="2000" baseline="-25000" dirty="0" err="1">
                <a:latin typeface="Calibri" pitchFamily="34" charset="0"/>
              </a:rPr>
              <a:t>G</a:t>
            </a:r>
            <a:r>
              <a:rPr lang="en-US" sz="2000" dirty="0">
                <a:latin typeface="Calibri" pitchFamily="34" charset="0"/>
              </a:rPr>
              <a:t> is the time it would take for a ringlet of </a:t>
            </a:r>
            <a:r>
              <a:rPr lang="en-US" sz="2000" b="1" dirty="0">
                <a:latin typeface="Symbol" pitchFamily="18" charset="2"/>
              </a:rPr>
              <a:t>s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to completely erode away if no material returned.  Clearly, </a:t>
            </a:r>
            <a:r>
              <a:rPr lang="en-US" sz="2000" i="1" dirty="0" err="1">
                <a:latin typeface="Calibri" pitchFamily="34" charset="0"/>
              </a:rPr>
              <a:t>t</a:t>
            </a:r>
            <a:r>
              <a:rPr lang="en-US" sz="2000" baseline="-25000" dirty="0" err="1">
                <a:latin typeface="Calibri" pitchFamily="34" charset="0"/>
              </a:rPr>
              <a:t>G</a:t>
            </a:r>
            <a:r>
              <a:rPr lang="en-US" sz="2000" dirty="0">
                <a:latin typeface="Calibri" pitchFamily="34" charset="0"/>
              </a:rPr>
              <a:t> &lt;&lt; </a:t>
            </a:r>
            <a:r>
              <a:rPr lang="en-US" sz="2000" i="1" dirty="0" err="1">
                <a:latin typeface="Calibri" pitchFamily="34" charset="0"/>
              </a:rPr>
              <a:t>t</a:t>
            </a:r>
            <a:r>
              <a:rPr lang="en-US" sz="2000" baseline="-25000" dirty="0" err="1">
                <a:latin typeface="Calibri" pitchFamily="34" charset="0"/>
              </a:rPr>
              <a:t>D</a:t>
            </a:r>
            <a:r>
              <a:rPr lang="en-US" sz="2000" dirty="0">
                <a:latin typeface="Calibri" pitchFamily="34" charset="0"/>
              </a:rPr>
              <a:t> </a:t>
            </a:r>
          </a:p>
        </p:txBody>
      </p:sp>
      <p:sp>
        <p:nvSpPr>
          <p:cNvPr id="18" name="Oval 17"/>
          <p:cNvSpPr/>
          <p:nvPr/>
        </p:nvSpPr>
        <p:spPr>
          <a:xfrm flipV="1">
            <a:off x="4597786" y="2098620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1583" y="5769912"/>
            <a:ext cx="7546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These two factors can determine ring age from (1) rate at which mass is deposited and (2) how that mass is redistributed over the rings with time</a:t>
            </a:r>
          </a:p>
        </p:txBody>
      </p:sp>
      <p:sp>
        <p:nvSpPr>
          <p:cNvPr id="13" name="Oval 12"/>
          <p:cNvSpPr/>
          <p:nvPr/>
        </p:nvSpPr>
        <p:spPr>
          <a:xfrm flipH="1">
            <a:off x="4214986" y="46118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V="1">
            <a:off x="702972" y="2704245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3121494" y="4605932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73075" y="18573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333399"/>
                </a:solidFill>
                <a:latin typeface="+mj-lt"/>
              </a:rPr>
              <a:t>Cassini Observations: The Evidence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525463" y="723900"/>
            <a:ext cx="8077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88950" y="944563"/>
            <a:ext cx="8229600" cy="353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Ring Mass: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the mass of the rings has been determined to be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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0.4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Mimas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masses 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Iess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+ 2017).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This tells us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sym typeface="Symbol"/>
              </a:rPr>
              <a:t>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.</a:t>
            </a:r>
          </a:p>
          <a:p>
            <a:pPr marL="341313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Volume Fraction of Pollutants: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Cassini radiometer data and analyses, bulk fractions, porous particles (Zhang + 2017a,b) -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C ring/CD 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 1 – 2 % 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sym typeface="Symbol"/>
              </a:rPr>
              <a:t>B ring 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 0.3 – 0.5 % (inner/outer); 0.1 – 0.2 % (middle)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sym typeface="Symbol"/>
              </a:rPr>
              <a:t>A ring 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 0.2 – 0.3 %</a:t>
            </a:r>
          </a:p>
          <a:p>
            <a:pPr marL="341313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sym typeface="Symbol"/>
              </a:rPr>
              <a:t>Micrometeoroid Flux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: measured from the Cassini CDA (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sym typeface="Symbol"/>
              </a:rPr>
              <a:t>Kempf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 +, in prep.,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sym typeface="Symbol"/>
              </a:rPr>
              <a:t>Altobelli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 +, this meeting), tells us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∞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+mn-lt"/>
                <a:cs typeface="Times New Roman"/>
              </a:rPr>
              <a:t>and </a:t>
            </a:r>
            <a:r>
              <a:rPr lang="en-US" sz="2000" i="1" dirty="0">
                <a:solidFill>
                  <a:srgbClr val="FF0000"/>
                </a:solidFill>
                <a:latin typeface="+mn-lt"/>
                <a:cs typeface="Times New Roman"/>
              </a:rPr>
              <a:t>F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  <a:cs typeface="Times New Roman"/>
              </a:rPr>
              <a:t>G</a:t>
            </a:r>
            <a:r>
              <a:rPr lang="en-US" sz="2000" dirty="0">
                <a:latin typeface="+mn-lt"/>
                <a:cs typeface="Times New Roman"/>
              </a:rPr>
              <a:t>. Flux consistent with previous values, but much more focused.</a:t>
            </a:r>
            <a:endParaRPr lang="en-US" sz="2000" dirty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flipH="1">
            <a:off x="4376911" y="37831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75" y="4686300"/>
            <a:ext cx="690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This constrains the current </a:t>
            </a:r>
            <a:r>
              <a:rPr lang="en-US" i="1" dirty="0" err="1">
                <a:solidFill>
                  <a:srgbClr val="00B0F0"/>
                </a:solidFill>
              </a:rPr>
              <a:t>t</a:t>
            </a:r>
            <a:r>
              <a:rPr lang="en-US" baseline="-25000" dirty="0" err="1">
                <a:solidFill>
                  <a:srgbClr val="00B0F0"/>
                </a:solidFill>
              </a:rPr>
              <a:t>D</a:t>
            </a:r>
            <a:r>
              <a:rPr lang="en-US" dirty="0">
                <a:solidFill>
                  <a:srgbClr val="00B0F0"/>
                </a:solidFill>
              </a:rPr>
              <a:t>, BT models + compositional observations can constrain </a:t>
            </a:r>
            <a:r>
              <a:rPr lang="en-US" i="1" dirty="0" err="1">
                <a:solidFill>
                  <a:srgbClr val="00B0F0"/>
                </a:solidFill>
              </a:rPr>
              <a:t>t</a:t>
            </a:r>
            <a:r>
              <a:rPr lang="en-US" baseline="-25000" dirty="0" err="1">
                <a:solidFill>
                  <a:srgbClr val="00B0F0"/>
                </a:solidFill>
              </a:rPr>
              <a:t>G</a:t>
            </a:r>
            <a:r>
              <a:rPr lang="en-US" dirty="0">
                <a:solidFill>
                  <a:srgbClr val="00B0F0"/>
                </a:solidFill>
              </a:rPr>
              <a:t> (and </a:t>
            </a:r>
            <a:r>
              <a:rPr lang="en-US" i="1" dirty="0">
                <a:solidFill>
                  <a:srgbClr val="00B0F0"/>
                </a:solidFill>
              </a:rPr>
              <a:t>Y</a:t>
            </a:r>
            <a:r>
              <a:rPr lang="en-US" dirty="0">
                <a:solidFill>
                  <a:srgbClr val="00B0F0"/>
                </a:solidFill>
              </a:rPr>
              <a:t>).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Verdict (subject to appeal): rings are young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15925" y="538163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333399"/>
                </a:solidFill>
                <a:latin typeface="+mj-lt"/>
              </a:rPr>
              <a:t> You telling me the rings were made when dinosaurs walked the Earth?  </a:t>
            </a:r>
            <a:r>
              <a:rPr lang="en-US" sz="3200" dirty="0" err="1">
                <a:solidFill>
                  <a:srgbClr val="333399"/>
                </a:solidFill>
                <a:latin typeface="+mj-lt"/>
              </a:rPr>
              <a:t>Pffffttt</a:t>
            </a:r>
            <a:r>
              <a:rPr lang="en-US" sz="3200" dirty="0">
                <a:solidFill>
                  <a:srgbClr val="333399"/>
                </a:solidFill>
                <a:latin typeface="+mj-lt"/>
              </a:rPr>
              <a:t>…..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515938" y="1457325"/>
            <a:ext cx="8077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93700" y="1744663"/>
            <a:ext cx="8229600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Current Ring Origin Scenarios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Formed shortly after Saturn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sym typeface="Symbol"/>
              </a:rPr>
              <a:t>Canup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/>
              </a:rPr>
              <a:t>, 2010).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Tidal disruption of Comet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sym typeface="Symbol"/>
              </a:rPr>
              <a:t>Dones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sym typeface="Symbol"/>
              </a:rPr>
              <a:t>Charnoz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/>
              </a:rPr>
              <a:t> + 2009)</a:t>
            </a: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Disruption of icy moon near Roche limit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/>
              </a:rPr>
              <a:t>(Harris, 1984;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sym typeface="Symbol"/>
              </a:rPr>
              <a:t>Charnoz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sym typeface="Symbol"/>
              </a:rPr>
              <a:t> + 2009)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925" y="3619500"/>
            <a:ext cx="690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All scenarios are at or before the LHB, and thus predict ancient or primordial rings (though see talk by J. Dubinsky, this meeting)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8950" y="4621213"/>
            <a:ext cx="8229600" cy="172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 marL="798513" lvl="1" indent="-341313">
              <a:spcBef>
                <a:spcPts val="500"/>
              </a:spcBef>
              <a:buFont typeface="Century Gothic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5" y="4695825"/>
            <a:ext cx="81153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So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, can an ancient or primordial ring origin scenario be consistent with the observations?  </a:t>
            </a:r>
          </a:p>
          <a:p>
            <a:endParaRPr lang="en-US" sz="2000" dirty="0">
              <a:solidFill>
                <a:srgbClr val="000000"/>
              </a:solidFill>
              <a:latin typeface="Calibri" pitchFamily="34" charset="0"/>
              <a:sym typeface="Symbol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Symbol"/>
              </a:rPr>
              <a:t>My opinion – not likely, but let’s explore it.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39012"/>
            <a:ext cx="8229600" cy="12454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333399"/>
                </a:solidFill>
                <a:latin typeface="+mj-lt"/>
              </a:rPr>
              <a:t>Cometary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vrs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. EKB Micrometeoroid Flux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After 4.5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Gyr</a:t>
            </a:r>
            <a:endParaRPr lang="en-US" sz="280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7" name="Picture 6" descr="SC_o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" y="1615440"/>
            <a:ext cx="4114800" cy="4114800"/>
          </a:xfrm>
          <a:prstGeom prst="rect">
            <a:avLst/>
          </a:prstGeom>
        </p:spPr>
      </p:pic>
      <p:pic>
        <p:nvPicPr>
          <p:cNvPr id="8" name="Picture 7" descr="SC_ek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9140" y="1607820"/>
            <a:ext cx="4114800" cy="4114800"/>
          </a:xfrm>
          <a:prstGeom prst="rect">
            <a:avLst/>
          </a:prstGeom>
        </p:spPr>
      </p:pic>
      <p:pic>
        <p:nvPicPr>
          <p:cNvPr id="9" name="Picture 8" descr="SC_oortx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" y="1620202"/>
            <a:ext cx="4114800" cy="4114800"/>
          </a:xfrm>
          <a:prstGeom prst="rect">
            <a:avLst/>
          </a:prstGeom>
        </p:spPr>
      </p:pic>
      <p:pic>
        <p:nvPicPr>
          <p:cNvPr id="10" name="Picture 9" descr="SC_ekbx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6760" y="1620202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333399"/>
                </a:solidFill>
                <a:latin typeface="+mj-lt"/>
              </a:rPr>
              <a:t>Cometary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+mj-lt"/>
              </a:rPr>
              <a:t>vrs</a:t>
            </a:r>
            <a:r>
              <a:rPr lang="en-US" sz="2800" dirty="0">
                <a:solidFill>
                  <a:srgbClr val="333399"/>
                </a:solidFill>
                <a:latin typeface="+mj-lt"/>
              </a:rPr>
              <a:t>. EKB Micrometeoroid Flux</a:t>
            </a:r>
          </a:p>
        </p:txBody>
      </p:sp>
      <p:pic>
        <p:nvPicPr>
          <p:cNvPr id="11" name="Picture 10" descr="SC_mass_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592782" cy="5943600"/>
          </a:xfrm>
          <a:prstGeom prst="rect">
            <a:avLst/>
          </a:prstGeom>
        </p:spPr>
      </p:pic>
      <p:pic>
        <p:nvPicPr>
          <p:cNvPr id="12" name="Picture 11" descr="SC_mass_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1218" y="914400"/>
            <a:ext cx="4592782" cy="5943600"/>
          </a:xfrm>
          <a:prstGeom prst="rect">
            <a:avLst/>
          </a:prstGeom>
        </p:spPr>
      </p:pic>
      <p:pic>
        <p:nvPicPr>
          <p:cNvPr id="6" name="Picture 5" descr="SC_multma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14400"/>
            <a:ext cx="4592782" cy="59436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86299" y="1895475"/>
            <a:ext cx="4010025" cy="4525963"/>
          </a:xfrm>
        </p:spPr>
        <p:txBody>
          <a:bodyPr/>
          <a:lstStyle/>
          <a:p>
            <a:r>
              <a:rPr lang="en-US" sz="2000" dirty="0"/>
              <a:t>The pros and cons of the old ring origin scenarios:</a:t>
            </a:r>
          </a:p>
          <a:p>
            <a:pPr lvl="1"/>
            <a:r>
              <a:rPr lang="en-US" sz="1600" dirty="0"/>
              <a:t>Pro – </a:t>
            </a:r>
            <a:r>
              <a:rPr lang="en-US" sz="1600" u="sng" dirty="0"/>
              <a:t>much</a:t>
            </a:r>
            <a:r>
              <a:rPr lang="en-US" sz="1600" dirty="0"/>
              <a:t> more likely to occur during these epochs.</a:t>
            </a:r>
          </a:p>
          <a:p>
            <a:pPr lvl="1"/>
            <a:r>
              <a:rPr lang="en-US" sz="1600" dirty="0"/>
              <a:t>Con – can’t match the observed volume fraction, for any mass, especially if flux higher in past. Rings should be much darker.</a:t>
            </a:r>
          </a:p>
          <a:p>
            <a:pPr lvl="1"/>
            <a:r>
              <a:rPr lang="en-US" sz="1600" dirty="0"/>
              <a:t>Con – Can’t explain the C ring.</a:t>
            </a:r>
          </a:p>
          <a:p>
            <a:pPr lvl="1"/>
            <a:r>
              <a:rPr lang="en-US" sz="1600" dirty="0"/>
              <a:t>Con – disregards that compositional homogeneity would occur on much shorter time scales due to BT which is not observed.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ark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8275" y="839065"/>
            <a:ext cx="3200400" cy="3200400"/>
          </a:xfrm>
          <a:prstGeom prst="rect">
            <a:avLst/>
          </a:prstGeom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57200" y="176213"/>
            <a:ext cx="8229600" cy="601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333399"/>
                </a:solidFill>
                <a:latin typeface="+mj-lt"/>
              </a:rPr>
              <a:t>Tying Structure to Composition and Age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350" y="3953797"/>
            <a:ext cx="2702977" cy="27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6590414" y="6096289"/>
            <a:ext cx="1490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>
                <a:latin typeface="Calibri" pitchFamily="34" charset="0"/>
              </a:rPr>
              <a:t>Cuzzi</a:t>
            </a:r>
            <a:r>
              <a:rPr lang="en-US" sz="1200" dirty="0">
                <a:latin typeface="Calibri" pitchFamily="34" charset="0"/>
              </a:rPr>
              <a:t> &amp; Estrada 1998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44830" y="977118"/>
            <a:ext cx="47653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There are other ways to constrain the age from BT, and not just direct deposition (Recall </a:t>
            </a:r>
            <a:r>
              <a:rPr lang="en-US" i="1" dirty="0" err="1">
                <a:latin typeface="Calibri" pitchFamily="34" charset="0"/>
              </a:rPr>
              <a:t>t</a:t>
            </a:r>
            <a:r>
              <a:rPr lang="en-US" baseline="-25000" dirty="0" err="1">
                <a:latin typeface="Calibri" pitchFamily="34" charset="0"/>
              </a:rPr>
              <a:t>G</a:t>
            </a:r>
            <a:r>
              <a:rPr lang="en-US" dirty="0">
                <a:latin typeface="Calibri" pitchFamily="34" charset="0"/>
              </a:rPr>
              <a:t> &lt;&lt; </a:t>
            </a:r>
            <a:r>
              <a:rPr lang="en-US" i="1" dirty="0" err="1">
                <a:latin typeface="Calibri" pitchFamily="34" charset="0"/>
              </a:rPr>
              <a:t>t</a:t>
            </a:r>
            <a:r>
              <a:rPr lang="en-US" baseline="-25000" dirty="0" err="1">
                <a:latin typeface="Calibri" pitchFamily="34" charset="0"/>
              </a:rPr>
              <a:t>D</a:t>
            </a:r>
            <a:r>
              <a:rPr lang="en-US" dirty="0">
                <a:latin typeface="Calibri" pitchFamily="34" charset="0"/>
              </a:rPr>
              <a:t>)</a:t>
            </a:r>
            <a:r>
              <a:rPr lang="en-US" dirty="0">
                <a:latin typeface="+mn-lt"/>
                <a:ea typeface="Cambria Math"/>
                <a:sym typeface="Symbol"/>
              </a:rPr>
              <a:t>. 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8" name="Picture 9" descr="ekblon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6050" y="390525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666750" y="1771651"/>
            <a:ext cx="4038600" cy="1962150"/>
          </a:xfrm>
        </p:spPr>
        <p:txBody>
          <a:bodyPr/>
          <a:lstStyle/>
          <a:p>
            <a:r>
              <a:rPr lang="en-US" sz="1800" dirty="0"/>
              <a:t>Shape of the color transition across the B-C ring edge</a:t>
            </a:r>
          </a:p>
          <a:p>
            <a:r>
              <a:rPr lang="en-US" sz="1800" dirty="0"/>
              <a:t>How much the inner edge drifts inwards over time</a:t>
            </a:r>
          </a:p>
          <a:p>
            <a:r>
              <a:rPr lang="en-US" sz="1800" dirty="0"/>
              <a:t>The slope of the ramp feature.</a:t>
            </a:r>
          </a:p>
          <a:p>
            <a:r>
              <a:rPr lang="en-US" sz="1800" dirty="0"/>
              <a:t>Others?</a:t>
            </a:r>
          </a:p>
        </p:txBody>
      </p:sp>
      <p:pic>
        <p:nvPicPr>
          <p:cNvPr id="11" name="Picture 10" descr="oortlo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" y="397002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ransition advTm="3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9143</TotalTime>
  <Words>2442</Words>
  <Application>Microsoft Macintosh PowerPoint</Application>
  <PresentationFormat>On-screen Show (4:3)</PresentationFormat>
  <Paragraphs>221</Paragraphs>
  <Slides>23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Script12 BT</vt:lpstr>
      <vt:lpstr>Symbol</vt:lpstr>
      <vt:lpstr>Times New Roman</vt:lpstr>
      <vt:lpstr>Office Theme</vt:lpstr>
      <vt:lpstr>Implications for the Micrometeoroid Flux Measured by Cassini CDA for Ballistic Transport in Saturn’s Rings</vt:lpstr>
      <vt:lpstr>PowerPoint Presentation</vt:lpstr>
      <vt:lpstr>Signatures of Ballistic Transport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Structure and Composition in Saturn’s Rings due to Ballistic Transport of Micrometeoroid Impact Ejecta</dc:title>
  <dc:creator>Paul R. Estrada</dc:creator>
  <cp:lastModifiedBy>Microsoft Office User</cp:lastModifiedBy>
  <cp:revision>412</cp:revision>
  <dcterms:created xsi:type="dcterms:W3CDTF">2016-02-08T06:05:48Z</dcterms:created>
  <dcterms:modified xsi:type="dcterms:W3CDTF">2018-08-14T18:56:27Z</dcterms:modified>
</cp:coreProperties>
</file>