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7" r:id="rId4"/>
    <p:sldId id="281" r:id="rId5"/>
    <p:sldId id="278" r:id="rId6"/>
    <p:sldId id="285" r:id="rId7"/>
    <p:sldId id="282" r:id="rId8"/>
    <p:sldId id="286" r:id="rId9"/>
    <p:sldId id="259" r:id="rId10"/>
    <p:sldId id="28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82255"/>
  </p:normalViewPr>
  <p:slideViewPr>
    <p:cSldViewPr snapToGrid="0" snapToObjects="1">
      <p:cViewPr varScale="1">
        <p:scale>
          <a:sx n="146" d="100"/>
          <a:sy n="146" d="100"/>
        </p:scale>
        <p:origin x="1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CE6E-AA69-0A46-AC72-A631B1BA3EF3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7D9C-024F-DA40-9467-9CD489F1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7D9C-024F-DA40-9467-9CD489F124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 15.1 of </a:t>
            </a:r>
            <a:r>
              <a:rPr lang="en-US" dirty="0" err="1"/>
              <a:t>Cuzzi</a:t>
            </a:r>
            <a:r>
              <a:rPr lang="en-US" dirty="0"/>
              <a:t> et al 2009 (Saturn from Cassini-Huygens) gives values for q, </a:t>
            </a:r>
            <a:r>
              <a:rPr lang="en-US" dirty="0" err="1"/>
              <a:t>amax</a:t>
            </a:r>
            <a:r>
              <a:rPr lang="en-US" dirty="0"/>
              <a:t> and </a:t>
            </a:r>
            <a:r>
              <a:rPr lang="en-US" dirty="0" err="1"/>
              <a:t>amin</a:t>
            </a:r>
            <a:r>
              <a:rPr lang="en-US" dirty="0"/>
              <a:t>.  Using these values, which define a power law size distribution, we calculate the </a:t>
            </a:r>
            <a:r>
              <a:rPr lang="en-US" b="1" dirty="0"/>
              <a:t>mass weighted </a:t>
            </a:r>
            <a:r>
              <a:rPr lang="en-US" dirty="0"/>
              <a:t>average particle size for both the B and C rings.</a:t>
            </a:r>
          </a:p>
          <a:p>
            <a:endParaRPr lang="en-US" dirty="0"/>
          </a:p>
          <a:p>
            <a:r>
              <a:rPr lang="en-US" dirty="0"/>
              <a:t>Personal conversations</a:t>
            </a:r>
            <a:r>
              <a:rPr lang="en-US" baseline="0" dirty="0"/>
              <a:t> with Jeff and Paul indicate that mass flux may be higher by an order of magnitude.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7D9C-024F-DA40-9467-9CD489F124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7D9C-024F-DA40-9467-9CD489F124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the video about a third of the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7D9C-024F-DA40-9467-9CD489F12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: 1.147069774419277 , radius=352 , flux=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CDA_low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: 0.09385116336157694 , radius=352 , flux=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CDA_high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: 2.511651928458467 , radius=852 , flux=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CDA_low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: 0.205498794146602 , radius=852 , flux=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CDA_high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: 2.665425318129788 , radius=773 , flux=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CDA_low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: 0.2180802533015278 , radius=773 , flux=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CDA_high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77D9C-024F-DA40-9467-9CD489F124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6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3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39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7BF5-350B-B949-B0D9-71A7AF582720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C83D-B77F-2E44-8BCF-1045A2A34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hua.elliott@lasp.colorad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rry.esposito@lasp.colorado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emf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iPpKDjhfTWAhUV4WMKHS2vCtEQjRwIBw&amp;url=http://radio.astro.gla.ac.uk/a1dynamics/index.html&amp;psig=AOvVaw3kZmuCaRXcS59-cRTLnXOj&amp;ust=150820558527320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6" y="1712068"/>
            <a:ext cx="11088698" cy="1797895"/>
          </a:xfrm>
        </p:spPr>
        <p:txBody>
          <a:bodyPr>
            <a:noAutofit/>
          </a:bodyPr>
          <a:lstStyle/>
          <a:p>
            <a:r>
              <a:rPr lang="en-US" sz="4000" b="1" dirty="0"/>
              <a:t>Modeling the Bombardment of Saturn’s Rings and Fit to Cassini UVIS Spectra to Estimate Their Age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7364"/>
            <a:ext cx="9144000" cy="2466627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14 August 2018</a:t>
            </a:r>
          </a:p>
          <a:p>
            <a:r>
              <a:rPr lang="en-US" sz="2900" dirty="0"/>
              <a:t>Josh Elliott</a:t>
            </a:r>
          </a:p>
          <a:p>
            <a:r>
              <a:rPr lang="en-US" sz="2900" dirty="0">
                <a:hlinkClick r:id="rId3"/>
              </a:rPr>
              <a:t>joshua.elliott@lasp.colorado.edu</a:t>
            </a:r>
            <a:endParaRPr lang="en-US" sz="2900" dirty="0"/>
          </a:p>
          <a:p>
            <a:r>
              <a:rPr lang="en-US" sz="2900" dirty="0"/>
              <a:t>Larry Esposito</a:t>
            </a:r>
          </a:p>
          <a:p>
            <a:r>
              <a:rPr lang="en-US" sz="2900" dirty="0">
                <a:hlinkClick r:id="rId4"/>
              </a:rPr>
              <a:t>larry.esposito@lasp.colorado.edu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4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205" y="5422204"/>
            <a:ext cx="1137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Least-squares fit to UVIS data using three free parameters, fractional-pollution, mean-slope angle and Hapke asymmetry-factor.  Two pollutants are examined: Amorphous Carbon (solid) and cometary spectra from 67P (dash). C-Ring (right), B Ring (center), A Ring (left). Hapke asymmetry factor = -0.1 from fit.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968A5-26B6-2240-8914-BEB8C349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948" y="1841864"/>
            <a:ext cx="4315246" cy="3238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92AA8-9F19-5749-9065-3D106D12D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61" y="1841864"/>
            <a:ext cx="4315247" cy="3238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9BBC97-931C-B54C-8EB5-9F656194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1863"/>
            <a:ext cx="4315246" cy="32387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0117D2-95F2-C447-9832-78B68C84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80067"/>
            <a:ext cx="11051177" cy="1325563"/>
          </a:xfrm>
        </p:spPr>
        <p:txBody>
          <a:bodyPr/>
          <a:lstStyle/>
          <a:p>
            <a:r>
              <a:rPr lang="en-US" dirty="0"/>
              <a:t>Hapke fit</a:t>
            </a:r>
          </a:p>
        </p:txBody>
      </p:sp>
    </p:spTree>
    <p:extLst>
      <p:ext uri="{BB962C8B-B14F-4D97-AF65-F5344CB8AC3E}">
        <p14:creationId xmlns:p14="http://schemas.microsoft.com/office/powerpoint/2010/main" val="150133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02" y="0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230" y="1498270"/>
                <a:ext cx="3878958" cy="1697106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C-Ring : </a:t>
                </a:r>
                <a:r>
                  <a:rPr lang="en-US" sz="2400" dirty="0" err="1"/>
                  <a:t>Fp</a:t>
                </a:r>
                <a:r>
                  <a:rPr lang="en-US" sz="2400" dirty="0"/>
                  <a:t> = 10%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dirty="0"/>
                  <a:t>Best fit material = 67P</a:t>
                </a: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𝒍𝒐𝒘</m:t>
                        </m:r>
                      </m:sub>
                    </m:sSub>
                  </m:oMath>
                </a14:m>
                <a:r>
                  <a:rPr lang="en-US" dirty="0"/>
                  <a:t>	: 1.15Gyr</a:t>
                </a: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𝒉𝒊𝒈𝒉</m:t>
                        </m:r>
                      </m:sub>
                    </m:sSub>
                  </m:oMath>
                </a14:m>
                <a:r>
                  <a:rPr lang="en-US" dirty="0"/>
                  <a:t> 	: 94Myr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0" y="1498270"/>
                <a:ext cx="3878958" cy="1697106"/>
              </a:xfrm>
              <a:blipFill>
                <a:blip r:embed="rId3"/>
                <a:stretch>
                  <a:fillRect l="-2288" t="-3704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262229" y="1497738"/>
                <a:ext cx="3685053" cy="1802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B-Ring : Fp = 7.7%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dirty="0"/>
                  <a:t>Best fit material = 67P</a:t>
                </a: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𝒍𝒐𝒘</m:t>
                        </m:r>
                      </m:sub>
                    </m:sSub>
                  </m:oMath>
                </a14:m>
                <a:r>
                  <a:rPr lang="en-US" dirty="0"/>
                  <a:t>	: 2.51Gyr</a:t>
                </a: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𝒉𝒊𝒈𝒉</m:t>
                        </m:r>
                      </m:sub>
                    </m:sSub>
                  </m:oMath>
                </a14:m>
                <a:r>
                  <a:rPr lang="en-US" dirty="0"/>
                  <a:t> 	: 205Myr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29" y="1497738"/>
                <a:ext cx="3685053" cy="1802369"/>
              </a:xfrm>
              <a:prstGeom prst="rect">
                <a:avLst/>
              </a:prstGeom>
              <a:blipFill>
                <a:blip r:embed="rId4"/>
                <a:stretch>
                  <a:fillRect l="-2414" t="-4196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820B9A2-0E94-D04A-9EDF-DD663219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3322" y="1497737"/>
                <a:ext cx="3685053" cy="1802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/>
                  <a:t>A-Ring : Fp = 7.6%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dirty="0"/>
                  <a:t>Best fit material = 67P</a:t>
                </a: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𝒍𝒐𝒘</m:t>
                        </m:r>
                      </m:sub>
                    </m:sSub>
                  </m:oMath>
                </a14:m>
                <a:r>
                  <a:rPr lang="en-US" dirty="0"/>
                  <a:t>	: 2.66Gyr</a:t>
                </a: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𝒉𝒊𝒈𝒉</m:t>
                        </m:r>
                      </m:sub>
                    </m:sSub>
                  </m:oMath>
                </a14:m>
                <a:r>
                  <a:rPr lang="en-US" dirty="0"/>
                  <a:t> 	: 218Myr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820B9A2-0E94-D04A-9EDF-DD663219C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322" y="1497737"/>
                <a:ext cx="3685053" cy="1802369"/>
              </a:xfrm>
              <a:prstGeom prst="rect">
                <a:avLst/>
              </a:prstGeom>
              <a:blipFill>
                <a:blip r:embed="rId8"/>
                <a:stretch>
                  <a:fillRect l="-2414" t="-4196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CF75A24-6115-CB47-9F4E-E8074D3B4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85233"/>
            <a:ext cx="4198849" cy="3151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15F25-FD07-3846-AA1D-E552727BE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3490" y="3685233"/>
            <a:ext cx="4198849" cy="3151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3A4C0B-85AD-834C-84A9-BDF1A7BD8E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3151" y="3706586"/>
            <a:ext cx="4198849" cy="31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ring pollution, using Markov-chain process.</a:t>
            </a:r>
          </a:p>
          <a:p>
            <a:pPr lvl="1"/>
            <a:r>
              <a:rPr lang="en-US" dirty="0"/>
              <a:t>Apply filling-factor (optical depth) correction.</a:t>
            </a:r>
          </a:p>
          <a:p>
            <a:pPr lvl="1"/>
            <a:r>
              <a:rPr lang="en-US" dirty="0"/>
              <a:t>Use meteoritic mass flux values presented by </a:t>
            </a:r>
            <a:r>
              <a:rPr lang="en-US" dirty="0" err="1"/>
              <a:t>Kempf</a:t>
            </a:r>
            <a:r>
              <a:rPr lang="en-US" dirty="0"/>
              <a:t> </a:t>
            </a:r>
            <a:r>
              <a:rPr lang="en-US" dirty="0" err="1"/>
              <a:t>et.al</a:t>
            </a:r>
            <a:r>
              <a:rPr lang="en-US" dirty="0"/>
              <a:t> 2017 (AGU).</a:t>
            </a:r>
          </a:p>
          <a:p>
            <a:r>
              <a:rPr lang="en-US" dirty="0"/>
              <a:t>Fit UVIS ring spectra, determine observed fractional pollution.</a:t>
            </a:r>
          </a:p>
          <a:p>
            <a:r>
              <a:rPr lang="en-US" dirty="0"/>
              <a:t>Compare Markov model ring pollution with UVIS fit.</a:t>
            </a:r>
          </a:p>
          <a:p>
            <a:r>
              <a:rPr lang="en-US" dirty="0"/>
              <a:t>Estimate A, B and C ring ages.</a:t>
            </a:r>
          </a:p>
        </p:txBody>
      </p:sp>
    </p:spTree>
    <p:extLst>
      <p:ext uri="{BB962C8B-B14F-4D97-AF65-F5344CB8AC3E}">
        <p14:creationId xmlns:p14="http://schemas.microsoft.com/office/powerpoint/2010/main" val="58580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946"/>
            <a:ext cx="10515600" cy="1325563"/>
          </a:xfrm>
        </p:spPr>
        <p:txBody>
          <a:bodyPr/>
          <a:lstStyle/>
          <a:p>
            <a:r>
              <a:rPr lang="en-US" dirty="0"/>
              <a:t>Markov Chain Regolith Growth Model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0333"/>
                <a:ext cx="10515600" cy="48632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Inputs:</a:t>
                </a:r>
              </a:p>
              <a:p>
                <a:pPr lvl="1"/>
                <a:r>
                  <a:rPr lang="en-US" dirty="0"/>
                  <a:t>Meteoritic mass flux and gravitational focusing.</a:t>
                </a:r>
              </a:p>
              <a:p>
                <a:pPr lvl="2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Kempf et al 2017 (AGU):</a:t>
                </a:r>
              </a:p>
              <a:p>
                <a:pPr lvl="3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𝒈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=30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3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𝒍𝒐𝒘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=2.7×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−17</m:t>
                        </m:r>
                      </m:sup>
                    </m:sSup>
                  </m:oMath>
                </a14:m>
                <a:r>
                  <a:rPr lang="en-US" dirty="0"/>
                  <a:t>g/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/s</a:t>
                </a:r>
              </a:p>
              <a:p>
                <a:pPr lvl="3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𝒉𝒊𝒈𝒉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=3.3×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dirty="0"/>
                  <a:t>g/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𝑐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/s</a:t>
                </a:r>
              </a:p>
              <a:p>
                <a:pPr lvl="1"/>
                <a:r>
                  <a:rPr lang="en-US" dirty="0"/>
                  <a:t>Ring particle radius (mass-weighted average size given power law distribution)</a:t>
                </a:r>
              </a:p>
              <a:p>
                <a:pPr lvl="2"/>
                <a:r>
                  <a:rPr lang="en-US" sz="2400" dirty="0"/>
                  <a:t>q, </a:t>
                </a:r>
                <a:r>
                  <a:rPr lang="en-US" sz="2400" dirty="0" err="1"/>
                  <a:t>amin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amax</a:t>
                </a:r>
                <a:r>
                  <a:rPr lang="en-US" sz="2400" dirty="0"/>
                  <a:t> from Table 15.1 of </a:t>
                </a:r>
                <a:r>
                  <a:rPr lang="en-US" sz="2400" dirty="0" err="1"/>
                  <a:t>Cuzzi</a:t>
                </a:r>
                <a:r>
                  <a:rPr lang="en-US" sz="2400" dirty="0"/>
                  <a:t> et al 2009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Transition Matrix (see Elliott and Esposito 2011 for details)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0333"/>
                <a:ext cx="10515600" cy="4863267"/>
              </a:xfrm>
              <a:blipFill>
                <a:blip r:embed="rId3"/>
                <a:stretch>
                  <a:fillRect l="-724" t="-2083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Shot 2015-10-26 at 10.44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292" y="5651586"/>
            <a:ext cx="6234569" cy="110201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53962"/>
              </p:ext>
            </p:extLst>
          </p:nvPr>
        </p:nvGraphicFramePr>
        <p:xfrm>
          <a:off x="2298292" y="3694287"/>
          <a:ext cx="66421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049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  <a:r>
                        <a:rPr lang="en-US" baseline="0" dirty="0"/>
                        <a:t> 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352.2cm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852.2cm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(outer)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773.1cm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5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4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Markov Chain Regolith Growth Model 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9" y="992698"/>
            <a:ext cx="9994689" cy="5651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AA60F-91E7-094A-92BC-9ACE70F57A03}"/>
              </a:ext>
            </a:extLst>
          </p:cNvPr>
          <p:cNvSpPr txBox="1"/>
          <p:nvPr/>
        </p:nvSpPr>
        <p:spPr>
          <a:xfrm>
            <a:off x="4702629" y="615696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9822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goli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25743" y="4365172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Ring Particle</a:t>
            </a:r>
          </a:p>
        </p:txBody>
      </p:sp>
    </p:spTree>
    <p:extLst>
      <p:ext uri="{BB962C8B-B14F-4D97-AF65-F5344CB8AC3E}">
        <p14:creationId xmlns:p14="http://schemas.microsoft.com/office/powerpoint/2010/main" val="1569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067"/>
            <a:ext cx="10515600" cy="1325563"/>
          </a:xfrm>
        </p:spPr>
        <p:txBody>
          <a:bodyPr/>
          <a:lstStyle/>
          <a:p>
            <a:r>
              <a:rPr lang="en-US" dirty="0"/>
              <a:t>Meteoritic Flux and Ring Column Density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56B8A1-385F-E743-9596-3762A40F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0525"/>
            <a:ext cx="8686801" cy="17642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BCC49F-766E-3A47-BC2C-A027F051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2796417"/>
            <a:ext cx="5388229" cy="4061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3B1506-66AD-4E48-8754-2D803054B92D}"/>
                  </a:ext>
                </a:extLst>
              </p:cNvPr>
              <p:cNvSpPr txBox="1"/>
              <p:nvPr/>
            </p:nvSpPr>
            <p:spPr>
              <a:xfrm>
                <a:off x="5434150" y="3949362"/>
                <a:ext cx="2481942" cy="1257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3B1506-66AD-4E48-8754-2D803054B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50" y="3949362"/>
                <a:ext cx="2481942" cy="1257717"/>
              </a:xfrm>
              <a:prstGeom prst="rect">
                <a:avLst/>
              </a:prstGeom>
              <a:blipFill>
                <a:blip r:embed="rId4"/>
                <a:stretch>
                  <a:fillRect l="-3571" t="-4000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307659B-A295-6D41-852F-0EADF014D0DA}"/>
              </a:ext>
            </a:extLst>
          </p:cNvPr>
          <p:cNvSpPr txBox="1"/>
          <p:nvPr/>
        </p:nvSpPr>
        <p:spPr>
          <a:xfrm>
            <a:off x="8129452" y="4052321"/>
            <a:ext cx="40625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Probability of ejection from a particle</a:t>
            </a:r>
          </a:p>
          <a:p>
            <a:r>
              <a:rPr lang="en-US" sz="2000" dirty="0"/>
              <a:t>Number of particles who collect ejected material</a:t>
            </a:r>
          </a:p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833E45-BDF3-2941-B7F3-D3703C9601AC}"/>
              </a:ext>
            </a:extLst>
          </p:cNvPr>
          <p:cNvCxnSpPr>
            <a:cxnSpLocks/>
          </p:cNvCxnSpPr>
          <p:nvPr/>
        </p:nvCxnSpPr>
        <p:spPr>
          <a:xfrm flipH="1">
            <a:off x="8129452" y="4415246"/>
            <a:ext cx="355309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FC8C2B-4284-BD42-9F92-6B9C5371177C}"/>
                  </a:ext>
                </a:extLst>
              </p:cNvPr>
              <p:cNvSpPr txBox="1"/>
              <p:nvPr/>
            </p:nvSpPr>
            <p:spPr>
              <a:xfrm>
                <a:off x="6408500" y="5777213"/>
                <a:ext cx="3441904" cy="510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FC8C2B-4284-BD42-9F92-6B9C53711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00" y="5777213"/>
                <a:ext cx="3441904" cy="510653"/>
              </a:xfrm>
              <a:prstGeom prst="rect">
                <a:avLst/>
              </a:prstGeom>
              <a:blipFill>
                <a:blip r:embed="rId5"/>
                <a:stretch>
                  <a:fillRect l="-1838" t="-9756" r="-404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E3FB87-4F1C-794E-8113-EBCF5F802B94}"/>
              </a:ext>
            </a:extLst>
          </p:cNvPr>
          <p:cNvSpPr txBox="1"/>
          <p:nvPr/>
        </p:nvSpPr>
        <p:spPr>
          <a:xfrm>
            <a:off x="6119446" y="2598765"/>
            <a:ext cx="26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Colwell et al. 2009 Fig 13.1</a:t>
            </a:r>
          </a:p>
        </p:txBody>
      </p:sp>
    </p:spTree>
    <p:extLst>
      <p:ext uri="{BB962C8B-B14F-4D97-AF65-F5344CB8AC3E}">
        <p14:creationId xmlns:p14="http://schemas.microsoft.com/office/powerpoint/2010/main" val="304133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75" y="-179624"/>
            <a:ext cx="10515600" cy="1325563"/>
          </a:xfrm>
        </p:spPr>
        <p:txBody>
          <a:bodyPr/>
          <a:lstStyle/>
          <a:p>
            <a:r>
              <a:rPr lang="en-US" dirty="0"/>
              <a:t>Fractional Pollution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D5768-2C81-BF46-86E1-E2CFE3828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95" y="686920"/>
            <a:ext cx="8222161" cy="61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80067"/>
            <a:ext cx="11051177" cy="1325563"/>
          </a:xfrm>
        </p:spPr>
        <p:txBody>
          <a:bodyPr/>
          <a:lstStyle/>
          <a:p>
            <a:r>
              <a:rPr lang="en-US" dirty="0"/>
              <a:t>Observed Reflectance and Optical Depth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9673D-C392-6443-9729-2BEF4F40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926"/>
            <a:ext cx="8259521" cy="56210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AEA571-CB38-9C4E-8A9A-8AB1A6FC1D23}"/>
              </a:ext>
            </a:extLst>
          </p:cNvPr>
          <p:cNvGrpSpPr/>
          <p:nvPr/>
        </p:nvGrpSpPr>
        <p:grpSpPr>
          <a:xfrm>
            <a:off x="7336436" y="4189428"/>
            <a:ext cx="7429480" cy="3594092"/>
            <a:chOff x="2904340" y="3083250"/>
            <a:chExt cx="10733015" cy="51922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B6F7F0-730C-4746-82D3-FFF363B6CA4D}"/>
                </a:ext>
              </a:extLst>
            </p:cNvPr>
            <p:cNvSpPr/>
            <p:nvPr/>
          </p:nvSpPr>
          <p:spPr>
            <a:xfrm rot="20073824">
              <a:off x="3066334" y="5253643"/>
              <a:ext cx="10571021" cy="104884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1BB7AA-621D-6D43-A3E3-82313C636C9F}"/>
                </a:ext>
              </a:extLst>
            </p:cNvPr>
            <p:cNvGrpSpPr/>
            <p:nvPr/>
          </p:nvGrpSpPr>
          <p:grpSpPr>
            <a:xfrm>
              <a:off x="2904340" y="3083250"/>
              <a:ext cx="10272398" cy="5192213"/>
              <a:chOff x="2768152" y="3121274"/>
              <a:chExt cx="10272398" cy="519221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99006A7-9B82-9948-B10E-1E270C326B74}"/>
                  </a:ext>
                </a:extLst>
              </p:cNvPr>
              <p:cNvGrpSpPr/>
              <p:nvPr/>
            </p:nvGrpSpPr>
            <p:grpSpPr>
              <a:xfrm>
                <a:off x="7841512" y="3561572"/>
                <a:ext cx="5199038" cy="2338640"/>
                <a:chOff x="3948131" y="3299730"/>
                <a:chExt cx="8435478" cy="3918887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B015146-2F85-C749-805C-153F39FB52DB}"/>
                    </a:ext>
                  </a:extLst>
                </p:cNvPr>
                <p:cNvGrpSpPr/>
                <p:nvPr/>
              </p:nvGrpSpPr>
              <p:grpSpPr>
                <a:xfrm rot="19241279">
                  <a:off x="3948131" y="5303424"/>
                  <a:ext cx="4254161" cy="1915193"/>
                  <a:chOff x="4800601" y="4181261"/>
                  <a:chExt cx="4254161" cy="1915193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9FFE3837-0505-CD4B-BB97-B5453772E217}"/>
                      </a:ext>
                    </a:extLst>
                  </p:cNvPr>
                  <p:cNvSpPr/>
                  <p:nvPr/>
                </p:nvSpPr>
                <p:spPr>
                  <a:xfrm>
                    <a:off x="5033678" y="418126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000D7609-4D87-DE4D-B5E7-34CE5468C211}"/>
                      </a:ext>
                    </a:extLst>
                  </p:cNvPr>
                  <p:cNvSpPr/>
                  <p:nvPr/>
                </p:nvSpPr>
                <p:spPr>
                  <a:xfrm>
                    <a:off x="4800601" y="4942114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AEDD11DB-3C91-584E-9C42-7FFC6B90F7D6}"/>
                      </a:ext>
                    </a:extLst>
                  </p:cNvPr>
                  <p:cNvSpPr/>
                  <p:nvPr/>
                </p:nvSpPr>
                <p:spPr>
                  <a:xfrm>
                    <a:off x="5421086" y="474617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6893669E-F45B-CC4E-8306-D6BF18DB9274}"/>
                      </a:ext>
                    </a:extLst>
                  </p:cNvPr>
                  <p:cNvSpPr/>
                  <p:nvPr/>
                </p:nvSpPr>
                <p:spPr>
                  <a:xfrm>
                    <a:off x="5774872" y="5203599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787C2E9A-7FA6-9946-A1C9-4B77BB9BC01F}"/>
                      </a:ext>
                    </a:extLst>
                  </p:cNvPr>
                  <p:cNvSpPr/>
                  <p:nvPr/>
                </p:nvSpPr>
                <p:spPr>
                  <a:xfrm>
                    <a:off x="6128658" y="436517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4BC7057B-9124-8A4E-83ED-FF6F2D543CDD}"/>
                      </a:ext>
                    </a:extLst>
                  </p:cNvPr>
                  <p:cNvSpPr/>
                  <p:nvPr/>
                </p:nvSpPr>
                <p:spPr>
                  <a:xfrm>
                    <a:off x="6542315" y="498565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8DCBDC0A-1B51-D045-9AD9-496457903B92}"/>
                      </a:ext>
                    </a:extLst>
                  </p:cNvPr>
                  <p:cNvSpPr/>
                  <p:nvPr/>
                </p:nvSpPr>
                <p:spPr>
                  <a:xfrm>
                    <a:off x="8450606" y="5682796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0C70ED4-DD53-F94F-8694-99809E21284B}"/>
                      </a:ext>
                    </a:extLst>
                  </p:cNvPr>
                  <p:cNvSpPr/>
                  <p:nvPr/>
                </p:nvSpPr>
                <p:spPr>
                  <a:xfrm>
                    <a:off x="7197389" y="453934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7CB666EA-941F-CB47-B951-4D3A27559FC3}"/>
                      </a:ext>
                    </a:extLst>
                  </p:cNvPr>
                  <p:cNvSpPr/>
                  <p:nvPr/>
                </p:nvSpPr>
                <p:spPr>
                  <a:xfrm>
                    <a:off x="6955973" y="552472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B4AA1603-2259-B64C-B622-212D6BE54459}"/>
                      </a:ext>
                    </a:extLst>
                  </p:cNvPr>
                  <p:cNvSpPr/>
                  <p:nvPr/>
                </p:nvSpPr>
                <p:spPr>
                  <a:xfrm>
                    <a:off x="7758798" y="557943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667F4C67-9402-4145-8073-E5854790E3D2}"/>
                      </a:ext>
                    </a:extLst>
                  </p:cNvPr>
                  <p:cNvSpPr/>
                  <p:nvPr/>
                </p:nvSpPr>
                <p:spPr>
                  <a:xfrm>
                    <a:off x="7551968" y="4768057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2DF5FAED-B3FE-EB45-9D29-44CFDC7C017D}"/>
                      </a:ext>
                    </a:extLst>
                  </p:cNvPr>
                  <p:cNvSpPr/>
                  <p:nvPr/>
                </p:nvSpPr>
                <p:spPr>
                  <a:xfrm>
                    <a:off x="8641105" y="5105853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659DE6B7-78D2-1D4B-82CE-4F42D43610E8}"/>
                      </a:ext>
                    </a:extLst>
                  </p:cNvPr>
                  <p:cNvSpPr/>
                  <p:nvPr/>
                </p:nvSpPr>
                <p:spPr>
                  <a:xfrm>
                    <a:off x="7187295" y="5083855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83BA9BD3-31D5-B845-8FC5-D312428E11AA}"/>
                    </a:ext>
                  </a:extLst>
                </p:cNvPr>
                <p:cNvGrpSpPr/>
                <p:nvPr/>
              </p:nvGrpSpPr>
              <p:grpSpPr>
                <a:xfrm rot="19241279">
                  <a:off x="8129448" y="3299730"/>
                  <a:ext cx="4254161" cy="1915193"/>
                  <a:chOff x="4800601" y="4181261"/>
                  <a:chExt cx="4254161" cy="1915193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C16E3F6B-BAD7-4849-A884-BCB278F0CC04}"/>
                      </a:ext>
                    </a:extLst>
                  </p:cNvPr>
                  <p:cNvSpPr/>
                  <p:nvPr/>
                </p:nvSpPr>
                <p:spPr>
                  <a:xfrm>
                    <a:off x="5033678" y="418126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6B6D5DA4-F772-1542-B85A-2E4D250F8D2D}"/>
                      </a:ext>
                    </a:extLst>
                  </p:cNvPr>
                  <p:cNvSpPr/>
                  <p:nvPr/>
                </p:nvSpPr>
                <p:spPr>
                  <a:xfrm>
                    <a:off x="4800601" y="4942114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26AFC8E5-84D9-6042-B538-DDE0B9665AD2}"/>
                      </a:ext>
                    </a:extLst>
                  </p:cNvPr>
                  <p:cNvSpPr/>
                  <p:nvPr/>
                </p:nvSpPr>
                <p:spPr>
                  <a:xfrm>
                    <a:off x="5421086" y="474617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AEBE4D13-341C-C341-A686-5D52D0778909}"/>
                      </a:ext>
                    </a:extLst>
                  </p:cNvPr>
                  <p:cNvSpPr/>
                  <p:nvPr/>
                </p:nvSpPr>
                <p:spPr>
                  <a:xfrm>
                    <a:off x="5774872" y="5203599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091E20BE-7834-3E4E-8A1F-FEDB7296B541}"/>
                      </a:ext>
                    </a:extLst>
                  </p:cNvPr>
                  <p:cNvSpPr/>
                  <p:nvPr/>
                </p:nvSpPr>
                <p:spPr>
                  <a:xfrm>
                    <a:off x="6128658" y="436517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A21D71C9-B1C6-1E46-BE74-FA9DC6587713}"/>
                      </a:ext>
                    </a:extLst>
                  </p:cNvPr>
                  <p:cNvSpPr/>
                  <p:nvPr/>
                </p:nvSpPr>
                <p:spPr>
                  <a:xfrm>
                    <a:off x="6542315" y="498565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3F572E43-F7DE-8342-A1DA-00649007AD44}"/>
                      </a:ext>
                    </a:extLst>
                  </p:cNvPr>
                  <p:cNvSpPr/>
                  <p:nvPr/>
                </p:nvSpPr>
                <p:spPr>
                  <a:xfrm>
                    <a:off x="8450606" y="5682796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49C544AF-5E60-B449-9C91-5076E09892DA}"/>
                      </a:ext>
                    </a:extLst>
                  </p:cNvPr>
                  <p:cNvSpPr/>
                  <p:nvPr/>
                </p:nvSpPr>
                <p:spPr>
                  <a:xfrm>
                    <a:off x="7197389" y="453934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E7535DF-F892-6A4C-A802-38112C82EB51}"/>
                      </a:ext>
                    </a:extLst>
                  </p:cNvPr>
                  <p:cNvSpPr/>
                  <p:nvPr/>
                </p:nvSpPr>
                <p:spPr>
                  <a:xfrm>
                    <a:off x="6955973" y="552472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25C2478C-8805-434D-AB30-9A6A2F85BA14}"/>
                      </a:ext>
                    </a:extLst>
                  </p:cNvPr>
                  <p:cNvSpPr/>
                  <p:nvPr/>
                </p:nvSpPr>
                <p:spPr>
                  <a:xfrm>
                    <a:off x="7758798" y="557943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BCD4D796-C818-0E41-940D-3DB803B824F4}"/>
                      </a:ext>
                    </a:extLst>
                  </p:cNvPr>
                  <p:cNvSpPr/>
                  <p:nvPr/>
                </p:nvSpPr>
                <p:spPr>
                  <a:xfrm>
                    <a:off x="7551968" y="4768057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0ABD2AEC-9245-1E48-B63A-DD34C24C1414}"/>
                      </a:ext>
                    </a:extLst>
                  </p:cNvPr>
                  <p:cNvSpPr/>
                  <p:nvPr/>
                </p:nvSpPr>
                <p:spPr>
                  <a:xfrm>
                    <a:off x="8641105" y="5105853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E1214187-C892-734E-8198-7B08091958E1}"/>
                      </a:ext>
                    </a:extLst>
                  </p:cNvPr>
                  <p:cNvSpPr/>
                  <p:nvPr/>
                </p:nvSpPr>
                <p:spPr>
                  <a:xfrm>
                    <a:off x="7187295" y="5083855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B105A46-9D2F-BD4B-9262-06185DD738BF}"/>
                  </a:ext>
                </a:extLst>
              </p:cNvPr>
              <p:cNvCxnSpPr/>
              <p:nvPr/>
            </p:nvCxnSpPr>
            <p:spPr>
              <a:xfrm>
                <a:off x="5224697" y="4694744"/>
                <a:ext cx="2908838" cy="20036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0878460-4402-2B40-AA0A-299BDCABFD6C}"/>
                  </a:ext>
                </a:extLst>
              </p:cNvPr>
              <p:cNvCxnSpPr/>
              <p:nvPr/>
            </p:nvCxnSpPr>
            <p:spPr>
              <a:xfrm>
                <a:off x="5508394" y="4434640"/>
                <a:ext cx="1978682" cy="13533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C36A8CD-437D-5345-8368-F79D4F056836}"/>
                  </a:ext>
                </a:extLst>
              </p:cNvPr>
              <p:cNvGrpSpPr/>
              <p:nvPr/>
            </p:nvGrpSpPr>
            <p:grpSpPr>
              <a:xfrm>
                <a:off x="2768152" y="5974847"/>
                <a:ext cx="5199038" cy="2338640"/>
                <a:chOff x="3948131" y="3299730"/>
                <a:chExt cx="8435478" cy="3918887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4F0C614-0A93-2F49-920C-7D7872A07287}"/>
                    </a:ext>
                  </a:extLst>
                </p:cNvPr>
                <p:cNvGrpSpPr/>
                <p:nvPr/>
              </p:nvGrpSpPr>
              <p:grpSpPr>
                <a:xfrm rot="19241279">
                  <a:off x="3948131" y="5303424"/>
                  <a:ext cx="4254161" cy="1915193"/>
                  <a:chOff x="4800601" y="4181261"/>
                  <a:chExt cx="4254161" cy="1915193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A3E60C1A-D9A6-004D-BF1A-A846DB83CDC2}"/>
                      </a:ext>
                    </a:extLst>
                  </p:cNvPr>
                  <p:cNvSpPr/>
                  <p:nvPr/>
                </p:nvSpPr>
                <p:spPr>
                  <a:xfrm>
                    <a:off x="5033678" y="418126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7BD349D9-04B4-3C4D-A369-A249166EF440}"/>
                      </a:ext>
                    </a:extLst>
                  </p:cNvPr>
                  <p:cNvSpPr/>
                  <p:nvPr/>
                </p:nvSpPr>
                <p:spPr>
                  <a:xfrm>
                    <a:off x="4800601" y="4942114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BB29678F-EED2-CB42-B234-77C25419C60E}"/>
                      </a:ext>
                    </a:extLst>
                  </p:cNvPr>
                  <p:cNvSpPr/>
                  <p:nvPr/>
                </p:nvSpPr>
                <p:spPr>
                  <a:xfrm>
                    <a:off x="5421086" y="474617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FC54D014-8551-3749-8FE2-C07EB77E22AF}"/>
                      </a:ext>
                    </a:extLst>
                  </p:cNvPr>
                  <p:cNvSpPr/>
                  <p:nvPr/>
                </p:nvSpPr>
                <p:spPr>
                  <a:xfrm>
                    <a:off x="5774872" y="5203599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9B17C88-209E-5A44-992E-0DB90FEAA41E}"/>
                      </a:ext>
                    </a:extLst>
                  </p:cNvPr>
                  <p:cNvSpPr/>
                  <p:nvPr/>
                </p:nvSpPr>
                <p:spPr>
                  <a:xfrm>
                    <a:off x="6128658" y="436517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8E89817-33AF-3D4F-9D91-C39A7F698A53}"/>
                      </a:ext>
                    </a:extLst>
                  </p:cNvPr>
                  <p:cNvSpPr/>
                  <p:nvPr/>
                </p:nvSpPr>
                <p:spPr>
                  <a:xfrm>
                    <a:off x="6542315" y="498565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EBCE9AE-9F56-B94E-8541-4BB1AD24E00C}"/>
                      </a:ext>
                    </a:extLst>
                  </p:cNvPr>
                  <p:cNvSpPr/>
                  <p:nvPr/>
                </p:nvSpPr>
                <p:spPr>
                  <a:xfrm>
                    <a:off x="8450606" y="5682796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9BD15268-4ED2-0746-AF37-CE2AC0E8F375}"/>
                      </a:ext>
                    </a:extLst>
                  </p:cNvPr>
                  <p:cNvSpPr/>
                  <p:nvPr/>
                </p:nvSpPr>
                <p:spPr>
                  <a:xfrm>
                    <a:off x="7197389" y="453934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E0966004-793D-3144-BCC2-6C92189AEED1}"/>
                      </a:ext>
                    </a:extLst>
                  </p:cNvPr>
                  <p:cNvSpPr/>
                  <p:nvPr/>
                </p:nvSpPr>
                <p:spPr>
                  <a:xfrm>
                    <a:off x="6955973" y="552472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DE6143B7-6599-6646-B6C6-CCA6EBD3C9CC}"/>
                      </a:ext>
                    </a:extLst>
                  </p:cNvPr>
                  <p:cNvSpPr/>
                  <p:nvPr/>
                </p:nvSpPr>
                <p:spPr>
                  <a:xfrm>
                    <a:off x="7758798" y="557943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4FD779A6-7FA5-F54C-B0BA-C078EDF823B8}"/>
                      </a:ext>
                    </a:extLst>
                  </p:cNvPr>
                  <p:cNvSpPr/>
                  <p:nvPr/>
                </p:nvSpPr>
                <p:spPr>
                  <a:xfrm>
                    <a:off x="7551968" y="4768057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B3DDCD1A-C7C4-7549-8465-57A0F7E5389C}"/>
                      </a:ext>
                    </a:extLst>
                  </p:cNvPr>
                  <p:cNvSpPr/>
                  <p:nvPr/>
                </p:nvSpPr>
                <p:spPr>
                  <a:xfrm>
                    <a:off x="8641105" y="5105853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FB12BB84-6BE6-6940-9961-9228C9041668}"/>
                      </a:ext>
                    </a:extLst>
                  </p:cNvPr>
                  <p:cNvSpPr/>
                  <p:nvPr/>
                </p:nvSpPr>
                <p:spPr>
                  <a:xfrm>
                    <a:off x="7187295" y="5083855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B94AE951-6928-EE41-8F8A-D967F0E54A5E}"/>
                    </a:ext>
                  </a:extLst>
                </p:cNvPr>
                <p:cNvGrpSpPr/>
                <p:nvPr/>
              </p:nvGrpSpPr>
              <p:grpSpPr>
                <a:xfrm rot="19241279">
                  <a:off x="8129448" y="3299730"/>
                  <a:ext cx="4254161" cy="1915193"/>
                  <a:chOff x="4800601" y="4181261"/>
                  <a:chExt cx="4254161" cy="1915193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CEEE4BD-7990-9141-936F-5775574071AE}"/>
                      </a:ext>
                    </a:extLst>
                  </p:cNvPr>
                  <p:cNvSpPr/>
                  <p:nvPr/>
                </p:nvSpPr>
                <p:spPr>
                  <a:xfrm>
                    <a:off x="5033678" y="418126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547B01C-BA60-A747-9F65-185B44423E76}"/>
                      </a:ext>
                    </a:extLst>
                  </p:cNvPr>
                  <p:cNvSpPr/>
                  <p:nvPr/>
                </p:nvSpPr>
                <p:spPr>
                  <a:xfrm>
                    <a:off x="4800601" y="4942114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A736B81D-932D-1648-8100-9BD18568F624}"/>
                      </a:ext>
                    </a:extLst>
                  </p:cNvPr>
                  <p:cNvSpPr/>
                  <p:nvPr/>
                </p:nvSpPr>
                <p:spPr>
                  <a:xfrm>
                    <a:off x="5421086" y="4746171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20FD8EC-94D8-564C-870F-2CAB7FFA0B2E}"/>
                      </a:ext>
                    </a:extLst>
                  </p:cNvPr>
                  <p:cNvSpPr/>
                  <p:nvPr/>
                </p:nvSpPr>
                <p:spPr>
                  <a:xfrm>
                    <a:off x="5774872" y="5203599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2637B93-F47D-B347-AC89-02AB1064BEF8}"/>
                      </a:ext>
                    </a:extLst>
                  </p:cNvPr>
                  <p:cNvSpPr/>
                  <p:nvPr/>
                </p:nvSpPr>
                <p:spPr>
                  <a:xfrm>
                    <a:off x="6128658" y="436517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045D4FD-6C8D-6948-9551-A9372DC398AF}"/>
                      </a:ext>
                    </a:extLst>
                  </p:cNvPr>
                  <p:cNvSpPr/>
                  <p:nvPr/>
                </p:nvSpPr>
                <p:spPr>
                  <a:xfrm>
                    <a:off x="6542315" y="498565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EDCF24A3-F542-7543-9F8D-0E4FF3741765}"/>
                      </a:ext>
                    </a:extLst>
                  </p:cNvPr>
                  <p:cNvSpPr/>
                  <p:nvPr/>
                </p:nvSpPr>
                <p:spPr>
                  <a:xfrm>
                    <a:off x="8450606" y="5682796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FC73FEE1-76FD-124C-AFC1-72834C16D91A}"/>
                      </a:ext>
                    </a:extLst>
                  </p:cNvPr>
                  <p:cNvSpPr/>
                  <p:nvPr/>
                </p:nvSpPr>
                <p:spPr>
                  <a:xfrm>
                    <a:off x="7197389" y="4539342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7B4DE86C-4ECD-B847-9469-88048EA56B29}"/>
                      </a:ext>
                    </a:extLst>
                  </p:cNvPr>
                  <p:cNvSpPr/>
                  <p:nvPr/>
                </p:nvSpPr>
                <p:spPr>
                  <a:xfrm>
                    <a:off x="6955973" y="552472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98383AE2-9D62-2943-9B7E-7AB29B3ED124}"/>
                      </a:ext>
                    </a:extLst>
                  </p:cNvPr>
                  <p:cNvSpPr/>
                  <p:nvPr/>
                </p:nvSpPr>
                <p:spPr>
                  <a:xfrm>
                    <a:off x="7758798" y="5579438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9582ADCE-5B91-394C-B569-58F4DA2A50CB}"/>
                      </a:ext>
                    </a:extLst>
                  </p:cNvPr>
                  <p:cNvSpPr/>
                  <p:nvPr/>
                </p:nvSpPr>
                <p:spPr>
                  <a:xfrm>
                    <a:off x="7551968" y="4768057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14FF79F7-06FE-634F-9CCB-0ECFF84A4981}"/>
                      </a:ext>
                    </a:extLst>
                  </p:cNvPr>
                  <p:cNvSpPr/>
                  <p:nvPr/>
                </p:nvSpPr>
                <p:spPr>
                  <a:xfrm>
                    <a:off x="8641105" y="5105853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BAD14EB4-7882-774F-8A89-71098A5F704D}"/>
                      </a:ext>
                    </a:extLst>
                  </p:cNvPr>
                  <p:cNvSpPr/>
                  <p:nvPr/>
                </p:nvSpPr>
                <p:spPr>
                  <a:xfrm>
                    <a:off x="7187295" y="5083855"/>
                    <a:ext cx="413657" cy="41365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E1513CB-C852-0E4C-A932-0513CB72DECF}"/>
                  </a:ext>
                </a:extLst>
              </p:cNvPr>
              <p:cNvCxnSpPr>
                <a:cxnSpLocks/>
                <a:stCxn id="43" idx="7"/>
              </p:cNvCxnSpPr>
              <p:nvPr/>
            </p:nvCxnSpPr>
            <p:spPr>
              <a:xfrm flipH="1" flipV="1">
                <a:off x="6591345" y="4341326"/>
                <a:ext cx="1060716" cy="14107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n 27">
                <a:extLst>
                  <a:ext uri="{FF2B5EF4-FFF2-40B4-BE49-F238E27FC236}">
                    <a16:creationId xmlns:a16="http://schemas.microsoft.com/office/drawing/2014/main" id="{5AA3BC34-64B7-824D-AD39-21033C46B323}"/>
                  </a:ext>
                </a:extLst>
              </p:cNvPr>
              <p:cNvSpPr/>
              <p:nvPr/>
            </p:nvSpPr>
            <p:spPr>
              <a:xfrm>
                <a:off x="4746136" y="3991054"/>
                <a:ext cx="550816" cy="555241"/>
              </a:xfrm>
              <a:prstGeom prst="su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" descr="mage result for cassini transparent background">
                <a:hlinkClick r:id="rId3"/>
                <a:extLst>
                  <a:ext uri="{FF2B5EF4-FFF2-40B4-BE49-F238E27FC236}">
                    <a16:creationId xmlns:a16="http://schemas.microsoft.com/office/drawing/2014/main" id="{DE7AE239-E73C-DC4F-AA89-5EBE4641C0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954543">
                <a:off x="5296731" y="3359760"/>
                <a:ext cx="1913809" cy="1436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7558CF-F61C-6D4D-811C-B944AA24441D}"/>
                  </a:ext>
                </a:extLst>
              </p:cNvPr>
              <p:cNvSpPr txBox="1"/>
              <p:nvPr/>
            </p:nvSpPr>
            <p:spPr>
              <a:xfrm>
                <a:off x="8744025" y="1420061"/>
                <a:ext cx="3030359" cy="1687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7558CF-F61C-6D4D-811C-B944AA24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025" y="1420061"/>
                <a:ext cx="3030359" cy="1687834"/>
              </a:xfrm>
              <a:prstGeom prst="rect">
                <a:avLst/>
              </a:prstGeom>
              <a:blipFill>
                <a:blip r:embed="rId5"/>
                <a:stretch>
                  <a:fillRect t="-2239" b="-8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42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0117D2-95F2-C447-9832-78B68C84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502331"/>
            <a:ext cx="4597401" cy="188105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Filling-factor corrected Reflectance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4AEF3-D66B-7C47-94C7-F24EAB45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9474" cy="3753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92BE21-DC59-E64D-B615-2C29D60D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26" y="3104985"/>
            <a:ext cx="6679474" cy="375301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4D2D7-2D3B-BD4C-9D74-4D7ED1243784}"/>
              </a:ext>
            </a:extLst>
          </p:cNvPr>
          <p:cNvSpPr txBox="1">
            <a:spLocks/>
          </p:cNvSpPr>
          <p:nvPr/>
        </p:nvSpPr>
        <p:spPr>
          <a:xfrm>
            <a:off x="6679474" y="370114"/>
            <a:ext cx="4597401" cy="188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UVIS measured Reflectance</a:t>
            </a:r>
          </a:p>
        </p:txBody>
      </p:sp>
    </p:spTree>
    <p:extLst>
      <p:ext uri="{BB962C8B-B14F-4D97-AF65-F5344CB8AC3E}">
        <p14:creationId xmlns:p14="http://schemas.microsoft.com/office/powerpoint/2010/main" val="77940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18535</TotalTime>
  <Words>545</Words>
  <Application>Microsoft Macintosh PowerPoint</Application>
  <PresentationFormat>Widescreen</PresentationFormat>
  <Paragraphs>93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Modeling the Bombardment of Saturn’s Rings and Fit to Cassini UVIS Spectra to Estimate Their Age</vt:lpstr>
      <vt:lpstr>Goals</vt:lpstr>
      <vt:lpstr>Markov Chain Regolith Growth Model (1)</vt:lpstr>
      <vt:lpstr>Markov Chain Regolith Growth Model (2)</vt:lpstr>
      <vt:lpstr>PowerPoint Presentation</vt:lpstr>
      <vt:lpstr>Meteoritic Flux and Ring Column Density</vt:lpstr>
      <vt:lpstr>Fractional Pollution</vt:lpstr>
      <vt:lpstr>Observed Reflectance and Optical Depth</vt:lpstr>
      <vt:lpstr>Filling-factor corrected Reflectance</vt:lpstr>
      <vt:lpstr>Hapke fit</vt:lpstr>
      <vt:lpstr>Results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Elliott</dc:creator>
  <cp:lastModifiedBy>Microsoft Office User</cp:lastModifiedBy>
  <cp:revision>219</cp:revision>
  <dcterms:created xsi:type="dcterms:W3CDTF">2017-06-23T19:23:32Z</dcterms:created>
  <dcterms:modified xsi:type="dcterms:W3CDTF">2018-08-14T18:34:33Z</dcterms:modified>
</cp:coreProperties>
</file>