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81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4" r:id="rId15"/>
    <p:sldId id="276" r:id="rId16"/>
    <p:sldId id="282" r:id="rId17"/>
    <p:sldId id="28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9C96C-A7C9-49F4-9159-BB7FCABA1E54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6B168-8C19-471D-97FC-99644241F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0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7564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7564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7564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04875" y="738188"/>
            <a:ext cx="4859338" cy="3644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67059" y="4616836"/>
            <a:ext cx="5336153" cy="4291855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0413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483" y="4343236"/>
            <a:ext cx="5486082" cy="4037564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04875" y="738188"/>
            <a:ext cx="4859338" cy="3644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67059" y="4616836"/>
            <a:ext cx="5336153" cy="4291855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276999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2655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7564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7564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830" y="4343322"/>
            <a:ext cx="5486309" cy="403759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1413" y="693738"/>
            <a:ext cx="4573587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236"/>
            <a:ext cx="5486082" cy="4037564"/>
          </a:xfrm>
        </p:spPr>
        <p:txBody>
          <a:bodyPr/>
          <a:lstStyle/>
          <a:p>
            <a:endParaRPr lang="en-US">
              <a:latin typeface="Arial" pitchFamily="18"/>
              <a:cs typeface="DejaVu Sans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3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7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3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9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3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40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6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3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17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09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5B914-7F0C-4C4C-A143-91E60F55776B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09D46-4E17-4959-8803-DCDCB2CB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911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433" cy="68759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838200" y="195952"/>
            <a:ext cx="7467600" cy="1785248"/>
          </a:xfrm>
        </p:spPr>
        <p:txBody>
          <a:bodyPr anchor="t" anchorCtr="1"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en-US" sz="5400" dirty="0">
                <a:solidFill>
                  <a:srgbClr val="FFC000"/>
                </a:solidFill>
              </a:rPr>
              <a:t>Viscous Spreading and the Mass of Saturn’s </a:t>
            </a:r>
            <a:r>
              <a:rPr lang="en-US" sz="5400" dirty="0" smtClean="0">
                <a:solidFill>
                  <a:srgbClr val="FFC000"/>
                </a:solidFill>
              </a:rPr>
              <a:t>Rings</a:t>
            </a:r>
            <a:endParaRPr lang="en-US" sz="54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867400"/>
            <a:ext cx="9143433" cy="849314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/>
            <a:r>
              <a:rPr lang="en-US" sz="1600" baseline="30000" dirty="0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1</a:t>
            </a:r>
            <a:r>
              <a:rPr lang="en-US" sz="1600" dirty="0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 Southwest Research Institute, Boulder, CO USA</a:t>
            </a:r>
          </a:p>
          <a:p>
            <a:pPr lvl="0" hangingPunct="0"/>
            <a:r>
              <a:rPr lang="en-US" baseline="30000" dirty="0" smtClean="0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2</a:t>
            </a:r>
            <a:r>
              <a:rPr lang="en-US" sz="1600" dirty="0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IPGP, Paris, France</a:t>
            </a:r>
          </a:p>
          <a:p>
            <a:pPr hangingPunct="0"/>
            <a:r>
              <a:rPr lang="en-US" baseline="30000" dirty="0" smtClean="0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3</a:t>
            </a:r>
            <a:r>
              <a:rPr lang="en-US" dirty="0" smtClean="0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Observatoire</a:t>
            </a:r>
            <a:r>
              <a:rPr lang="en-US" dirty="0" smtClean="0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 de la Côte d’Azur, Nice, France.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352800"/>
            <a:ext cx="9143433" cy="224277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/>
          <a:p>
            <a:pPr lvl="0" algn="ctr" hangingPunct="0"/>
            <a:r>
              <a:rPr lang="en-US" sz="4000" dirty="0">
                <a:solidFill>
                  <a:srgbClr val="FFFF00"/>
                </a:solidFill>
                <a:latin typeface="+mj-lt"/>
                <a:ea typeface="DejaVu Sans" pitchFamily="2"/>
                <a:cs typeface="DejaVu Sans" pitchFamily="2"/>
              </a:rPr>
              <a:t>Julien Salmon</a:t>
            </a:r>
            <a:r>
              <a:rPr lang="en-US" sz="4400" baseline="30000" dirty="0">
                <a:solidFill>
                  <a:srgbClr val="FFFF00"/>
                </a:solidFill>
                <a:latin typeface="+mj-lt"/>
                <a:ea typeface="Arial" pitchFamily="34"/>
                <a:cs typeface="Arial" pitchFamily="34"/>
              </a:rPr>
              <a:t>1</a:t>
            </a:r>
            <a:r>
              <a:rPr lang="en-US" sz="4000" dirty="0">
                <a:solidFill>
                  <a:srgbClr val="FFFF00"/>
                </a:solidFill>
                <a:latin typeface="+mj-lt"/>
                <a:ea typeface="DejaVu Sans" pitchFamily="2"/>
                <a:cs typeface="DejaVu Sans" pitchFamily="2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+mj-lt"/>
                <a:ea typeface="DejaVu Sans" pitchFamily="2"/>
                <a:cs typeface="DejaVu Sans" pitchFamily="2"/>
              </a:rPr>
              <a:t>Sébastien</a:t>
            </a:r>
            <a:r>
              <a:rPr lang="en-US" sz="4000" dirty="0">
                <a:solidFill>
                  <a:srgbClr val="FFFF00"/>
                </a:solidFill>
                <a:latin typeface="+mj-lt"/>
                <a:ea typeface="DejaVu Sans" pitchFamily="2"/>
                <a:cs typeface="DejaVu Sans" pitchFamily="2"/>
              </a:rPr>
              <a:t> Charnoz</a:t>
            </a:r>
            <a:r>
              <a:rPr lang="en-US" sz="4400" baseline="30000" dirty="0">
                <a:solidFill>
                  <a:srgbClr val="FFFF00"/>
                </a:solidFill>
                <a:latin typeface="+mj-lt"/>
                <a:ea typeface="Arial" pitchFamily="34"/>
                <a:cs typeface="Arial" pitchFamily="34"/>
              </a:rPr>
              <a:t>2</a:t>
            </a:r>
            <a:r>
              <a:rPr lang="en-US" sz="4000" dirty="0">
                <a:solidFill>
                  <a:srgbClr val="FFFF00"/>
                </a:solidFill>
                <a:latin typeface="+mj-lt"/>
                <a:ea typeface="DejaVu Sans" pitchFamily="2"/>
                <a:cs typeface="DejaVu Sans" pitchFamily="2"/>
              </a:rPr>
              <a:t>, </a:t>
            </a:r>
            <a:r>
              <a:rPr lang="en-US" sz="4000" dirty="0" err="1">
                <a:solidFill>
                  <a:srgbClr val="FFFF00"/>
                </a:solidFill>
                <a:latin typeface="+mj-lt"/>
                <a:ea typeface="DejaVu Sans" pitchFamily="2"/>
                <a:cs typeface="DejaVu Sans" pitchFamily="2"/>
              </a:rPr>
              <a:t>Aurélien</a:t>
            </a:r>
            <a:r>
              <a:rPr lang="en-US" sz="4000" dirty="0">
                <a:solidFill>
                  <a:srgbClr val="FFFF00"/>
                </a:solidFill>
                <a:latin typeface="+mj-lt"/>
                <a:ea typeface="DejaVu Sans" pitchFamily="2"/>
                <a:cs typeface="DejaVu Sans" pitchFamily="2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+mj-lt"/>
                <a:ea typeface="DejaVu Sans" pitchFamily="2"/>
                <a:cs typeface="DejaVu Sans" pitchFamily="2"/>
              </a:rPr>
              <a:t>Crida</a:t>
            </a:r>
            <a:r>
              <a:rPr lang="en-US" sz="4400" baseline="30000" dirty="0" smtClean="0">
                <a:solidFill>
                  <a:srgbClr val="FFFF00"/>
                </a:solidFill>
                <a:latin typeface="+mj-lt"/>
                <a:ea typeface="Arial" pitchFamily="34"/>
                <a:cs typeface="Arial" pitchFamily="34"/>
              </a:rPr>
              <a:t>3</a:t>
            </a:r>
            <a:r>
              <a:rPr lang="en-US" sz="4000" dirty="0" smtClean="0">
                <a:solidFill>
                  <a:srgbClr val="FFFF00"/>
                </a:solidFill>
                <a:latin typeface="+mj-lt"/>
                <a:ea typeface="Arial" pitchFamily="34"/>
                <a:cs typeface="Arial" pitchFamily="34"/>
              </a:rPr>
              <a:t>, André </a:t>
            </a:r>
            <a:r>
              <a:rPr lang="en-US" sz="4000" dirty="0" err="1" smtClean="0">
                <a:solidFill>
                  <a:srgbClr val="FFFF00"/>
                </a:solidFill>
                <a:latin typeface="+mj-lt"/>
                <a:ea typeface="Arial" pitchFamily="34"/>
                <a:cs typeface="Arial" pitchFamily="34"/>
              </a:rPr>
              <a:t>Brahic</a:t>
            </a:r>
            <a:r>
              <a:rPr lang="en-US" sz="4000" baseline="30000" dirty="0" smtClean="0">
                <a:solidFill>
                  <a:srgbClr val="FFFF00"/>
                </a:solidFill>
                <a:latin typeface="+mj-lt"/>
                <a:ea typeface="Arial" pitchFamily="34"/>
                <a:cs typeface="Arial" pitchFamily="34"/>
                <a:sym typeface="Wingdings 2"/>
              </a:rPr>
              <a:t></a:t>
            </a:r>
            <a:endParaRPr lang="en-US" sz="4000" baseline="30000" dirty="0">
              <a:solidFill>
                <a:srgbClr val="FFFF00"/>
              </a:solidFill>
              <a:latin typeface="+mj-lt"/>
              <a:ea typeface="DejaVu Sans" pitchFamily="2"/>
              <a:cs typeface="DejaVu Sans" pitchFamily="2"/>
            </a:endParaRPr>
          </a:p>
          <a:p>
            <a:pPr algn="ctr" hangingPunct="0"/>
            <a:r>
              <a:rPr lang="en-US" sz="2500" dirty="0">
                <a:solidFill>
                  <a:srgbClr val="FFFF00"/>
                </a:solidFill>
                <a:latin typeface="+mj-lt"/>
                <a:ea typeface="DejaVu Sans" pitchFamily="2"/>
                <a:cs typeface="DejaVu Sans" pitchFamily="2"/>
              </a:rPr>
              <a:t>Cassini Science Symposium</a:t>
            </a:r>
          </a:p>
          <a:p>
            <a:pPr algn="ctr" hangingPunct="0"/>
            <a:r>
              <a:rPr lang="en-US" sz="2500" dirty="0">
                <a:solidFill>
                  <a:srgbClr val="FFFF00"/>
                </a:solidFill>
                <a:latin typeface="+mj-lt"/>
                <a:ea typeface="DejaVu Sans" pitchFamily="2"/>
                <a:cs typeface="DejaVu Sans" pitchFamily="2"/>
              </a:rPr>
              <a:t>14 August 2018</a:t>
            </a:r>
          </a:p>
        </p:txBody>
      </p:sp>
    </p:spTree>
    <p:extLst>
      <p:ext uri="{BB962C8B-B14F-4D97-AF65-F5344CB8AC3E}">
        <p14:creationId xmlns:p14="http://schemas.microsoft.com/office/powerpoint/2010/main" val="8448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515CA5-F5E7-4630-B015-CA11441A8C28}" type="slidenum">
              <a:t>10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2949" y="152400"/>
            <a:ext cx="8816882" cy="613352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algn="ctr" hangingPunct="0"/>
            <a:r>
              <a:rPr lang="en-US" sz="3600" dirty="0">
                <a:solidFill>
                  <a:srgbClr val="FFFF00"/>
                </a:solidFill>
                <a:latin typeface="Liberation Sans" pitchFamily="18"/>
                <a:ea typeface="DejaVu Sans" pitchFamily="2"/>
                <a:cs typeface="Lohit Hindi" pitchFamily="2"/>
              </a:rPr>
              <a:t>Viscous spreading over 5 billion years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8183" y="942853"/>
            <a:ext cx="8542905" cy="5645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31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1F935D-BCAC-4627-A471-3F7AE74F1CD4}" type="slidenum">
              <a:t>11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2949" y="162966"/>
            <a:ext cx="8816882" cy="613352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algn="ctr" hangingPunct="0"/>
            <a:r>
              <a:rPr lang="en-US" sz="3600" dirty="0">
                <a:solidFill>
                  <a:srgbClr val="FFFF00"/>
                </a:solidFill>
                <a:latin typeface="Liberation Sans" pitchFamily="18"/>
                <a:ea typeface="DejaVu Sans" pitchFamily="2"/>
                <a:cs typeface="Lohit Hindi" pitchFamily="2"/>
              </a:rPr>
              <a:t>Self-gravity transitions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4924" y="902682"/>
            <a:ext cx="8334239" cy="55568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658880" y="1659054"/>
            <a:ext cx="3675120" cy="406821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/>
          <a:p>
            <a:pPr hangingPunct="0"/>
            <a:r>
              <a:rPr lang="en-US" sz="2200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Lohit Hindi" pitchFamily="2"/>
              </a:rPr>
              <a:t>Surface density at t=5 </a:t>
            </a:r>
            <a:r>
              <a:rPr lang="en-US" sz="2200" dirty="0" err="1">
                <a:solidFill>
                  <a:srgbClr val="000000"/>
                </a:solidFill>
                <a:latin typeface="Liberation Sans" pitchFamily="18"/>
                <a:ea typeface="DejaVu Sans" pitchFamily="2"/>
                <a:cs typeface="Lohit Hindi" pitchFamily="2"/>
              </a:rPr>
              <a:t>Gyrs</a:t>
            </a:r>
            <a:endParaRPr lang="en-US" sz="2200" dirty="0">
              <a:solidFill>
                <a:srgbClr val="000000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sp>
        <p:nvSpPr>
          <p:cNvPr id="5" name="Straight Connector 4"/>
          <p:cNvSpPr/>
          <p:nvPr/>
        </p:nvSpPr>
        <p:spPr>
          <a:xfrm>
            <a:off x="2073600" y="2073818"/>
            <a:ext cx="574730" cy="1119534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  <a:tailEnd type="arrow"/>
          </a:ln>
        </p:spPr>
        <p:txBody>
          <a:bodyPr vert="horz" lIns="97967" tIns="57147" rIns="97967" bIns="57147" anchor="ctr" anchorCtr="1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4000" y="3318109"/>
            <a:ext cx="3525120" cy="731205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/>
            <a:r>
              <a:rPr lang="en-US" sz="2200">
                <a:solidFill>
                  <a:srgbClr val="000000"/>
                </a:solidFill>
                <a:latin typeface="Liberation Sans" pitchFamily="18"/>
                <a:ea typeface="DejaVu Sans" pitchFamily="2"/>
                <a:cs typeface="Lohit Hindi" pitchFamily="2"/>
              </a:rPr>
              <a:t>Marginally gravitationally stable zone (Q~2)</a:t>
            </a:r>
          </a:p>
        </p:txBody>
      </p:sp>
      <p:sp>
        <p:nvSpPr>
          <p:cNvPr id="7" name="Straight Connector 6"/>
          <p:cNvSpPr/>
          <p:nvPr/>
        </p:nvSpPr>
        <p:spPr>
          <a:xfrm>
            <a:off x="6093445" y="4005571"/>
            <a:ext cx="1196810" cy="1036909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  <a:tailEnd type="arrow"/>
          </a:ln>
        </p:spPr>
        <p:txBody>
          <a:bodyPr vert="horz" lIns="97967" tIns="57147" rIns="97967" bIns="57147" anchor="ctr" anchorCtr="1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794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8FBC55-82AD-424C-BF8A-3971E2BEB76F}" type="slidenum"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9538" y="829200"/>
            <a:ext cx="8398896" cy="57214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456845" y="178643"/>
            <a:ext cx="8228763" cy="413783"/>
          </a:xfrm>
        </p:spPr>
        <p:txBody>
          <a:bodyPr>
            <a:noAutofit/>
          </a:bodyPr>
          <a:lstStyle>
            <a:defPPr lvl="0">
              <a:buClr>
                <a:srgbClr val="FFFF00"/>
              </a:buClr>
              <a:buSzPct val="45000"/>
              <a:buFont typeface="StarSymbol"/>
              <a:buNone/>
            </a:defPPr>
            <a:lvl1pPr lvl="0">
              <a:buClr>
                <a:srgbClr val="FFFF00"/>
              </a:buClr>
              <a:buSzPct val="45000"/>
              <a:buFont typeface="StarSymbol"/>
              <a:buChar char="●"/>
            </a:lvl1pPr>
            <a:lvl2pPr lvl="1">
              <a:buClr>
                <a:srgbClr val="FFFF00"/>
              </a:buClr>
              <a:buSzPct val="45000"/>
              <a:buFont typeface="StarSymbol"/>
              <a:buChar char="●"/>
            </a:lvl2pPr>
            <a:lvl3pPr lvl="2">
              <a:buClr>
                <a:srgbClr val="FFFF00"/>
              </a:buClr>
              <a:buSzPct val="45000"/>
              <a:buFont typeface="StarSymbol"/>
              <a:buChar char="●"/>
            </a:lvl3pPr>
            <a:lvl4pPr lvl="3">
              <a:buClr>
                <a:srgbClr val="FFFF00"/>
              </a:buClr>
              <a:buSzPct val="45000"/>
              <a:buFont typeface="StarSymbol"/>
              <a:buChar char="●"/>
            </a:lvl4pPr>
            <a:lvl5pPr lvl="4">
              <a:buClr>
                <a:srgbClr val="FFFF00"/>
              </a:buClr>
              <a:buSzPct val="45000"/>
              <a:buFont typeface="StarSymbol"/>
              <a:buChar char="●"/>
            </a:lvl5pPr>
            <a:lvl6pPr lvl="5">
              <a:buClr>
                <a:srgbClr val="FFFF00"/>
              </a:buClr>
              <a:buSzPct val="45000"/>
              <a:buFont typeface="StarSymbol"/>
              <a:buChar char="●"/>
            </a:lvl6pPr>
            <a:lvl7pPr lvl="6">
              <a:buClr>
                <a:srgbClr val="FFFF00"/>
              </a:buClr>
              <a:buSzPct val="45000"/>
              <a:buFont typeface="StarSymbol"/>
              <a:buChar char="●"/>
            </a:lvl7pPr>
            <a:lvl8pPr lvl="7">
              <a:buClr>
                <a:srgbClr val="FFFF00"/>
              </a:buClr>
              <a:buSzPct val="45000"/>
              <a:buFont typeface="StarSymbol"/>
              <a:buChar char="●"/>
            </a:lvl8pPr>
            <a:lvl9pPr lvl="8">
              <a:buClr>
                <a:srgbClr val="FFFF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dirty="0">
                <a:solidFill>
                  <a:srgbClr val="FFFF00"/>
                </a:solidFill>
              </a:rPr>
              <a:t>Disk mass evolution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81462" y="3324966"/>
            <a:ext cx="5714646" cy="377390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algn="ctr" hangingPunct="0"/>
            <a:r>
              <a:rPr lang="en-US" sz="2000" dirty="0">
                <a:solidFill>
                  <a:srgbClr val="FF0000"/>
                </a:solidFill>
                <a:latin typeface="Liberation Sans" pitchFamily="18"/>
                <a:ea typeface="DejaVu Sans" pitchFamily="2"/>
                <a:cs typeface="Lohit Hindi" pitchFamily="2"/>
              </a:rPr>
              <a:t>Limiting mass ??</a:t>
            </a:r>
          </a:p>
        </p:txBody>
      </p:sp>
      <p:sp>
        <p:nvSpPr>
          <p:cNvPr id="5" name="Straight Connector 4"/>
          <p:cNvSpPr/>
          <p:nvPr/>
        </p:nvSpPr>
        <p:spPr>
          <a:xfrm>
            <a:off x="5551044" y="3755406"/>
            <a:ext cx="2808340" cy="1241351"/>
          </a:xfrm>
          <a:prstGeom prst="line">
            <a:avLst/>
          </a:pr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vert="horz" lIns="97967" tIns="57147" rIns="97967" bIns="57147" anchor="ctr" anchorCtr="1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9209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80F395-E812-44C5-936D-4B50FA1F2462}" type="slidenum">
              <a:t>13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66215" y="1511110"/>
            <a:ext cx="2902060" cy="7067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457171" y="152401"/>
            <a:ext cx="8228763" cy="511222"/>
          </a:xfrm>
        </p:spPr>
        <p:txBody>
          <a:bodyPr>
            <a:noAutofit/>
          </a:bodyPr>
          <a:lstStyle>
            <a:defPPr lvl="0">
              <a:buClr>
                <a:srgbClr val="FFFF00"/>
              </a:buClr>
              <a:buSzPct val="45000"/>
              <a:buFont typeface="StarSymbol"/>
              <a:buNone/>
            </a:defPPr>
            <a:lvl1pPr lvl="0">
              <a:buClr>
                <a:srgbClr val="FFFF00"/>
              </a:buClr>
              <a:buSzPct val="45000"/>
              <a:buFont typeface="StarSymbol"/>
              <a:buChar char="●"/>
            </a:lvl1pPr>
            <a:lvl2pPr lvl="1">
              <a:buClr>
                <a:srgbClr val="FFFF00"/>
              </a:buClr>
              <a:buSzPct val="45000"/>
              <a:buFont typeface="StarSymbol"/>
              <a:buChar char="●"/>
            </a:lvl2pPr>
            <a:lvl3pPr lvl="2">
              <a:buClr>
                <a:srgbClr val="FFFF00"/>
              </a:buClr>
              <a:buSzPct val="45000"/>
              <a:buFont typeface="StarSymbol"/>
              <a:buChar char="●"/>
            </a:lvl3pPr>
            <a:lvl4pPr lvl="3">
              <a:buClr>
                <a:srgbClr val="FFFF00"/>
              </a:buClr>
              <a:buSzPct val="45000"/>
              <a:buFont typeface="StarSymbol"/>
              <a:buChar char="●"/>
            </a:lvl4pPr>
            <a:lvl5pPr lvl="4">
              <a:buClr>
                <a:srgbClr val="FFFF00"/>
              </a:buClr>
              <a:buSzPct val="45000"/>
              <a:buFont typeface="StarSymbol"/>
              <a:buChar char="●"/>
            </a:lvl5pPr>
            <a:lvl6pPr lvl="5">
              <a:buClr>
                <a:srgbClr val="FFFF00"/>
              </a:buClr>
              <a:buSzPct val="45000"/>
              <a:buFont typeface="StarSymbol"/>
              <a:buChar char="●"/>
            </a:lvl6pPr>
            <a:lvl7pPr lvl="6">
              <a:buClr>
                <a:srgbClr val="FFFF00"/>
              </a:buClr>
              <a:buSzPct val="45000"/>
              <a:buFont typeface="StarSymbol"/>
              <a:buChar char="●"/>
            </a:lvl7pPr>
            <a:lvl8pPr lvl="7">
              <a:buClr>
                <a:srgbClr val="FFFF00"/>
              </a:buClr>
              <a:buSzPct val="45000"/>
              <a:buFont typeface="StarSymbol"/>
              <a:buChar char="●"/>
            </a:lvl8pPr>
            <a:lvl9pPr lvl="8">
              <a:buClr>
                <a:srgbClr val="FFFF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dirty="0">
                <a:solidFill>
                  <a:srgbClr val="FFFF00"/>
                </a:solidFill>
              </a:rPr>
              <a:t>Mass of a fully non self-gravitating disk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1866" y="2482050"/>
            <a:ext cx="6385708" cy="102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8114" y="1031030"/>
            <a:ext cx="4835896" cy="354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08440" y="3788392"/>
            <a:ext cx="4063276" cy="386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32931" y="4204788"/>
            <a:ext cx="6515676" cy="90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489827" y="5062075"/>
            <a:ext cx="7223312" cy="1417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380658" y="808298"/>
            <a:ext cx="6907864" cy="470577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eform 9"/>
          <p:cNvSpPr/>
          <p:nvPr/>
        </p:nvSpPr>
        <p:spPr>
          <a:xfrm>
            <a:off x="2563753" y="4470628"/>
            <a:ext cx="5493571" cy="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824" fill="none">
                <a:moveTo>
                  <a:pt x="0" y="0"/>
                </a:moveTo>
                <a:lnTo>
                  <a:pt x="16824" y="0"/>
                </a:lnTo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lIns="97967" tIns="57147" rIns="97967" bIns="57147" anchor="ctr" anchorCtr="1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751973" y="5982719"/>
            <a:ext cx="3061417" cy="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376" fill="none">
                <a:moveTo>
                  <a:pt x="0" y="0"/>
                </a:moveTo>
                <a:lnTo>
                  <a:pt x="9376" y="0"/>
                </a:lnTo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lIns="97967" tIns="57147" rIns="97967" bIns="57147" anchor="ctr" anchorCtr="1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22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Summary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534400" cy="5562600"/>
          </a:xfrm>
        </p:spPr>
        <p:txBody>
          <a:bodyPr>
            <a:normAutofit/>
          </a:bodyPr>
          <a:lstStyle/>
          <a:p>
            <a:r>
              <a:rPr lang="en-US" dirty="0"/>
              <a:t>M</a:t>
            </a:r>
            <a:r>
              <a:rPr lang="en-US" dirty="0" smtClean="0"/>
              <a:t>assive </a:t>
            </a:r>
            <a:r>
              <a:rPr lang="en-US" dirty="0"/>
              <a:t>self-gravitating </a:t>
            </a:r>
            <a:r>
              <a:rPr lang="en-US" dirty="0" smtClean="0"/>
              <a:t>rings viscously evolve toward </a:t>
            </a:r>
            <a:r>
              <a:rPr lang="en-US" dirty="0"/>
              <a:t>a marginally gravitationally stable disk (</a:t>
            </a:r>
            <a:r>
              <a:rPr lang="en-US" dirty="0" smtClean="0"/>
              <a:t>Q</a:t>
            </a:r>
            <a:r>
              <a:rPr lang="en-US" dirty="0" smtClean="0">
                <a:sym typeface="Symbol"/>
              </a:rPr>
              <a:t></a:t>
            </a:r>
            <a:r>
              <a:rPr lang="en-US" dirty="0" smtClean="0"/>
              <a:t>2</a:t>
            </a:r>
            <a:r>
              <a:rPr lang="en-US" dirty="0"/>
              <a:t>) with a </a:t>
            </a:r>
            <a:r>
              <a:rPr lang="en-US" dirty="0" smtClean="0"/>
              <a:t>well-defined </a:t>
            </a:r>
            <a:r>
              <a:rPr lang="en-US" dirty="0"/>
              <a:t>asymptotic </a:t>
            </a:r>
            <a:r>
              <a:rPr lang="en-US" dirty="0" smtClean="0"/>
              <a:t>mass</a:t>
            </a:r>
          </a:p>
          <a:p>
            <a:endParaRPr lang="en-US" dirty="0" smtClean="0"/>
          </a:p>
          <a:p>
            <a:r>
              <a:rPr lang="en-US" dirty="0" smtClean="0"/>
              <a:t>The process </a:t>
            </a:r>
            <a:r>
              <a:rPr lang="en-US" dirty="0"/>
              <a:t>naturally produces a system with an inner density peak (B ring?) and less dense outer regions (A ring</a:t>
            </a:r>
            <a:r>
              <a:rPr lang="en-US" dirty="0" smtClean="0"/>
              <a:t>?)</a:t>
            </a:r>
          </a:p>
          <a:p>
            <a:endParaRPr lang="en-US" dirty="0"/>
          </a:p>
          <a:p>
            <a:r>
              <a:rPr lang="en-US" dirty="0"/>
              <a:t>Memory loss : </a:t>
            </a:r>
            <a:r>
              <a:rPr lang="en-US" dirty="0" smtClean="0"/>
              <a:t>viscous spreading erases initial variations in rings mass &amp; </a:t>
            </a:r>
            <a:r>
              <a:rPr lang="en-US" dirty="0"/>
              <a:t>mass </a:t>
            </a:r>
            <a:r>
              <a:rPr lang="en-US" dirty="0" smtClean="0"/>
              <a:t>distribution.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8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125A0A-5FA7-41AC-8786-079C51D06794}" type="slidenum"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9854" y="1012088"/>
            <a:ext cx="8514822" cy="56597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456845" y="281517"/>
            <a:ext cx="8228763" cy="567279"/>
          </a:xfrm>
        </p:spPr>
        <p:txBody>
          <a:bodyPr>
            <a:normAutofit fontScale="90000"/>
          </a:bodyPr>
          <a:lstStyle>
            <a:defPPr lvl="0">
              <a:buClr>
                <a:srgbClr val="FFFF00"/>
              </a:buClr>
              <a:buSzPct val="45000"/>
              <a:buFont typeface="StarSymbol"/>
              <a:buNone/>
            </a:defPPr>
            <a:lvl1pPr lvl="0">
              <a:buClr>
                <a:srgbClr val="FFFF00"/>
              </a:buClr>
              <a:buSzPct val="45000"/>
              <a:buFont typeface="StarSymbol"/>
              <a:buChar char="●"/>
            </a:lvl1pPr>
            <a:lvl2pPr lvl="1">
              <a:buClr>
                <a:srgbClr val="FFFF00"/>
              </a:buClr>
              <a:buSzPct val="45000"/>
              <a:buFont typeface="StarSymbol"/>
              <a:buChar char="●"/>
            </a:lvl2pPr>
            <a:lvl3pPr lvl="2">
              <a:buClr>
                <a:srgbClr val="FFFF00"/>
              </a:buClr>
              <a:buSzPct val="45000"/>
              <a:buFont typeface="StarSymbol"/>
              <a:buChar char="●"/>
            </a:lvl3pPr>
            <a:lvl4pPr lvl="3">
              <a:buClr>
                <a:srgbClr val="FFFF00"/>
              </a:buClr>
              <a:buSzPct val="45000"/>
              <a:buFont typeface="StarSymbol"/>
              <a:buChar char="●"/>
            </a:lvl4pPr>
            <a:lvl5pPr lvl="4">
              <a:buClr>
                <a:srgbClr val="FFFF00"/>
              </a:buClr>
              <a:buSzPct val="45000"/>
              <a:buFont typeface="StarSymbol"/>
              <a:buChar char="●"/>
            </a:lvl5pPr>
            <a:lvl6pPr lvl="5">
              <a:buClr>
                <a:srgbClr val="FFFF00"/>
              </a:buClr>
              <a:buSzPct val="45000"/>
              <a:buFont typeface="StarSymbol"/>
              <a:buChar char="●"/>
            </a:lvl6pPr>
            <a:lvl7pPr lvl="6">
              <a:buClr>
                <a:srgbClr val="FFFF00"/>
              </a:buClr>
              <a:buSzPct val="45000"/>
              <a:buFont typeface="StarSymbol"/>
              <a:buChar char="●"/>
            </a:lvl7pPr>
            <a:lvl8pPr lvl="7">
              <a:buClr>
                <a:srgbClr val="FFFF00"/>
              </a:buClr>
              <a:buSzPct val="45000"/>
              <a:buFont typeface="StarSymbol"/>
              <a:buChar char="●"/>
            </a:lvl8pPr>
            <a:lvl9pPr lvl="8">
              <a:buClr>
                <a:srgbClr val="FFFF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>
                <a:solidFill>
                  <a:srgbClr val="FFFF00"/>
                </a:solidFill>
              </a:rPr>
              <a:t>Comparison with today's rings</a:t>
            </a:r>
          </a:p>
        </p:txBody>
      </p:sp>
      <p:sp>
        <p:nvSpPr>
          <p:cNvPr id="4" name="Straight Connector 3"/>
          <p:cNvSpPr/>
          <p:nvPr/>
        </p:nvSpPr>
        <p:spPr>
          <a:xfrm>
            <a:off x="2285532" y="3592114"/>
            <a:ext cx="653102" cy="179622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  <a:tailEnd type="arrow"/>
          </a:ln>
        </p:spPr>
        <p:txBody>
          <a:bodyPr vert="horz" lIns="97967" tIns="57147" rIns="97967" bIns="57147" anchor="ctr" anchorCtr="1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305877" y="3265528"/>
            <a:ext cx="2355740" cy="2789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traight Connector 6"/>
          <p:cNvSpPr/>
          <p:nvPr/>
        </p:nvSpPr>
        <p:spPr>
          <a:xfrm>
            <a:off x="2775358" y="1632601"/>
            <a:ext cx="979654" cy="653171"/>
          </a:xfrm>
          <a:prstGeom prst="line">
            <a:avLst/>
          </a:prstGeom>
          <a:noFill/>
          <a:ln w="18360">
            <a:solidFill>
              <a:srgbClr val="FF0000"/>
            </a:solidFill>
            <a:prstDash val="solid"/>
            <a:tailEnd type="arrow"/>
          </a:ln>
        </p:spPr>
        <p:txBody>
          <a:bodyPr vert="horz" lIns="89803" tIns="48983" rIns="89803" bIns="48983" anchor="ctr" anchorCtr="1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16200000">
            <a:off x="-482524" y="3227662"/>
            <a:ext cx="2000009" cy="3546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147200" y="4355017"/>
            <a:ext cx="1451520" cy="440455"/>
          </a:xfrm>
          <a:prstGeom prst="rect">
            <a:avLst/>
          </a:prstGeom>
          <a:noFill/>
          <a:ln>
            <a:noFill/>
          </a:ln>
        </p:spPr>
        <p:txBody>
          <a:bodyPr vert="horz" lIns="98293" tIns="57474" rIns="98293" bIns="57474" compatLnSpc="0">
            <a:spAutoFit/>
          </a:bodyPr>
          <a:lstStyle/>
          <a:p>
            <a:pPr hangingPunct="0">
              <a:defRPr sz="2400" b="1">
                <a:solidFill>
                  <a:srgbClr val="000000"/>
                </a:solidFill>
              </a:defRPr>
            </a:pPr>
            <a:r>
              <a:rPr lang="en-US" sz="2200" b="1">
                <a:solidFill>
                  <a:srgbClr val="000000"/>
                </a:solidFill>
                <a:latin typeface="Liberation Sans" pitchFamily="18"/>
                <a:ea typeface="DejaVu Sans" pitchFamily="2"/>
                <a:cs typeface="Lohit Hindi" pitchFamily="2"/>
              </a:rPr>
              <a:t>B 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5725" y="5117921"/>
            <a:ext cx="1451520" cy="440455"/>
          </a:xfrm>
          <a:prstGeom prst="rect">
            <a:avLst/>
          </a:prstGeom>
          <a:noFill/>
          <a:ln>
            <a:noFill/>
          </a:ln>
        </p:spPr>
        <p:txBody>
          <a:bodyPr vert="horz" lIns="98293" tIns="57474" rIns="98293" bIns="57474" compatLnSpc="0">
            <a:spAutoFit/>
          </a:bodyPr>
          <a:lstStyle/>
          <a:p>
            <a:pPr hangingPunct="0">
              <a:defRPr sz="2400" b="1">
                <a:solidFill>
                  <a:srgbClr val="000000"/>
                </a:solidFill>
              </a:defRPr>
            </a:pPr>
            <a:r>
              <a:rPr lang="en-US" sz="2200" b="1">
                <a:solidFill>
                  <a:srgbClr val="000000"/>
                </a:solidFill>
                <a:latin typeface="Liberation Sans" pitchFamily="18"/>
                <a:ea typeface="DejaVu Sans" pitchFamily="2"/>
                <a:cs typeface="Lohit Hindi" pitchFamily="2"/>
              </a:rPr>
              <a:t>A ring</a:t>
            </a:r>
          </a:p>
        </p:txBody>
      </p:sp>
      <p:sp>
        <p:nvSpPr>
          <p:cNvPr id="11" name="Straight Connector 10"/>
          <p:cNvSpPr/>
          <p:nvPr/>
        </p:nvSpPr>
        <p:spPr>
          <a:xfrm flipH="1">
            <a:off x="6635520" y="3110727"/>
            <a:ext cx="414720" cy="829527"/>
          </a:xfrm>
          <a:prstGeom prst="line">
            <a:avLst/>
          </a:prstGeom>
          <a:noFill/>
          <a:ln w="36720">
            <a:solidFill>
              <a:srgbClr val="FF420E"/>
            </a:solidFill>
            <a:prstDash val="solid"/>
            <a:tailEnd type="arrow"/>
          </a:ln>
        </p:spPr>
        <p:txBody>
          <a:bodyPr vert="horz" lIns="98293" tIns="57474" rIns="98293" bIns="57474" anchor="ctr" anchorCtr="1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6079" y="2281199"/>
            <a:ext cx="1866240" cy="1089222"/>
          </a:xfrm>
          <a:prstGeom prst="rect">
            <a:avLst/>
          </a:prstGeom>
          <a:noFill/>
          <a:ln>
            <a:noFill/>
          </a:ln>
        </p:spPr>
        <p:txBody>
          <a:bodyPr vert="horz" lIns="98293" tIns="57474" rIns="98293" bIns="57474" compatLnSpc="0">
            <a:spAutoFit/>
          </a:bodyPr>
          <a:lstStyle/>
          <a:p>
            <a:pPr hangingPunct="0">
              <a:defRPr sz="2400" b="1">
                <a:solidFill>
                  <a:srgbClr val="FF6309"/>
                </a:solidFill>
              </a:defRPr>
            </a:pPr>
            <a:r>
              <a:rPr lang="en-US" sz="2200" b="1" dirty="0">
                <a:solidFill>
                  <a:srgbClr val="FF0000"/>
                </a:solidFill>
                <a:latin typeface="Liberation Sans" pitchFamily="18"/>
                <a:ea typeface="DejaVu Sans" pitchFamily="2"/>
                <a:cs typeface="Lohit Hindi" pitchFamily="2"/>
              </a:rPr>
              <a:t>Marginally stable zone Q~2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25542" y="1164525"/>
                <a:ext cx="7620000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FF0000"/>
                    </a:solidFill>
                  </a:rPr>
                  <a:t>Surface density 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400" dirty="0" smtClean="0">
                    <a:solidFill>
                      <a:srgbClr val="FF0000"/>
                    </a:solidFill>
                  </a:rPr>
                  <a:t> years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=5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</a:rPr>
                      <m:t>𝑚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542" y="1164525"/>
                <a:ext cx="7620000" cy="490199"/>
              </a:xfrm>
              <a:prstGeom prst="rect">
                <a:avLst/>
              </a:prstGeom>
              <a:blipFill rotWithShape="1">
                <a:blip r:embed="rId6"/>
                <a:stretch>
                  <a:fillRect l="-1200" t="-8750" b="-2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80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45433"/>
            <a:ext cx="8229599" cy="5350287"/>
          </a:xfrm>
          <a:prstGeom prst="rect">
            <a:avLst/>
          </a:prstGeom>
        </p:spPr>
      </p:pic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152400" y="110891"/>
            <a:ext cx="8762999" cy="498709"/>
          </a:xfrm>
        </p:spPr>
        <p:txBody>
          <a:bodyPr>
            <a:noAutofit/>
          </a:bodyPr>
          <a:lstStyle>
            <a:defPPr lvl="0">
              <a:buClr>
                <a:srgbClr val="FFFF00"/>
              </a:buClr>
              <a:buSzPct val="45000"/>
              <a:buFont typeface="StarSymbol"/>
              <a:buNone/>
            </a:defPPr>
            <a:lvl1pPr lvl="0">
              <a:buClr>
                <a:srgbClr val="FFFF00"/>
              </a:buClr>
              <a:buSzPct val="45000"/>
              <a:buFont typeface="StarSymbol"/>
              <a:buChar char="●"/>
            </a:lvl1pPr>
            <a:lvl2pPr lvl="1">
              <a:buClr>
                <a:srgbClr val="FFFF00"/>
              </a:buClr>
              <a:buSzPct val="45000"/>
              <a:buFont typeface="StarSymbol"/>
              <a:buChar char="●"/>
            </a:lvl2pPr>
            <a:lvl3pPr lvl="2">
              <a:buClr>
                <a:srgbClr val="FFFF00"/>
              </a:buClr>
              <a:buSzPct val="45000"/>
              <a:buFont typeface="StarSymbol"/>
              <a:buChar char="●"/>
            </a:lvl3pPr>
            <a:lvl4pPr lvl="3">
              <a:buClr>
                <a:srgbClr val="FFFF00"/>
              </a:buClr>
              <a:buSzPct val="45000"/>
              <a:buFont typeface="StarSymbol"/>
              <a:buChar char="●"/>
            </a:lvl4pPr>
            <a:lvl5pPr lvl="4">
              <a:buClr>
                <a:srgbClr val="FFFF00"/>
              </a:buClr>
              <a:buSzPct val="45000"/>
              <a:buFont typeface="StarSymbol"/>
              <a:buChar char="●"/>
            </a:lvl5pPr>
            <a:lvl6pPr lvl="5">
              <a:buClr>
                <a:srgbClr val="FFFF00"/>
              </a:buClr>
              <a:buSzPct val="45000"/>
              <a:buFont typeface="StarSymbol"/>
              <a:buChar char="●"/>
            </a:lvl6pPr>
            <a:lvl7pPr lvl="6">
              <a:buClr>
                <a:srgbClr val="FFFF00"/>
              </a:buClr>
              <a:buSzPct val="45000"/>
              <a:buFont typeface="StarSymbol"/>
              <a:buChar char="●"/>
            </a:lvl7pPr>
            <a:lvl8pPr lvl="7">
              <a:buClr>
                <a:srgbClr val="FFFF00"/>
              </a:buClr>
              <a:buSzPct val="45000"/>
              <a:buFont typeface="StarSymbol"/>
              <a:buChar char="●"/>
            </a:lvl8pPr>
            <a:lvl9pPr lvl="8">
              <a:buClr>
                <a:srgbClr val="FFFF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600" dirty="0">
                <a:solidFill>
                  <a:srgbClr val="FFFF00"/>
                </a:solidFill>
              </a:rPr>
              <a:t>Comparison with current </a:t>
            </a:r>
            <a:r>
              <a:rPr lang="en-US" sz="3600" dirty="0" smtClean="0">
                <a:solidFill>
                  <a:srgbClr val="FFFF00"/>
                </a:solidFill>
              </a:rPr>
              <a:t>rings </a:t>
            </a:r>
            <a:r>
              <a:rPr lang="en-US" sz="3600" dirty="0">
                <a:solidFill>
                  <a:srgbClr val="FFFF00"/>
                </a:solidFill>
              </a:rPr>
              <a:t>mass estimate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45440" y="3810000"/>
                <a:ext cx="3998160" cy="792861"/>
              </a:xfrm>
              <a:prstGeom prst="rect">
                <a:avLst/>
              </a:prstGeom>
              <a:noFill/>
            </p:spPr>
            <p:txBody>
              <a:bodyPr wrap="square" lIns="82945" tIns="41473" rIns="82945" bIns="41473" rtlCol="0">
                <a:spAutoFit/>
              </a:bodyPr>
              <a:lstStyle/>
              <a:p>
                <a:r>
                  <a:rPr lang="en-US" sz="2200" b="1" dirty="0" smtClean="0">
                    <a:solidFill>
                      <a:srgbClr val="92D050"/>
                    </a:solid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</a:rPr>
                  <a:t>RSS estimate (Less et al.) :</a:t>
                </a:r>
                <a:endParaRPr lang="en-US" sz="2200" b="1" i="1" dirty="0">
                  <a:solidFill>
                    <a:srgbClr val="92D050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92D050"/>
                              </a:solidFill>
                              <a:effectLst>
                                <a:innerShdw blurRad="63500" dist="50800" dir="16200000">
                                  <a:prstClr val="black">
                                    <a:alpha val="50000"/>
                                  </a:prstClr>
                                </a:inn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92D050"/>
                              </a:solidFill>
                              <a:effectLst>
                                <a:innerShdw blurRad="63500" dist="50800" dir="16200000">
                                  <a:prstClr val="black">
                                    <a:alpha val="50000"/>
                                  </a:prstClr>
                                </a:innerShdw>
                              </a:effectLst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92D050"/>
                              </a:solidFill>
                              <a:effectLst>
                                <a:innerShdw blurRad="63500" dist="50800" dir="16200000">
                                  <a:prstClr val="black">
                                    <a:alpha val="50000"/>
                                  </a:prstClr>
                                </a:innerShdw>
                              </a:effectLst>
                              <a:latin typeface="Cambria Math"/>
                            </a:rPr>
                            <m:t>𝑹𝒊𝒏𝒈𝒔</m:t>
                          </m:r>
                        </m:sub>
                      </m:sSub>
                      <m:r>
                        <a:rPr lang="en-US" sz="2200" b="1" i="1" smtClean="0">
                          <a:solidFill>
                            <a:srgbClr val="92D050"/>
                          </a:solidFill>
                          <a:effectLst>
                            <a:innerShdw blurRad="63500" dist="50800" dir="162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/>
                        </a:rPr>
                        <m:t>≈</m:t>
                      </m:r>
                      <m:r>
                        <a:rPr lang="en-US" sz="2200" b="1" i="1" smtClean="0">
                          <a:solidFill>
                            <a:srgbClr val="92D050"/>
                          </a:solidFill>
                          <a:effectLst>
                            <a:innerShdw blurRad="63500" dist="50800" dir="162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/>
                        </a:rPr>
                        <m:t>𝟎</m:t>
                      </m:r>
                      <m:r>
                        <a:rPr lang="en-US" sz="2200" b="1" i="1" smtClean="0">
                          <a:solidFill>
                            <a:srgbClr val="92D050"/>
                          </a:solidFill>
                          <a:effectLst>
                            <a:innerShdw blurRad="63500" dist="50800" dir="162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/>
                        </a:rPr>
                        <m:t>.</m:t>
                      </m:r>
                      <m:r>
                        <a:rPr lang="en-US" sz="2200" b="1" i="1" smtClean="0">
                          <a:solidFill>
                            <a:srgbClr val="92D050"/>
                          </a:solidFill>
                          <a:effectLst>
                            <a:innerShdw blurRad="63500" dist="50800" dir="162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/>
                        </a:rPr>
                        <m:t>𝟒</m:t>
                      </m:r>
                      <m:r>
                        <a:rPr lang="en-US" sz="2200" b="1" i="1" smtClean="0">
                          <a:solidFill>
                            <a:srgbClr val="92D050"/>
                          </a:solidFill>
                          <a:effectLst>
                            <a:innerShdw blurRad="63500" dist="50800" dir="162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200" b="1" i="1" smtClean="0">
                              <a:solidFill>
                                <a:srgbClr val="92D050"/>
                              </a:solidFill>
                              <a:effectLst>
                                <a:innerShdw blurRad="63500" dist="50800" dir="16200000">
                                  <a:prstClr val="black">
                                    <a:alpha val="50000"/>
                                  </a:prstClr>
                                </a:inn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solidFill>
                                <a:srgbClr val="92D050"/>
                              </a:solidFill>
                              <a:effectLst>
                                <a:innerShdw blurRad="63500" dist="50800" dir="16200000">
                                  <a:prstClr val="black">
                                    <a:alpha val="50000"/>
                                  </a:prstClr>
                                </a:innerShdw>
                              </a:effectLst>
                              <a:latin typeface="Cambria Math"/>
                            </a:rPr>
                            <m:t>𝑴</m:t>
                          </m:r>
                        </m:e>
                        <m:sub>
                          <m:r>
                            <a:rPr lang="en-US" sz="2200" b="1" i="1" smtClean="0">
                              <a:solidFill>
                                <a:srgbClr val="92D050"/>
                              </a:solidFill>
                              <a:effectLst>
                                <a:innerShdw blurRad="63500" dist="50800" dir="16200000">
                                  <a:prstClr val="black">
                                    <a:alpha val="50000"/>
                                  </a:prstClr>
                                </a:innerShdw>
                              </a:effectLst>
                              <a:latin typeface="Cambria Math"/>
                            </a:rPr>
                            <m:t>𝑴𝒊𝒎𝒂𝒔</m:t>
                          </m:r>
                        </m:sub>
                      </m:sSub>
                    </m:oMath>
                  </m:oMathPara>
                </a14:m>
                <a:endParaRPr lang="en-US" sz="2200" b="1" dirty="0" smtClean="0">
                  <a:solidFill>
                    <a:srgbClr val="92D050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440" y="3810000"/>
                <a:ext cx="3998160" cy="792861"/>
              </a:xfrm>
              <a:prstGeom prst="rect">
                <a:avLst/>
              </a:prstGeom>
              <a:blipFill rotWithShape="1">
                <a:blip r:embed="rId4"/>
                <a:stretch>
                  <a:fillRect l="-2134" t="-5385" b="-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6200" y="6090753"/>
            <a:ext cx="9067800" cy="514643"/>
          </a:xfrm>
          <a:prstGeom prst="rect">
            <a:avLst/>
          </a:prstGeom>
          <a:noFill/>
        </p:spPr>
        <p:txBody>
          <a:bodyPr wrap="square" lIns="82945" tIns="41473" rIns="82945" bIns="41473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Mass of current rings is characteristic of an “old” ring system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40470"/>
            <a:ext cx="8229600" cy="535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Age of the rings?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93478" cy="5181600"/>
          </a:xfrm>
        </p:spPr>
        <p:txBody>
          <a:bodyPr/>
          <a:lstStyle/>
          <a:p>
            <a:r>
              <a:rPr lang="en-US" dirty="0" smtClean="0"/>
              <a:t>Most formation scenarios form rings </a:t>
            </a:r>
            <a:r>
              <a:rPr lang="en-US" dirty="0" smtClean="0">
                <a:solidFill>
                  <a:srgbClr val="FFC000"/>
                </a:solidFill>
              </a:rPr>
              <a:t>&gt;4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C000"/>
                </a:solidFill>
              </a:rPr>
              <a:t>Gyr</a:t>
            </a:r>
            <a:r>
              <a:rPr lang="en-US" dirty="0" smtClean="0">
                <a:solidFill>
                  <a:srgbClr val="FFC000"/>
                </a:solidFill>
              </a:rPr>
              <a:t> ago</a:t>
            </a:r>
            <a:endParaRPr lang="en-US" dirty="0" smtClean="0"/>
          </a:p>
          <a:p>
            <a:r>
              <a:rPr lang="en-US" dirty="0" smtClean="0"/>
              <a:t>Estimated mass of today’s rings is characteristic of a well-evolved </a:t>
            </a:r>
            <a:r>
              <a:rPr lang="en-US" dirty="0" smtClean="0">
                <a:solidFill>
                  <a:srgbClr val="FFC000"/>
                </a:solidFill>
              </a:rPr>
              <a:t>&gt;3Gyr-old </a:t>
            </a:r>
            <a:r>
              <a:rPr lang="en-US" dirty="0" smtClean="0"/>
              <a:t>system</a:t>
            </a:r>
          </a:p>
          <a:p>
            <a:r>
              <a:rPr lang="en-US" dirty="0" smtClean="0"/>
              <a:t>Pollution models favor a </a:t>
            </a:r>
            <a:r>
              <a:rPr lang="en-US" dirty="0" smtClean="0">
                <a:solidFill>
                  <a:srgbClr val="FFC000"/>
                </a:solidFill>
                <a:sym typeface="Symbol"/>
              </a:rPr>
              <a:t></a:t>
            </a:r>
            <a:r>
              <a:rPr lang="en-US" dirty="0" smtClean="0">
                <a:solidFill>
                  <a:srgbClr val="FFC000"/>
                </a:solidFill>
              </a:rPr>
              <a:t>100Myr </a:t>
            </a:r>
            <a:r>
              <a:rPr lang="en-US" dirty="0" smtClean="0"/>
              <a:t>old system</a:t>
            </a:r>
          </a:p>
          <a:p>
            <a:r>
              <a:rPr lang="en-US" dirty="0"/>
              <a:t>The rings’ optical depth profile is best matched by a </a:t>
            </a:r>
            <a:r>
              <a:rPr lang="en-US" dirty="0">
                <a:solidFill>
                  <a:srgbClr val="FFC000"/>
                </a:solidFill>
              </a:rPr>
              <a:t>10Myr-old</a:t>
            </a:r>
            <a:r>
              <a:rPr lang="en-US" dirty="0"/>
              <a:t> </a:t>
            </a:r>
            <a:r>
              <a:rPr lang="en-US" dirty="0" smtClean="0"/>
              <a:t>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58874"/>
            <a:ext cx="2736477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465320"/>
            <a:ext cx="2926080" cy="201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58874"/>
            <a:ext cx="2926078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3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6845" y="184194"/>
            <a:ext cx="8228763" cy="567279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>
                <a:solidFill>
                  <a:srgbClr val="FFFF00"/>
                </a:solidFill>
              </a:rPr>
              <a:t>Ring formation scenarios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76200" y="971264"/>
            <a:ext cx="5567698" cy="3865140"/>
          </a:xfrm>
        </p:spPr>
        <p:txBody>
          <a:bodyPr>
            <a:normAutofit fontScale="92500" lnSpcReduction="10000"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Clr>
                <a:srgbClr val="FFFFFF"/>
              </a:buClr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defRPr>
            </a:lvl9pPr>
          </a:lstStyle>
          <a:p>
            <a:pPr lvl="0">
              <a:spcAft>
                <a:spcPts val="600"/>
              </a:spcAft>
              <a:buSzPct val="100000"/>
              <a:buAutoNum type="arabicParenBoth"/>
            </a:pPr>
            <a:r>
              <a:rPr lang="en-US" sz="2400" dirty="0">
                <a:latin typeface="+mj-lt"/>
              </a:rPr>
              <a:t> Remnant of Saturn's sub-nebula disk (Pollack et al. </a:t>
            </a:r>
            <a:r>
              <a:rPr lang="en-US" sz="2400" dirty="0" smtClean="0">
                <a:latin typeface="+mj-lt"/>
              </a:rPr>
              <a:t>1976</a:t>
            </a:r>
            <a:r>
              <a:rPr lang="en-US" sz="2400" dirty="0">
                <a:latin typeface="+mj-lt"/>
              </a:rPr>
              <a:t>).</a:t>
            </a:r>
          </a:p>
          <a:p>
            <a:pPr lvl="0">
              <a:spcAft>
                <a:spcPts val="600"/>
              </a:spcAft>
              <a:buSzPct val="100000"/>
              <a:buAutoNum type="arabicParenBoth"/>
            </a:pPr>
            <a:r>
              <a:rPr lang="en-US" sz="2400" dirty="0">
                <a:latin typeface="+mj-lt"/>
              </a:rPr>
              <a:t> Tidal disruption of a satellite (</a:t>
            </a:r>
            <a:r>
              <a:rPr lang="en-US" sz="2400" dirty="0" smtClean="0">
                <a:latin typeface="+mj-lt"/>
              </a:rPr>
              <a:t>Harris 1984, </a:t>
            </a:r>
            <a:r>
              <a:rPr lang="en-US" sz="2400" dirty="0" err="1" smtClean="0">
                <a:latin typeface="+mj-lt"/>
              </a:rPr>
              <a:t>Canup</a:t>
            </a:r>
            <a:r>
              <a:rPr lang="en-US" sz="2400" dirty="0" smtClean="0">
                <a:latin typeface="+mj-lt"/>
              </a:rPr>
              <a:t> 2010)</a:t>
            </a:r>
            <a:endParaRPr lang="en-US" sz="2400" dirty="0">
              <a:latin typeface="+mj-lt"/>
            </a:endParaRPr>
          </a:p>
          <a:p>
            <a:pPr lvl="0">
              <a:spcAft>
                <a:spcPts val="600"/>
              </a:spcAft>
              <a:buSzPct val="100000"/>
              <a:buAutoNum type="arabicParenBoth"/>
            </a:pPr>
            <a:r>
              <a:rPr lang="en-US" sz="2400" dirty="0">
                <a:latin typeface="+mj-lt"/>
              </a:rPr>
              <a:t> Tidal disruption of comets (</a:t>
            </a:r>
            <a:r>
              <a:rPr lang="en-US" sz="2400" dirty="0" err="1">
                <a:latin typeface="+mj-lt"/>
              </a:rPr>
              <a:t>Dones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1991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Charnoz</a:t>
            </a:r>
            <a:r>
              <a:rPr lang="en-US" sz="2400" dirty="0">
                <a:latin typeface="+mj-lt"/>
              </a:rPr>
              <a:t> et al. </a:t>
            </a:r>
            <a:r>
              <a:rPr lang="en-US" sz="2400" dirty="0" smtClean="0">
                <a:latin typeface="+mj-lt"/>
              </a:rPr>
              <a:t>2009</a:t>
            </a:r>
            <a:r>
              <a:rPr lang="en-US" sz="2400" dirty="0">
                <a:latin typeface="+mj-lt"/>
              </a:rPr>
              <a:t>)</a:t>
            </a:r>
          </a:p>
          <a:p>
            <a:pPr lvl="0">
              <a:spcAft>
                <a:spcPts val="600"/>
              </a:spcAft>
              <a:buSzPct val="100000"/>
              <a:buAutoNum type="arabicParenBoth"/>
            </a:pPr>
            <a:r>
              <a:rPr lang="en-US" sz="2400" dirty="0">
                <a:latin typeface="+mj-lt"/>
              </a:rPr>
              <a:t> Catastrophic impact on a satellite (Pollack et al. </a:t>
            </a:r>
            <a:r>
              <a:rPr lang="en-US" sz="2400" dirty="0" smtClean="0">
                <a:latin typeface="+mj-lt"/>
              </a:rPr>
              <a:t>1973</a:t>
            </a:r>
            <a:r>
              <a:rPr lang="en-US" sz="2400" dirty="0">
                <a:latin typeface="+mj-lt"/>
              </a:rPr>
              <a:t>, Harris </a:t>
            </a:r>
            <a:r>
              <a:rPr lang="en-US" sz="2400" dirty="0" smtClean="0">
                <a:latin typeface="+mj-lt"/>
              </a:rPr>
              <a:t>1984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Charnoz</a:t>
            </a:r>
            <a:r>
              <a:rPr lang="en-US" sz="2400" dirty="0">
                <a:latin typeface="+mj-lt"/>
              </a:rPr>
              <a:t> et al. </a:t>
            </a:r>
            <a:r>
              <a:rPr lang="en-US" sz="2400" dirty="0" smtClean="0">
                <a:latin typeface="+mj-lt"/>
              </a:rPr>
              <a:t>2009)</a:t>
            </a:r>
          </a:p>
          <a:p>
            <a:pPr lvl="0">
              <a:spcAft>
                <a:spcPts val="600"/>
              </a:spcAft>
              <a:buSzPct val="100000"/>
              <a:buAutoNum type="arabicParenBoth"/>
            </a:pPr>
            <a:r>
              <a:rPr lang="en-US" sz="2400" dirty="0" smtClean="0">
                <a:latin typeface="+mj-lt"/>
              </a:rPr>
              <a:t> By-product of recent moon-moon collision (</a:t>
            </a:r>
            <a:r>
              <a:rPr lang="en-US" sz="2400" dirty="0" err="1" smtClean="0">
                <a:latin typeface="+mj-lt"/>
              </a:rPr>
              <a:t>Ćuk</a:t>
            </a:r>
            <a:r>
              <a:rPr lang="en-US" sz="2400" dirty="0" smtClean="0">
                <a:latin typeface="+mj-lt"/>
              </a:rPr>
              <a:t> et al. 2016, </a:t>
            </a:r>
            <a:r>
              <a:rPr lang="en-US" sz="2400" dirty="0" err="1" smtClean="0">
                <a:latin typeface="+mj-lt"/>
              </a:rPr>
              <a:t>Hyodo</a:t>
            </a:r>
            <a:r>
              <a:rPr lang="en-US" sz="2400" dirty="0" smtClean="0">
                <a:latin typeface="+mj-lt"/>
              </a:rPr>
              <a:t> &amp; </a:t>
            </a:r>
            <a:r>
              <a:rPr lang="en-US" sz="2400" dirty="0" err="1" smtClean="0">
                <a:latin typeface="+mj-lt"/>
              </a:rPr>
              <a:t>Charnoz</a:t>
            </a:r>
            <a:r>
              <a:rPr lang="en-US" sz="2400" dirty="0" smtClean="0">
                <a:latin typeface="+mj-lt"/>
              </a:rPr>
              <a:t> 2017)</a:t>
            </a:r>
            <a:endParaRPr lang="en-US" sz="24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065" y="4836404"/>
            <a:ext cx="8304735" cy="819819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/>
          <a:p>
            <a:pPr hangingPunct="0"/>
            <a:r>
              <a:rPr lang="en-US" sz="2500" dirty="0" smtClean="0">
                <a:solidFill>
                  <a:srgbClr val="FFFF00"/>
                </a:solidFill>
                <a:latin typeface="Liberation Sans" pitchFamily="18"/>
                <a:ea typeface="DejaVu Sans" pitchFamily="2"/>
                <a:cs typeface="Lohit Hindi" pitchFamily="2"/>
              </a:rPr>
              <a:t>Most successful ring formation </a:t>
            </a:r>
            <a:r>
              <a:rPr lang="en-US" sz="2500" dirty="0">
                <a:solidFill>
                  <a:srgbClr val="FFFF00"/>
                </a:solidFill>
                <a:latin typeface="Liberation Sans" pitchFamily="18"/>
                <a:ea typeface="DejaVu Sans" pitchFamily="2"/>
                <a:cs typeface="Lohit Hindi" pitchFamily="2"/>
              </a:rPr>
              <a:t>scenarios imply rings as old as the Solar </a:t>
            </a:r>
            <a:r>
              <a:rPr lang="en-US" sz="2500" dirty="0" smtClean="0">
                <a:solidFill>
                  <a:srgbClr val="FFFF00"/>
                </a:solidFill>
                <a:latin typeface="Liberation Sans" pitchFamily="18"/>
                <a:ea typeface="DejaVu Sans" pitchFamily="2"/>
                <a:cs typeface="Lohit Hindi" pitchFamily="2"/>
              </a:rPr>
              <a:t>System</a:t>
            </a:r>
            <a:endParaRPr lang="en-US" sz="2500" dirty="0">
              <a:solidFill>
                <a:srgbClr val="FFFF00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38800" y="1371600"/>
            <a:ext cx="3385356" cy="27070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82391" y="5620536"/>
            <a:ext cx="8536701" cy="819819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/>
            <a:r>
              <a:rPr lang="en-US" sz="2500" dirty="0">
                <a:solidFill>
                  <a:srgbClr val="FF6309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≠</a:t>
            </a:r>
            <a:r>
              <a:rPr lang="en-US" sz="2500" dirty="0">
                <a:solidFill>
                  <a:srgbClr val="FF6309"/>
                </a:solidFill>
                <a:latin typeface="Liberation Sans" pitchFamily="18"/>
                <a:ea typeface="Liberation Sans" pitchFamily="34"/>
                <a:cs typeface="Liberation Sans" pitchFamily="34"/>
              </a:rPr>
              <a:t> observational &amp; theoretical constraints : rings </a:t>
            </a:r>
            <a:r>
              <a:rPr lang="en-US" sz="2500" dirty="0" smtClean="0">
                <a:solidFill>
                  <a:srgbClr val="FF6309"/>
                </a:solidFill>
                <a:latin typeface="Liberation Sans" pitchFamily="18"/>
                <a:ea typeface="Liberation Sans" pitchFamily="34"/>
                <a:cs typeface="Liberation Sans" pitchFamily="34"/>
              </a:rPr>
              <a:t>appear </a:t>
            </a:r>
            <a:r>
              <a:rPr lang="en-US" sz="2500" dirty="0">
                <a:solidFill>
                  <a:srgbClr val="FF6309"/>
                </a:solidFill>
                <a:latin typeface="Liberation Sans" pitchFamily="18"/>
                <a:ea typeface="Liberation Sans" pitchFamily="34"/>
                <a:cs typeface="Liberation Sans" pitchFamily="34"/>
              </a:rPr>
              <a:t>~100 million years </a:t>
            </a:r>
            <a:r>
              <a:rPr lang="en-US" sz="2500" dirty="0" smtClean="0">
                <a:solidFill>
                  <a:srgbClr val="FF6309"/>
                </a:solidFill>
                <a:latin typeface="Liberation Sans" pitchFamily="18"/>
                <a:ea typeface="Liberation Sans" pitchFamily="34"/>
                <a:cs typeface="Liberation Sans" pitchFamily="34"/>
              </a:rPr>
              <a:t>old</a:t>
            </a:r>
            <a:endParaRPr lang="en-US" sz="2500" dirty="0">
              <a:solidFill>
                <a:srgbClr val="FF6309"/>
              </a:solidFill>
              <a:latin typeface="Liberation Sans" pitchFamily="18"/>
              <a:ea typeface="Liberation Sans" pitchFamily="34"/>
              <a:cs typeface="Liberation Sans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8540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48272"/>
          <a:stretch>
            <a:fillRect/>
          </a:stretch>
        </p:blipFill>
        <p:spPr>
          <a:xfrm flipH="1">
            <a:off x="-2939" y="3429147"/>
            <a:ext cx="9143107" cy="34784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26551" y="404966"/>
            <a:ext cx="8490331" cy="411498"/>
          </a:xfrm>
        </p:spPr>
        <p:txBody>
          <a:bodyPr>
            <a:noAutofit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>
              <a:buNone/>
            </a:pPr>
            <a:r>
              <a:rPr lang="en-US" sz="2800" dirty="0">
                <a:solidFill>
                  <a:srgbClr val="FFFF00"/>
                </a:solidFill>
              </a:rPr>
              <a:t>How do Saturn's rings evolve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4194" y="979757"/>
            <a:ext cx="8653606" cy="1475126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marL="342900" lvl="1" indent="-342900" hangingPunct="0">
              <a:spcAft>
                <a:spcPts val="600"/>
              </a:spcAft>
              <a:buSzPct val="45000"/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itchFamily="18"/>
                <a:ea typeface="DejaVu Sans" pitchFamily="2"/>
                <a:cs typeface="DejaVu Sans" pitchFamily="2"/>
              </a:rPr>
              <a:t>viscous </a:t>
            </a:r>
            <a:r>
              <a:rPr lang="en-US" sz="2800" dirty="0" smtClean="0">
                <a:latin typeface="Arial" pitchFamily="18"/>
                <a:ea typeface="DejaVu Sans" pitchFamily="2"/>
                <a:cs typeface="DejaVu Sans" pitchFamily="2"/>
              </a:rPr>
              <a:t>spreading</a:t>
            </a:r>
          </a:p>
          <a:p>
            <a:pPr marL="342900" lvl="1" indent="-342900" hangingPunct="0">
              <a:spcAft>
                <a:spcPts val="600"/>
              </a:spcAft>
              <a:buSzPct val="45000"/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pitchFamily="18"/>
                <a:ea typeface="DejaVu Sans" pitchFamily="2"/>
                <a:cs typeface="DejaVu Sans" pitchFamily="2"/>
              </a:rPr>
              <a:t>resonant torques from satellites</a:t>
            </a:r>
          </a:p>
          <a:p>
            <a:pPr marL="342900" lvl="1" indent="-342900" hangingPunct="0">
              <a:spcAft>
                <a:spcPts val="600"/>
              </a:spcAft>
              <a:buSzPct val="45000"/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itchFamily="18"/>
                <a:ea typeface="DejaVu Sans" pitchFamily="2"/>
                <a:cs typeface="DejaVu Sans" pitchFamily="2"/>
              </a:rPr>
              <a:t>m</a:t>
            </a:r>
            <a:r>
              <a:rPr lang="en-US" sz="2800" dirty="0" smtClean="0">
                <a:latin typeface="Arial" pitchFamily="18"/>
                <a:ea typeface="DejaVu Sans" pitchFamily="2"/>
                <a:cs typeface="DejaVu Sans" pitchFamily="2"/>
              </a:rPr>
              <a:t>eteoritic </a:t>
            </a:r>
            <a:r>
              <a:rPr lang="en-US" sz="2800" dirty="0">
                <a:latin typeface="Arial" pitchFamily="18"/>
                <a:ea typeface="DejaVu Sans" pitchFamily="2"/>
                <a:cs typeface="DejaVu Sans" pitchFamily="2"/>
              </a:rPr>
              <a:t>bombardment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551" y="3461807"/>
            <a:ext cx="8000504" cy="1144075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/>
            <a:r>
              <a:rPr lang="en-US" sz="2400" dirty="0">
                <a:solidFill>
                  <a:srgbClr val="FFFF00"/>
                </a:solidFill>
                <a:latin typeface="Arial" pitchFamily="18"/>
                <a:ea typeface="DejaVu Sans" pitchFamily="2"/>
                <a:cs typeface="DejaVu Sans" pitchFamily="2"/>
              </a:rPr>
              <a:t>The study of the long-term and global evolution of the disk with these effects is essential to constrain the possible age of the rings</a:t>
            </a:r>
          </a:p>
        </p:txBody>
      </p:sp>
    </p:spTree>
    <p:extLst>
      <p:ext uri="{BB962C8B-B14F-4D97-AF65-F5344CB8AC3E}">
        <p14:creationId xmlns:p14="http://schemas.microsoft.com/office/powerpoint/2010/main" val="19427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228601" y="264534"/>
            <a:ext cx="8685252" cy="1029071"/>
          </a:xfrm>
        </p:spPr>
        <p:txBody>
          <a:bodyPr>
            <a:noAutofit/>
          </a:bodyPr>
          <a:lstStyle>
            <a:defPPr lvl="0">
              <a:buClr>
                <a:srgbClr val="FFFF00"/>
              </a:buClr>
              <a:buSzPct val="45000"/>
              <a:buFont typeface="StarSymbol"/>
              <a:buNone/>
            </a:defPPr>
            <a:lvl1pPr lvl="0">
              <a:buClr>
                <a:srgbClr val="FFFF00"/>
              </a:buClr>
              <a:buSzPct val="45000"/>
              <a:buFont typeface="StarSymbol"/>
              <a:buChar char="●"/>
            </a:lvl1pPr>
            <a:lvl2pPr lvl="1">
              <a:buClr>
                <a:srgbClr val="FFFF00"/>
              </a:buClr>
              <a:buSzPct val="45000"/>
              <a:buFont typeface="StarSymbol"/>
              <a:buChar char="●"/>
            </a:lvl2pPr>
            <a:lvl3pPr lvl="2">
              <a:buClr>
                <a:srgbClr val="FFFF00"/>
              </a:buClr>
              <a:buSzPct val="45000"/>
              <a:buFont typeface="StarSymbol"/>
              <a:buChar char="●"/>
            </a:lvl3pPr>
            <a:lvl4pPr lvl="3">
              <a:buClr>
                <a:srgbClr val="FFFF00"/>
              </a:buClr>
              <a:buSzPct val="45000"/>
              <a:buFont typeface="StarSymbol"/>
              <a:buChar char="●"/>
            </a:lvl4pPr>
            <a:lvl5pPr lvl="4">
              <a:buClr>
                <a:srgbClr val="FFFF00"/>
              </a:buClr>
              <a:buSzPct val="45000"/>
              <a:buFont typeface="StarSymbol"/>
              <a:buChar char="●"/>
            </a:lvl5pPr>
            <a:lvl6pPr lvl="5">
              <a:buClr>
                <a:srgbClr val="FFFF00"/>
              </a:buClr>
              <a:buSzPct val="45000"/>
              <a:buFont typeface="StarSymbol"/>
              <a:buChar char="●"/>
            </a:lvl6pPr>
            <a:lvl7pPr lvl="6">
              <a:buClr>
                <a:srgbClr val="FFFF00"/>
              </a:buClr>
              <a:buSzPct val="45000"/>
              <a:buFont typeface="StarSymbol"/>
              <a:buChar char="●"/>
            </a:lvl7pPr>
            <a:lvl8pPr lvl="7">
              <a:buClr>
                <a:srgbClr val="FFFF00"/>
              </a:buClr>
              <a:buSzPct val="45000"/>
              <a:buFont typeface="StarSymbol"/>
              <a:buChar char="●"/>
            </a:lvl8pPr>
            <a:lvl9pPr lvl="8">
              <a:buClr>
                <a:srgbClr val="FFFF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Ring particle interactions transport angular momentum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56845" y="1493436"/>
            <a:ext cx="8382355" cy="4908035"/>
          </a:xfrm>
        </p:spPr>
        <p:txBody>
          <a:bodyPr>
            <a:normAutofit fontScale="92500"/>
          </a:bodyPr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Clr>
                <a:srgbClr val="FFFFFF"/>
              </a:buClr>
              <a:buSzPct val="45000"/>
              <a:buFont typeface="StarSymbol"/>
              <a:buChar char="➔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marL="565200" lvl="0" indent="-457200">
              <a:buSzPct val="100000"/>
              <a:buFont typeface="+mj-lt"/>
              <a:buAutoNum type="arabicParenR"/>
            </a:pPr>
            <a:r>
              <a:rPr lang="en-US" sz="2500" dirty="0" smtClean="0"/>
              <a:t>“</a:t>
            </a:r>
            <a:r>
              <a:rPr lang="en-US" sz="2500" dirty="0"/>
              <a:t>Local” transport : random motion of particles</a:t>
            </a:r>
          </a:p>
          <a:p>
            <a:pPr marL="540000" lvl="1" indent="0" rtl="0" hangingPunct="0">
              <a:buNone/>
            </a:pPr>
            <a:r>
              <a:rPr lang="en-US" dirty="0" smtClean="0">
                <a:cs typeface="Arial" pitchFamily="32"/>
                <a:sym typeface="Symbol"/>
              </a:rPr>
              <a:t> </a:t>
            </a:r>
            <a:r>
              <a:rPr lang="en-US" dirty="0" smtClean="0">
                <a:cs typeface="Arial" pitchFamily="32"/>
              </a:rPr>
              <a:t>translational </a:t>
            </a:r>
            <a:r>
              <a:rPr lang="en-US" dirty="0">
                <a:cs typeface="Arial" pitchFamily="32"/>
              </a:rPr>
              <a:t>viscosity </a:t>
            </a:r>
            <a:r>
              <a:rPr lang="en-US" sz="2000" dirty="0">
                <a:cs typeface="Arial" pitchFamily="32"/>
              </a:rPr>
              <a:t>(</a:t>
            </a:r>
            <a:r>
              <a:rPr lang="en-US" sz="2000" dirty="0" err="1">
                <a:cs typeface="Arial" pitchFamily="32"/>
              </a:rPr>
              <a:t>Goldreich</a:t>
            </a:r>
            <a:r>
              <a:rPr lang="en-US" sz="2000" dirty="0">
                <a:cs typeface="Arial" pitchFamily="32"/>
              </a:rPr>
              <a:t> &amp; Tremaine 1978)</a:t>
            </a:r>
          </a:p>
          <a:p>
            <a:pPr lvl="0">
              <a:buNone/>
            </a:pPr>
            <a:endParaRPr lang="en-US" sz="2000" dirty="0">
              <a:cs typeface="Arial" pitchFamily="32"/>
            </a:endParaRPr>
          </a:p>
          <a:p>
            <a:pPr marL="108000" lvl="0" indent="0">
              <a:buSzPct val="100000"/>
              <a:buNone/>
            </a:pPr>
            <a:r>
              <a:rPr lang="en-US" sz="2500" dirty="0" smtClean="0">
                <a:cs typeface="Arial" pitchFamily="32"/>
              </a:rPr>
              <a:t>2)  </a:t>
            </a:r>
            <a:r>
              <a:rPr lang="en-US" sz="2500" dirty="0">
                <a:cs typeface="Arial" pitchFamily="32"/>
              </a:rPr>
              <a:t>“Non-local” transport : sound waves traveling between centers of colliding particles</a:t>
            </a:r>
          </a:p>
          <a:p>
            <a:pPr marL="540000" lvl="1" indent="0" hangingPunct="0">
              <a:buNone/>
            </a:pPr>
            <a:r>
              <a:rPr lang="en-US" dirty="0">
                <a:cs typeface="Arial" pitchFamily="32"/>
                <a:sym typeface="Symbol"/>
              </a:rPr>
              <a:t> </a:t>
            </a:r>
            <a:r>
              <a:rPr lang="en-US" dirty="0" smtClean="0">
                <a:cs typeface="Arial" pitchFamily="32"/>
              </a:rPr>
              <a:t>collisional </a:t>
            </a:r>
            <a:r>
              <a:rPr lang="en-US" dirty="0">
                <a:cs typeface="Arial" pitchFamily="32"/>
              </a:rPr>
              <a:t>viscosity </a:t>
            </a:r>
            <a:r>
              <a:rPr lang="en-US" sz="2000" dirty="0">
                <a:cs typeface="Arial" pitchFamily="32"/>
              </a:rPr>
              <a:t>(Araki &amp; Tremaine 1986)</a:t>
            </a:r>
          </a:p>
          <a:p>
            <a:pPr lvl="0">
              <a:buNone/>
            </a:pPr>
            <a:endParaRPr lang="en-US" sz="2000" dirty="0">
              <a:cs typeface="Arial" pitchFamily="32"/>
            </a:endParaRPr>
          </a:p>
          <a:p>
            <a:pPr marL="108000" lvl="0" indent="0">
              <a:buSzPct val="100000"/>
              <a:buNone/>
            </a:pPr>
            <a:r>
              <a:rPr lang="en-US" sz="2500" dirty="0" smtClean="0">
                <a:cs typeface="Arial" pitchFamily="32"/>
              </a:rPr>
              <a:t>3) </a:t>
            </a:r>
            <a:r>
              <a:rPr lang="en-US" sz="2500" dirty="0">
                <a:cs typeface="Arial" pitchFamily="32"/>
              </a:rPr>
              <a:t>“Gravitational” transport : scattering of ring particles  due to presence of self-gravity wakes</a:t>
            </a:r>
          </a:p>
          <a:p>
            <a:pPr marL="540000" lvl="1" indent="0" hangingPunct="0">
              <a:buNone/>
            </a:pPr>
            <a:r>
              <a:rPr lang="en-US" dirty="0">
                <a:cs typeface="Arial" pitchFamily="32"/>
                <a:sym typeface="Symbol"/>
              </a:rPr>
              <a:t> </a:t>
            </a:r>
            <a:r>
              <a:rPr lang="en-US" dirty="0" smtClean="0">
                <a:cs typeface="Arial" pitchFamily="32"/>
              </a:rPr>
              <a:t>gravitational </a:t>
            </a:r>
            <a:r>
              <a:rPr lang="en-US" dirty="0">
                <a:cs typeface="Arial" pitchFamily="32"/>
              </a:rPr>
              <a:t>viscosity </a:t>
            </a:r>
            <a:r>
              <a:rPr lang="en-US" sz="2000" dirty="0">
                <a:cs typeface="Arial" pitchFamily="32"/>
              </a:rPr>
              <a:t>(</a:t>
            </a:r>
            <a:r>
              <a:rPr lang="en-US" sz="2000" dirty="0" err="1">
                <a:cs typeface="Arial" pitchFamily="32"/>
              </a:rPr>
              <a:t>Salo</a:t>
            </a:r>
            <a:r>
              <a:rPr lang="en-US" sz="2000" dirty="0">
                <a:cs typeface="Arial" pitchFamily="32"/>
              </a:rPr>
              <a:t> 1992, 1995; Richardson 1994)</a:t>
            </a:r>
          </a:p>
        </p:txBody>
      </p:sp>
    </p:spTree>
    <p:extLst>
      <p:ext uri="{BB962C8B-B14F-4D97-AF65-F5344CB8AC3E}">
        <p14:creationId xmlns:p14="http://schemas.microsoft.com/office/powerpoint/2010/main" val="18138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6845" y="110891"/>
            <a:ext cx="8228763" cy="567279"/>
          </a:xfrm>
        </p:spPr>
        <p:txBody>
          <a:bodyPr>
            <a:normAutofit fontScale="90000"/>
          </a:bodyPr>
          <a:lstStyle>
            <a:defPPr lvl="0">
              <a:buClr>
                <a:srgbClr val="FFFF00"/>
              </a:buClr>
              <a:buSzPct val="45000"/>
              <a:buFont typeface="StarSymbol"/>
              <a:buNone/>
            </a:defPPr>
            <a:lvl1pPr lvl="0">
              <a:buClr>
                <a:srgbClr val="FFFF00"/>
              </a:buClr>
              <a:buSzPct val="45000"/>
              <a:buFont typeface="StarSymbol"/>
              <a:buChar char="●"/>
            </a:lvl1pPr>
            <a:lvl2pPr lvl="1">
              <a:buClr>
                <a:srgbClr val="FFFF00"/>
              </a:buClr>
              <a:buSzPct val="45000"/>
              <a:buFont typeface="StarSymbol"/>
              <a:buChar char="●"/>
            </a:lvl2pPr>
            <a:lvl3pPr lvl="2">
              <a:buClr>
                <a:srgbClr val="FFFF00"/>
              </a:buClr>
              <a:buSzPct val="45000"/>
              <a:buFont typeface="StarSymbol"/>
              <a:buChar char="●"/>
            </a:lvl3pPr>
            <a:lvl4pPr lvl="3">
              <a:buClr>
                <a:srgbClr val="FFFF00"/>
              </a:buClr>
              <a:buSzPct val="45000"/>
              <a:buFont typeface="StarSymbol"/>
              <a:buChar char="●"/>
            </a:lvl4pPr>
            <a:lvl5pPr lvl="4">
              <a:buClr>
                <a:srgbClr val="FFFF00"/>
              </a:buClr>
              <a:buSzPct val="45000"/>
              <a:buFont typeface="StarSymbol"/>
              <a:buChar char="●"/>
            </a:lvl5pPr>
            <a:lvl6pPr lvl="5">
              <a:buClr>
                <a:srgbClr val="FFFF00"/>
              </a:buClr>
              <a:buSzPct val="45000"/>
              <a:buFont typeface="StarSymbol"/>
              <a:buChar char="●"/>
            </a:lvl6pPr>
            <a:lvl7pPr lvl="6">
              <a:buClr>
                <a:srgbClr val="FFFF00"/>
              </a:buClr>
              <a:buSzPct val="45000"/>
              <a:buFont typeface="StarSymbol"/>
              <a:buChar char="●"/>
            </a:lvl7pPr>
            <a:lvl8pPr lvl="7">
              <a:buClr>
                <a:srgbClr val="FFFF00"/>
              </a:buClr>
              <a:buSzPct val="45000"/>
              <a:buFont typeface="StarSymbol"/>
              <a:buChar char="●"/>
            </a:lvl8pPr>
            <a:lvl9pPr lvl="8">
              <a:buClr>
                <a:srgbClr val="FFFF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>
                <a:solidFill>
                  <a:srgbClr val="FFFF00"/>
                </a:solidFill>
              </a:rPr>
              <a:t>Measure of the disk's self-gravity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937" y="663910"/>
            <a:ext cx="8721377" cy="724509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compatLnSpc="0">
            <a:spAutoFit/>
          </a:bodyPr>
          <a:lstStyle/>
          <a:p>
            <a:pPr hangingPunct="0"/>
            <a:r>
              <a:rPr lang="en-US" sz="22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Self-gravity : formation of small particle aggregates </a:t>
            </a:r>
          </a:p>
          <a:p>
            <a:pPr hangingPunct="0"/>
            <a:r>
              <a:rPr lang="en-US" sz="2200" dirty="0">
                <a:solidFill>
                  <a:srgbClr val="FFFFFF"/>
                </a:solidFill>
                <a:latin typeface="Arial" pitchFamily="34"/>
                <a:ea typeface="Arial" pitchFamily="34"/>
                <a:cs typeface="Arial" pitchFamily="34"/>
              </a:rPr>
              <a:t>→</a:t>
            </a:r>
            <a:r>
              <a:rPr lang="en-US" sz="22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 Julian-</a:t>
            </a:r>
            <a:r>
              <a:rPr lang="en-US" sz="2200" dirty="0" err="1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Toomre</a:t>
            </a:r>
            <a:r>
              <a:rPr lang="en-US" sz="22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 instabilities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0273" y="5213027"/>
            <a:ext cx="3732480" cy="436317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>
              <a:defRPr sz="2600"/>
            </a:pPr>
            <a:r>
              <a:rPr lang="en-US" sz="240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Toomre Q parameter 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73440" y="5035040"/>
            <a:ext cx="4515876" cy="7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14720" y="5807739"/>
            <a:ext cx="8501760" cy="819819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>
              <a:buClr>
                <a:srgbClr val="FFFFFF"/>
              </a:buClr>
              <a:buSzPct val="45000"/>
              <a:buFont typeface="StarSymbol"/>
              <a:buChar char="➔"/>
              <a:defRPr sz="2800"/>
            </a:pPr>
            <a:r>
              <a:rPr lang="en-US" sz="25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 </a:t>
            </a:r>
            <a:r>
              <a:rPr lang="en-US" sz="2500" dirty="0">
                <a:solidFill>
                  <a:srgbClr val="FF6309"/>
                </a:solidFill>
                <a:latin typeface="Liberation Sans" pitchFamily="18"/>
                <a:ea typeface="DejaVu Sans" pitchFamily="2"/>
                <a:cs typeface="Lohit Hindi" pitchFamily="2"/>
              </a:rPr>
              <a:t>Q &lt; 1 : gravitational instability</a:t>
            </a:r>
          </a:p>
          <a:p>
            <a:pPr hangingPunct="0">
              <a:buClr>
                <a:srgbClr val="FFFFFF"/>
              </a:buClr>
              <a:buSzPct val="45000"/>
              <a:buFont typeface="StarSymbol"/>
              <a:buChar char="➔"/>
              <a:defRPr sz="2800"/>
            </a:pPr>
            <a:r>
              <a:rPr lang="en-US" sz="25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Salo</a:t>
            </a:r>
            <a:r>
              <a:rPr lang="en-US" sz="25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 1995 : in rings, </a:t>
            </a:r>
            <a:r>
              <a:rPr lang="en-US" sz="2500" dirty="0">
                <a:solidFill>
                  <a:srgbClr val="FF6309"/>
                </a:solidFill>
                <a:latin typeface="Liberation Sans" pitchFamily="18"/>
                <a:ea typeface="DejaVu Sans" pitchFamily="2"/>
                <a:cs typeface="Lohit Hindi" pitchFamily="2"/>
              </a:rPr>
              <a:t>self-gravity wakes form when Q &lt;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7168130-AFF4-45AA-A827-C008FEC99B67}" type="slidenum">
              <a:t>6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456845" y="183541"/>
            <a:ext cx="8228763" cy="567279"/>
          </a:xfrm>
        </p:spPr>
        <p:txBody>
          <a:bodyPr>
            <a:normAutofit fontScale="90000"/>
          </a:bodyPr>
          <a:lstStyle>
            <a:defPPr lvl="0">
              <a:buClr>
                <a:srgbClr val="FFFF00"/>
              </a:buClr>
              <a:buSzPct val="45000"/>
              <a:buFont typeface="StarSymbol"/>
              <a:buNone/>
            </a:defPPr>
            <a:lvl1pPr lvl="0">
              <a:buClr>
                <a:srgbClr val="FFFF00"/>
              </a:buClr>
              <a:buSzPct val="45000"/>
              <a:buFont typeface="StarSymbol"/>
              <a:buChar char="●"/>
            </a:lvl1pPr>
            <a:lvl2pPr lvl="1">
              <a:buClr>
                <a:srgbClr val="FFFF00"/>
              </a:buClr>
              <a:buSzPct val="45000"/>
              <a:buFont typeface="StarSymbol"/>
              <a:buChar char="●"/>
            </a:lvl2pPr>
            <a:lvl3pPr lvl="2">
              <a:buClr>
                <a:srgbClr val="FFFF00"/>
              </a:buClr>
              <a:buSzPct val="45000"/>
              <a:buFont typeface="StarSymbol"/>
              <a:buChar char="●"/>
            </a:lvl3pPr>
            <a:lvl4pPr lvl="3">
              <a:buClr>
                <a:srgbClr val="FFFF00"/>
              </a:buClr>
              <a:buSzPct val="45000"/>
              <a:buFont typeface="StarSymbol"/>
              <a:buChar char="●"/>
            </a:lvl4pPr>
            <a:lvl5pPr lvl="4">
              <a:buClr>
                <a:srgbClr val="FFFF00"/>
              </a:buClr>
              <a:buSzPct val="45000"/>
              <a:buFont typeface="StarSymbol"/>
              <a:buChar char="●"/>
            </a:lvl5pPr>
            <a:lvl6pPr lvl="5">
              <a:buClr>
                <a:srgbClr val="FFFF00"/>
              </a:buClr>
              <a:buSzPct val="45000"/>
              <a:buFont typeface="StarSymbol"/>
              <a:buChar char="●"/>
            </a:lvl6pPr>
            <a:lvl7pPr lvl="6">
              <a:buClr>
                <a:srgbClr val="FFFF00"/>
              </a:buClr>
              <a:buSzPct val="45000"/>
              <a:buFont typeface="StarSymbol"/>
              <a:buChar char="●"/>
            </a:lvl7pPr>
            <a:lvl8pPr lvl="7">
              <a:buClr>
                <a:srgbClr val="FFFF00"/>
              </a:buClr>
              <a:buSzPct val="45000"/>
              <a:buFont typeface="StarSymbol"/>
              <a:buChar char="●"/>
            </a:lvl8pPr>
            <a:lvl9pPr lvl="8">
              <a:buClr>
                <a:srgbClr val="FFFF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>
                <a:solidFill>
                  <a:srgbClr val="FFFF00"/>
                </a:solidFill>
              </a:rPr>
              <a:t>Self-gravity transitions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14720" y="913460"/>
            <a:ext cx="8425020" cy="5617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65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4F4FB9-CEE9-4382-80D2-AE550FD5C4F1}" type="slidenum">
              <a:t>7</a:t>
            </a:fld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65310" y="4223077"/>
            <a:ext cx="5392993" cy="228054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0C0C0">
              <a:alpha val="5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142716" y="65782"/>
            <a:ext cx="8848884" cy="1077218"/>
          </a:xfrm>
        </p:spPr>
        <p:txBody>
          <a:bodyPr wrap="square">
            <a:spAutoFit/>
          </a:bodyPr>
          <a:lstStyle>
            <a:defPPr lvl="0">
              <a:buClr>
                <a:srgbClr val="FFFF00"/>
              </a:buClr>
              <a:buSzPct val="45000"/>
              <a:buFont typeface="StarSymbol"/>
              <a:buNone/>
            </a:defPPr>
            <a:lvl1pPr lvl="0">
              <a:buClr>
                <a:srgbClr val="FFFF00"/>
              </a:buClr>
              <a:buSzPct val="45000"/>
              <a:buFont typeface="StarSymbol"/>
              <a:buChar char="●"/>
            </a:lvl1pPr>
            <a:lvl2pPr lvl="1">
              <a:buClr>
                <a:srgbClr val="FFFF00"/>
              </a:buClr>
              <a:buSzPct val="45000"/>
              <a:buFont typeface="StarSymbol"/>
              <a:buChar char="●"/>
            </a:lvl2pPr>
            <a:lvl3pPr lvl="2">
              <a:buClr>
                <a:srgbClr val="FFFF00"/>
              </a:buClr>
              <a:buSzPct val="45000"/>
              <a:buFont typeface="StarSymbol"/>
              <a:buChar char="●"/>
            </a:lvl3pPr>
            <a:lvl4pPr lvl="3">
              <a:buClr>
                <a:srgbClr val="FFFF00"/>
              </a:buClr>
              <a:buSzPct val="45000"/>
              <a:buFont typeface="StarSymbol"/>
              <a:buChar char="●"/>
            </a:lvl4pPr>
            <a:lvl5pPr lvl="4">
              <a:buClr>
                <a:srgbClr val="FFFF00"/>
              </a:buClr>
              <a:buSzPct val="45000"/>
              <a:buFont typeface="StarSymbol"/>
              <a:buChar char="●"/>
            </a:lvl5pPr>
            <a:lvl6pPr lvl="5">
              <a:buClr>
                <a:srgbClr val="FFFF00"/>
              </a:buClr>
              <a:buSzPct val="45000"/>
              <a:buFont typeface="StarSymbol"/>
              <a:buChar char="●"/>
            </a:lvl6pPr>
            <a:lvl7pPr lvl="6">
              <a:buClr>
                <a:srgbClr val="FFFF00"/>
              </a:buClr>
              <a:buSzPct val="45000"/>
              <a:buFont typeface="StarSymbol"/>
              <a:buChar char="●"/>
            </a:lvl7pPr>
            <a:lvl8pPr lvl="7">
              <a:buClr>
                <a:srgbClr val="FFFF00"/>
              </a:buClr>
              <a:buSzPct val="45000"/>
              <a:buFont typeface="StarSymbol"/>
              <a:buChar char="●"/>
            </a:lvl8pPr>
            <a:lvl9pPr lvl="8">
              <a:buClr>
                <a:srgbClr val="FFFF00"/>
              </a:buClr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3200" dirty="0">
                <a:solidFill>
                  <a:srgbClr val="FFFF00"/>
                </a:solidFill>
              </a:rPr>
              <a:t>Numerical simulation of the </a:t>
            </a:r>
            <a:r>
              <a:rPr lang="en-US" sz="3200" dirty="0" smtClean="0">
                <a:solidFill>
                  <a:srgbClr val="FFFF00"/>
                </a:solidFill>
              </a:rPr>
              <a:t>rings </a:t>
            </a:r>
            <a:r>
              <a:rPr lang="en-US" sz="3200" dirty="0">
                <a:solidFill>
                  <a:srgbClr val="FFFF00"/>
                </a:solidFill>
              </a:rPr>
              <a:t>viscous </a:t>
            </a:r>
            <a:r>
              <a:rPr lang="en-US" sz="3200" dirty="0" smtClean="0">
                <a:solidFill>
                  <a:srgbClr val="FFFF00"/>
                </a:solidFill>
              </a:rPr>
              <a:t>evolution</a:t>
            </a:r>
            <a:br>
              <a:rPr lang="en-US" sz="3200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Salmon et al. (2010)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40242" y="1218729"/>
            <a:ext cx="4032254" cy="8386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76200" y="4267200"/>
            <a:ext cx="5055339" cy="2224374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Clr>
                <a:srgbClr val="FFFFFF"/>
              </a:buClr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Clr>
                <a:srgbClr val="FFFFFF"/>
              </a:buClr>
              <a:buSzPct val="45000"/>
              <a:buFont typeface="StarSymbol"/>
              <a:buChar char="➔"/>
              <a:defRPr lang="en-US" sz="28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solidFill>
                  <a:srgbClr val="FFFFFF"/>
                </a:solidFill>
                <a:latin typeface="Arial" pitchFamily="18"/>
                <a:ea typeface="DejaVu Sans" pitchFamily="2"/>
                <a:cs typeface="DejaVu Sans" pitchFamily="2"/>
              </a:defRPr>
            </a:lvl9pPr>
          </a:lstStyle>
          <a:p>
            <a:pPr lvl="0">
              <a:buNone/>
            </a:pPr>
            <a:r>
              <a:rPr lang="en-US" sz="2500" dirty="0"/>
              <a:t>What is the viscous evolution</a:t>
            </a:r>
          </a:p>
          <a:p>
            <a:pPr marL="687388" lvl="1" indent="-323850" rtl="0" hangingPunct="0"/>
            <a:r>
              <a:rPr lang="en-US" dirty="0"/>
              <a:t>of an initially narrow ring</a:t>
            </a:r>
          </a:p>
          <a:p>
            <a:pPr marL="687388" lvl="1" indent="-323850" rtl="0" hangingPunct="0">
              <a:buClr>
                <a:srgbClr val="FFFF00"/>
              </a:buClr>
            </a:pPr>
            <a:r>
              <a:rPr lang="en-US" dirty="0">
                <a:solidFill>
                  <a:srgbClr val="FFFF00"/>
                </a:solidFill>
              </a:rPr>
              <a:t>with </a:t>
            </a:r>
            <a:r>
              <a:rPr lang="en-US" dirty="0" smtClean="0">
                <a:solidFill>
                  <a:srgbClr val="FFFF00"/>
                </a:solidFill>
              </a:rPr>
              <a:t>variable </a:t>
            </a:r>
            <a:r>
              <a:rPr lang="en-US" dirty="0">
                <a:solidFill>
                  <a:srgbClr val="FFFF00"/>
                </a:solidFill>
              </a:rPr>
              <a:t>viscosity</a:t>
            </a:r>
          </a:p>
          <a:p>
            <a:pPr marL="687388" lvl="1" indent="-323850" rtl="0" hangingPunct="0"/>
            <a:r>
              <a:rPr lang="en-US" dirty="0"/>
              <a:t>over 5 billion years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30827" t="30827"/>
          <a:stretch>
            <a:fillRect/>
          </a:stretch>
        </p:blipFill>
        <p:spPr>
          <a:xfrm>
            <a:off x="5600353" y="4146329"/>
            <a:ext cx="3390254" cy="2589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2873" y="2186768"/>
            <a:ext cx="8521027" cy="1851832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/>
            <a:r>
              <a:rPr lang="en-US" sz="24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Numerical resolution with a 2</a:t>
            </a:r>
            <a:r>
              <a:rPr lang="en-US" sz="2400" baseline="300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nd</a:t>
            </a:r>
            <a:r>
              <a:rPr lang="en-US" sz="24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-order </a:t>
            </a:r>
            <a:r>
              <a:rPr lang="en-US" sz="2400" dirty="0" err="1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Runge-Kutta</a:t>
            </a:r>
            <a:r>
              <a:rPr lang="en-US" sz="24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hydrocode</a:t>
            </a:r>
            <a:endParaRPr lang="en-US" sz="2400" dirty="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  <a:p>
            <a:pPr hangingPunct="0"/>
            <a:endParaRPr lang="en-US" sz="2400" dirty="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  <a:p>
            <a:pPr hangingPunct="0"/>
            <a:r>
              <a:rPr lang="en-US" sz="24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 1D (radial) finite-elements code with staggered grid</a:t>
            </a:r>
          </a:p>
          <a:p>
            <a:pPr hangingPunct="0">
              <a:buClr>
                <a:srgbClr val="FF0000"/>
              </a:buClr>
              <a:buSzPct val="45000"/>
              <a:buFont typeface="StarSymbol"/>
              <a:buChar char="➔"/>
            </a:pPr>
            <a:r>
              <a:rPr lang="en-US" sz="2400" dirty="0">
                <a:solidFill>
                  <a:srgbClr val="FF0000"/>
                </a:solidFill>
                <a:latin typeface="Liberation Sans" pitchFamily="18"/>
                <a:ea typeface="DejaVu Sans" pitchFamily="2"/>
                <a:cs typeface="Lohit Hindi" pitchFamily="2"/>
              </a:rPr>
              <a:t> Simpler physics</a:t>
            </a:r>
          </a:p>
          <a:p>
            <a:pPr hangingPunct="0">
              <a:buClr>
                <a:srgbClr val="00FF00"/>
              </a:buClr>
              <a:buSzPct val="45000"/>
              <a:buFont typeface="StarSymbol"/>
              <a:buChar char="➔"/>
            </a:pPr>
            <a:r>
              <a:rPr lang="en-US" sz="2400" dirty="0">
                <a:solidFill>
                  <a:srgbClr val="00FF00"/>
                </a:solidFill>
                <a:latin typeface="Liberation Sans" pitchFamily="18"/>
                <a:ea typeface="DejaVu Sans" pitchFamily="2"/>
                <a:cs typeface="Lohit Hindi" pitchFamily="2"/>
              </a:rPr>
              <a:t> Allows long-term &amp; large-scale simulations 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1593" y="4876800"/>
            <a:ext cx="622407" cy="1365353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/>
            <a:r>
              <a:rPr lang="en-US" sz="8700" dirty="0">
                <a:solidFill>
                  <a:srgbClr val="FFFFFF"/>
                </a:solidFill>
                <a:latin typeface="Liberation Sans" pitchFamily="18"/>
                <a:ea typeface="DejaVu Sans" pitchFamily="2"/>
                <a:cs typeface="Lohit Hindi" pitchFamily="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1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52400" y="0"/>
            <a:ext cx="8839199" cy="990649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just">
              <a:buNone/>
            </a:pPr>
            <a:r>
              <a:rPr lang="en-US" sz="2800" dirty="0">
                <a:solidFill>
                  <a:srgbClr val="FFFF00"/>
                </a:solidFill>
              </a:rPr>
              <a:t>To validate the code, we reproduce the analytical solution of Lynden-Bell &amp; Pringle </a:t>
            </a:r>
            <a:r>
              <a:rPr lang="en-US" sz="2800" dirty="0" smtClean="0">
                <a:solidFill>
                  <a:srgbClr val="FFFF00"/>
                </a:solidFill>
              </a:rPr>
              <a:t>(1974)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1728" y="1653503"/>
            <a:ext cx="7909396" cy="49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traight Connector 3"/>
          <p:cNvSpPr/>
          <p:nvPr/>
        </p:nvSpPr>
        <p:spPr>
          <a:xfrm flipV="1">
            <a:off x="4049235" y="2036261"/>
            <a:ext cx="0" cy="3809619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1" compatLnSpc="0"/>
          <a:lstStyle/>
          <a:p>
            <a:pPr hangingPunct="0"/>
            <a:endParaRPr lang="en-US" sz="1600">
              <a:latin typeface="Arial" pitchFamily="18"/>
              <a:ea typeface="DejaVu Sans" pitchFamily="2"/>
              <a:cs typeface="DejaVu Sans" pitchFamily="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19600" y="1041054"/>
            <a:ext cx="5479202" cy="3835746"/>
            <a:chOff x="4419600" y="1041054"/>
            <a:chExt cx="5479202" cy="38357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419600" y="1041054"/>
              <a:ext cx="5479202" cy="38357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739294" y="1186385"/>
              <a:ext cx="3298167" cy="3563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/>
            <a:p>
              <a:pPr hangingPunct="0"/>
              <a:r>
                <a:rPr lang="en-US" i="1">
                  <a:solidFill>
                    <a:srgbClr val="000000"/>
                  </a:solidFill>
                  <a:latin typeface="Arial" pitchFamily="18"/>
                  <a:ea typeface="DejaVu Sans" pitchFamily="2"/>
                  <a:cs typeface="DejaVu Sans" pitchFamily="2"/>
                </a:rPr>
                <a:t>(Lynden-Bell &amp; Pringle 1974)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98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A76EA5-0626-45BA-B72D-92F6833C3D5F}" type="slidenum">
              <a:t>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3815" y="829200"/>
            <a:ext cx="8524619" cy="56221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2949" y="152400"/>
            <a:ext cx="8816882" cy="554298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algn="ctr" hangingPunct="0"/>
            <a:r>
              <a:rPr lang="en-US" sz="3200" dirty="0">
                <a:solidFill>
                  <a:srgbClr val="FFFF00"/>
                </a:solidFill>
                <a:latin typeface="Liberation Sans" pitchFamily="18"/>
                <a:ea typeface="DejaVu Sans" pitchFamily="2"/>
                <a:cs typeface="Lohit Hindi" pitchFamily="2"/>
              </a:rPr>
              <a:t>Viscous spreading with variable viscosity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30395" y="3089499"/>
            <a:ext cx="2285858" cy="731205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algn="ctr" hangingPunct="0"/>
            <a:r>
              <a:rPr lang="en-US" sz="2200">
                <a:solidFill>
                  <a:srgbClr val="FF0000"/>
                </a:solidFill>
                <a:latin typeface="Liberation Sans" pitchFamily="18"/>
                <a:ea typeface="DejaVu Sans" pitchFamily="2"/>
                <a:cs typeface="Lohit Hindi" pitchFamily="2"/>
              </a:rPr>
              <a:t>material falls onto the planet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9630" y="1619865"/>
            <a:ext cx="2612409" cy="731205"/>
          </a:xfrm>
          <a:prstGeom prst="rect">
            <a:avLst/>
          </a:prstGeom>
          <a:noFill/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algn="ctr" hangingPunct="0"/>
            <a:r>
              <a:rPr lang="en-US" sz="2200">
                <a:solidFill>
                  <a:srgbClr val="FF0000"/>
                </a:solidFill>
                <a:latin typeface="Liberation Sans" pitchFamily="18"/>
                <a:ea typeface="DejaVu Sans" pitchFamily="2"/>
                <a:cs typeface="Lohit Hindi" pitchFamily="2"/>
              </a:rPr>
              <a:t>material crosses the Roche limit</a:t>
            </a:r>
          </a:p>
        </p:txBody>
      </p:sp>
      <p:sp>
        <p:nvSpPr>
          <p:cNvPr id="6" name="Freeform 5"/>
          <p:cNvSpPr/>
          <p:nvPr/>
        </p:nvSpPr>
        <p:spPr>
          <a:xfrm>
            <a:off x="1926325" y="3853382"/>
            <a:ext cx="326225" cy="1469308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00" h="4500" fill="none">
                <a:moveTo>
                  <a:pt x="1000" y="0"/>
                </a:moveTo>
                <a:lnTo>
                  <a:pt x="0" y="4500"/>
                </a:lnTo>
              </a:path>
            </a:pathLst>
          </a:cu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vert="horz" lIns="97967" tIns="57147" rIns="97967" bIns="57147" anchor="ctr" anchorCtr="1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249110" y="2318430"/>
            <a:ext cx="979326" cy="310223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00" h="9500" fill="none">
                <a:moveTo>
                  <a:pt x="0" y="0"/>
                </a:moveTo>
                <a:lnTo>
                  <a:pt x="3000" y="9500"/>
                </a:lnTo>
              </a:path>
            </a:pathLst>
          </a:custGeom>
          <a:noFill/>
          <a:ln w="36000">
            <a:solidFill>
              <a:srgbClr val="FF0000"/>
            </a:solidFill>
            <a:prstDash val="solid"/>
            <a:tailEnd type="arrow"/>
          </a:ln>
        </p:spPr>
        <p:txBody>
          <a:bodyPr vert="horz" lIns="97967" tIns="57147" rIns="97967" bIns="57147" anchor="ctr" anchorCtr="1" compatLnSpc="0"/>
          <a:lstStyle/>
          <a:p>
            <a:pPr hangingPunct="0"/>
            <a:endParaRPr lang="en-US" sz="1600">
              <a:solidFill>
                <a:srgbClr val="FFFFFF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6670" t="18726" r="29967"/>
          <a:stretch>
            <a:fillRect/>
          </a:stretch>
        </p:blipFill>
        <p:spPr>
          <a:xfrm>
            <a:off x="589425" y="2946454"/>
            <a:ext cx="3111379" cy="36858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33510" y="3121177"/>
            <a:ext cx="1244486" cy="672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81639" tIns="40820" rIns="81639" bIns="40820" compatLnSpc="0">
            <a:spAutoFit/>
          </a:bodyPr>
          <a:lstStyle/>
          <a:p>
            <a:pPr hangingPunct="0"/>
            <a:r>
              <a:rPr lang="en-US" sz="2000">
                <a:solidFill>
                  <a:srgbClr val="000000"/>
                </a:solidFill>
                <a:latin typeface="Liberation Sans" pitchFamily="18"/>
                <a:ea typeface="DejaVu Sans" pitchFamily="2"/>
                <a:cs typeface="Lohit Hindi" pitchFamily="2"/>
              </a:rPr>
              <a:t>Constant viscosity</a:t>
            </a:r>
          </a:p>
        </p:txBody>
      </p:sp>
    </p:spTree>
    <p:extLst>
      <p:ext uri="{BB962C8B-B14F-4D97-AF65-F5344CB8AC3E}">
        <p14:creationId xmlns:p14="http://schemas.microsoft.com/office/powerpoint/2010/main" val="23522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633</Words>
  <Application>Microsoft Office PowerPoint</Application>
  <PresentationFormat>On-screen Show (4:3)</PresentationFormat>
  <Paragraphs>88</Paragraphs>
  <Slides>17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Ring formation scenarios</vt:lpstr>
      <vt:lpstr>PowerPoint Presentation</vt:lpstr>
      <vt:lpstr>Ring particle interactions transport angular momentum</vt:lpstr>
      <vt:lpstr>Measure of the disk's self-gravity</vt:lpstr>
      <vt:lpstr>Self-gravity transitions</vt:lpstr>
      <vt:lpstr>Numerical simulation of the rings viscous evolution Salmon et al. (2010)</vt:lpstr>
      <vt:lpstr>To validate the code, we reproduce the analytical solution of Lynden-Bell &amp; Pringle (1974)</vt:lpstr>
      <vt:lpstr>PowerPoint Presentation</vt:lpstr>
      <vt:lpstr>PowerPoint Presentation</vt:lpstr>
      <vt:lpstr>PowerPoint Presentation</vt:lpstr>
      <vt:lpstr>Disk mass evolution</vt:lpstr>
      <vt:lpstr>Mass of a fully non self-gravitating disk</vt:lpstr>
      <vt:lpstr>Summary</vt:lpstr>
      <vt:lpstr>Comparison with today's rings</vt:lpstr>
      <vt:lpstr>Comparison with current rings mass estimate</vt:lpstr>
      <vt:lpstr>Age of the rings?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Julien Salmon</dc:creator>
  <cp:lastModifiedBy>Julien Salmon</cp:lastModifiedBy>
  <cp:revision>22</cp:revision>
  <dcterms:created xsi:type="dcterms:W3CDTF">2018-08-13T16:04:31Z</dcterms:created>
  <dcterms:modified xsi:type="dcterms:W3CDTF">2018-08-21T23:07:02Z</dcterms:modified>
</cp:coreProperties>
</file>