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350" r:id="rId4"/>
    <p:sldId id="303" r:id="rId5"/>
    <p:sldId id="352" r:id="rId6"/>
    <p:sldId id="259" r:id="rId7"/>
    <p:sldId id="266" r:id="rId8"/>
    <p:sldId id="267" r:id="rId9"/>
    <p:sldId id="260" r:id="rId10"/>
    <p:sldId id="265" r:id="rId11"/>
    <p:sldId id="263" r:id="rId12"/>
    <p:sldId id="268" r:id="rId13"/>
    <p:sldId id="273" r:id="rId14"/>
    <p:sldId id="262" r:id="rId15"/>
    <p:sldId id="280" r:id="rId16"/>
    <p:sldId id="261" r:id="rId17"/>
    <p:sldId id="290" r:id="rId18"/>
    <p:sldId id="291" r:id="rId19"/>
    <p:sldId id="294" r:id="rId20"/>
    <p:sldId id="292" r:id="rId21"/>
    <p:sldId id="295" r:id="rId22"/>
    <p:sldId id="293" r:id="rId23"/>
    <p:sldId id="299" r:id="rId24"/>
    <p:sldId id="296" r:id="rId25"/>
    <p:sldId id="297" r:id="rId26"/>
    <p:sldId id="300" r:id="rId27"/>
    <p:sldId id="289" r:id="rId28"/>
    <p:sldId id="282" r:id="rId29"/>
    <p:sldId id="283" r:id="rId30"/>
    <p:sldId id="281" r:id="rId31"/>
    <p:sldId id="278" r:id="rId32"/>
    <p:sldId id="306" r:id="rId33"/>
    <p:sldId id="279" r:id="rId34"/>
    <p:sldId id="305" r:id="rId35"/>
    <p:sldId id="284" r:id="rId36"/>
    <p:sldId id="349" r:id="rId37"/>
    <p:sldId id="285" r:id="rId38"/>
    <p:sldId id="351" r:id="rId39"/>
    <p:sldId id="301" r:id="rId40"/>
    <p:sldId id="286" r:id="rId41"/>
    <p:sldId id="298" r:id="rId42"/>
    <p:sldId id="264" r:id="rId4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E7C8"/>
    <a:srgbClr val="EFEDBB"/>
    <a:srgbClr val="EDE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5" autoAdjust="0"/>
    <p:restoredTop sz="87065" autoAdjust="0"/>
  </p:normalViewPr>
  <p:slideViewPr>
    <p:cSldViewPr snapToGrid="0" snapToObjects="1">
      <p:cViewPr varScale="1">
        <p:scale>
          <a:sx n="108" d="100"/>
          <a:sy n="108" d="100"/>
        </p:scale>
        <p:origin x="8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179FF-E083-354C-9F4B-D3373AFA216E}" type="datetimeFigureOut">
              <a:rPr lang="fr-FR" smtClean="0"/>
              <a:pPr/>
              <a:t>13/08/2018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9566B-5FB6-8449-A55B-48E8F25E9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8A20C5-ECE9-CB44-9C96-C6DAC024DD84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FP1:  3.9 mrad diameter</a:t>
            </a:r>
          </a:p>
        </p:txBody>
      </p:sp>
    </p:spTree>
    <p:extLst>
      <p:ext uri="{BB962C8B-B14F-4D97-AF65-F5344CB8AC3E}">
        <p14:creationId xmlns:p14="http://schemas.microsoft.com/office/powerpoint/2010/main" val="1015509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Within rings, </a:t>
            </a:r>
            <a:r>
              <a:rPr lang="en-US" dirty="0" err="1"/>
              <a:t>albedo</a:t>
            </a:r>
            <a:r>
              <a:rPr lang="en-US" dirty="0"/>
              <a:t> differences are minimal, whereas optical depth differences are strong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566B-5FB6-8449-A55B-48E8F25E929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566B-5FB6-8449-A55B-48E8F25E929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566B-5FB6-8449-A55B-48E8F25E929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Janus 2:1  96,233 km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566B-5FB6-8449-A55B-48E8F25E92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07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A ring, the signal is noisy on the lit side.</a:t>
            </a:r>
          </a:p>
          <a:p>
            <a:r>
              <a:rPr lang="en-US" dirty="0"/>
              <a:t>On the unlit side, there is a strong correlation with</a:t>
            </a:r>
            <a:r>
              <a:rPr lang="en-US" baseline="0" dirty="0"/>
              <a:t> optical depth. Same result is observed in the B ring halo located in the inner part of the ring.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566B-5FB6-8449-A55B-48E8F25E929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Janus 2:1 96, 247 km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566B-5FB6-8449-A55B-48E8F25E929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566B-5FB6-8449-A55B-48E8F25E929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could be due to small and dark particles in the halo,</a:t>
            </a:r>
            <a:r>
              <a:rPr lang="en-US" baseline="0" dirty="0"/>
              <a:t> and </a:t>
            </a:r>
            <a:r>
              <a:rPr lang="en-US" dirty="0"/>
              <a:t>could</a:t>
            </a:r>
            <a:r>
              <a:rPr lang="en-US" baseline="0" dirty="0"/>
              <a:t> be an </a:t>
            </a:r>
            <a:r>
              <a:rPr lang="en-US" baseline="0" dirty="0" err="1"/>
              <a:t>albedo</a:t>
            </a:r>
            <a:r>
              <a:rPr lang="en-US" baseline="0" dirty="0"/>
              <a:t> effect.</a:t>
            </a:r>
            <a:br>
              <a:rPr lang="en-US" baseline="0" dirty="0"/>
            </a:br>
            <a:r>
              <a:rPr lang="en-US" baseline="0" dirty="0"/>
              <a:t>Still particles still have to be resolved by CIRS. Maybe CIRS can provide a high limit to small particle’ sizes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566B-5FB6-8449-A55B-48E8F25E929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566B-5FB6-8449-A55B-48E8F25E929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E1189F-3D2B-F147-9633-CD8287FC64D6}" type="slidenum">
              <a:rPr lang="en-US" sz="1200">
                <a:latin typeface="Calibri" charset="0"/>
              </a:rPr>
              <a:pPr eaLnBrk="1" hangingPunct="1"/>
              <a:t>35</a:t>
            </a:fld>
            <a:endParaRPr lang="en-US" sz="1200">
              <a:latin typeface="Calibri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89725" tIns="44862" rIns="89725" bIns="44862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part of larger mission to the Saturn system, which might deliver a Titan or Enceladus orbiter, you could add this spacecraft for the rings!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Tom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Spilker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architected mission,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Blue beams are thrust from ion engines to hover above rings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Red beam is Lidar, send out a light bean and see what is reflected back to get 3D map of layer</a:t>
            </a:r>
          </a:p>
        </p:txBody>
      </p:sp>
    </p:spTree>
    <p:extLst>
      <p:ext uri="{BB962C8B-B14F-4D97-AF65-F5344CB8AC3E}">
        <p14:creationId xmlns:p14="http://schemas.microsoft.com/office/powerpoint/2010/main" val="87894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79DF4A-9DB3-5748-AC56-CFA0388C98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AC4FE-7114-DF44-BF87-605A760488D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8A0BF1FA-F353-FE45-A785-E68948A6EC9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B8B5613-006E-CB43-A9C6-C203DEE5E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317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Temperatures range from solar elevations of 0 to 24 deg.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All data taken well outside Saturn’s shadow on the rings, between 6 am and 6 pm.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Major temperature variations in a given ring are with phase angle.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45026-5211-2645-A395-EC0C125288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6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now</a:t>
            </a:r>
            <a:r>
              <a:rPr lang="en-US" baseline="0" dirty="0"/>
              <a:t> observe the rings with much more detail, compared to the beginning of the mission. In particular on the lit side.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566B-5FB6-8449-A55B-48E8F25E929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566B-5FB6-8449-A55B-48E8F25E929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566B-5FB6-8449-A55B-48E8F25E92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566B-5FB6-8449-A55B-48E8F25E929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the rings, it’s more than an</a:t>
            </a:r>
            <a:r>
              <a:rPr lang="en-US" baseline="0" dirty="0"/>
              <a:t> optical depth effect, the major driver is </a:t>
            </a:r>
            <a:r>
              <a:rPr lang="en-US" baseline="0" dirty="0" err="1"/>
              <a:t>albedo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566B-5FB6-8449-A55B-48E8F25E929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566B-5FB6-8449-A55B-48E8F25E929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9566B-5FB6-8449-A55B-48E8F25E929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008-15CD-EB45-81CE-994A4788484D}" type="datetimeFigureOut">
              <a:rPr lang="fr-FR" smtClean="0"/>
              <a:pPr/>
              <a:t>13/08/2018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69-99EF-9142-BE5C-89993047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008-15CD-EB45-81CE-994A4788484D}" type="datetimeFigureOut">
              <a:rPr lang="fr-FR" smtClean="0"/>
              <a:pPr/>
              <a:t>13/08/2018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69-99EF-9142-BE5C-89993047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008-15CD-EB45-81CE-994A4788484D}" type="datetimeFigureOut">
              <a:rPr lang="fr-FR" smtClean="0"/>
              <a:pPr/>
              <a:t>13/08/2018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69-99EF-9142-BE5C-89993047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8994-909A-D243-A700-FCAAC7C36A34}" type="datetime1">
              <a:rPr lang="en-US"/>
              <a:pPr>
                <a:defRPr/>
              </a:pPr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9412-DD0A-A542-88B8-9E425C2B2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5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4DF53-9AE8-B344-96D2-8B8AD8D539B4}" type="datetime1">
              <a:rPr lang="en-US"/>
              <a:pPr>
                <a:defRPr/>
              </a:pPr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E7869-DAC7-D349-A92E-CEE63B6DC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16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84B1-B1DC-CD46-8724-1B6764A031DE}" type="datetime1">
              <a:rPr lang="en-US"/>
              <a:pPr>
                <a:defRPr/>
              </a:pPr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B283B-CD76-5745-BC26-9DB05168C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27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5B45E-EEAC-A04E-8BA6-A913A29139EB}" type="datetime1">
              <a:rPr lang="en-US"/>
              <a:pPr>
                <a:defRPr/>
              </a:pPr>
              <a:t>8/13/18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2B785-CB20-594D-84A2-5BE755E5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03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43B4-E69B-1142-A810-6BAE3FF11513}" type="datetime1">
              <a:rPr lang="en-US"/>
              <a:pPr>
                <a:defRPr/>
              </a:pPr>
              <a:t>8/13/18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77E9-7E29-8C45-9F4E-6614A5C6E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65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8941-AFE4-954F-8C84-30EF5576BC6C}" type="datetime1">
              <a:rPr lang="en-US"/>
              <a:pPr>
                <a:defRPr/>
              </a:pPr>
              <a:t>8/13/18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8C464-A293-DA40-89E8-99195DDC4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12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235D-8DA5-FC40-95FF-68AB70BF18DA}" type="datetime1">
              <a:rPr lang="en-US"/>
              <a:pPr>
                <a:defRPr/>
              </a:pPr>
              <a:t>8/13/18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41EA-C20B-5845-8D14-A52249279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2058D-A9DF-274E-892A-18227B25FC46}" type="datetime1">
              <a:rPr lang="en-US"/>
              <a:pPr>
                <a:defRPr/>
              </a:pPr>
              <a:t>8/13/18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B6EE-705B-7F48-8817-C1116EA6D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3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008-15CD-EB45-81CE-994A4788484D}" type="datetimeFigureOut">
              <a:rPr lang="fr-FR" smtClean="0"/>
              <a:pPr/>
              <a:t>13/08/2018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69-99EF-9142-BE5C-89993047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877B-F9F6-2C4B-AACE-5048E1FB5BFB}" type="datetime1">
              <a:rPr lang="en-US"/>
              <a:pPr>
                <a:defRPr/>
              </a:pPr>
              <a:t>8/13/18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994A-BA80-DB49-BBE4-1B572DDDF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56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4E1C1-886D-554F-899B-0C9D1CC0F34D}" type="datetime1">
              <a:rPr lang="en-US"/>
              <a:pPr>
                <a:defRPr/>
              </a:pPr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F8CA-BAB4-8840-A8FD-BFE830AF2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18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047FD-5283-1C43-B8EB-D89B1407320D}" type="datetime1">
              <a:rPr lang="en-US"/>
              <a:pPr>
                <a:defRPr/>
              </a:pPr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37012-7731-E54C-83CD-94D12FDF5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008-15CD-EB45-81CE-994A4788484D}" type="datetimeFigureOut">
              <a:rPr lang="fr-FR" smtClean="0"/>
              <a:pPr/>
              <a:t>13/08/2018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69-99EF-9142-BE5C-89993047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008-15CD-EB45-81CE-994A4788484D}" type="datetimeFigureOut">
              <a:rPr lang="fr-FR" smtClean="0"/>
              <a:pPr/>
              <a:t>13/08/2018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69-99EF-9142-BE5C-89993047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008-15CD-EB45-81CE-994A4788484D}" type="datetimeFigureOut">
              <a:rPr lang="fr-FR" smtClean="0"/>
              <a:pPr/>
              <a:t>13/08/2018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69-99EF-9142-BE5C-89993047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008-15CD-EB45-81CE-994A4788484D}" type="datetimeFigureOut">
              <a:rPr lang="fr-FR" smtClean="0"/>
              <a:pPr/>
              <a:t>13/08/2018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69-99EF-9142-BE5C-89993047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008-15CD-EB45-81CE-994A4788484D}" type="datetimeFigureOut">
              <a:rPr lang="fr-FR" smtClean="0"/>
              <a:pPr/>
              <a:t>13/08/2018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69-99EF-9142-BE5C-89993047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008-15CD-EB45-81CE-994A4788484D}" type="datetimeFigureOut">
              <a:rPr lang="fr-FR" smtClean="0"/>
              <a:pPr/>
              <a:t>13/08/2018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69-99EF-9142-BE5C-89993047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008-15CD-EB45-81CE-994A4788484D}" type="datetimeFigureOut">
              <a:rPr lang="fr-FR" smtClean="0"/>
              <a:pPr/>
              <a:t>13/08/2018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69-99EF-9142-BE5C-89993047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4D008-15CD-EB45-81CE-994A4788484D}" type="datetimeFigureOut">
              <a:rPr lang="fr-FR" smtClean="0"/>
              <a:pPr/>
              <a:t>13/08/2018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7769-99EF-9142-BE5C-899930472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63A2DC4-62E6-A74F-A821-0DF56AD9C809}" type="datetime1">
              <a:rPr lang="en-US"/>
              <a:pPr>
                <a:defRPr/>
              </a:pPr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76EE742F-CECE-F840-BFD4-DDAFCC8D9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9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Saturn Ring Results from the Cassini Composite Infrared Spectrometer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500" y="4127500"/>
            <a:ext cx="67945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E. Deau</a:t>
            </a:r>
            <a:r>
              <a:rPr lang="en-US" baseline="30000" dirty="0"/>
              <a:t>1,2</a:t>
            </a:r>
            <a:r>
              <a:rPr lang="en-US" dirty="0"/>
              <a:t>, L. J. Spilker</a:t>
            </a:r>
            <a:r>
              <a:rPr lang="en-US" baseline="30000" dirty="0"/>
              <a:t>1</a:t>
            </a:r>
            <a:r>
              <a:rPr lang="en-US" dirty="0"/>
              <a:t>, R. Morishima</a:t>
            </a:r>
            <a:r>
              <a:rPr lang="en-US" baseline="30000" dirty="0"/>
              <a:t>1,2</a:t>
            </a:r>
            <a:r>
              <a:rPr lang="en-US" dirty="0"/>
              <a:t>, C. Ferrari</a:t>
            </a:r>
            <a:r>
              <a:rPr lang="en-US" baseline="30000" dirty="0"/>
              <a:t>3</a:t>
            </a:r>
            <a:r>
              <a:rPr lang="en-US" dirty="0"/>
              <a:t>, Stuart Pilorz</a:t>
            </a:r>
            <a:r>
              <a:rPr lang="en-US" baseline="30000" dirty="0"/>
              <a:t>4</a:t>
            </a:r>
            <a:r>
              <a:rPr lang="en-US" dirty="0"/>
              <a:t>, M. R. Showalter</a:t>
            </a:r>
            <a:r>
              <a:rPr lang="en-US" baseline="30000" dirty="0"/>
              <a:t>4</a:t>
            </a:r>
            <a:r>
              <a:rPr lang="en-US" dirty="0"/>
              <a:t>, S. M. Brooks</a:t>
            </a:r>
            <a:r>
              <a:rPr lang="en-US" baseline="30000" dirty="0"/>
              <a:t>1</a:t>
            </a:r>
            <a:r>
              <a:rPr lang="en-US" dirty="0"/>
              <a:t>, S. G. Edgington</a:t>
            </a:r>
            <a:r>
              <a:rPr lang="en-US" baseline="30000" dirty="0"/>
              <a:t>1</a:t>
            </a:r>
          </a:p>
          <a:p>
            <a:endParaRPr lang="fr-FR" dirty="0"/>
          </a:p>
          <a:p>
            <a:r>
              <a:rPr lang="en-US" baseline="30000" dirty="0"/>
              <a:t>1</a:t>
            </a:r>
            <a:r>
              <a:rPr lang="en-US" dirty="0"/>
              <a:t>NASA Jet Propulsion Laboratory/California Institute of Technology, Pasadena, CA, 91109, USA, </a:t>
            </a:r>
          </a:p>
          <a:p>
            <a:r>
              <a:rPr lang="en-US" baseline="30000" dirty="0"/>
              <a:t>2</a:t>
            </a:r>
            <a:r>
              <a:rPr lang="en-US" dirty="0"/>
              <a:t> University of California at Los Angeles, Los Angeles, CA 90095, USA,  </a:t>
            </a:r>
            <a:r>
              <a:rPr lang="en-US" baseline="30000" dirty="0"/>
              <a:t>3</a:t>
            </a:r>
            <a:r>
              <a:rPr lang="en-US" dirty="0"/>
              <a:t>Universite Paris-Diderot, USPC, Paris, FRANCE, </a:t>
            </a:r>
          </a:p>
          <a:p>
            <a:r>
              <a:rPr lang="en-US" baseline="30000" dirty="0"/>
              <a:t>4</a:t>
            </a:r>
            <a:r>
              <a:rPr lang="en-US" dirty="0"/>
              <a:t>SETI Institute, Mountain View, CA 94043, USA, </a:t>
            </a:r>
            <a:endParaRPr lang="fr-FR" dirty="0"/>
          </a:p>
          <a:p>
            <a:endParaRPr lang="en-US" dirty="0"/>
          </a:p>
        </p:txBody>
      </p:sp>
      <p:pic>
        <p:nvPicPr>
          <p:cNvPr id="7" name="Image 6" descr="JPL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671" y="1313527"/>
            <a:ext cx="1240916" cy="508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111" y="77760"/>
            <a:ext cx="1213684" cy="1181278"/>
          </a:xfrm>
          <a:prstGeom prst="rect">
            <a:avLst/>
          </a:prstGeom>
        </p:spPr>
      </p:pic>
      <p:pic>
        <p:nvPicPr>
          <p:cNvPr id="10" name="Image 9" descr="ucla-circular-logo-705x70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0" y="77759"/>
            <a:ext cx="1606553" cy="16065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62_COMPLIT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10" y="1417638"/>
            <a:ext cx="7644189" cy="521194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704667" y="641048"/>
            <a:ext cx="1096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 Proportional BT" charset="2"/>
                <a:cs typeface="Symbol Proportional BT" charset="2"/>
              </a:rPr>
              <a:t>a</a:t>
            </a:r>
            <a:r>
              <a:rPr lang="en-US" dirty="0"/>
              <a:t> = 62º</a:t>
            </a:r>
          </a:p>
          <a:p>
            <a:r>
              <a:rPr lang="en-US" dirty="0"/>
              <a:t>B = 71º</a:t>
            </a:r>
          </a:p>
          <a:p>
            <a:r>
              <a:rPr lang="en-US" dirty="0"/>
              <a:t>B’ = 26º</a:t>
            </a:r>
          </a:p>
          <a:p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s/c</a:t>
            </a:r>
            <a:r>
              <a:rPr lang="en-US" dirty="0">
                <a:solidFill>
                  <a:srgbClr val="FF0000"/>
                </a:solidFill>
              </a:rPr>
              <a:t> = 3 </a:t>
            </a:r>
            <a:r>
              <a:rPr lang="en-US" dirty="0" err="1">
                <a:solidFill>
                  <a:srgbClr val="FF0000"/>
                </a:solidFill>
              </a:rPr>
              <a:t>Rs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gner et arrondir un rectangle à un seul coin 16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gner et arrondir un rectangle à un seul coin 17"/>
          <p:cNvSpPr/>
          <p:nvPr/>
        </p:nvSpPr>
        <p:spPr>
          <a:xfrm>
            <a:off x="3108470" y="60475"/>
            <a:ext cx="1354667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gner et arrondir un rectangle à un seul coin 18"/>
          <p:cNvSpPr/>
          <p:nvPr/>
        </p:nvSpPr>
        <p:spPr>
          <a:xfrm>
            <a:off x="4499422" y="60475"/>
            <a:ext cx="1451429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gner et arrondir un rectangle à un seul coin 19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gner et arrondir un rectangle à un seul coin 20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gner et arrondir un rectangle à un seul coin 21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23" name="Rogner et arrondir un rectangle à un seul coin 22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62_COMPLIT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10" y="1417638"/>
            <a:ext cx="7644189" cy="521194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704667" y="641048"/>
            <a:ext cx="1096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 Proportional BT" charset="2"/>
                <a:cs typeface="Symbol Proportional BT" charset="2"/>
              </a:rPr>
              <a:t>a</a:t>
            </a:r>
            <a:r>
              <a:rPr lang="en-US" dirty="0"/>
              <a:t> = 62º</a:t>
            </a:r>
          </a:p>
          <a:p>
            <a:r>
              <a:rPr lang="en-US" dirty="0"/>
              <a:t>B = 71º</a:t>
            </a:r>
          </a:p>
          <a:p>
            <a:r>
              <a:rPr lang="en-US" dirty="0"/>
              <a:t>B’ = 26º</a:t>
            </a:r>
          </a:p>
          <a:p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s/c</a:t>
            </a:r>
            <a:r>
              <a:rPr lang="en-US" dirty="0">
                <a:solidFill>
                  <a:srgbClr val="FF0000"/>
                </a:solidFill>
              </a:rPr>
              <a:t> = 3 </a:t>
            </a:r>
            <a:r>
              <a:rPr lang="en-US" dirty="0" err="1">
                <a:solidFill>
                  <a:srgbClr val="FF0000"/>
                </a:solidFill>
              </a:rPr>
              <a:t>Rs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rot="5400000" flipH="1" flipV="1">
            <a:off x="2242479" y="5679904"/>
            <a:ext cx="472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 flipH="1" flipV="1">
            <a:off x="2394879" y="5675069"/>
            <a:ext cx="472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 flipH="1" flipV="1">
            <a:off x="2582732" y="5679904"/>
            <a:ext cx="472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 flipH="1" flipV="1">
            <a:off x="2752066" y="5679904"/>
            <a:ext cx="472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 flipH="1" flipV="1">
            <a:off x="5580764" y="5675069"/>
            <a:ext cx="472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 flipH="1" flipV="1">
            <a:off x="6781368" y="5675069"/>
            <a:ext cx="472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985656" y="5464631"/>
            <a:ext cx="8321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ER17</a:t>
            </a:r>
          </a:p>
          <a:p>
            <a:pPr algn="r"/>
            <a:r>
              <a:rPr lang="en-US" sz="1400" dirty="0"/>
              <a:t>(250 km)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001207" y="5434785"/>
            <a:ext cx="9797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Plateaus</a:t>
            </a:r>
          </a:p>
          <a:p>
            <a:r>
              <a:rPr lang="en-US" sz="1400" dirty="0"/>
              <a:t>(245 km)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gner et arrondir un rectangle à un seul coin 19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gner et arrondir un rectangle à un seul coin 20"/>
          <p:cNvSpPr/>
          <p:nvPr/>
        </p:nvSpPr>
        <p:spPr>
          <a:xfrm>
            <a:off x="3108470" y="60475"/>
            <a:ext cx="1354667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gner et arrondir un rectangle à un seul coin 21"/>
          <p:cNvSpPr/>
          <p:nvPr/>
        </p:nvSpPr>
        <p:spPr>
          <a:xfrm>
            <a:off x="4499422" y="60475"/>
            <a:ext cx="1451429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gner et arrondir un rectangle à un seul coin 22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gner et arrondir un rectangle à un seul coin 23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gner et arrondir un rectangle à un seul coin 2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26" name="Rogner et arrondir un rectangle à un seul coin 25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265866" y="5184780"/>
            <a:ext cx="7288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/>
              <a:t>Encke</a:t>
            </a:r>
            <a:endParaRPr lang="en-US" dirty="0"/>
          </a:p>
          <a:p>
            <a:pPr algn="r"/>
            <a:r>
              <a:rPr lang="en-US" dirty="0"/>
              <a:t>Gap</a:t>
            </a:r>
          </a:p>
          <a:p>
            <a:pPr algn="r"/>
            <a:r>
              <a:rPr lang="en-US" sz="1400" dirty="0"/>
              <a:t>325 km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62_COMPLIT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10" y="1417638"/>
            <a:ext cx="7644189" cy="521194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704667" y="641048"/>
            <a:ext cx="1096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 Proportional BT" charset="2"/>
                <a:cs typeface="Symbol Proportional BT" charset="2"/>
              </a:rPr>
              <a:t>a</a:t>
            </a:r>
            <a:r>
              <a:rPr lang="en-US" dirty="0"/>
              <a:t> = 62º</a:t>
            </a:r>
          </a:p>
          <a:p>
            <a:r>
              <a:rPr lang="en-US" dirty="0"/>
              <a:t>B = 71º</a:t>
            </a:r>
          </a:p>
          <a:p>
            <a:r>
              <a:rPr lang="en-US" dirty="0"/>
              <a:t>B’ = 26º</a:t>
            </a:r>
          </a:p>
          <a:p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s/c</a:t>
            </a:r>
            <a:r>
              <a:rPr lang="en-US" dirty="0">
                <a:solidFill>
                  <a:srgbClr val="FF0000"/>
                </a:solidFill>
              </a:rPr>
              <a:t> = 3 </a:t>
            </a:r>
            <a:r>
              <a:rPr lang="en-US" dirty="0" err="1">
                <a:solidFill>
                  <a:srgbClr val="FF0000"/>
                </a:solidFill>
              </a:rPr>
              <a:t>Rs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rot="5400000" flipH="1" flipV="1">
            <a:off x="2242479" y="5679904"/>
            <a:ext cx="472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 flipH="1" flipV="1">
            <a:off x="2394879" y="5675069"/>
            <a:ext cx="472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 flipH="1" flipV="1">
            <a:off x="2582732" y="5679904"/>
            <a:ext cx="472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 flipH="1" flipV="1">
            <a:off x="2752066" y="5679904"/>
            <a:ext cx="472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 flipH="1" flipV="1">
            <a:off x="5580764" y="5675069"/>
            <a:ext cx="472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 flipH="1" flipV="1">
            <a:off x="6781368" y="5675069"/>
            <a:ext cx="472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265866" y="5184780"/>
            <a:ext cx="7288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/>
              <a:t>Encke</a:t>
            </a:r>
            <a:endParaRPr lang="en-US" dirty="0"/>
          </a:p>
          <a:p>
            <a:pPr algn="r"/>
            <a:r>
              <a:rPr lang="en-US" dirty="0"/>
              <a:t>Gap</a:t>
            </a:r>
          </a:p>
          <a:p>
            <a:pPr algn="r"/>
            <a:r>
              <a:rPr lang="en-US" sz="1400" dirty="0"/>
              <a:t>325 km</a:t>
            </a:r>
          </a:p>
        </p:txBody>
      </p:sp>
      <p:cxnSp>
        <p:nvCxnSpPr>
          <p:cNvPr id="18" name="Connecteur droit 17"/>
          <p:cNvCxnSpPr/>
          <p:nvPr/>
        </p:nvCxnSpPr>
        <p:spPr>
          <a:xfrm rot="5400000" flipH="1" flipV="1">
            <a:off x="1718718" y="3870082"/>
            <a:ext cx="442606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 rot="16200000">
            <a:off x="3318201" y="2449067"/>
            <a:ext cx="8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spectra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gner et arrondir un rectangle à un seul coin 20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gner et arrondir un rectangle à un seul coin 21"/>
          <p:cNvSpPr/>
          <p:nvPr/>
        </p:nvSpPr>
        <p:spPr>
          <a:xfrm>
            <a:off x="3108470" y="60475"/>
            <a:ext cx="1354667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gner et arrondir un rectangle à un seul coin 22"/>
          <p:cNvSpPr/>
          <p:nvPr/>
        </p:nvSpPr>
        <p:spPr>
          <a:xfrm>
            <a:off x="4499422" y="60475"/>
            <a:ext cx="1451429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gner et arrondir un rectangle à un seul coin 23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gner et arrondir un rectangle à un seul coin 24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gner et arrondir un rectangle à un seul coin 25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27" name="Rogner et arrondir un rectangle à un seul coin 26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985656" y="5464631"/>
            <a:ext cx="8321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ER17</a:t>
            </a:r>
          </a:p>
          <a:p>
            <a:pPr algn="r"/>
            <a:r>
              <a:rPr lang="en-US" sz="1400" dirty="0"/>
              <a:t>(250 km)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001207" y="5434785"/>
            <a:ext cx="9797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Plateaus</a:t>
            </a:r>
          </a:p>
          <a:p>
            <a:r>
              <a:rPr lang="en-US" sz="1400" dirty="0"/>
              <a:t>(245 km)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4499422" y="60475"/>
            <a:ext cx="1451429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50301" y="4127500"/>
            <a:ext cx="3416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Output parameters:</a:t>
            </a:r>
          </a:p>
          <a:p>
            <a:endParaRPr lang="en-US" dirty="0"/>
          </a:p>
          <a:p>
            <a:r>
              <a:rPr lang="en-US" dirty="0"/>
              <a:t>T : Effective temperature (Kelvin)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Symbol" pitchFamily="2" charset="2"/>
              <a:buChar char="b"/>
            </a:pPr>
            <a:r>
              <a:rPr lang="en-US" dirty="0"/>
              <a:t>: scaling factor</a:t>
            </a:r>
          </a:p>
          <a:p>
            <a:r>
              <a:rPr lang="en-US" altLang="en-US" dirty="0">
                <a:cs typeface="Arial" panose="020B0604020202020204" pitchFamily="34" charset="0"/>
                <a:sym typeface="Symbol" pitchFamily="2" charset="2"/>
              </a:rPr>
              <a:t>          =  </a:t>
            </a:r>
            <a:r>
              <a:rPr lang="el-GR" altLang="en-US" dirty="0">
                <a:cs typeface="Arial" panose="020B0604020202020204" pitchFamily="34" charset="0"/>
                <a:sym typeface="Symbol" pitchFamily="2" charset="2"/>
              </a:rPr>
              <a:t>ε</a:t>
            </a:r>
            <a:r>
              <a:rPr lang="en-US" altLang="en-US" dirty="0">
                <a:cs typeface="Arial" panose="020B0604020202020204" pitchFamily="34" charset="0"/>
                <a:sym typeface="Symbol" pitchFamily="2" charset="2"/>
              </a:rPr>
              <a:t> (1- e</a:t>
            </a:r>
            <a:r>
              <a:rPr lang="en-US" altLang="en-US" baseline="30000" dirty="0">
                <a:cs typeface="Arial" panose="020B0604020202020204" pitchFamily="34" charset="0"/>
                <a:sym typeface="Symbol" pitchFamily="2" charset="2"/>
              </a:rPr>
              <a:t>-/</a:t>
            </a:r>
            <a:r>
              <a:rPr lang="el-GR" altLang="en-US" baseline="30000" dirty="0">
                <a:cs typeface="Arial" panose="020B0604020202020204" pitchFamily="34" charset="0"/>
                <a:sym typeface="Symbol" pitchFamily="2" charset="2"/>
              </a:rPr>
              <a:t>μ</a:t>
            </a:r>
            <a:r>
              <a:rPr lang="en-US" altLang="en-US" dirty="0">
                <a:cs typeface="Arial" panose="020B0604020202020204" pitchFamily="34" charset="0"/>
                <a:sym typeface="Symbol" pitchFamily="2" charset="2"/>
              </a:rPr>
              <a:t>)</a:t>
            </a:r>
            <a:endParaRPr lang="el-GR" altLang="en-US" sz="1600" dirty="0">
              <a:cs typeface="Arial" panose="020B0604020202020204" pitchFamily="34" charset="0"/>
              <a:sym typeface="Symbol" pitchFamily="2" charset="2"/>
            </a:endParaRPr>
          </a:p>
          <a:p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250301" y="2958338"/>
            <a:ext cx="168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Planck function: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50301" y="1346200"/>
            <a:ext cx="2829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Blackbody fit (50-450 cm</a:t>
            </a:r>
            <a:r>
              <a:rPr lang="en-US" baseline="30000" dirty="0"/>
              <a:t>-1</a:t>
            </a:r>
            <a:r>
              <a:rPr lang="en-US" dirty="0"/>
              <a:t>):</a:t>
            </a:r>
          </a:p>
        </p:txBody>
      </p:sp>
      <p:pic>
        <p:nvPicPr>
          <p:cNvPr id="19" name="Image 18" descr="Capture d’écran 2018-08-08 à 15.19.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99" y="1786039"/>
            <a:ext cx="2431138" cy="905599"/>
          </a:xfrm>
          <a:prstGeom prst="rect">
            <a:avLst/>
          </a:prstGeom>
        </p:spPr>
      </p:pic>
      <p:pic>
        <p:nvPicPr>
          <p:cNvPr id="20" name="Image 19" descr="Capture d’écran 2018-08-08 à 15.19.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99" y="3327670"/>
            <a:ext cx="3069058" cy="677584"/>
          </a:xfrm>
          <a:prstGeom prst="rect">
            <a:avLst/>
          </a:prstGeom>
        </p:spPr>
      </p:pic>
      <p:pic>
        <p:nvPicPr>
          <p:cNvPr id="21" name="Image 20" descr="262_COMPLIT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1" y="714407"/>
            <a:ext cx="5315584" cy="3624262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 rot="5400000" flipH="1" flipV="1">
            <a:off x="4296376" y="2415189"/>
            <a:ext cx="3042038" cy="158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 rot="16200000">
            <a:off x="5026048" y="1686183"/>
            <a:ext cx="8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spectra</a:t>
            </a:r>
          </a:p>
        </p:txBody>
      </p:sp>
      <p:cxnSp>
        <p:nvCxnSpPr>
          <p:cNvPr id="25" name="Connecteur droit 24"/>
          <p:cNvCxnSpPr/>
          <p:nvPr/>
        </p:nvCxnSpPr>
        <p:spPr>
          <a:xfrm rot="5400000" flipH="1" flipV="1">
            <a:off x="3641426" y="2427888"/>
            <a:ext cx="3042038" cy="158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Image 25" descr="Capture d’écran 2018-08-11 à 22.53.0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943" y="4338669"/>
            <a:ext cx="5118100" cy="24687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4499422" y="60475"/>
            <a:ext cx="1451429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pic>
        <p:nvPicPr>
          <p:cNvPr id="14" name="Image 13" descr="Capture d’écran 2018-08-07 à 21.15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44" y="1075442"/>
            <a:ext cx="7491787" cy="555395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0672" y="65121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Tiscareno</a:t>
            </a:r>
            <a:r>
              <a:rPr lang="en-US" sz="1400" dirty="0"/>
              <a:t> et al. Science under review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114800" y="1288534"/>
            <a:ext cx="85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Lit face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114800" y="2323068"/>
            <a:ext cx="107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Unlit face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 </a:t>
            </a:r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pic>
        <p:nvPicPr>
          <p:cNvPr id="16" name="Image 15" descr="Capture d’écran 2018-08-07 à 21.15.03.png"/>
          <p:cNvPicPr>
            <a:picLocks noChangeAspect="1"/>
          </p:cNvPicPr>
          <p:nvPr/>
        </p:nvPicPr>
        <p:blipFill>
          <a:blip r:embed="rId2"/>
          <a:srcRect t="65038"/>
          <a:stretch>
            <a:fillRect/>
          </a:stretch>
        </p:blipFill>
        <p:spPr>
          <a:xfrm>
            <a:off x="717244" y="4687728"/>
            <a:ext cx="7491787" cy="194167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672" y="65121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Tiscareno</a:t>
            </a:r>
            <a:r>
              <a:rPr lang="en-US" sz="1400" dirty="0"/>
              <a:t> et al. Science under review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 </a:t>
            </a:r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pic>
        <p:nvPicPr>
          <p:cNvPr id="16" name="Image 15" descr="Capture d’écran 2018-08-07 à 21.15.03.png"/>
          <p:cNvPicPr>
            <a:picLocks noChangeAspect="1"/>
          </p:cNvPicPr>
          <p:nvPr/>
        </p:nvPicPr>
        <p:blipFill>
          <a:blip r:embed="rId3"/>
          <a:srcRect t="65038"/>
          <a:stretch>
            <a:fillRect/>
          </a:stretch>
        </p:blipFill>
        <p:spPr>
          <a:xfrm>
            <a:off x="717244" y="4687728"/>
            <a:ext cx="7491787" cy="1941672"/>
          </a:xfrm>
          <a:prstGeom prst="rect">
            <a:avLst/>
          </a:prstGeom>
        </p:spPr>
      </p:pic>
      <p:pic>
        <p:nvPicPr>
          <p:cNvPr id="13" name="Image 12" descr="Capture d’écran 2018-08-09 à 14.14.17.png"/>
          <p:cNvPicPr>
            <a:picLocks noChangeAspect="1"/>
          </p:cNvPicPr>
          <p:nvPr/>
        </p:nvPicPr>
        <p:blipFill>
          <a:blip r:embed="rId4"/>
          <a:srcRect r="50800"/>
          <a:stretch>
            <a:fillRect/>
          </a:stretch>
        </p:blipFill>
        <p:spPr>
          <a:xfrm>
            <a:off x="72569" y="1070908"/>
            <a:ext cx="4409590" cy="310531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0672" y="65121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Tiscareno</a:t>
            </a:r>
            <a:r>
              <a:rPr lang="en-US" sz="1400" dirty="0"/>
              <a:t> et al. Science under review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27399" y="763131"/>
            <a:ext cx="1479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Spilker</a:t>
            </a:r>
            <a:r>
              <a:rPr lang="en-US" sz="1400" dirty="0">
                <a:solidFill>
                  <a:prstClr val="black"/>
                </a:solidFill>
              </a:rPr>
              <a:t> et al. 2006</a:t>
            </a:r>
            <a:endParaRPr lang="en-US" dirty="0"/>
          </a:p>
        </p:txBody>
      </p:sp>
      <p:cxnSp>
        <p:nvCxnSpPr>
          <p:cNvPr id="19" name="Connecteur droit avec flèche 18"/>
          <p:cNvCxnSpPr/>
          <p:nvPr/>
        </p:nvCxnSpPr>
        <p:spPr>
          <a:xfrm rot="16200000" flipV="1">
            <a:off x="2152651" y="3702049"/>
            <a:ext cx="2844800" cy="4953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670303" y="4234934"/>
            <a:ext cx="85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Lit face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 </a:t>
            </a:r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pic>
        <p:nvPicPr>
          <p:cNvPr id="16" name="Image 15" descr="Capture d’écran 2018-08-07 à 21.15.03.png"/>
          <p:cNvPicPr>
            <a:picLocks noChangeAspect="1"/>
          </p:cNvPicPr>
          <p:nvPr/>
        </p:nvPicPr>
        <p:blipFill>
          <a:blip r:embed="rId3"/>
          <a:srcRect t="65038"/>
          <a:stretch>
            <a:fillRect/>
          </a:stretch>
        </p:blipFill>
        <p:spPr>
          <a:xfrm>
            <a:off x="717244" y="4687728"/>
            <a:ext cx="7491787" cy="1941672"/>
          </a:xfrm>
          <a:prstGeom prst="rect">
            <a:avLst/>
          </a:prstGeom>
        </p:spPr>
      </p:pic>
      <p:pic>
        <p:nvPicPr>
          <p:cNvPr id="13" name="Image 12" descr="Capture d’écran 2018-08-09 à 14.14.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9" y="1070908"/>
            <a:ext cx="8962573" cy="310531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0672" y="65121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Tiscareno</a:t>
            </a:r>
            <a:r>
              <a:rPr lang="en-US" sz="1400" dirty="0"/>
              <a:t> et al. Science under review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27399" y="763131"/>
            <a:ext cx="1479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Spilker</a:t>
            </a:r>
            <a:r>
              <a:rPr lang="en-US" sz="1400" dirty="0">
                <a:solidFill>
                  <a:prstClr val="black"/>
                </a:solidFill>
              </a:rPr>
              <a:t> et al. 2006</a:t>
            </a:r>
            <a:endParaRPr lang="en-US" dirty="0"/>
          </a:p>
        </p:txBody>
      </p:sp>
      <p:cxnSp>
        <p:nvCxnSpPr>
          <p:cNvPr id="19" name="Connecteur droit avec flèche 18"/>
          <p:cNvCxnSpPr/>
          <p:nvPr/>
        </p:nvCxnSpPr>
        <p:spPr>
          <a:xfrm rot="16200000" flipV="1">
            <a:off x="2152651" y="3702049"/>
            <a:ext cx="2844800" cy="4953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 flipH="1" flipV="1">
            <a:off x="3970427" y="3814672"/>
            <a:ext cx="3494580" cy="46263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670303" y="4234934"/>
            <a:ext cx="85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Lit face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658765" y="4234934"/>
            <a:ext cx="107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Unlit face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 </a:t>
            </a:r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0" y="10541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Temperature T - Optical depth 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endParaRPr lang="en-US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correlations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rot="10800000" flipV="1">
            <a:off x="2451100" y="1548030"/>
            <a:ext cx="1498600" cy="87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49730" y="2425699"/>
            <a:ext cx="283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Across ring system</a:t>
            </a:r>
          </a:p>
          <a:p>
            <a:r>
              <a:rPr lang="en-US" dirty="0"/>
              <a:t>(Low-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r>
              <a:rPr lang="en-US" u="sng" dirty="0"/>
              <a:t>rings</a:t>
            </a:r>
            <a:r>
              <a:rPr lang="en-US" dirty="0"/>
              <a:t> Vs 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r>
              <a:rPr lang="en-US" u="sng" dirty="0"/>
              <a:t>rings</a:t>
            </a:r>
            <a:r>
              <a:rPr lang="en-US" dirty="0"/>
              <a:t>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27399" y="763131"/>
            <a:ext cx="1479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Spilker</a:t>
            </a:r>
            <a:r>
              <a:rPr lang="en-US" sz="1400" dirty="0">
                <a:solidFill>
                  <a:prstClr val="black"/>
                </a:solidFill>
              </a:rPr>
              <a:t> et al. 2006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altLang="en-US" sz="1600" b="1" dirty="0"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rot="10800000" flipV="1">
            <a:off x="2451100" y="1548030"/>
            <a:ext cx="1498600" cy="87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327399" y="763131"/>
            <a:ext cx="1479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Spilker</a:t>
            </a:r>
            <a:r>
              <a:rPr lang="en-US" sz="1400" dirty="0">
                <a:solidFill>
                  <a:prstClr val="black"/>
                </a:solidFill>
              </a:rPr>
              <a:t> et al. 2006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155770" y="5078968"/>
            <a:ext cx="373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rings (C &amp; CD) are the warmest</a:t>
            </a:r>
          </a:p>
        </p:txBody>
      </p:sp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59680"/>
              </p:ext>
            </p:extLst>
          </p:nvPr>
        </p:nvGraphicFramePr>
        <p:xfrm>
          <a:off x="886776" y="3225800"/>
          <a:ext cx="2504124" cy="15875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2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1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dirty="0"/>
                        <a:t>-</a:t>
                      </a:r>
                      <a:r>
                        <a:rPr lang="en-US" altLang="en-US" b="1" dirty="0">
                          <a:cs typeface="Arial" panose="020B0604020202020204" pitchFamily="34" charset="0"/>
                          <a:sym typeface="Symbol" pitchFamily="2" charset="2"/>
                        </a:rPr>
                        <a:t></a:t>
                      </a:r>
                      <a:r>
                        <a:rPr lang="en-US" dirty="0"/>
                        <a:t> </a:t>
                      </a:r>
                      <a:r>
                        <a:rPr lang="en-US" b="0" baseline="0" dirty="0">
                          <a:solidFill>
                            <a:srgbClr val="000000"/>
                          </a:solidFill>
                          <a:latin typeface="Symbol Proportional BT" charset="2"/>
                          <a:cs typeface="Symbol Proportional BT" charset="2"/>
                        </a:rPr>
                        <a:t> </a:t>
                      </a:r>
                      <a:r>
                        <a:rPr lang="en-US" b="0" dirty="0"/>
                        <a:t>correlation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Unlit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391016C9-8733-B348-AC02-291EB740AFBB}"/>
              </a:ext>
            </a:extLst>
          </p:cNvPr>
          <p:cNvSpPr/>
          <p:nvPr/>
        </p:nvSpPr>
        <p:spPr>
          <a:xfrm>
            <a:off x="2286000" y="10541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Temperature T - Optical depth 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endParaRPr lang="en-US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correlations</a:t>
            </a:r>
          </a:p>
        </p:txBody>
      </p:sp>
      <p:sp>
        <p:nvSpPr>
          <p:cNvPr id="17" name="ZoneTexte 26">
            <a:extLst>
              <a:ext uri="{FF2B5EF4-FFF2-40B4-BE49-F238E27FC236}">
                <a16:creationId xmlns:a16="http://schemas.microsoft.com/office/drawing/2014/main" id="{4066439A-A817-E345-88D7-0A69DAC14C3C}"/>
              </a:ext>
            </a:extLst>
          </p:cNvPr>
          <p:cNvSpPr txBox="1"/>
          <p:nvPr/>
        </p:nvSpPr>
        <p:spPr>
          <a:xfrm>
            <a:off x="749730" y="2425699"/>
            <a:ext cx="283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Across ring system</a:t>
            </a:r>
          </a:p>
          <a:p>
            <a:r>
              <a:rPr lang="en-US" dirty="0"/>
              <a:t>(Low-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r>
              <a:rPr lang="en-US" u="sng" dirty="0"/>
              <a:t>rings</a:t>
            </a:r>
            <a:r>
              <a:rPr lang="en-US" dirty="0"/>
              <a:t> Vs 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r>
              <a:rPr lang="en-US" u="sng" dirty="0"/>
              <a:t>rings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7557"/>
          </a:xfrm>
        </p:spPr>
        <p:txBody>
          <a:bodyPr>
            <a:normAutofit fontScale="90000"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9291" y="2153892"/>
            <a:ext cx="6720113" cy="470410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Temperatures for large ring structures                           (</a:t>
            </a:r>
            <a:r>
              <a:rPr lang="en-US" sz="2800" dirty="0" err="1">
                <a:latin typeface="Symbol Proportional BT" charset="2"/>
              </a:rPr>
              <a:t>d</a:t>
            </a:r>
            <a:r>
              <a:rPr lang="en-US" sz="2800" dirty="0" err="1"/>
              <a:t>R</a:t>
            </a:r>
            <a:r>
              <a:rPr lang="en-US" sz="2800" dirty="0"/>
              <a:t> = 3,000 km) derived earlier in mission </a:t>
            </a:r>
          </a:p>
          <a:p>
            <a:pPr lvl="1"/>
            <a:r>
              <a:rPr lang="en-US" sz="2400" dirty="0"/>
              <a:t>Diurnal eclipse, seasons, phase angle effects </a:t>
            </a:r>
          </a:p>
          <a:p>
            <a:pPr lvl="1"/>
            <a:r>
              <a:rPr lang="en-US" sz="2400" dirty="0"/>
              <a:t>Temperature-Optical depth (T-</a:t>
            </a:r>
            <a:r>
              <a:rPr lang="en-US" altLang="en-US" sz="2400" b="1" dirty="0">
                <a:cs typeface="Arial" panose="020B0604020202020204" pitchFamily="34" charset="0"/>
                <a:sym typeface="Symbol" pitchFamily="2" charset="2"/>
              </a:rPr>
              <a:t> </a:t>
            </a:r>
            <a:r>
              <a:rPr lang="en-US" sz="2400" dirty="0">
                <a:latin typeface="Symbol Proportional BT" charset="2"/>
                <a:cs typeface="Symbol Proportional BT" charset="2"/>
              </a:rPr>
              <a:t>)</a:t>
            </a:r>
            <a:r>
              <a:rPr lang="en-US" sz="2400" dirty="0"/>
              <a:t> correlations</a:t>
            </a:r>
          </a:p>
          <a:p>
            <a:endParaRPr lang="en-US" sz="2800" dirty="0"/>
          </a:p>
          <a:p>
            <a:r>
              <a:rPr lang="en-US" sz="2800" dirty="0"/>
              <a:t>Thermal behavior of small scale structures                           (plateaus, halos: </a:t>
            </a:r>
            <a:r>
              <a:rPr lang="en-US" sz="2800" dirty="0" err="1">
                <a:latin typeface="Symbol Proportional BT" charset="2"/>
              </a:rPr>
              <a:t>d</a:t>
            </a:r>
            <a:r>
              <a:rPr lang="en-US" sz="2800" dirty="0" err="1"/>
              <a:t>R</a:t>
            </a:r>
            <a:r>
              <a:rPr lang="en-US" sz="2800" dirty="0"/>
              <a:t> &lt; 300 km) is not well characterized</a:t>
            </a:r>
          </a:p>
          <a:p>
            <a:endParaRPr lang="en-US" sz="2400" dirty="0"/>
          </a:p>
          <a:p>
            <a:r>
              <a:rPr lang="en-US" sz="2800" dirty="0"/>
              <a:t>Use Grand Finale data</a:t>
            </a:r>
          </a:p>
          <a:p>
            <a:pPr lvl="1"/>
            <a:r>
              <a:rPr lang="en-US" sz="2400" dirty="0"/>
              <a:t>Very high spatial resolution</a:t>
            </a:r>
          </a:p>
          <a:p>
            <a:pPr lvl="1"/>
            <a:r>
              <a:rPr lang="en-US" sz="2400" dirty="0"/>
              <a:t>Do small scale structures thermally behave like large scale structures?</a:t>
            </a:r>
          </a:p>
          <a:p>
            <a:endParaRPr lang="en-US" sz="2800" dirty="0"/>
          </a:p>
        </p:txBody>
      </p:sp>
      <p:pic>
        <p:nvPicPr>
          <p:cNvPr id="4" name="Image 3" descr="N1477742794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149" y="2470648"/>
            <a:ext cx="1917700" cy="1917700"/>
          </a:xfrm>
          <a:prstGeom prst="rect">
            <a:avLst/>
          </a:prstGeom>
        </p:spPr>
      </p:pic>
      <p:pic>
        <p:nvPicPr>
          <p:cNvPr id="5" name="Image 4" descr="N1870075456_1_cal.IMG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404" y="4574479"/>
            <a:ext cx="1910445" cy="19104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49404" y="6524149"/>
            <a:ext cx="8403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</a:rPr>
              <a:t>Mimas</a:t>
            </a:r>
            <a:r>
              <a:rPr lang="en-US" sz="1200" dirty="0">
                <a:solidFill>
                  <a:prstClr val="black"/>
                </a:solidFill>
              </a:rPr>
              <a:t> 5:3</a:t>
            </a:r>
            <a:endParaRPr lang="en-US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7166473" y="143750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Plateaus</a:t>
            </a:r>
          </a:p>
        </p:txBody>
      </p:sp>
      <p:pic>
        <p:nvPicPr>
          <p:cNvPr id="9" name="Picture 1" descr="Ring_color.jpg">
            <a:extLst>
              <a:ext uri="{FF2B5EF4-FFF2-40B4-BE49-F238E27FC236}">
                <a16:creationId xmlns:a16="http://schemas.microsoft.com/office/drawing/2014/main" id="{17A1AF3C-A04F-444F-9DCD-BE96761EB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27"/>
            <a:ext cx="91440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6">
            <a:extLst>
              <a:ext uri="{FF2B5EF4-FFF2-40B4-BE49-F238E27FC236}">
                <a16:creationId xmlns:a16="http://schemas.microsoft.com/office/drawing/2014/main" id="{4875597D-ABF3-1F4D-80E8-FD107B3E2E6C}"/>
              </a:ext>
            </a:extLst>
          </p:cNvPr>
          <p:cNvSpPr txBox="1"/>
          <p:nvPr/>
        </p:nvSpPr>
        <p:spPr>
          <a:xfrm>
            <a:off x="7049404" y="2193649"/>
            <a:ext cx="1106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 ring Plateaus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2B489F-7112-7C4C-83DA-F26428FD4EAD}"/>
              </a:ext>
            </a:extLst>
          </p:cNvPr>
          <p:cNvSpPr/>
          <p:nvPr/>
        </p:nvSpPr>
        <p:spPr>
          <a:xfrm>
            <a:off x="296883" y="5153891"/>
            <a:ext cx="6638307" cy="164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sx="1000" sy="1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043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 </a:t>
            </a:r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rot="10800000" flipV="1">
            <a:off x="2451100" y="1548030"/>
            <a:ext cx="1498600" cy="87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55770" y="5078968"/>
            <a:ext cx="4786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rings (C &amp; CD) are the warmest</a:t>
            </a:r>
          </a:p>
          <a:p>
            <a:r>
              <a:rPr lang="en-US" dirty="0"/>
              <a:t>Low filling factor and low </a:t>
            </a:r>
            <a:r>
              <a:rPr lang="en-US" dirty="0" err="1"/>
              <a:t>albedo</a:t>
            </a:r>
            <a:endParaRPr lang="en-US" dirty="0"/>
          </a:p>
          <a:p>
            <a:r>
              <a:rPr lang="en-US" dirty="0"/>
              <a:t>--&gt; less shadowing and more sunlight is absorbed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27399" y="763131"/>
            <a:ext cx="1479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Spilker</a:t>
            </a:r>
            <a:r>
              <a:rPr lang="en-US" sz="1400" dirty="0">
                <a:solidFill>
                  <a:prstClr val="black"/>
                </a:solidFill>
              </a:rPr>
              <a:t> et al. 2006</a:t>
            </a:r>
            <a:endParaRPr lang="en-US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22540"/>
              </p:ext>
            </p:extLst>
          </p:nvPr>
        </p:nvGraphicFramePr>
        <p:xfrm>
          <a:off x="886776" y="3225800"/>
          <a:ext cx="2504124" cy="15875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2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1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dirty="0"/>
                        <a:t>-</a:t>
                      </a:r>
                      <a:r>
                        <a:rPr lang="en-US" altLang="en-US" b="1" dirty="0">
                          <a:cs typeface="Arial" panose="020B0604020202020204" pitchFamily="34" charset="0"/>
                          <a:sym typeface="Symbol" pitchFamily="2" charset="2"/>
                        </a:rPr>
                        <a:t></a:t>
                      </a:r>
                      <a:r>
                        <a:rPr lang="en-US" dirty="0"/>
                        <a:t> </a:t>
                      </a:r>
                      <a:r>
                        <a:rPr lang="en-US" b="0" dirty="0"/>
                        <a:t>correlation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Unlit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54ACABBF-75A4-9547-AAFE-581B9080F09E}"/>
              </a:ext>
            </a:extLst>
          </p:cNvPr>
          <p:cNvSpPr/>
          <p:nvPr/>
        </p:nvSpPr>
        <p:spPr>
          <a:xfrm>
            <a:off x="2286000" y="10541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Temperature T - Optical depth 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endParaRPr lang="en-US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correlations</a:t>
            </a:r>
          </a:p>
        </p:txBody>
      </p:sp>
      <p:sp>
        <p:nvSpPr>
          <p:cNvPr id="19" name="ZoneTexte 26">
            <a:extLst>
              <a:ext uri="{FF2B5EF4-FFF2-40B4-BE49-F238E27FC236}">
                <a16:creationId xmlns:a16="http://schemas.microsoft.com/office/drawing/2014/main" id="{0ACFAD51-C173-D546-9CB1-D09D221E9400}"/>
              </a:ext>
            </a:extLst>
          </p:cNvPr>
          <p:cNvSpPr txBox="1"/>
          <p:nvPr/>
        </p:nvSpPr>
        <p:spPr>
          <a:xfrm>
            <a:off x="749730" y="2425699"/>
            <a:ext cx="283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Across ring system</a:t>
            </a:r>
          </a:p>
          <a:p>
            <a:r>
              <a:rPr lang="en-US" dirty="0"/>
              <a:t>(Low-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r>
              <a:rPr lang="en-US" u="sng" dirty="0"/>
              <a:t>rings</a:t>
            </a:r>
            <a:r>
              <a:rPr lang="en-US" dirty="0"/>
              <a:t> Vs 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r>
              <a:rPr lang="en-US" u="sng" dirty="0"/>
              <a:t>rings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</a:t>
            </a:r>
            <a:endParaRPr lang="en-US" sz="1600" dirty="0">
              <a:solidFill>
                <a:schemeClr val="tx1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rot="10800000" flipV="1">
            <a:off x="2451100" y="1548030"/>
            <a:ext cx="1498600" cy="87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207900" y="1548030"/>
            <a:ext cx="1485900" cy="87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559567" y="2425699"/>
            <a:ext cx="3379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Across a single ring</a:t>
            </a:r>
          </a:p>
          <a:p>
            <a:r>
              <a:rPr lang="en-US" dirty="0"/>
              <a:t>(Low-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</a:t>
            </a:r>
            <a:r>
              <a:rPr lang="en-US" u="sng" dirty="0"/>
              <a:t>regions</a:t>
            </a:r>
            <a:r>
              <a:rPr lang="en-US" dirty="0"/>
              <a:t> Vs 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</a:t>
            </a:r>
            <a:r>
              <a:rPr lang="en-US" u="sng" dirty="0"/>
              <a:t>regions</a:t>
            </a:r>
            <a:r>
              <a:rPr lang="en-US" dirty="0"/>
              <a:t>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27399" y="763131"/>
            <a:ext cx="1479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Spilker</a:t>
            </a:r>
            <a:r>
              <a:rPr lang="en-US" sz="1400" dirty="0">
                <a:solidFill>
                  <a:prstClr val="black"/>
                </a:solidFill>
              </a:rPr>
              <a:t> et al. 2006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155770" y="5078968"/>
            <a:ext cx="4786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rings (C &amp; CD) are the warmest</a:t>
            </a:r>
          </a:p>
          <a:p>
            <a:r>
              <a:rPr lang="en-US" dirty="0"/>
              <a:t>Low filling factor and low </a:t>
            </a:r>
            <a:r>
              <a:rPr lang="en-US" dirty="0" err="1"/>
              <a:t>albedo</a:t>
            </a:r>
            <a:endParaRPr lang="en-US" dirty="0"/>
          </a:p>
          <a:p>
            <a:r>
              <a:rPr lang="en-US" dirty="0"/>
              <a:t>--&gt; less shadowing and more sunlight is absorbed</a:t>
            </a: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670223"/>
              </p:ext>
            </p:extLst>
          </p:nvPr>
        </p:nvGraphicFramePr>
        <p:xfrm>
          <a:off x="886776" y="3225800"/>
          <a:ext cx="2504124" cy="15875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2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1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dirty="0"/>
                        <a:t>-</a:t>
                      </a:r>
                      <a:r>
                        <a:rPr lang="en-US" altLang="en-US" b="1" dirty="0">
                          <a:cs typeface="Arial" panose="020B0604020202020204" pitchFamily="34" charset="0"/>
                          <a:sym typeface="Symbol" pitchFamily="2" charset="2"/>
                        </a:rPr>
                        <a:t></a:t>
                      </a:r>
                      <a:r>
                        <a:rPr lang="en-US" dirty="0"/>
                        <a:t> </a:t>
                      </a:r>
                      <a:r>
                        <a:rPr lang="en-US" b="0" dirty="0"/>
                        <a:t>correlation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Unlit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DE828C1B-05E8-7A41-B55F-155CB868AB69}"/>
              </a:ext>
            </a:extLst>
          </p:cNvPr>
          <p:cNvSpPr/>
          <p:nvPr/>
        </p:nvSpPr>
        <p:spPr>
          <a:xfrm>
            <a:off x="2286000" y="10541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Temperature T - Optical depth 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endParaRPr lang="en-US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correlations</a:t>
            </a:r>
          </a:p>
        </p:txBody>
      </p:sp>
      <p:sp>
        <p:nvSpPr>
          <p:cNvPr id="20" name="ZoneTexte 26">
            <a:extLst>
              <a:ext uri="{FF2B5EF4-FFF2-40B4-BE49-F238E27FC236}">
                <a16:creationId xmlns:a16="http://schemas.microsoft.com/office/drawing/2014/main" id="{9D1499CE-A096-FA41-A14E-041734B63BA7}"/>
              </a:ext>
            </a:extLst>
          </p:cNvPr>
          <p:cNvSpPr txBox="1"/>
          <p:nvPr/>
        </p:nvSpPr>
        <p:spPr>
          <a:xfrm>
            <a:off x="749730" y="2425699"/>
            <a:ext cx="283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Across ring system</a:t>
            </a:r>
          </a:p>
          <a:p>
            <a:r>
              <a:rPr lang="en-US" dirty="0"/>
              <a:t>(Low-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r>
              <a:rPr lang="en-US" u="sng" dirty="0"/>
              <a:t>rings</a:t>
            </a:r>
            <a:r>
              <a:rPr lang="en-US" dirty="0"/>
              <a:t> Vs 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r>
              <a:rPr lang="en-US" u="sng" dirty="0"/>
              <a:t>rings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</a:t>
            </a:r>
            <a:endParaRPr lang="en-US" sz="1600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rot="10800000" flipV="1">
            <a:off x="2451100" y="1548030"/>
            <a:ext cx="1498600" cy="87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207900" y="1548030"/>
            <a:ext cx="1485900" cy="87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327399" y="763131"/>
            <a:ext cx="1479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Spilker</a:t>
            </a:r>
            <a:r>
              <a:rPr lang="en-US" sz="1400" dirty="0">
                <a:solidFill>
                  <a:prstClr val="black"/>
                </a:solidFill>
              </a:rPr>
              <a:t> et al. 2006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155770" y="5078968"/>
            <a:ext cx="4786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rings (C &amp; CD) are the warmest</a:t>
            </a:r>
          </a:p>
          <a:p>
            <a:r>
              <a:rPr lang="en-US" dirty="0"/>
              <a:t>Low filling factor and low </a:t>
            </a:r>
            <a:r>
              <a:rPr lang="en-US" dirty="0" err="1"/>
              <a:t>albedo</a:t>
            </a:r>
            <a:endParaRPr lang="en-US" dirty="0"/>
          </a:p>
          <a:p>
            <a:r>
              <a:rPr lang="en-US" dirty="0"/>
              <a:t>--&gt; less shadowing and more sunlight is absorbed</a:t>
            </a: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46957"/>
              </p:ext>
            </p:extLst>
          </p:nvPr>
        </p:nvGraphicFramePr>
        <p:xfrm>
          <a:off x="886776" y="3225800"/>
          <a:ext cx="2504124" cy="15875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2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1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dirty="0"/>
                        <a:t>-</a:t>
                      </a:r>
                      <a:r>
                        <a:rPr lang="en-US" altLang="en-US" b="1" dirty="0">
                          <a:cs typeface="Arial" panose="020B0604020202020204" pitchFamily="34" charset="0"/>
                          <a:sym typeface="Symbol" pitchFamily="2" charset="2"/>
                        </a:rPr>
                        <a:t></a:t>
                      </a:r>
                      <a:r>
                        <a:rPr lang="en-US" dirty="0"/>
                        <a:t> </a:t>
                      </a:r>
                      <a:r>
                        <a:rPr lang="en-US" b="0" dirty="0"/>
                        <a:t>correlation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Unlit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420464"/>
              </p:ext>
            </p:extLst>
          </p:nvPr>
        </p:nvGraphicFramePr>
        <p:xfrm>
          <a:off x="5864367" y="3225800"/>
          <a:ext cx="2504124" cy="15875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2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1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dirty="0"/>
                        <a:t>-</a:t>
                      </a:r>
                      <a:r>
                        <a:rPr lang="en-US" altLang="en-US" b="1" dirty="0">
                          <a:cs typeface="Arial" panose="020B0604020202020204" pitchFamily="34" charset="0"/>
                          <a:sym typeface="Symbol" pitchFamily="2" charset="2"/>
                        </a:rPr>
                        <a:t></a:t>
                      </a:r>
                      <a:r>
                        <a:rPr lang="en-US" dirty="0"/>
                        <a:t> </a:t>
                      </a:r>
                      <a:r>
                        <a:rPr lang="en-US" b="0" dirty="0"/>
                        <a:t>correlation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Unlit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1A8D4786-C90A-4043-A0E7-D245DAD75DD6}"/>
              </a:ext>
            </a:extLst>
          </p:cNvPr>
          <p:cNvSpPr/>
          <p:nvPr/>
        </p:nvSpPr>
        <p:spPr>
          <a:xfrm>
            <a:off x="2286000" y="10541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Temperature T - Optical depth 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endParaRPr lang="en-US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correlations</a:t>
            </a:r>
          </a:p>
        </p:txBody>
      </p:sp>
      <p:sp>
        <p:nvSpPr>
          <p:cNvPr id="20" name="ZoneTexte 26">
            <a:extLst>
              <a:ext uri="{FF2B5EF4-FFF2-40B4-BE49-F238E27FC236}">
                <a16:creationId xmlns:a16="http://schemas.microsoft.com/office/drawing/2014/main" id="{0F56E45C-3414-7A4B-8948-58C6930E3650}"/>
              </a:ext>
            </a:extLst>
          </p:cNvPr>
          <p:cNvSpPr txBox="1"/>
          <p:nvPr/>
        </p:nvSpPr>
        <p:spPr>
          <a:xfrm>
            <a:off x="749730" y="2425699"/>
            <a:ext cx="283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Across ring system</a:t>
            </a:r>
          </a:p>
          <a:p>
            <a:r>
              <a:rPr lang="en-US" dirty="0"/>
              <a:t>(Low-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r>
              <a:rPr lang="en-US" u="sng" dirty="0"/>
              <a:t>rings</a:t>
            </a:r>
            <a:r>
              <a:rPr lang="en-US" dirty="0"/>
              <a:t> Vs 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r>
              <a:rPr lang="en-US" u="sng" dirty="0"/>
              <a:t>rings</a:t>
            </a:r>
            <a:r>
              <a:rPr lang="en-US" dirty="0"/>
              <a:t>)</a:t>
            </a:r>
          </a:p>
        </p:txBody>
      </p:sp>
      <p:sp>
        <p:nvSpPr>
          <p:cNvPr id="26" name="ZoneTexte 27">
            <a:extLst>
              <a:ext uri="{FF2B5EF4-FFF2-40B4-BE49-F238E27FC236}">
                <a16:creationId xmlns:a16="http://schemas.microsoft.com/office/drawing/2014/main" id="{52CDAC96-E4ED-F044-A4C7-74CA9A1A2A89}"/>
              </a:ext>
            </a:extLst>
          </p:cNvPr>
          <p:cNvSpPr txBox="1"/>
          <p:nvPr/>
        </p:nvSpPr>
        <p:spPr>
          <a:xfrm>
            <a:off x="5559567" y="2425699"/>
            <a:ext cx="3379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Across a single ring</a:t>
            </a:r>
          </a:p>
          <a:p>
            <a:r>
              <a:rPr lang="en-US" dirty="0"/>
              <a:t>(Low-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</a:t>
            </a:r>
            <a:r>
              <a:rPr lang="en-US" u="sng" dirty="0"/>
              <a:t>regions</a:t>
            </a:r>
            <a:r>
              <a:rPr lang="en-US" dirty="0"/>
              <a:t> Vs 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</a:t>
            </a:r>
            <a:r>
              <a:rPr lang="en-US" u="sng" dirty="0"/>
              <a:t>regions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</a:t>
            </a:r>
            <a:endParaRPr lang="en-US" sz="1600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rot="10800000" flipV="1">
            <a:off x="2451100" y="1548030"/>
            <a:ext cx="1498600" cy="87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207900" y="1548030"/>
            <a:ext cx="1485900" cy="87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033264" y="5078968"/>
            <a:ext cx="4244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regions are the warmest on lit face</a:t>
            </a:r>
          </a:p>
          <a:p>
            <a:r>
              <a:rPr lang="en-US" dirty="0"/>
              <a:t>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regions are the coldest on unlit face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27399" y="763131"/>
            <a:ext cx="1479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Spilker</a:t>
            </a:r>
            <a:r>
              <a:rPr lang="en-US" sz="1400" dirty="0">
                <a:solidFill>
                  <a:prstClr val="black"/>
                </a:solidFill>
              </a:rPr>
              <a:t> et al. 2006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155770" y="5078968"/>
            <a:ext cx="4786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rings (C &amp; CD) are the warmest</a:t>
            </a:r>
          </a:p>
          <a:p>
            <a:r>
              <a:rPr lang="en-US" dirty="0"/>
              <a:t>Low filling factor and low </a:t>
            </a:r>
            <a:r>
              <a:rPr lang="en-US" dirty="0" err="1"/>
              <a:t>albedo</a:t>
            </a:r>
            <a:endParaRPr lang="en-US" dirty="0"/>
          </a:p>
          <a:p>
            <a:r>
              <a:rPr lang="en-US" dirty="0"/>
              <a:t>--&gt; less shadowing and more sunlight is absorbed</a:t>
            </a: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42928"/>
              </p:ext>
            </p:extLst>
          </p:nvPr>
        </p:nvGraphicFramePr>
        <p:xfrm>
          <a:off x="886776" y="3225800"/>
          <a:ext cx="2504124" cy="15875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2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1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dirty="0"/>
                        <a:t>-</a:t>
                      </a:r>
                      <a:r>
                        <a:rPr lang="en-US" altLang="en-US" b="1" dirty="0">
                          <a:cs typeface="Arial" panose="020B0604020202020204" pitchFamily="34" charset="0"/>
                          <a:sym typeface="Symbol" pitchFamily="2" charset="2"/>
                        </a:rPr>
                        <a:t></a:t>
                      </a:r>
                      <a:r>
                        <a:rPr lang="en-US" b="0" baseline="0" dirty="0">
                          <a:solidFill>
                            <a:srgbClr val="000000"/>
                          </a:solidFill>
                          <a:latin typeface="Symbol Proportional BT" charset="2"/>
                          <a:cs typeface="Symbol Proportional BT" charset="2"/>
                        </a:rPr>
                        <a:t> </a:t>
                      </a:r>
                      <a:r>
                        <a:rPr lang="en-US" b="0" dirty="0"/>
                        <a:t>correlation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Unlit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08359"/>
              </p:ext>
            </p:extLst>
          </p:nvPr>
        </p:nvGraphicFramePr>
        <p:xfrm>
          <a:off x="5864367" y="3225800"/>
          <a:ext cx="2504124" cy="15875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2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1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dirty="0"/>
                        <a:t>-</a:t>
                      </a:r>
                      <a:r>
                        <a:rPr lang="en-US" altLang="en-US" b="1" dirty="0">
                          <a:cs typeface="Arial" panose="020B0604020202020204" pitchFamily="34" charset="0"/>
                          <a:sym typeface="Symbol" pitchFamily="2" charset="2"/>
                        </a:rPr>
                        <a:t></a:t>
                      </a:r>
                      <a:r>
                        <a:rPr lang="en-US" dirty="0"/>
                        <a:t> </a:t>
                      </a:r>
                      <a:r>
                        <a:rPr lang="en-US" b="0" dirty="0"/>
                        <a:t>correlation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Unlit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2DAFC439-9EE3-EB4D-B490-379DEA98AA03}"/>
              </a:ext>
            </a:extLst>
          </p:cNvPr>
          <p:cNvSpPr/>
          <p:nvPr/>
        </p:nvSpPr>
        <p:spPr>
          <a:xfrm>
            <a:off x="2286000" y="10541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Temperature T - Optical depth 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endParaRPr lang="en-US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correlations</a:t>
            </a:r>
          </a:p>
        </p:txBody>
      </p:sp>
      <p:sp>
        <p:nvSpPr>
          <p:cNvPr id="26" name="ZoneTexte 26">
            <a:extLst>
              <a:ext uri="{FF2B5EF4-FFF2-40B4-BE49-F238E27FC236}">
                <a16:creationId xmlns:a16="http://schemas.microsoft.com/office/drawing/2014/main" id="{8AEC0F02-D86A-A843-888E-51AC727A300A}"/>
              </a:ext>
            </a:extLst>
          </p:cNvPr>
          <p:cNvSpPr txBox="1"/>
          <p:nvPr/>
        </p:nvSpPr>
        <p:spPr>
          <a:xfrm>
            <a:off x="749730" y="2425699"/>
            <a:ext cx="283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Across ring system</a:t>
            </a:r>
          </a:p>
          <a:p>
            <a:r>
              <a:rPr lang="en-US" dirty="0"/>
              <a:t>(Low-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r>
              <a:rPr lang="en-US" u="sng" dirty="0"/>
              <a:t>rings</a:t>
            </a:r>
            <a:r>
              <a:rPr lang="en-US" dirty="0"/>
              <a:t> Vs 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r>
              <a:rPr lang="en-US" u="sng" dirty="0"/>
              <a:t>rings</a:t>
            </a:r>
            <a:r>
              <a:rPr lang="en-US" dirty="0"/>
              <a:t>)</a:t>
            </a:r>
          </a:p>
        </p:txBody>
      </p:sp>
      <p:sp>
        <p:nvSpPr>
          <p:cNvPr id="29" name="ZoneTexte 27">
            <a:extLst>
              <a:ext uri="{FF2B5EF4-FFF2-40B4-BE49-F238E27FC236}">
                <a16:creationId xmlns:a16="http://schemas.microsoft.com/office/drawing/2014/main" id="{E5D8509B-2A2D-6D47-8465-97CFC78CBFAB}"/>
              </a:ext>
            </a:extLst>
          </p:cNvPr>
          <p:cNvSpPr txBox="1"/>
          <p:nvPr/>
        </p:nvSpPr>
        <p:spPr>
          <a:xfrm>
            <a:off x="5559567" y="2425699"/>
            <a:ext cx="3379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Across a single ring</a:t>
            </a:r>
          </a:p>
          <a:p>
            <a:r>
              <a:rPr lang="en-US" dirty="0"/>
              <a:t>(Low-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</a:t>
            </a:r>
            <a:r>
              <a:rPr lang="en-US" u="sng" dirty="0"/>
              <a:t>regions</a:t>
            </a:r>
            <a:r>
              <a:rPr lang="en-US" dirty="0"/>
              <a:t> Vs 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</a:t>
            </a:r>
            <a:r>
              <a:rPr lang="en-US" u="sng" dirty="0"/>
              <a:t>regions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</a:t>
            </a:r>
            <a:endParaRPr lang="en-US" sz="1600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rot="10800000" flipV="1">
            <a:off x="2451100" y="1548030"/>
            <a:ext cx="1498600" cy="87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207900" y="1548030"/>
            <a:ext cx="1485900" cy="87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31797"/>
              </p:ext>
            </p:extLst>
          </p:nvPr>
        </p:nvGraphicFramePr>
        <p:xfrm>
          <a:off x="886776" y="3225800"/>
          <a:ext cx="2504124" cy="15875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2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1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dirty="0"/>
                        <a:t>-</a:t>
                      </a:r>
                      <a:r>
                        <a:rPr lang="en-US" altLang="en-US" b="1" dirty="0">
                          <a:cs typeface="Arial" panose="020B0604020202020204" pitchFamily="34" charset="0"/>
                          <a:sym typeface="Symbol" pitchFamily="2" charset="2"/>
                        </a:rPr>
                        <a:t></a:t>
                      </a:r>
                      <a:r>
                        <a:rPr lang="en-US" dirty="0"/>
                        <a:t> </a:t>
                      </a:r>
                      <a:r>
                        <a:rPr lang="en-US" b="0" baseline="0" dirty="0">
                          <a:solidFill>
                            <a:srgbClr val="000000"/>
                          </a:solidFill>
                          <a:latin typeface="Symbol Proportional BT" charset="2"/>
                          <a:cs typeface="Symbol Proportional BT" charset="2"/>
                        </a:rPr>
                        <a:t> </a:t>
                      </a:r>
                      <a:r>
                        <a:rPr lang="en-US" b="0" dirty="0"/>
                        <a:t>correlation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Unlit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608430"/>
              </p:ext>
            </p:extLst>
          </p:nvPr>
        </p:nvGraphicFramePr>
        <p:xfrm>
          <a:off x="5864367" y="3225800"/>
          <a:ext cx="2504124" cy="15875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2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1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dirty="0"/>
                        <a:t>-</a:t>
                      </a:r>
                      <a:r>
                        <a:rPr lang="en-US" altLang="en-US" b="1" dirty="0">
                          <a:cs typeface="Arial" panose="020B0604020202020204" pitchFamily="34" charset="0"/>
                          <a:sym typeface="Symbol" pitchFamily="2" charset="2"/>
                        </a:rPr>
                        <a:t></a:t>
                      </a:r>
                      <a:r>
                        <a:rPr lang="en-US" dirty="0"/>
                        <a:t> </a:t>
                      </a:r>
                      <a:r>
                        <a:rPr lang="en-US" b="0" baseline="0" dirty="0">
                          <a:solidFill>
                            <a:srgbClr val="000000"/>
                          </a:solidFill>
                          <a:latin typeface="Symbol Proportional BT" charset="2"/>
                          <a:cs typeface="Symbol Proportional BT" charset="2"/>
                        </a:rPr>
                        <a:t> </a:t>
                      </a:r>
                      <a:r>
                        <a:rPr lang="en-US" b="0" dirty="0"/>
                        <a:t>correlation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Unlit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5033264" y="5078968"/>
            <a:ext cx="4250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regions are the warmest on lit face</a:t>
            </a:r>
          </a:p>
          <a:p>
            <a:r>
              <a:rPr lang="en-US" dirty="0"/>
              <a:t>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regions are the coldest on unlit face</a:t>
            </a:r>
          </a:p>
          <a:p>
            <a:r>
              <a:rPr lang="en-US" dirty="0"/>
              <a:t>--&gt; sunlight does not penetrate deeply </a:t>
            </a:r>
            <a:r>
              <a:rPr lang="fr-FR" dirty="0" err="1"/>
              <a:t>into</a:t>
            </a:r>
            <a:r>
              <a:rPr lang="fr-FR" dirty="0"/>
              <a:t> </a:t>
            </a:r>
          </a:p>
          <a:p>
            <a:r>
              <a:rPr lang="en-US" dirty="0"/>
              <a:t>      layer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27399" y="763131"/>
            <a:ext cx="1479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Spilker</a:t>
            </a:r>
            <a:r>
              <a:rPr lang="en-US" sz="1400" dirty="0">
                <a:solidFill>
                  <a:prstClr val="black"/>
                </a:solidFill>
              </a:rPr>
              <a:t> et al. 2006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155770" y="5078968"/>
            <a:ext cx="4786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rings (C &amp; CD) are the warmest</a:t>
            </a:r>
          </a:p>
          <a:p>
            <a:r>
              <a:rPr lang="en-US" dirty="0"/>
              <a:t>Low filling factor and low </a:t>
            </a:r>
            <a:r>
              <a:rPr lang="en-US" dirty="0" err="1"/>
              <a:t>albedo</a:t>
            </a:r>
            <a:endParaRPr lang="en-US" dirty="0"/>
          </a:p>
          <a:p>
            <a:r>
              <a:rPr lang="en-US" dirty="0"/>
              <a:t>--&gt; less shadowing and more sunlight is absorbed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8EA427-D2AF-CA49-885B-27442E8FED1C}"/>
              </a:ext>
            </a:extLst>
          </p:cNvPr>
          <p:cNvSpPr/>
          <p:nvPr/>
        </p:nvSpPr>
        <p:spPr>
          <a:xfrm>
            <a:off x="2286000" y="10541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Temperature T - Optical depth 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endParaRPr lang="en-US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correlations</a:t>
            </a:r>
          </a:p>
        </p:txBody>
      </p:sp>
      <p:sp>
        <p:nvSpPr>
          <p:cNvPr id="24" name="ZoneTexte 26">
            <a:extLst>
              <a:ext uri="{FF2B5EF4-FFF2-40B4-BE49-F238E27FC236}">
                <a16:creationId xmlns:a16="http://schemas.microsoft.com/office/drawing/2014/main" id="{A45530E7-8BA0-0A4A-910E-290BAA53AB10}"/>
              </a:ext>
            </a:extLst>
          </p:cNvPr>
          <p:cNvSpPr txBox="1"/>
          <p:nvPr/>
        </p:nvSpPr>
        <p:spPr>
          <a:xfrm>
            <a:off x="749730" y="2425699"/>
            <a:ext cx="283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Across ring system</a:t>
            </a:r>
          </a:p>
          <a:p>
            <a:r>
              <a:rPr lang="en-US" dirty="0"/>
              <a:t>(Low-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r>
              <a:rPr lang="en-US" u="sng" dirty="0"/>
              <a:t>rings</a:t>
            </a:r>
            <a:r>
              <a:rPr lang="en-US" dirty="0"/>
              <a:t> Vs 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r>
              <a:rPr lang="en-US" u="sng" dirty="0"/>
              <a:t>rings</a:t>
            </a:r>
            <a:r>
              <a:rPr lang="en-US" dirty="0"/>
              <a:t>)</a:t>
            </a:r>
          </a:p>
        </p:txBody>
      </p:sp>
      <p:sp>
        <p:nvSpPr>
          <p:cNvPr id="25" name="ZoneTexte 27">
            <a:extLst>
              <a:ext uri="{FF2B5EF4-FFF2-40B4-BE49-F238E27FC236}">
                <a16:creationId xmlns:a16="http://schemas.microsoft.com/office/drawing/2014/main" id="{DF5CE9EC-52F9-D641-B460-E19B1A813B8B}"/>
              </a:ext>
            </a:extLst>
          </p:cNvPr>
          <p:cNvSpPr txBox="1"/>
          <p:nvPr/>
        </p:nvSpPr>
        <p:spPr>
          <a:xfrm>
            <a:off x="5559567" y="2425699"/>
            <a:ext cx="3379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Across a single ring</a:t>
            </a:r>
          </a:p>
          <a:p>
            <a:r>
              <a:rPr lang="en-US" dirty="0"/>
              <a:t>(Low-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</a:t>
            </a:r>
            <a:r>
              <a:rPr lang="en-US" u="sng" dirty="0"/>
              <a:t>regions</a:t>
            </a:r>
            <a:r>
              <a:rPr lang="en-US" dirty="0"/>
              <a:t> Vs 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</a:t>
            </a:r>
            <a:r>
              <a:rPr lang="en-US" u="sng" dirty="0"/>
              <a:t>regions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</a:t>
            </a:r>
            <a:endParaRPr lang="en-US" sz="1600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rot="10800000" flipV="1">
            <a:off x="2451100" y="1548030"/>
            <a:ext cx="1498600" cy="87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207900" y="1548030"/>
            <a:ext cx="1485900" cy="87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18848"/>
              </p:ext>
            </p:extLst>
          </p:nvPr>
        </p:nvGraphicFramePr>
        <p:xfrm>
          <a:off x="886776" y="3225800"/>
          <a:ext cx="2504124" cy="15875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2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1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dirty="0"/>
                        <a:t>-</a:t>
                      </a:r>
                      <a:r>
                        <a:rPr lang="en-US" altLang="en-US" b="1" dirty="0">
                          <a:cs typeface="Arial" panose="020B0604020202020204" pitchFamily="34" charset="0"/>
                          <a:sym typeface="Symbol" pitchFamily="2" charset="2"/>
                        </a:rPr>
                        <a:t></a:t>
                      </a:r>
                      <a:r>
                        <a:rPr lang="en-US" b="0" baseline="0" dirty="0">
                          <a:solidFill>
                            <a:srgbClr val="000000"/>
                          </a:solidFill>
                          <a:latin typeface="Symbol Proportional BT" charset="2"/>
                          <a:cs typeface="Symbol Proportional BT" charset="2"/>
                        </a:rPr>
                        <a:t> </a:t>
                      </a:r>
                      <a:r>
                        <a:rPr lang="en-US" b="0" dirty="0"/>
                        <a:t>correlation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Unlit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130225"/>
              </p:ext>
            </p:extLst>
          </p:nvPr>
        </p:nvGraphicFramePr>
        <p:xfrm>
          <a:off x="5864367" y="3225800"/>
          <a:ext cx="2504124" cy="15875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52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167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US" dirty="0"/>
                        <a:t>-</a:t>
                      </a:r>
                      <a:r>
                        <a:rPr lang="en-US" altLang="en-US" b="1" dirty="0">
                          <a:cs typeface="Arial" panose="020B0604020202020204" pitchFamily="34" charset="0"/>
                          <a:sym typeface="Symbol" pitchFamily="2" charset="2"/>
                        </a:rPr>
                        <a:t></a:t>
                      </a:r>
                      <a:r>
                        <a:rPr lang="en-US" dirty="0"/>
                        <a:t> </a:t>
                      </a:r>
                      <a:r>
                        <a:rPr lang="en-US" b="0" dirty="0"/>
                        <a:t>correlation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Unlit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1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5033264" y="5078968"/>
            <a:ext cx="4250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regions are the warmest on lit face</a:t>
            </a:r>
          </a:p>
          <a:p>
            <a:r>
              <a:rPr lang="en-US" dirty="0"/>
              <a:t>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regions are the coldest on unlit face</a:t>
            </a:r>
          </a:p>
          <a:p>
            <a:r>
              <a:rPr lang="en-US" dirty="0"/>
              <a:t>--&gt; sunlight does not penetrate deeply </a:t>
            </a:r>
            <a:r>
              <a:rPr lang="fr-FR" dirty="0" err="1"/>
              <a:t>into</a:t>
            </a:r>
            <a:r>
              <a:rPr lang="fr-FR" dirty="0"/>
              <a:t> </a:t>
            </a:r>
          </a:p>
          <a:p>
            <a:r>
              <a:rPr lang="en-US" dirty="0"/>
              <a:t>      layer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27399" y="763131"/>
            <a:ext cx="1479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Spilker</a:t>
            </a:r>
            <a:r>
              <a:rPr lang="en-US" sz="1400" dirty="0">
                <a:solidFill>
                  <a:prstClr val="black"/>
                </a:solidFill>
              </a:rPr>
              <a:t> et al. 2006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155770" y="5078968"/>
            <a:ext cx="4786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rings (C &amp; CD) are the warmest</a:t>
            </a:r>
          </a:p>
          <a:p>
            <a:r>
              <a:rPr lang="en-US" dirty="0"/>
              <a:t>Low filling factor and low </a:t>
            </a:r>
            <a:r>
              <a:rPr lang="en-US" dirty="0" err="1"/>
              <a:t>albedo</a:t>
            </a:r>
            <a:endParaRPr lang="en-US" dirty="0"/>
          </a:p>
          <a:p>
            <a:r>
              <a:rPr lang="en-US" dirty="0"/>
              <a:t>--&gt; less shadowing and more sunlight is absorbed</a:t>
            </a:r>
          </a:p>
        </p:txBody>
      </p:sp>
      <p:sp>
        <p:nvSpPr>
          <p:cNvPr id="20" name="Ellipse 19"/>
          <p:cNvSpPr/>
          <p:nvPr/>
        </p:nvSpPr>
        <p:spPr>
          <a:xfrm>
            <a:off x="5207900" y="2146300"/>
            <a:ext cx="3827243" cy="46101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5987136" y="6110069"/>
            <a:ext cx="2397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valid for small scale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EC0830-3C05-4140-B467-A9B24B143A4D}"/>
              </a:ext>
            </a:extLst>
          </p:cNvPr>
          <p:cNvSpPr/>
          <p:nvPr/>
        </p:nvSpPr>
        <p:spPr>
          <a:xfrm>
            <a:off x="2286000" y="10541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Temperature T - Optical depth 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endParaRPr lang="en-US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correlations</a:t>
            </a:r>
          </a:p>
        </p:txBody>
      </p:sp>
      <p:sp>
        <p:nvSpPr>
          <p:cNvPr id="26" name="ZoneTexte 26">
            <a:extLst>
              <a:ext uri="{FF2B5EF4-FFF2-40B4-BE49-F238E27FC236}">
                <a16:creationId xmlns:a16="http://schemas.microsoft.com/office/drawing/2014/main" id="{1105DE8B-1D23-A244-B83C-FA1CFB92ADFD}"/>
              </a:ext>
            </a:extLst>
          </p:cNvPr>
          <p:cNvSpPr txBox="1"/>
          <p:nvPr/>
        </p:nvSpPr>
        <p:spPr>
          <a:xfrm>
            <a:off x="749730" y="2425699"/>
            <a:ext cx="283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Across ring system</a:t>
            </a:r>
          </a:p>
          <a:p>
            <a:r>
              <a:rPr lang="en-US" dirty="0"/>
              <a:t>(Low-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r>
              <a:rPr lang="en-US" u="sng" dirty="0"/>
              <a:t>rings</a:t>
            </a:r>
            <a:r>
              <a:rPr lang="en-US" dirty="0"/>
              <a:t> Vs 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</a:t>
            </a:r>
            <a:r>
              <a:rPr lang="en-US" u="sng" dirty="0"/>
              <a:t>rings</a:t>
            </a:r>
            <a:r>
              <a:rPr lang="en-US" dirty="0"/>
              <a:t>)</a:t>
            </a:r>
          </a:p>
        </p:txBody>
      </p:sp>
      <p:sp>
        <p:nvSpPr>
          <p:cNvPr id="30" name="ZoneTexte 27">
            <a:extLst>
              <a:ext uri="{FF2B5EF4-FFF2-40B4-BE49-F238E27FC236}">
                <a16:creationId xmlns:a16="http://schemas.microsoft.com/office/drawing/2014/main" id="{3D3E8593-42A3-074E-AE83-B667768E765B}"/>
              </a:ext>
            </a:extLst>
          </p:cNvPr>
          <p:cNvSpPr txBox="1"/>
          <p:nvPr/>
        </p:nvSpPr>
        <p:spPr>
          <a:xfrm>
            <a:off x="5559567" y="2425699"/>
            <a:ext cx="3379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Across a single ring</a:t>
            </a:r>
          </a:p>
          <a:p>
            <a:r>
              <a:rPr lang="en-US" dirty="0"/>
              <a:t>(Low-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</a:t>
            </a:r>
            <a:r>
              <a:rPr lang="en-US" u="sng" dirty="0"/>
              <a:t>regions</a:t>
            </a:r>
            <a:r>
              <a:rPr lang="en-US" dirty="0"/>
              <a:t> Vs High-</a:t>
            </a:r>
            <a:r>
              <a:rPr lang="en-US" altLang="en-US" b="1" dirty="0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dirty="0"/>
              <a:t>  </a:t>
            </a:r>
            <a:r>
              <a:rPr lang="en-US" u="sng" dirty="0"/>
              <a:t>regions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</a:t>
            </a:r>
            <a:endParaRPr lang="en-US" sz="1600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pic>
        <p:nvPicPr>
          <p:cNvPr id="14" name="Image 13" descr="Capture d’écran 2018-08-07 à 21.20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931"/>
            <a:ext cx="4630275" cy="201816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511994" y="763131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Tiscareno</a:t>
            </a:r>
            <a:r>
              <a:rPr lang="en-US" sz="1400" dirty="0"/>
              <a:t> et al. Science under review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</a:t>
            </a:r>
            <a:endParaRPr lang="en-US" sz="1600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pic>
        <p:nvPicPr>
          <p:cNvPr id="14" name="Image 13" descr="Capture d’écran 2018-08-07 à 21.20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931"/>
            <a:ext cx="4630275" cy="2018169"/>
          </a:xfrm>
          <a:prstGeom prst="rect">
            <a:avLst/>
          </a:prstGeom>
        </p:spPr>
      </p:pic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441"/>
              </p:ext>
            </p:extLst>
          </p:nvPr>
        </p:nvGraphicFramePr>
        <p:xfrm>
          <a:off x="5290452" y="2130756"/>
          <a:ext cx="3485247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9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T-</a:t>
                      </a:r>
                      <a:r>
                        <a:rPr lang="en-US" altLang="en-US" b="1" dirty="0">
                          <a:cs typeface="Arial" panose="020B0604020202020204" pitchFamily="34" charset="0"/>
                          <a:sym typeface="Symbol" pitchFamily="2" charset="2"/>
                        </a:rPr>
                        <a:t></a:t>
                      </a:r>
                      <a:r>
                        <a:rPr lang="en-US" dirty="0"/>
                        <a:t> correlation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unlit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 ring plateaus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511994" y="763131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Tiscareno</a:t>
            </a:r>
            <a:r>
              <a:rPr lang="en-US" sz="1400" dirty="0"/>
              <a:t> et al. Science under review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</a:t>
            </a:r>
            <a:endParaRPr lang="en-US" sz="1600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pic>
        <p:nvPicPr>
          <p:cNvPr id="14" name="Image 13" descr="Capture d’écran 2018-08-07 à 21.20.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3931"/>
            <a:ext cx="4630275" cy="2018169"/>
          </a:xfrm>
          <a:prstGeom prst="rect">
            <a:avLst/>
          </a:prstGeom>
        </p:spPr>
      </p:pic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463076"/>
              </p:ext>
            </p:extLst>
          </p:nvPr>
        </p:nvGraphicFramePr>
        <p:xfrm>
          <a:off x="5290452" y="2130756"/>
          <a:ext cx="3485247" cy="2062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9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T-</a:t>
                      </a:r>
                      <a:r>
                        <a:rPr lang="en-US" altLang="en-US" b="1" dirty="0">
                          <a:cs typeface="Arial" panose="020B0604020202020204" pitchFamily="34" charset="0"/>
                          <a:sym typeface="Symbol" pitchFamily="2" charset="2"/>
                        </a:rPr>
                        <a:t></a:t>
                      </a:r>
                      <a:r>
                        <a:rPr lang="en-US" dirty="0"/>
                        <a:t> correlation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unlit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 ring plateaus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 ring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 ring halo</a:t>
                      </a:r>
                    </a:p>
                    <a:p>
                      <a:r>
                        <a:rPr lang="en-US" sz="1400" dirty="0"/>
                        <a:t>(Janus</a:t>
                      </a:r>
                      <a:r>
                        <a:rPr lang="en-US" sz="1400" baseline="0" dirty="0"/>
                        <a:t> 2:1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511994" y="763131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Tiscareno</a:t>
            </a:r>
            <a:r>
              <a:rPr lang="en-US" sz="1400" dirty="0"/>
              <a:t> et al. Science under review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DA8395-7875-094D-8A71-07A91049A3D4}"/>
              </a:ext>
            </a:extLst>
          </p:cNvPr>
          <p:cNvGrpSpPr/>
          <p:nvPr/>
        </p:nvGrpSpPr>
        <p:grpSpPr>
          <a:xfrm>
            <a:off x="110065" y="2667000"/>
            <a:ext cx="4389356" cy="2108200"/>
            <a:chOff x="110065" y="2667000"/>
            <a:chExt cx="4389356" cy="2108200"/>
          </a:xfrm>
        </p:grpSpPr>
        <p:pic>
          <p:nvPicPr>
            <p:cNvPr id="19" name="Image 18" descr="Capture d’écran 2018-08-07 à 21.25.0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65" y="2667000"/>
              <a:ext cx="4389356" cy="2108200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ABDB699-4F61-044D-9D74-B60C3E31A98C}"/>
                </a:ext>
              </a:extLst>
            </p:cNvPr>
            <p:cNvCxnSpPr/>
            <p:nvPr/>
          </p:nvCxnSpPr>
          <p:spPr>
            <a:xfrm flipV="1">
              <a:off x="1108364" y="2719449"/>
              <a:ext cx="0" cy="1674421"/>
            </a:xfrm>
            <a:prstGeom prst="line">
              <a:avLst/>
            </a:prstGeom>
            <a:ln w="127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gner et arrondir un rectangle à un seul coin 6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</a:t>
            </a:r>
            <a:endParaRPr lang="en-US" sz="1600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pic>
        <p:nvPicPr>
          <p:cNvPr id="14" name="Image 13" descr="Capture d’écran 2018-08-07 à 21.20.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3931"/>
            <a:ext cx="4630275" cy="2018169"/>
          </a:xfrm>
          <a:prstGeom prst="rect">
            <a:avLst/>
          </a:prstGeom>
        </p:spPr>
      </p:pic>
      <p:pic>
        <p:nvPicPr>
          <p:cNvPr id="15" name="Image 14" descr="Capture d’écran 2018-08-07 à 21.22.5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9" y="4798364"/>
            <a:ext cx="4557705" cy="2059636"/>
          </a:xfrm>
          <a:prstGeom prst="rect">
            <a:avLst/>
          </a:prstGeom>
        </p:spPr>
      </p:pic>
      <p:pic>
        <p:nvPicPr>
          <p:cNvPr id="13" name="Image 12" descr="Capture d’écran 2018-08-07 à 21.25.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65" y="2667000"/>
            <a:ext cx="4389356" cy="2108200"/>
          </a:xfrm>
          <a:prstGeom prst="rect">
            <a:avLst/>
          </a:prstGeom>
        </p:spPr>
      </p:pic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65113"/>
              </p:ext>
            </p:extLst>
          </p:nvPr>
        </p:nvGraphicFramePr>
        <p:xfrm>
          <a:off x="5290452" y="2130756"/>
          <a:ext cx="3485247" cy="3225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9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T-</a:t>
                      </a:r>
                      <a:r>
                        <a:rPr lang="en-US" altLang="en-US" b="1" dirty="0">
                          <a:cs typeface="Arial" panose="020B0604020202020204" pitchFamily="34" charset="0"/>
                          <a:sym typeface="Symbol" pitchFamily="2" charset="2"/>
                        </a:rPr>
                        <a:t></a:t>
                      </a:r>
                      <a:r>
                        <a:rPr lang="en-US" dirty="0"/>
                        <a:t> correlation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unlit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 ring plateaus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 ring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 ring halo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(Janus 2:1)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inner A ring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 ring halos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(Janus 4:3/5:4/6:5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Mimas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5:3)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4511994" y="763131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Tiscareno</a:t>
            </a:r>
            <a:r>
              <a:rPr lang="en-US" sz="1400" dirty="0"/>
              <a:t> et al. Science under review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5296FA-D9A4-FA42-9B50-7BE01292CBC3}"/>
              </a:ext>
            </a:extLst>
          </p:cNvPr>
          <p:cNvGrpSpPr/>
          <p:nvPr/>
        </p:nvGrpSpPr>
        <p:grpSpPr>
          <a:xfrm>
            <a:off x="120459" y="2667000"/>
            <a:ext cx="4389356" cy="2108200"/>
            <a:chOff x="110065" y="2667000"/>
            <a:chExt cx="4389356" cy="2108200"/>
          </a:xfrm>
        </p:grpSpPr>
        <p:pic>
          <p:nvPicPr>
            <p:cNvPr id="24" name="Image 18" descr="Capture d’écran 2018-08-07 à 21.25.01.png">
              <a:extLst>
                <a:ext uri="{FF2B5EF4-FFF2-40B4-BE49-F238E27FC236}">
                  <a16:creationId xmlns:a16="http://schemas.microsoft.com/office/drawing/2014/main" id="{E07EF300-5E4D-A04F-BBB5-8C7B93334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065" y="2667000"/>
              <a:ext cx="4389356" cy="2108200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F77BC04-618F-DD4C-BEC0-BE472D5D4C4C}"/>
                </a:ext>
              </a:extLst>
            </p:cNvPr>
            <p:cNvCxnSpPr/>
            <p:nvPr/>
          </p:nvCxnSpPr>
          <p:spPr>
            <a:xfrm flipV="1">
              <a:off x="1108364" y="2719449"/>
              <a:ext cx="0" cy="1674421"/>
            </a:xfrm>
            <a:prstGeom prst="line">
              <a:avLst/>
            </a:prstGeom>
            <a:ln w="127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7557"/>
          </a:xfrm>
        </p:spPr>
        <p:txBody>
          <a:bodyPr>
            <a:normAutofit fontScale="90000"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9291" y="2153892"/>
            <a:ext cx="6720113" cy="470410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Temperatures for large ring structures                           (</a:t>
            </a:r>
            <a:r>
              <a:rPr lang="en-US" sz="2800" dirty="0" err="1">
                <a:latin typeface="Symbol Proportional BT" charset="2"/>
              </a:rPr>
              <a:t>d</a:t>
            </a:r>
            <a:r>
              <a:rPr lang="en-US" sz="2800" dirty="0" err="1"/>
              <a:t>R</a:t>
            </a:r>
            <a:r>
              <a:rPr lang="en-US" sz="2800" dirty="0"/>
              <a:t> = 3,000 km) derived earlier in mission </a:t>
            </a:r>
          </a:p>
          <a:p>
            <a:pPr lvl="1"/>
            <a:r>
              <a:rPr lang="en-US" sz="2400" dirty="0"/>
              <a:t>Diurnal eclipse, seasons, phase angle effects </a:t>
            </a:r>
          </a:p>
          <a:p>
            <a:pPr lvl="1"/>
            <a:r>
              <a:rPr lang="en-US" sz="2400" dirty="0"/>
              <a:t>Temperature-Optical depth (T-</a:t>
            </a:r>
            <a:r>
              <a:rPr lang="en-US" altLang="en-US" sz="2400" b="1" dirty="0">
                <a:cs typeface="Arial" panose="020B0604020202020204" pitchFamily="34" charset="0"/>
                <a:sym typeface="Symbol" pitchFamily="2" charset="2"/>
              </a:rPr>
              <a:t> </a:t>
            </a:r>
            <a:r>
              <a:rPr lang="en-US" sz="2400" dirty="0">
                <a:latin typeface="Symbol Proportional BT" charset="2"/>
                <a:cs typeface="Symbol Proportional BT" charset="2"/>
              </a:rPr>
              <a:t>)</a:t>
            </a:r>
            <a:r>
              <a:rPr lang="en-US" sz="2400" dirty="0"/>
              <a:t> correlations</a:t>
            </a:r>
          </a:p>
          <a:p>
            <a:endParaRPr lang="en-US" sz="2800" dirty="0"/>
          </a:p>
          <a:p>
            <a:r>
              <a:rPr lang="en-US" sz="2800" dirty="0"/>
              <a:t>Thermal behavior of small scale structures                           (plateaus, halos: </a:t>
            </a:r>
            <a:r>
              <a:rPr lang="en-US" sz="2800" dirty="0" err="1">
                <a:latin typeface="Symbol Proportional BT" charset="2"/>
              </a:rPr>
              <a:t>d</a:t>
            </a:r>
            <a:r>
              <a:rPr lang="en-US" sz="2800" dirty="0" err="1"/>
              <a:t>R</a:t>
            </a:r>
            <a:r>
              <a:rPr lang="en-US" sz="2800" dirty="0"/>
              <a:t> &lt; 300 km) is not well characterized</a:t>
            </a:r>
          </a:p>
          <a:p>
            <a:endParaRPr lang="en-US" sz="2400" dirty="0"/>
          </a:p>
          <a:p>
            <a:r>
              <a:rPr lang="en-US" sz="2800" dirty="0"/>
              <a:t>Use Ring-Grazing and Grand Finale data</a:t>
            </a:r>
          </a:p>
          <a:p>
            <a:pPr lvl="1"/>
            <a:r>
              <a:rPr lang="en-US" sz="2400" dirty="0"/>
              <a:t>Very high spatial resolution</a:t>
            </a:r>
          </a:p>
          <a:p>
            <a:pPr lvl="1"/>
            <a:r>
              <a:rPr lang="en-US" sz="2400" dirty="0"/>
              <a:t>Do small scale structures thermally behave like large scale structures?</a:t>
            </a:r>
          </a:p>
          <a:p>
            <a:endParaRPr lang="en-US" sz="2800" dirty="0"/>
          </a:p>
        </p:txBody>
      </p:sp>
      <p:pic>
        <p:nvPicPr>
          <p:cNvPr id="4" name="Image 3" descr="N1477742794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149" y="2470648"/>
            <a:ext cx="1917700" cy="1917700"/>
          </a:xfrm>
          <a:prstGeom prst="rect">
            <a:avLst/>
          </a:prstGeom>
        </p:spPr>
      </p:pic>
      <p:pic>
        <p:nvPicPr>
          <p:cNvPr id="5" name="Image 4" descr="N1870075456_1_cal.IMG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404" y="4574479"/>
            <a:ext cx="1910445" cy="19104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49404" y="6524149"/>
            <a:ext cx="8403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</a:rPr>
              <a:t>Mimas</a:t>
            </a:r>
            <a:r>
              <a:rPr lang="en-US" sz="1200" dirty="0">
                <a:solidFill>
                  <a:prstClr val="black"/>
                </a:solidFill>
              </a:rPr>
              <a:t> 5:3</a:t>
            </a:r>
            <a:endParaRPr lang="en-US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7166473" y="143750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Plateaus</a:t>
            </a:r>
          </a:p>
        </p:txBody>
      </p:sp>
      <p:pic>
        <p:nvPicPr>
          <p:cNvPr id="9" name="Picture 1" descr="Ring_color.jpg">
            <a:extLst>
              <a:ext uri="{FF2B5EF4-FFF2-40B4-BE49-F238E27FC236}">
                <a16:creationId xmlns:a16="http://schemas.microsoft.com/office/drawing/2014/main" id="{17A1AF3C-A04F-444F-9DCD-BE96761EB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827"/>
            <a:ext cx="91440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6">
            <a:extLst>
              <a:ext uri="{FF2B5EF4-FFF2-40B4-BE49-F238E27FC236}">
                <a16:creationId xmlns:a16="http://schemas.microsoft.com/office/drawing/2014/main" id="{4875597D-ABF3-1F4D-80E8-FD107B3E2E6C}"/>
              </a:ext>
            </a:extLst>
          </p:cNvPr>
          <p:cNvSpPr txBox="1"/>
          <p:nvPr/>
        </p:nvSpPr>
        <p:spPr>
          <a:xfrm>
            <a:off x="7049404" y="2193649"/>
            <a:ext cx="1106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 ring Plateaus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</a:t>
            </a:r>
            <a:endParaRPr lang="en-US" sz="1600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sp>
        <p:nvSpPr>
          <p:cNvPr id="13" name="Rogner et arrondir un rectangle à un seul coin 12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C-B-A / halo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dichotomy</a:t>
            </a:r>
          </a:p>
        </p:txBody>
      </p:sp>
      <p:pic>
        <p:nvPicPr>
          <p:cNvPr id="16" name="Image 15" descr="Capture d’écran 2018-08-07 à 21.20.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3931"/>
            <a:ext cx="4630275" cy="2018169"/>
          </a:xfrm>
          <a:prstGeom prst="rect">
            <a:avLst/>
          </a:prstGeom>
        </p:spPr>
      </p:pic>
      <p:pic>
        <p:nvPicPr>
          <p:cNvPr id="17" name="Image 16" descr="Capture d’écran 2018-08-07 à 21.22.5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9" y="4798364"/>
            <a:ext cx="4557705" cy="205963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511994" y="763131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Tiscareno</a:t>
            </a:r>
            <a:r>
              <a:rPr lang="en-US" sz="1400" dirty="0"/>
              <a:t> et al. Science under review</a:t>
            </a: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379560"/>
              </p:ext>
            </p:extLst>
          </p:nvPr>
        </p:nvGraphicFramePr>
        <p:xfrm>
          <a:off x="5290452" y="2130756"/>
          <a:ext cx="3485247" cy="3225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9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T-</a:t>
                      </a:r>
                      <a:r>
                        <a:rPr lang="en-US" altLang="en-US" b="1" dirty="0">
                          <a:cs typeface="Arial" panose="020B0604020202020204" pitchFamily="34" charset="0"/>
                          <a:sym typeface="Symbol" pitchFamily="2" charset="2"/>
                        </a:rPr>
                        <a:t></a:t>
                      </a:r>
                      <a:r>
                        <a:rPr lang="en-US" dirty="0"/>
                        <a:t> correlation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unlit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 ring plateaus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 ring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 ring halo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(Janus 2:1)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inner A ring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F1E7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 ring halos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(Janus 4:3/5:4/6:5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Mimas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5:3)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6B19040E-7D1B-EC43-ABAC-34787A8DE5B6}"/>
              </a:ext>
            </a:extLst>
          </p:cNvPr>
          <p:cNvGrpSpPr/>
          <p:nvPr/>
        </p:nvGrpSpPr>
        <p:grpSpPr>
          <a:xfrm>
            <a:off x="120459" y="2667000"/>
            <a:ext cx="4389356" cy="2108200"/>
            <a:chOff x="110065" y="2667000"/>
            <a:chExt cx="4389356" cy="2108200"/>
          </a:xfrm>
        </p:grpSpPr>
        <p:pic>
          <p:nvPicPr>
            <p:cNvPr id="23" name="Image 18" descr="Capture d’écran 2018-08-07 à 21.25.01.png">
              <a:extLst>
                <a:ext uri="{FF2B5EF4-FFF2-40B4-BE49-F238E27FC236}">
                  <a16:creationId xmlns:a16="http://schemas.microsoft.com/office/drawing/2014/main" id="{8F6C2857-6A8D-BA44-914E-F5A01996C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065" y="2667000"/>
              <a:ext cx="4389356" cy="2108200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D1079D-D010-F441-9C00-41927EF11A96}"/>
                </a:ext>
              </a:extLst>
            </p:cNvPr>
            <p:cNvCxnSpPr/>
            <p:nvPr/>
          </p:nvCxnSpPr>
          <p:spPr>
            <a:xfrm flipV="1">
              <a:off x="1108364" y="2719449"/>
              <a:ext cx="0" cy="1674421"/>
            </a:xfrm>
            <a:prstGeom prst="line">
              <a:avLst/>
            </a:prstGeom>
            <a:ln w="127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</a:t>
            </a:r>
            <a:endParaRPr lang="en-US" sz="1600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sp>
        <p:nvSpPr>
          <p:cNvPr id="13" name="Rogner et arrondir un rectangle à un seul coin 12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C-B-A / halo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dichotomy</a:t>
            </a:r>
          </a:p>
        </p:txBody>
      </p:sp>
      <p:pic>
        <p:nvPicPr>
          <p:cNvPr id="16" name="Image 15" descr="Capture d’écran 2018-08-07 à 21.20.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3931"/>
            <a:ext cx="4630275" cy="2018169"/>
          </a:xfrm>
          <a:prstGeom prst="rect">
            <a:avLst/>
          </a:prstGeom>
        </p:spPr>
      </p:pic>
      <p:pic>
        <p:nvPicPr>
          <p:cNvPr id="17" name="Image 16" descr="Capture d’écran 2018-08-07 à 21.22.5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9" y="4798364"/>
            <a:ext cx="4557705" cy="205963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150500" y="5613400"/>
            <a:ext cx="389917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 and B rings’ halos </a:t>
            </a:r>
            <a:r>
              <a:rPr lang="en-US" b="1" dirty="0"/>
              <a:t>seem to not</a:t>
            </a:r>
          </a:p>
          <a:p>
            <a:r>
              <a:rPr lang="en-US" dirty="0"/>
              <a:t>thermally behave  like large structures</a:t>
            </a:r>
          </a:p>
          <a:p>
            <a:r>
              <a:rPr lang="en-US" dirty="0"/>
              <a:t>(due to halo’s small and dark particles?)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11994" y="763131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Tiscareno</a:t>
            </a:r>
            <a:r>
              <a:rPr lang="en-US" sz="1400" dirty="0"/>
              <a:t> et al. Science under review</a:t>
            </a: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557661"/>
              </p:ext>
            </p:extLst>
          </p:nvPr>
        </p:nvGraphicFramePr>
        <p:xfrm>
          <a:off x="5290452" y="2130756"/>
          <a:ext cx="3485247" cy="3225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9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T-</a:t>
                      </a:r>
                      <a:r>
                        <a:rPr lang="en-US" altLang="en-US" b="1" dirty="0">
                          <a:cs typeface="Arial" panose="020B0604020202020204" pitchFamily="34" charset="0"/>
                          <a:sym typeface="Symbol" pitchFamily="2" charset="2"/>
                        </a:rPr>
                        <a:t></a:t>
                      </a:r>
                      <a:r>
                        <a:rPr lang="en-US" dirty="0"/>
                        <a:t> correlation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unlit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 ring plateaus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 ring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 ring halo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(Janus 2:1)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inner A ring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F1E7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 ring halos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(Janus 4:3/5:4/6:5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Mimas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5:3)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DEC608D-2DD5-9044-83A0-C82EE20C87C4}"/>
              </a:ext>
            </a:extLst>
          </p:cNvPr>
          <p:cNvGrpSpPr/>
          <p:nvPr/>
        </p:nvGrpSpPr>
        <p:grpSpPr>
          <a:xfrm>
            <a:off x="120459" y="2667000"/>
            <a:ext cx="4389356" cy="2108200"/>
            <a:chOff x="110065" y="2667000"/>
            <a:chExt cx="4389356" cy="2108200"/>
          </a:xfrm>
        </p:grpSpPr>
        <p:pic>
          <p:nvPicPr>
            <p:cNvPr id="26" name="Image 18" descr="Capture d’écran 2018-08-07 à 21.25.01.png">
              <a:extLst>
                <a:ext uri="{FF2B5EF4-FFF2-40B4-BE49-F238E27FC236}">
                  <a16:creationId xmlns:a16="http://schemas.microsoft.com/office/drawing/2014/main" id="{76C62B03-89BD-8440-A401-58DE13FCE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065" y="2667000"/>
              <a:ext cx="4389356" cy="21082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C40403E-400B-9444-8424-1E381E6072C5}"/>
                </a:ext>
              </a:extLst>
            </p:cNvPr>
            <p:cNvCxnSpPr/>
            <p:nvPr/>
          </p:nvCxnSpPr>
          <p:spPr>
            <a:xfrm flipV="1">
              <a:off x="1108364" y="2719449"/>
              <a:ext cx="0" cy="1674421"/>
            </a:xfrm>
            <a:prstGeom prst="line">
              <a:avLst/>
            </a:prstGeom>
            <a:ln w="127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</a:t>
            </a:r>
            <a:endParaRPr lang="en-US" sz="1600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sp>
        <p:nvSpPr>
          <p:cNvPr id="14" name="Rogner et arrondir un rectangle à un seul coin 13"/>
          <p:cNvSpPr/>
          <p:nvPr/>
        </p:nvSpPr>
        <p:spPr>
          <a:xfrm>
            <a:off x="7612738" y="60475"/>
            <a:ext cx="1422406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Conclusions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23900" y="1231900"/>
            <a:ext cx="83112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Grand Finale results: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CIRS spectra resolved small scale structure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Effective temperature derived from Planck fits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ogner et arrondir un rectangle à un seul coin 15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C-B-A / halo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dichotomy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</a:t>
            </a:r>
            <a:endParaRPr lang="en-US" sz="1600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sp>
        <p:nvSpPr>
          <p:cNvPr id="14" name="Rogner et arrondir un rectangle à un seul coin 13"/>
          <p:cNvSpPr/>
          <p:nvPr/>
        </p:nvSpPr>
        <p:spPr>
          <a:xfrm>
            <a:off x="7612738" y="60475"/>
            <a:ext cx="1422406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Conclusions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23900" y="1231900"/>
            <a:ext cx="831124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Grand Finale results: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CIRS spectra resolved small scale structure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Effective temperature derived from Planck fits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On unlit side, halos </a:t>
            </a:r>
            <a:r>
              <a:rPr lang="en-US" sz="2400" b="1" dirty="0"/>
              <a:t>seem to not</a:t>
            </a:r>
            <a:r>
              <a:rPr lang="en-US" sz="2400" dirty="0">
                <a:solidFill>
                  <a:srgbClr val="000000"/>
                </a:solidFill>
              </a:rPr>
              <a:t> thermally behave like large scale structures (did CIRS see small and dark particles?)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ogner et arrondir un rectangle à un seul coin 15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C-B-A / halo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dichotomy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gner et arrondir un rectangle à un seul coin 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3107866" y="55635"/>
            <a:ext cx="13552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Blackbody fits</a:t>
            </a:r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4499421" y="55635"/>
            <a:ext cx="1451429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T-</a:t>
            </a:r>
            <a:r>
              <a:rPr lang="en-US" altLang="en-US" sz="1600" b="1" dirty="0">
                <a:solidFill>
                  <a:schemeClr val="tx1"/>
                </a:solidFill>
                <a:cs typeface="Arial" panose="020B0604020202020204" pitchFamily="34" charset="0"/>
                <a:sym typeface="Symbol" pitchFamily="2" charset="2"/>
              </a:rPr>
              <a:t></a:t>
            </a:r>
            <a:endParaRPr lang="en-US" sz="1600" dirty="0">
              <a:solidFill>
                <a:srgbClr val="000000"/>
              </a:solidFill>
              <a:latin typeface="Symbol Proportional BT" charset="2"/>
              <a:cs typeface="Symbol Proportional BT" charset="2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correlations</a:t>
            </a:r>
          </a:p>
        </p:txBody>
      </p:sp>
      <p:sp>
        <p:nvSpPr>
          <p:cNvPr id="14" name="Rogner et arrondir un rectangle à un seul coin 13"/>
          <p:cNvSpPr/>
          <p:nvPr/>
        </p:nvSpPr>
        <p:spPr>
          <a:xfrm>
            <a:off x="7612738" y="60475"/>
            <a:ext cx="1422406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Conclusions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23900" y="4521200"/>
            <a:ext cx="823645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Next step: comparison with Saturn Orbit Insertion (SOI)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 CIRS SOI might resolve halo’s core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23900" y="1231900"/>
            <a:ext cx="831124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Grand Finale results: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CIRS spectra resolved small scale structure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Effective temperature derived from Planck fits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On unlit side, halos </a:t>
            </a:r>
            <a:r>
              <a:rPr lang="en-US" sz="2400" b="1" dirty="0"/>
              <a:t>seem to not</a:t>
            </a:r>
            <a:r>
              <a:rPr lang="en-US" sz="2400" dirty="0">
                <a:solidFill>
                  <a:srgbClr val="000000"/>
                </a:solidFill>
              </a:rPr>
              <a:t> thermally behave like large scale structures (did CIRS see small and dark particles?)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ogner et arrondir un rectangle à un seul coin 21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C-B-A / halo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dichotomy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saturn-ring-observer-scene-revised-3-hi-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39"/>
          <a:stretch>
            <a:fillRect/>
          </a:stretch>
        </p:blipFill>
        <p:spPr bwMode="auto">
          <a:xfrm>
            <a:off x="1498575" y="0"/>
            <a:ext cx="764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1F5BAB-F3C3-804B-8FE5-8B00C5FA94C6}"/>
              </a:ext>
            </a:extLst>
          </p:cNvPr>
          <p:cNvSpPr txBox="1"/>
          <p:nvPr/>
        </p:nvSpPr>
        <p:spPr>
          <a:xfrm>
            <a:off x="154379" y="178130"/>
            <a:ext cx="2435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Saturn Ring </a:t>
            </a:r>
          </a:p>
          <a:p>
            <a:r>
              <a:rPr lang="en-US" sz="3600" dirty="0">
                <a:solidFill>
                  <a:schemeClr val="bg1"/>
                </a:solidFill>
              </a:rPr>
              <a:t>Observer</a:t>
            </a:r>
          </a:p>
        </p:txBody>
      </p:sp>
    </p:spTree>
    <p:extLst>
      <p:ext uri="{BB962C8B-B14F-4D97-AF65-F5344CB8AC3E}">
        <p14:creationId xmlns:p14="http://schemas.microsoft.com/office/powerpoint/2010/main" val="3643114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21000"/>
            <a:ext cx="8229600" cy="1143000"/>
          </a:xfrm>
        </p:spPr>
        <p:txBody>
          <a:bodyPr/>
          <a:lstStyle/>
          <a:p>
            <a:r>
              <a:rPr lang="en-US" dirty="0"/>
              <a:t>Supplementary material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720850" y="107950"/>
            <a:ext cx="7391400" cy="1143000"/>
          </a:xfrm>
        </p:spPr>
        <p:txBody>
          <a:bodyPr/>
          <a:lstStyle/>
          <a:p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CIRS Temperature variations with changing solar elevation</a:t>
            </a:r>
          </a:p>
        </p:txBody>
      </p:sp>
      <p:pic>
        <p:nvPicPr>
          <p:cNvPr id="17410" name="Image 93" descr="Capture d’écran 2010-10-15 à 11.24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73" r="33746" b="435"/>
          <a:stretch>
            <a:fillRect/>
          </a:stretch>
        </p:blipFill>
        <p:spPr bwMode="auto">
          <a:xfrm>
            <a:off x="2795588" y="1417638"/>
            <a:ext cx="6303962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-87313" y="1117600"/>
            <a:ext cx="3279776" cy="5745163"/>
            <a:chOff x="336550" y="646113"/>
            <a:chExt cx="3016250" cy="5449887"/>
          </a:xfrm>
        </p:grpSpPr>
        <p:pic>
          <p:nvPicPr>
            <p:cNvPr id="17420" name="Picture 5" descr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6" r="68195"/>
            <a:stretch>
              <a:fillRect/>
            </a:stretch>
          </p:blipFill>
          <p:spPr bwMode="auto">
            <a:xfrm>
              <a:off x="413681" y="646113"/>
              <a:ext cx="2494494" cy="544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 Box 6"/>
            <p:cNvSpPr txBox="1">
              <a:spLocks noChangeArrowheads="1"/>
            </p:cNvSpPr>
            <p:nvPr/>
          </p:nvSpPr>
          <p:spPr bwMode="auto">
            <a:xfrm>
              <a:off x="1143000" y="685800"/>
              <a:ext cx="13144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ea typeface="ＭＳ Ｐゴシック" charset="0"/>
                </a:rPr>
                <a:t>TEMPERATURE</a:t>
              </a: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7422" name="Text Box 7"/>
            <p:cNvSpPr txBox="1">
              <a:spLocks noChangeArrowheads="1"/>
            </p:cNvSpPr>
            <p:nvPr/>
          </p:nvSpPr>
          <p:spPr bwMode="auto">
            <a:xfrm>
              <a:off x="381000" y="990600"/>
              <a:ext cx="2971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ea typeface="ＭＳ Ｐゴシック" charset="0"/>
                </a:rPr>
                <a:t>40   50    60     70    80    90   100  110  120</a:t>
              </a:r>
              <a:endParaRPr kumimoji="0" lang="es-ES_tradnl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7423" name="Text Box 8"/>
            <p:cNvSpPr txBox="1">
              <a:spLocks noChangeArrowheads="1"/>
            </p:cNvSpPr>
            <p:nvPr/>
          </p:nvSpPr>
          <p:spPr bwMode="auto">
            <a:xfrm>
              <a:off x="381000" y="2082800"/>
              <a:ext cx="7302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ea typeface="ＭＳ Ｐゴシック" charset="0"/>
                </a:rPr>
                <a:t>B’=-21.3º</a:t>
              </a: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7424" name="Text Box 10"/>
            <p:cNvSpPr txBox="1">
              <a:spLocks noChangeArrowheads="1"/>
            </p:cNvSpPr>
            <p:nvPr/>
          </p:nvSpPr>
          <p:spPr bwMode="auto">
            <a:xfrm>
              <a:off x="381000" y="2971800"/>
              <a:ext cx="7302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ea typeface="ＭＳ Ｐゴシック" charset="0"/>
                </a:rPr>
                <a:t>B’=-14.6º</a:t>
              </a: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7425" name="Text Box 11"/>
            <p:cNvSpPr txBox="1">
              <a:spLocks noChangeArrowheads="1"/>
            </p:cNvSpPr>
            <p:nvPr/>
          </p:nvSpPr>
          <p:spPr bwMode="auto">
            <a:xfrm>
              <a:off x="336550" y="3946525"/>
              <a:ext cx="7302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ea typeface="ＭＳ Ｐゴシック" charset="0"/>
                </a:rPr>
                <a:t>B’=-09.2º</a:t>
              </a: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7426" name="Text Box 12"/>
            <p:cNvSpPr txBox="1">
              <a:spLocks noChangeArrowheads="1"/>
            </p:cNvSpPr>
            <p:nvPr/>
          </p:nvSpPr>
          <p:spPr bwMode="auto">
            <a:xfrm>
              <a:off x="336550" y="4784725"/>
              <a:ext cx="7302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ea typeface="ＭＳ Ｐゴシック" charset="0"/>
                </a:rPr>
                <a:t>B’=-02.7º</a:t>
              </a: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  <p:sp>
          <p:nvSpPr>
            <p:cNvPr id="17427" name="Text Box 13"/>
            <p:cNvSpPr txBox="1">
              <a:spLocks noChangeArrowheads="1"/>
            </p:cNvSpPr>
            <p:nvPr/>
          </p:nvSpPr>
          <p:spPr bwMode="auto">
            <a:xfrm>
              <a:off x="336550" y="5715000"/>
              <a:ext cx="7810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charset="0"/>
                  <a:ea typeface="ＭＳ Ｐゴシック" charset="0"/>
                </a:rPr>
                <a:t>EQUINOX</a:t>
              </a:r>
              <a:endPara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endParaRPr>
            </a:p>
          </p:txBody>
        </p:sp>
      </p:grp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4749800" y="5432425"/>
            <a:ext cx="957263" cy="460375"/>
            <a:chOff x="4581983" y="4854550"/>
            <a:chExt cx="957474" cy="461665"/>
          </a:xfrm>
        </p:grpSpPr>
        <p:sp>
          <p:nvSpPr>
            <p:cNvPr id="17417" name="TextBox 1"/>
            <p:cNvSpPr txBox="1">
              <a:spLocks noChangeArrowheads="1"/>
            </p:cNvSpPr>
            <p:nvPr/>
          </p:nvSpPr>
          <p:spPr bwMode="auto">
            <a:xfrm>
              <a:off x="4636622" y="4854550"/>
              <a:ext cx="9028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Lit rings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Unlit rings</a:t>
              </a:r>
            </a:p>
          </p:txBody>
        </p:sp>
        <p:sp>
          <p:nvSpPr>
            <p:cNvPr id="15" name="Isosceles Triangle 14"/>
            <p:cNvSpPr>
              <a:spLocks noChangeAspect="1"/>
            </p:cNvSpPr>
            <p:nvPr/>
          </p:nvSpPr>
          <p:spPr>
            <a:xfrm>
              <a:off x="4581983" y="5144285"/>
              <a:ext cx="92095" cy="9233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4583571" y="4951659"/>
              <a:ext cx="73041" cy="7323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413" name="Group 18"/>
          <p:cNvGrpSpPr>
            <a:grpSpLocks/>
          </p:cNvGrpSpPr>
          <p:nvPr/>
        </p:nvGrpSpPr>
        <p:grpSpPr bwMode="auto">
          <a:xfrm>
            <a:off x="7924800" y="5468938"/>
            <a:ext cx="957263" cy="461962"/>
            <a:chOff x="4581983" y="4854550"/>
            <a:chExt cx="957474" cy="461665"/>
          </a:xfrm>
        </p:grpSpPr>
        <p:sp>
          <p:nvSpPr>
            <p:cNvPr id="17414" name="TextBox 19"/>
            <p:cNvSpPr txBox="1">
              <a:spLocks noChangeArrowheads="1"/>
            </p:cNvSpPr>
            <p:nvPr/>
          </p:nvSpPr>
          <p:spPr bwMode="auto">
            <a:xfrm>
              <a:off x="4636622" y="4854550"/>
              <a:ext cx="9028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Lit rings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Unlit rings</a:t>
              </a:r>
            </a:p>
          </p:txBody>
        </p:sp>
        <p:sp>
          <p:nvSpPr>
            <p:cNvPr id="21" name="Isosceles Triangle 20"/>
            <p:cNvSpPr>
              <a:spLocks noChangeAspect="1"/>
            </p:cNvSpPr>
            <p:nvPr/>
          </p:nvSpPr>
          <p:spPr>
            <a:xfrm>
              <a:off x="4581983" y="5144875"/>
              <a:ext cx="92095" cy="90430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4583571" y="4951325"/>
              <a:ext cx="73041" cy="7297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461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921000"/>
            <a:ext cx="82296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8-08-07 à 23.27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4" y="1663700"/>
            <a:ext cx="8190865" cy="3995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c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274763"/>
            <a:ext cx="49498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5389563" y="1219200"/>
            <a:ext cx="360203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fr-FR">
                <a:solidFill>
                  <a:srgbClr val="000000"/>
                </a:solidFill>
                <a:cs typeface="Arial" charset="0"/>
              </a:rPr>
              <a:t> Fourier Transform</a:t>
            </a:r>
          </a:p>
          <a:p>
            <a:pPr eaLnBrk="1" hangingPunct="1"/>
            <a:r>
              <a:rPr lang="fr-FR">
                <a:solidFill>
                  <a:srgbClr val="000000"/>
                </a:solidFill>
                <a:cs typeface="Arial" charset="0"/>
              </a:rPr>
              <a:t>   Spectrometer</a:t>
            </a:r>
          </a:p>
          <a:p>
            <a:pPr eaLnBrk="1" hangingPunct="1">
              <a:buFontTx/>
              <a:buChar char="•"/>
            </a:pPr>
            <a:endParaRPr lang="fr-FR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fr-FR">
                <a:solidFill>
                  <a:srgbClr val="000000"/>
                </a:solidFill>
                <a:cs typeface="Arial" charset="0"/>
              </a:rPr>
              <a:t> Wavelength range :</a:t>
            </a:r>
          </a:p>
          <a:p>
            <a:pPr eaLnBrk="1" hangingPunct="1"/>
            <a:r>
              <a:rPr lang="fr-FR">
                <a:solidFill>
                  <a:srgbClr val="000000"/>
                </a:solidFill>
                <a:cs typeface="Arial" charset="0"/>
              </a:rPr>
              <a:t>    </a:t>
            </a:r>
            <a:r>
              <a:rPr lang="fr-FR" i="1">
                <a:solidFill>
                  <a:srgbClr val="000000"/>
                </a:solidFill>
                <a:cs typeface="Arial" charset="0"/>
              </a:rPr>
              <a:t>FP4 : 7-9 </a:t>
            </a:r>
            <a:r>
              <a:rPr lang="fr-FR" i="1">
                <a:solidFill>
                  <a:srgbClr val="000000"/>
                </a:solidFill>
                <a:cs typeface="Arial" charset="0"/>
                <a:sym typeface="Symbol" charset="0"/>
              </a:rPr>
              <a:t></a:t>
            </a:r>
            <a:r>
              <a:rPr lang="fr-FR" i="1">
                <a:solidFill>
                  <a:srgbClr val="000000"/>
                </a:solidFill>
                <a:cs typeface="Arial" charset="0"/>
              </a:rPr>
              <a:t>m</a:t>
            </a:r>
          </a:p>
          <a:p>
            <a:pPr eaLnBrk="1" hangingPunct="1"/>
            <a:r>
              <a:rPr lang="fr-FR" i="1">
                <a:solidFill>
                  <a:srgbClr val="000000"/>
                </a:solidFill>
                <a:cs typeface="Arial" charset="0"/>
              </a:rPr>
              <a:t>    FP3: 9-17 </a:t>
            </a:r>
            <a:r>
              <a:rPr lang="fr-FR" i="1">
                <a:solidFill>
                  <a:srgbClr val="000000"/>
                </a:solidFill>
                <a:cs typeface="Arial" charset="0"/>
                <a:sym typeface="Symbol" charset="0"/>
              </a:rPr>
              <a:t></a:t>
            </a:r>
            <a:r>
              <a:rPr lang="fr-FR" i="1">
                <a:solidFill>
                  <a:srgbClr val="000000"/>
                </a:solidFill>
                <a:cs typeface="Arial" charset="0"/>
              </a:rPr>
              <a:t>m</a:t>
            </a:r>
          </a:p>
          <a:p>
            <a:pPr eaLnBrk="1" hangingPunct="1"/>
            <a:r>
              <a:rPr lang="fr-FR" i="1">
                <a:solidFill>
                  <a:srgbClr val="000000"/>
                </a:solidFill>
                <a:cs typeface="Arial" charset="0"/>
              </a:rPr>
              <a:t>    FP1:16-1000 </a:t>
            </a:r>
            <a:r>
              <a:rPr lang="fr-FR" i="1">
                <a:solidFill>
                  <a:srgbClr val="000000"/>
                </a:solidFill>
                <a:cs typeface="Arial" charset="0"/>
                <a:sym typeface="Symbol" charset="0"/>
              </a:rPr>
              <a:t></a:t>
            </a:r>
            <a:r>
              <a:rPr lang="fr-FR" i="1">
                <a:solidFill>
                  <a:srgbClr val="000000"/>
                </a:solidFill>
                <a:cs typeface="Arial" charset="0"/>
              </a:rPr>
              <a:t>m</a:t>
            </a:r>
          </a:p>
          <a:p>
            <a:pPr eaLnBrk="1" hangingPunct="1"/>
            <a:endParaRPr lang="fr-FR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fr-FR">
                <a:solidFill>
                  <a:srgbClr val="000000"/>
                </a:solidFill>
                <a:cs typeface="Arial" charset="0"/>
              </a:rPr>
              <a:t> Spectral Resolution</a:t>
            </a:r>
          </a:p>
          <a:p>
            <a:pPr eaLnBrk="1" hangingPunct="1"/>
            <a:r>
              <a:rPr lang="fr-FR">
                <a:solidFill>
                  <a:srgbClr val="000000"/>
                </a:solidFill>
                <a:cs typeface="Arial" charset="0"/>
              </a:rPr>
              <a:t>    0.5, 1, 3, </a:t>
            </a:r>
            <a:r>
              <a:rPr lang="fr-FR">
                <a:solidFill>
                  <a:srgbClr val="FF0000"/>
                </a:solidFill>
                <a:cs typeface="Arial" charset="0"/>
              </a:rPr>
              <a:t>15.5</a:t>
            </a:r>
            <a:r>
              <a:rPr lang="fr-FR">
                <a:solidFill>
                  <a:srgbClr val="000000"/>
                </a:solidFill>
                <a:cs typeface="Arial" charset="0"/>
              </a:rPr>
              <a:t> cm</a:t>
            </a:r>
            <a:r>
              <a:rPr lang="fr-FR" baseline="30000">
                <a:solidFill>
                  <a:srgbClr val="000000"/>
                </a:solidFill>
                <a:cs typeface="Arial" charset="0"/>
              </a:rPr>
              <a:t>-1</a:t>
            </a: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152400" y="5597525"/>
            <a:ext cx="868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>
                <a:solidFill>
                  <a:schemeClr val="accent1"/>
                </a:solidFill>
                <a:cs typeface="Arial" charset="0"/>
              </a:rPr>
              <a:t>Rings: </a:t>
            </a:r>
            <a:r>
              <a:rPr lang="fr-FR">
                <a:solidFill>
                  <a:srgbClr val="FF0000"/>
                </a:solidFill>
                <a:cs typeface="Arial" charset="0"/>
              </a:rPr>
              <a:t>T~ 50 - 120 K </a:t>
            </a:r>
            <a:r>
              <a:rPr lang="fr-FR">
                <a:solidFill>
                  <a:schemeClr val="accent1"/>
                </a:solidFill>
                <a:cs typeface="Arial" charset="0"/>
              </a:rPr>
              <a:t>==&gt; Max emission around  ~50 microns</a:t>
            </a:r>
          </a:p>
        </p:txBody>
      </p:sp>
      <p:sp>
        <p:nvSpPr>
          <p:cNvPr id="51204" name="AutoShape 7"/>
          <p:cNvSpPr>
            <a:spLocks noChangeArrowheads="1"/>
          </p:cNvSpPr>
          <p:nvPr/>
        </p:nvSpPr>
        <p:spPr bwMode="auto">
          <a:xfrm rot="10800000">
            <a:off x="8205788" y="3554413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1297265" y="295275"/>
            <a:ext cx="79962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Composite Infrared Spectrometer (CIRS)</a:t>
            </a:r>
          </a:p>
        </p:txBody>
      </p:sp>
      <p:sp>
        <p:nvSpPr>
          <p:cNvPr id="51206" name="Text Box 10"/>
          <p:cNvSpPr txBox="1">
            <a:spLocks noChangeArrowheads="1"/>
          </p:cNvSpPr>
          <p:nvPr/>
        </p:nvSpPr>
        <p:spPr bwMode="auto">
          <a:xfrm>
            <a:off x="7086600" y="6518275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bg1"/>
                </a:solidFill>
                <a:latin typeface="Times New Roman Bold" charset="0"/>
              </a:rPr>
              <a:t>JPL / August 10 2009</a:t>
            </a:r>
          </a:p>
        </p:txBody>
      </p:sp>
      <p:sp>
        <p:nvSpPr>
          <p:cNvPr id="5120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C2787E-45F1-FC48-9D04-0E3609CF24C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" name="Picture 4" descr="cirs-1">
            <a:extLst>
              <a:ext uri="{FF2B5EF4-FFF2-40B4-BE49-F238E27FC236}">
                <a16:creationId xmlns:a16="http://schemas.microsoft.com/office/drawing/2014/main" id="{8C1D2B6C-371C-0047-A5B9-ECFEC594D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777"/>
            <a:ext cx="1358929" cy="93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91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8-08-09 à 14.14.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9" y="372408"/>
            <a:ext cx="8962573" cy="3105312"/>
          </a:xfrm>
          <a:prstGeom prst="rect">
            <a:avLst/>
          </a:prstGeom>
        </p:spPr>
      </p:pic>
      <p:pic>
        <p:nvPicPr>
          <p:cNvPr id="5" name="Image 4" descr="Capture d’écran 2018-08-09 à 16.08.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2375"/>
            <a:ext cx="9144000" cy="273204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382" y="1342571"/>
            <a:ext cx="8229600" cy="4987628"/>
          </a:xfrm>
        </p:spPr>
        <p:txBody>
          <a:bodyPr>
            <a:normAutofit/>
          </a:bodyPr>
          <a:lstStyle/>
          <a:p>
            <a:r>
              <a:rPr lang="en-US" dirty="0"/>
              <a:t>CIRS: Infrared emission</a:t>
            </a:r>
          </a:p>
          <a:p>
            <a:pPr lvl="1"/>
            <a:r>
              <a:rPr lang="en-US" dirty="0"/>
              <a:t>Spectrograms</a:t>
            </a:r>
          </a:p>
          <a:p>
            <a:pPr lvl="1"/>
            <a:r>
              <a:rPr lang="en-US" dirty="0"/>
              <a:t>Low resolution vs High resolution cubes </a:t>
            </a:r>
          </a:p>
          <a:p>
            <a:pPr lvl="1"/>
            <a:r>
              <a:rPr lang="en-US" dirty="0"/>
              <a:t>Blackbody fits</a:t>
            </a:r>
          </a:p>
          <a:p>
            <a:r>
              <a:rPr lang="en-US" dirty="0"/>
              <a:t>Effective temperatures</a:t>
            </a:r>
          </a:p>
          <a:p>
            <a:pPr lvl="1"/>
            <a:r>
              <a:rPr lang="en-US" dirty="0"/>
              <a:t>Correlation with </a:t>
            </a:r>
            <a:r>
              <a:rPr lang="en-US" dirty="0">
                <a:latin typeface="Symbol Proportional BT" charset="2"/>
                <a:cs typeface="Symbol Proportional BT" charset="2"/>
              </a:rPr>
              <a:t>t</a:t>
            </a:r>
          </a:p>
          <a:p>
            <a:pPr lvl="1"/>
            <a:r>
              <a:rPr lang="en-US" dirty="0"/>
              <a:t>Interpretation</a:t>
            </a:r>
          </a:p>
          <a:p>
            <a:r>
              <a:rPr lang="en-US" dirty="0"/>
              <a:t>Future work</a:t>
            </a:r>
          </a:p>
          <a:p>
            <a:pPr lvl="1"/>
            <a:r>
              <a:rPr lang="en-US" dirty="0"/>
              <a:t>Comparison with SOI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1C33A1C-3C72-D340-B829-FD960BDF4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001000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9CD422B6-4041-E042-89F1-465AB86E0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461" y="201613"/>
            <a:ext cx="56270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4000" dirty="0">
                <a:cs typeface="Arial" panose="020B0604020202020204" pitchFamily="34" charset="0"/>
              </a:rPr>
              <a:t>Planck Fits to CIRS Spectra</a:t>
            </a:r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46B0A718-091F-5C43-B893-2A45613348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0480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AE679663-F5E8-FB47-ACC9-8CEDC75B7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30480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ACB68A6-CE3E-5A46-B0F9-7FFD907C7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3559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0C3F57D8-EC3C-7041-8F32-642A2763D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86200"/>
            <a:ext cx="34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66FF66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14F961A4-6DC5-0244-B9B3-ABA1943A3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8987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B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2D914F6C-4C96-E44C-BBAF-BEC8ECF3E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95400"/>
            <a:ext cx="57912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3B56FCF4-9835-8E4F-8168-D2E6311E6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1722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>
                <a:cs typeface="Arial" panose="020B0604020202020204" pitchFamily="34" charset="0"/>
              </a:rPr>
              <a:t>Wavenumber (cm</a:t>
            </a:r>
            <a:r>
              <a:rPr lang="en-US" altLang="en-US" sz="1800" baseline="30000">
                <a:cs typeface="Arial" panose="020B0604020202020204" pitchFamily="34" charset="0"/>
              </a:rPr>
              <a:t>-1</a:t>
            </a:r>
            <a:r>
              <a:rPr lang="en-US" altLang="en-US" sz="1800">
                <a:cs typeface="Arial" panose="020B0604020202020204" pitchFamily="34" charset="0"/>
              </a:rPr>
              <a:t>)</a:t>
            </a: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59B90E81-A706-ED4C-86F1-4FF9D32B7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243" y="4584700"/>
            <a:ext cx="1985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cs typeface="Arial" panose="020B0604020202020204" pitchFamily="34" charset="0"/>
                <a:sym typeface="Symbol" pitchFamily="2" charset="2"/>
              </a:rPr>
              <a:t>I</a:t>
            </a:r>
            <a:r>
              <a:rPr lang="en-US" altLang="en-US" sz="2000" b="1" baseline="-25000" dirty="0">
                <a:cs typeface="Arial" panose="020B0604020202020204" pitchFamily="34" charset="0"/>
                <a:sym typeface="Symbol" pitchFamily="2" charset="2"/>
              </a:rPr>
              <a:t></a:t>
            </a:r>
            <a:r>
              <a:rPr lang="en-US" altLang="en-US" sz="2000" b="1" dirty="0">
                <a:cs typeface="Arial" panose="020B0604020202020204" pitchFamily="34" charset="0"/>
                <a:sym typeface="Symbol" pitchFamily="2" charset="2"/>
              </a:rPr>
              <a:t> =   * B</a:t>
            </a:r>
            <a:r>
              <a:rPr lang="en-US" altLang="en-US" sz="2000" b="1" baseline="-25000" dirty="0">
                <a:cs typeface="Arial" panose="020B0604020202020204" pitchFamily="34" charset="0"/>
                <a:sym typeface="Symbol" pitchFamily="2" charset="2"/>
              </a:rPr>
              <a:t></a:t>
            </a:r>
            <a:r>
              <a:rPr lang="en-US" altLang="en-US" sz="2000" b="1" dirty="0">
                <a:cs typeface="Arial" panose="020B0604020202020204" pitchFamily="34" charset="0"/>
                <a:sym typeface="Symbol" pitchFamily="2" charset="2"/>
              </a:rPr>
              <a:t>(T</a:t>
            </a:r>
            <a:r>
              <a:rPr lang="en-US" altLang="en-US" sz="2000" b="1" baseline="-25000" dirty="0">
                <a:cs typeface="Arial" panose="020B0604020202020204" pitchFamily="34" charset="0"/>
                <a:sym typeface="Symbol" pitchFamily="2" charset="2"/>
              </a:rPr>
              <a:t>ring</a:t>
            </a:r>
            <a:r>
              <a:rPr lang="en-US" altLang="en-US" sz="2000" b="1" dirty="0">
                <a:cs typeface="Arial" panose="020B0604020202020204" pitchFamily="34" charset="0"/>
                <a:sym typeface="Symbol" pitchFamily="2" charset="2"/>
              </a:rPr>
              <a:t>)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2DD8FB86-F57D-5947-82E2-56D9865BF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14600"/>
            <a:ext cx="2743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3">
            <a:extLst>
              <a:ext uri="{FF2B5EF4-FFF2-40B4-BE49-F238E27FC236}">
                <a16:creationId xmlns:a16="http://schemas.microsoft.com/office/drawing/2014/main" id="{45B707AD-1029-2C4B-9867-CBB2AC87D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114800"/>
            <a:ext cx="341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>
                <a:cs typeface="Arial" panose="020B0604020202020204" pitchFamily="34" charset="0"/>
                <a:sym typeface="Symbol" pitchFamily="2" charset="2"/>
              </a:rPr>
              <a:t>I</a:t>
            </a:r>
            <a:r>
              <a:rPr lang="en-US" altLang="en-US" sz="2000" baseline="-25000">
                <a:cs typeface="Arial" panose="020B0604020202020204" pitchFamily="34" charset="0"/>
                <a:sym typeface="Symbol" pitchFamily="2" charset="2"/>
              </a:rPr>
              <a:t></a:t>
            </a:r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6AE9B3D9-F61D-E143-BC21-03C9A045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7" y="5012335"/>
            <a:ext cx="1827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cs typeface="Arial" panose="020B0604020202020204" pitchFamily="34" charset="0"/>
                <a:sym typeface="Symbol" pitchFamily="2" charset="2"/>
              </a:rPr>
              <a:t>  =  </a:t>
            </a:r>
            <a:r>
              <a:rPr lang="el-GR" altLang="en-US" sz="2000" b="1" dirty="0">
                <a:cs typeface="Arial" panose="020B0604020202020204" pitchFamily="34" charset="0"/>
                <a:sym typeface="Symbol" pitchFamily="2" charset="2"/>
              </a:rPr>
              <a:t>ε</a:t>
            </a:r>
            <a:r>
              <a:rPr lang="en-US" altLang="en-US" sz="2000" b="1" dirty="0">
                <a:cs typeface="Arial" panose="020B0604020202020204" pitchFamily="34" charset="0"/>
                <a:sym typeface="Symbol" pitchFamily="2" charset="2"/>
              </a:rPr>
              <a:t> (1- e</a:t>
            </a:r>
            <a:r>
              <a:rPr lang="en-US" altLang="en-US" sz="2000" b="1" baseline="30000" dirty="0">
                <a:cs typeface="Arial" panose="020B0604020202020204" pitchFamily="34" charset="0"/>
                <a:sym typeface="Symbol" pitchFamily="2" charset="2"/>
              </a:rPr>
              <a:t>-/</a:t>
            </a:r>
            <a:r>
              <a:rPr lang="el-GR" altLang="en-US" sz="2000" b="1" baseline="30000" dirty="0">
                <a:cs typeface="Arial" panose="020B0604020202020204" pitchFamily="34" charset="0"/>
                <a:sym typeface="Symbol" pitchFamily="2" charset="2"/>
              </a:rPr>
              <a:t>μ</a:t>
            </a:r>
            <a:r>
              <a:rPr lang="en-US" altLang="en-US" sz="2000" b="1" dirty="0">
                <a:cs typeface="Arial" panose="020B0604020202020204" pitchFamily="34" charset="0"/>
                <a:sym typeface="Symbol" pitchFamily="2" charset="2"/>
              </a:rPr>
              <a:t>)</a:t>
            </a:r>
            <a:endParaRPr lang="el-GR" altLang="en-US" sz="1800" b="1" dirty="0">
              <a:cs typeface="Arial" panose="020B0604020202020204" pitchFamily="34" charset="0"/>
              <a:sym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822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83_ETACA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10" y="1417638"/>
            <a:ext cx="7644190" cy="5211947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3108470" y="60475"/>
            <a:ext cx="1354667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gner et arrondir un rectangle à un seul coin 13"/>
          <p:cNvSpPr/>
          <p:nvPr/>
        </p:nvSpPr>
        <p:spPr>
          <a:xfrm>
            <a:off x="4499422" y="60475"/>
            <a:ext cx="1451429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gner et arrondir un rectangle à un seul coin 14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gner et arrondir un rectangle à un seul coin 15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7704667" y="641048"/>
            <a:ext cx="1096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mbol Proportional BT" charset="2"/>
                <a:cs typeface="Symbol Proportional BT" charset="2"/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 = 62º</a:t>
            </a:r>
          </a:p>
          <a:p>
            <a:r>
              <a:rPr lang="en-US" dirty="0">
                <a:solidFill>
                  <a:schemeClr val="bg1"/>
                </a:solidFill>
              </a:rPr>
              <a:t>B = 62º</a:t>
            </a:r>
          </a:p>
          <a:p>
            <a:r>
              <a:rPr lang="en-US" dirty="0">
                <a:solidFill>
                  <a:schemeClr val="bg1"/>
                </a:solidFill>
              </a:rPr>
              <a:t>B’ = 17º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s/c</a:t>
            </a:r>
            <a:r>
              <a:rPr lang="en-US" dirty="0"/>
              <a:t> = 9 </a:t>
            </a:r>
            <a:r>
              <a:rPr lang="en-US" dirty="0" err="1"/>
              <a:t>Rs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83_ETACA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10" y="1417638"/>
            <a:ext cx="7644190" cy="5211947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rot="5400000" flipH="1" flipV="1">
            <a:off x="1718718" y="3870082"/>
            <a:ext cx="442606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 rot="16200000">
            <a:off x="3318201" y="2449067"/>
            <a:ext cx="8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spectra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gner et arrondir un rectangle à un seul coin 13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5" name="Rogner et arrondir un rectangle à un seul coin 14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gner et arrondir un rectangle à un seul coin 15"/>
          <p:cNvSpPr/>
          <p:nvPr/>
        </p:nvSpPr>
        <p:spPr>
          <a:xfrm>
            <a:off x="3108470" y="60475"/>
            <a:ext cx="1354667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gner et arrondir un rectangle à un seul coin 16"/>
          <p:cNvSpPr/>
          <p:nvPr/>
        </p:nvSpPr>
        <p:spPr>
          <a:xfrm>
            <a:off x="4499422" y="60475"/>
            <a:ext cx="1451429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gner et arrondir un rectangle à un seul coin 17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gner et arrondir un rectangle à un seul coin 18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7704667" y="641048"/>
            <a:ext cx="1096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mbol Proportional BT" charset="2"/>
                <a:cs typeface="Symbol Proportional BT" charset="2"/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 = 62º</a:t>
            </a:r>
          </a:p>
          <a:p>
            <a:r>
              <a:rPr lang="en-US" dirty="0">
                <a:solidFill>
                  <a:schemeClr val="bg1"/>
                </a:solidFill>
              </a:rPr>
              <a:t>B = 62º</a:t>
            </a:r>
          </a:p>
          <a:p>
            <a:r>
              <a:rPr lang="en-US" dirty="0">
                <a:solidFill>
                  <a:schemeClr val="bg1"/>
                </a:solidFill>
              </a:rPr>
              <a:t>B’ = 17º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s/c</a:t>
            </a:r>
            <a:r>
              <a:rPr lang="en-US" dirty="0"/>
              <a:t> = 9 </a:t>
            </a:r>
            <a:r>
              <a:rPr lang="en-US" dirty="0" err="1"/>
              <a:t>Rs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83_ETACA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10" y="1417638"/>
            <a:ext cx="7644190" cy="5211947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657048" y="3689048"/>
            <a:ext cx="567266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97714" y="3319716"/>
            <a:ext cx="137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profile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gner et arrondir un rectangle à un seul coin 9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3108470" y="60475"/>
            <a:ext cx="1354667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gner et arrondir un rectangle à un seul coin 12"/>
          <p:cNvSpPr/>
          <p:nvPr/>
        </p:nvSpPr>
        <p:spPr>
          <a:xfrm>
            <a:off x="4499422" y="60475"/>
            <a:ext cx="1451429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gner et arrondir un rectangle à un seul coin 13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gner et arrondir un rectangle à un seul coin 14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15"/>
          <p:cNvCxnSpPr/>
          <p:nvPr/>
        </p:nvCxnSpPr>
        <p:spPr>
          <a:xfrm rot="5400000" flipH="1" flipV="1">
            <a:off x="1718718" y="3870082"/>
            <a:ext cx="442606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 rot="16200000">
            <a:off x="3318201" y="2449067"/>
            <a:ext cx="8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spectra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04667" y="641048"/>
            <a:ext cx="1096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ymbol Proportional BT" charset="2"/>
                <a:cs typeface="Symbol Proportional BT" charset="2"/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 = 62º</a:t>
            </a:r>
          </a:p>
          <a:p>
            <a:r>
              <a:rPr lang="en-US" dirty="0">
                <a:solidFill>
                  <a:schemeClr val="bg1"/>
                </a:solidFill>
              </a:rPr>
              <a:t>B = 62º</a:t>
            </a:r>
          </a:p>
          <a:p>
            <a:r>
              <a:rPr lang="en-US" dirty="0">
                <a:solidFill>
                  <a:schemeClr val="bg1"/>
                </a:solidFill>
              </a:rPr>
              <a:t>B’ = 17º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s/c</a:t>
            </a:r>
            <a:r>
              <a:rPr lang="en-US" dirty="0"/>
              <a:t> = 9 </a:t>
            </a:r>
            <a:r>
              <a:rPr lang="en-US" dirty="0" err="1"/>
              <a:t>Rs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83_ETACA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10" y="1417638"/>
            <a:ext cx="7644190" cy="521194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704667" y="641048"/>
            <a:ext cx="1096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 Proportional BT" charset="2"/>
                <a:cs typeface="Symbol Proportional BT" charset="2"/>
              </a:rPr>
              <a:t>a</a:t>
            </a:r>
            <a:r>
              <a:rPr lang="en-US" dirty="0"/>
              <a:t> = 62º</a:t>
            </a:r>
          </a:p>
          <a:p>
            <a:r>
              <a:rPr lang="en-US" dirty="0"/>
              <a:t>B = 62º</a:t>
            </a:r>
          </a:p>
          <a:p>
            <a:r>
              <a:rPr lang="en-US" dirty="0"/>
              <a:t>B’ = 17º</a:t>
            </a:r>
          </a:p>
          <a:p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s/c</a:t>
            </a:r>
            <a:r>
              <a:rPr lang="en-US" dirty="0">
                <a:solidFill>
                  <a:srgbClr val="FF0000"/>
                </a:solidFill>
              </a:rPr>
              <a:t> = 9 </a:t>
            </a:r>
            <a:r>
              <a:rPr lang="en-US" dirty="0" err="1">
                <a:solidFill>
                  <a:srgbClr val="FF0000"/>
                </a:solidFill>
              </a:rPr>
              <a:t>Rs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72570" y="641045"/>
            <a:ext cx="8986763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gner et arrondir un rectangle à un seul coin 8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gner et arrondir un rectangle à un seul coin 9"/>
          <p:cNvSpPr/>
          <p:nvPr/>
        </p:nvSpPr>
        <p:spPr>
          <a:xfrm>
            <a:off x="3108470" y="60475"/>
            <a:ext cx="1354667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4499422" y="60475"/>
            <a:ext cx="1451429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gner et arrondir un rectangle à un seul coin 11"/>
          <p:cNvSpPr/>
          <p:nvPr/>
        </p:nvSpPr>
        <p:spPr>
          <a:xfrm>
            <a:off x="5987136" y="60475"/>
            <a:ext cx="1589315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gner et arrondir un rectangle à un seul coin 12"/>
          <p:cNvSpPr/>
          <p:nvPr/>
        </p:nvSpPr>
        <p:spPr>
          <a:xfrm>
            <a:off x="7612737" y="60475"/>
            <a:ext cx="1422406" cy="508000"/>
          </a:xfrm>
          <a:prstGeom prst="snipRound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gner et arrondir un rectangle à un seul coin 13"/>
          <p:cNvSpPr/>
          <p:nvPr/>
        </p:nvSpPr>
        <p:spPr>
          <a:xfrm>
            <a:off x="1487713" y="60475"/>
            <a:ext cx="1584472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Low res Vs.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High res.</a:t>
            </a:r>
          </a:p>
        </p:txBody>
      </p:sp>
      <p:sp>
        <p:nvSpPr>
          <p:cNvPr id="15" name="Rogner et arrondir un rectangle à un seul coin 14"/>
          <p:cNvSpPr/>
          <p:nvPr/>
        </p:nvSpPr>
        <p:spPr>
          <a:xfrm>
            <a:off x="84665" y="60475"/>
            <a:ext cx="1366763" cy="508000"/>
          </a:xfrm>
          <a:prstGeom prst="snipRound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CIRS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spectrogram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5009</TotalTime>
  <Words>2196</Words>
  <Application>Microsoft Macintosh PowerPoint</Application>
  <PresentationFormat>On-screen Show (4:3)</PresentationFormat>
  <Paragraphs>606</Paragraphs>
  <Slides>41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ＭＳ Ｐゴシック</vt:lpstr>
      <vt:lpstr>Symbol Proportional BT</vt:lpstr>
      <vt:lpstr>Arial</vt:lpstr>
      <vt:lpstr>Calibri</vt:lpstr>
      <vt:lpstr>Symbol</vt:lpstr>
      <vt:lpstr>Times New Roman Bold</vt:lpstr>
      <vt:lpstr>Thème Office</vt:lpstr>
      <vt:lpstr>Office Theme</vt:lpstr>
      <vt:lpstr>Saturn Ring Results from the Cassini Composite Infrared Spectrometer</vt:lpstr>
      <vt:lpstr>Motivation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Supplementary material</vt:lpstr>
      <vt:lpstr>CIRS Temperature variations with changing solar elevation</vt:lpstr>
      <vt:lpstr>Questions?</vt:lpstr>
      <vt:lpstr>PowerPoint Presentation</vt:lpstr>
      <vt:lpstr>PowerPoint Presentation</vt:lpstr>
      <vt:lpstr>Outline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Estelle DEAU</dc:creator>
  <cp:lastModifiedBy>Microsoft Office User</cp:lastModifiedBy>
  <cp:revision>123</cp:revision>
  <cp:lastPrinted>2018-08-08T06:28:35Z</cp:lastPrinted>
  <dcterms:created xsi:type="dcterms:W3CDTF">2018-08-10T17:52:17Z</dcterms:created>
  <dcterms:modified xsi:type="dcterms:W3CDTF">2018-08-14T04:14:06Z</dcterms:modified>
</cp:coreProperties>
</file>