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96" r:id="rId3"/>
    <p:sldId id="257" r:id="rId4"/>
    <p:sldId id="295" r:id="rId5"/>
    <p:sldId id="294" r:id="rId6"/>
    <p:sldId id="270" r:id="rId7"/>
    <p:sldId id="276" r:id="rId8"/>
    <p:sldId id="277" r:id="rId9"/>
    <p:sldId id="269" r:id="rId10"/>
    <p:sldId id="278" r:id="rId11"/>
    <p:sldId id="271" r:id="rId12"/>
    <p:sldId id="288" r:id="rId13"/>
    <p:sldId id="289" r:id="rId14"/>
    <p:sldId id="286" r:id="rId15"/>
    <p:sldId id="281" r:id="rId16"/>
    <p:sldId id="290" r:id="rId17"/>
    <p:sldId id="297" r:id="rId18"/>
    <p:sldId id="292" r:id="rId19"/>
    <p:sldId id="282" r:id="rId20"/>
    <p:sldId id="291" r:id="rId21"/>
    <p:sldId id="279" r:id="rId22"/>
    <p:sldId id="275" r:id="rId23"/>
    <p:sldId id="280" r:id="rId24"/>
    <p:sldId id="284" r:id="rId25"/>
    <p:sldId id="285" r:id="rId26"/>
    <p:sldId id="293" r:id="rId27"/>
    <p:sldId id="268" r:id="rId28"/>
    <p:sldId id="2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0FF"/>
    <a:srgbClr val="FEFB00"/>
    <a:srgbClr val="FF00E9"/>
    <a:srgbClr val="00F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6"/>
    <p:restoredTop sz="83571"/>
  </p:normalViewPr>
  <p:slideViewPr>
    <p:cSldViewPr snapToGrid="0" snapToObjects="1">
      <p:cViewPr varScale="1">
        <p:scale>
          <a:sx n="76" d="100"/>
          <a:sy n="76" d="100"/>
        </p:scale>
        <p:origin x="208"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46F71B-E409-364D-9694-9A36951088BD}" type="datetimeFigureOut">
              <a:rPr lang="en-US" smtClean="0"/>
              <a:t>8/14/18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3FE0C-8EC4-B142-B2B0-DFD998F00356}" type="slidenum">
              <a:rPr lang="en-US" smtClean="0"/>
              <a:t>‹#›</a:t>
            </a:fld>
            <a:endParaRPr lang="en-US"/>
          </a:p>
        </p:txBody>
      </p:sp>
    </p:spTree>
    <p:extLst>
      <p:ext uri="{BB962C8B-B14F-4D97-AF65-F5344CB8AC3E}">
        <p14:creationId xmlns:p14="http://schemas.microsoft.com/office/powerpoint/2010/main" val="1996744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3 main D ring ringlets named for their approximate radii:</a:t>
            </a:r>
          </a:p>
          <a:p>
            <a:r>
              <a:rPr lang="en-US" dirty="0">
                <a:solidFill>
                  <a:schemeClr val="bg1"/>
                </a:solidFill>
              </a:rPr>
              <a:t>Innermost Narrow lone ringlet D68, two broader series of dusty ringlets D72 and D73</a:t>
            </a:r>
          </a:p>
          <a:p>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4033FE0C-8EC4-B142-B2B0-DFD998F00356}" type="slidenum">
              <a:rPr lang="en-US" smtClean="0"/>
              <a:t>2</a:t>
            </a:fld>
            <a:endParaRPr lang="en-US"/>
          </a:p>
        </p:txBody>
      </p:sp>
    </p:spTree>
    <p:extLst>
      <p:ext uri="{BB962C8B-B14F-4D97-AF65-F5344CB8AC3E}">
        <p14:creationId xmlns:p14="http://schemas.microsoft.com/office/powerpoint/2010/main" val="2843631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3FE0C-8EC4-B142-B2B0-DFD998F00356}" type="slidenum">
              <a:rPr lang="en-US" smtClean="0"/>
              <a:t>16</a:t>
            </a:fld>
            <a:endParaRPr lang="en-US"/>
          </a:p>
        </p:txBody>
      </p:sp>
    </p:spTree>
    <p:extLst>
      <p:ext uri="{BB962C8B-B14F-4D97-AF65-F5344CB8AC3E}">
        <p14:creationId xmlns:p14="http://schemas.microsoft.com/office/powerpoint/2010/main" val="2556550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 ring from 70-73,000 km is best explained by 3 regions: fainter inner region related to wind speeds, D72 core constant structure, outer ramp to D73 populated by SKR/mag field structures with location and strength variability.</a:t>
            </a:r>
          </a:p>
        </p:txBody>
      </p:sp>
      <p:sp>
        <p:nvSpPr>
          <p:cNvPr id="4" name="Slide Number Placeholder 3"/>
          <p:cNvSpPr>
            <a:spLocks noGrp="1"/>
          </p:cNvSpPr>
          <p:nvPr>
            <p:ph type="sldNum" sz="quarter" idx="10"/>
          </p:nvPr>
        </p:nvSpPr>
        <p:spPr/>
        <p:txBody>
          <a:bodyPr/>
          <a:lstStyle/>
          <a:p>
            <a:fld id="{4033FE0C-8EC4-B142-B2B0-DFD998F00356}" type="slidenum">
              <a:rPr lang="en-US" smtClean="0"/>
              <a:t>17</a:t>
            </a:fld>
            <a:endParaRPr lang="en-US"/>
          </a:p>
        </p:txBody>
      </p:sp>
    </p:spTree>
    <p:extLst>
      <p:ext uri="{BB962C8B-B14F-4D97-AF65-F5344CB8AC3E}">
        <p14:creationId xmlns:p14="http://schemas.microsoft.com/office/powerpoint/2010/main" val="119970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Conclusions:</a:t>
            </a:r>
          </a:p>
          <a:p>
            <a:r>
              <a:rPr lang="en-US" sz="1200" dirty="0">
                <a:solidFill>
                  <a:schemeClr val="bg1"/>
                </a:solidFill>
              </a:rPr>
              <a:t>Some time variable structures in the D ring and RD match SKR variability.</a:t>
            </a:r>
          </a:p>
          <a:p>
            <a:r>
              <a:rPr lang="en-US" sz="1200" dirty="0">
                <a:solidFill>
                  <a:schemeClr val="bg1"/>
                </a:solidFill>
              </a:rPr>
              <a:t>Many structure are likely driven by </a:t>
            </a:r>
            <a:r>
              <a:rPr lang="en-US" sz="1200" dirty="0" err="1">
                <a:solidFill>
                  <a:schemeClr val="bg1"/>
                </a:solidFill>
              </a:rPr>
              <a:t>emf</a:t>
            </a:r>
            <a:r>
              <a:rPr lang="en-US" sz="1200" dirty="0">
                <a:solidFill>
                  <a:schemeClr val="bg1"/>
                </a:solidFill>
              </a:rPr>
              <a:t>.</a:t>
            </a:r>
          </a:p>
          <a:p>
            <a:r>
              <a:rPr lang="en-US" sz="1200" dirty="0">
                <a:solidFill>
                  <a:schemeClr val="bg1"/>
                </a:solidFill>
              </a:rPr>
              <a:t>Other structures might be tied to other phenomena associated with Saturn’s rotation.</a:t>
            </a:r>
          </a:p>
          <a:p>
            <a:endParaRPr lang="en-US" dirty="0"/>
          </a:p>
        </p:txBody>
      </p:sp>
      <p:sp>
        <p:nvSpPr>
          <p:cNvPr id="4" name="Slide Number Placeholder 3"/>
          <p:cNvSpPr>
            <a:spLocks noGrp="1"/>
          </p:cNvSpPr>
          <p:nvPr>
            <p:ph type="sldNum" sz="quarter" idx="10"/>
          </p:nvPr>
        </p:nvSpPr>
        <p:spPr/>
        <p:txBody>
          <a:bodyPr/>
          <a:lstStyle/>
          <a:p>
            <a:fld id="{4033FE0C-8EC4-B142-B2B0-DFD998F00356}" type="slidenum">
              <a:rPr lang="en-US" smtClean="0"/>
              <a:t>18</a:t>
            </a:fld>
            <a:endParaRPr lang="en-US"/>
          </a:p>
        </p:txBody>
      </p:sp>
    </p:spTree>
    <p:extLst>
      <p:ext uri="{BB962C8B-B14F-4D97-AF65-F5344CB8AC3E}">
        <p14:creationId xmlns:p14="http://schemas.microsoft.com/office/powerpoint/2010/main" val="2103161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Closest rings to the planet</a:t>
            </a:r>
          </a:p>
          <a:p>
            <a:r>
              <a:rPr lang="en-US" dirty="0">
                <a:solidFill>
                  <a:schemeClr val="bg1"/>
                </a:solidFill>
              </a:rPr>
              <a:t>Micron size dust particles</a:t>
            </a:r>
          </a:p>
          <a:p>
            <a:r>
              <a:rPr lang="en-US" dirty="0">
                <a:solidFill>
                  <a:schemeClr val="bg1"/>
                </a:solidFill>
              </a:rPr>
              <a:t>D ring regions:</a:t>
            </a:r>
          </a:p>
          <a:p>
            <a:r>
              <a:rPr lang="en-US" dirty="0">
                <a:solidFill>
                  <a:schemeClr val="bg1"/>
                </a:solidFill>
              </a:rPr>
              <a:t>D68</a:t>
            </a:r>
          </a:p>
          <a:p>
            <a:r>
              <a:rPr lang="en-US" dirty="0">
                <a:solidFill>
                  <a:schemeClr val="bg1"/>
                </a:solidFill>
              </a:rPr>
              <a:t>D72</a:t>
            </a:r>
          </a:p>
          <a:p>
            <a:r>
              <a:rPr lang="en-US" dirty="0">
                <a:solidFill>
                  <a:schemeClr val="bg1"/>
                </a:solidFill>
              </a:rPr>
              <a:t>D73</a:t>
            </a:r>
          </a:p>
          <a:p>
            <a:r>
              <a:rPr lang="en-US" dirty="0">
                <a:solidFill>
                  <a:schemeClr val="bg1"/>
                </a:solidFill>
              </a:rPr>
              <a:t>The D ring is constantly changing</a:t>
            </a:r>
          </a:p>
          <a:p>
            <a:r>
              <a:rPr lang="en-US" dirty="0">
                <a:solidFill>
                  <a:schemeClr val="bg1"/>
                </a:solidFill>
              </a:rPr>
              <a:t>Huge shift in D72 and D68 appearance after voyager and during Cassini</a:t>
            </a:r>
          </a:p>
          <a:p>
            <a:r>
              <a:rPr lang="en-US" dirty="0">
                <a:solidFill>
                  <a:schemeClr val="bg1"/>
                </a:solidFill>
              </a:rPr>
              <a:t>The area between the ringlets is also changing</a:t>
            </a:r>
          </a:p>
          <a:p>
            <a:endParaRPr lang="en-US" dirty="0"/>
          </a:p>
        </p:txBody>
      </p:sp>
      <p:sp>
        <p:nvSpPr>
          <p:cNvPr id="4" name="Slide Number Placeholder 3"/>
          <p:cNvSpPr>
            <a:spLocks noGrp="1"/>
          </p:cNvSpPr>
          <p:nvPr>
            <p:ph type="sldNum" sz="quarter" idx="10"/>
          </p:nvPr>
        </p:nvSpPr>
        <p:spPr/>
        <p:txBody>
          <a:bodyPr/>
          <a:lstStyle/>
          <a:p>
            <a:fld id="{4033FE0C-8EC4-B142-B2B0-DFD998F00356}" type="slidenum">
              <a:rPr lang="en-US" smtClean="0"/>
              <a:t>26</a:t>
            </a:fld>
            <a:endParaRPr lang="en-US"/>
          </a:p>
        </p:txBody>
      </p:sp>
    </p:spTree>
    <p:extLst>
      <p:ext uri="{BB962C8B-B14F-4D97-AF65-F5344CB8AC3E}">
        <p14:creationId xmlns:p14="http://schemas.microsoft.com/office/powerpoint/2010/main" val="4058654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Now, here is the average radial profile of this image. I’ll be referring to these profiles throughout and we can use these to reduce the images into something quantifiable to map out the region.</a:t>
            </a:r>
          </a:p>
          <a:p>
            <a:r>
              <a:rPr lang="en-US" dirty="0">
                <a:solidFill>
                  <a:schemeClr val="bg1"/>
                </a:solidFill>
              </a:rPr>
              <a:t>The D ring is constantly evolving.</a:t>
            </a:r>
          </a:p>
          <a:p>
            <a:r>
              <a:rPr lang="en-US" dirty="0">
                <a:solidFill>
                  <a:schemeClr val="bg1"/>
                </a:solidFill>
              </a:rPr>
              <a:t>	</a:t>
            </a:r>
          </a:p>
          <a:p>
            <a:endParaRPr lang="en-US" dirty="0"/>
          </a:p>
        </p:txBody>
      </p:sp>
      <p:sp>
        <p:nvSpPr>
          <p:cNvPr id="4" name="Slide Number Placeholder 3"/>
          <p:cNvSpPr>
            <a:spLocks noGrp="1"/>
          </p:cNvSpPr>
          <p:nvPr>
            <p:ph type="sldNum" sz="quarter" idx="10"/>
          </p:nvPr>
        </p:nvSpPr>
        <p:spPr/>
        <p:txBody>
          <a:bodyPr/>
          <a:lstStyle/>
          <a:p>
            <a:fld id="{4033FE0C-8EC4-B142-B2B0-DFD998F00356}" type="slidenum">
              <a:rPr lang="en-US" smtClean="0"/>
              <a:t>27</a:t>
            </a:fld>
            <a:endParaRPr lang="en-US"/>
          </a:p>
        </p:txBody>
      </p:sp>
    </p:spTree>
    <p:extLst>
      <p:ext uri="{BB962C8B-B14F-4D97-AF65-F5344CB8AC3E}">
        <p14:creationId xmlns:p14="http://schemas.microsoft.com/office/powerpoint/2010/main" val="1522228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In fact, in the Voyager days D72 was the brightest feature, and it has actually migrated inward about 200 km.</a:t>
            </a:r>
          </a:p>
          <a:p>
            <a:r>
              <a:rPr lang="en-US" dirty="0">
                <a:solidFill>
                  <a:schemeClr val="bg1"/>
                </a:solidFill>
              </a:rPr>
              <a:t>Throughout Cassini we watched the dust populations surrounding D72 go through dramatic changes I am going to talk about, but first I want to introduce the other ring region.</a:t>
            </a:r>
          </a:p>
          <a:p>
            <a:endParaRPr lang="en-US" dirty="0"/>
          </a:p>
        </p:txBody>
      </p:sp>
      <p:sp>
        <p:nvSpPr>
          <p:cNvPr id="4" name="Slide Number Placeholder 3"/>
          <p:cNvSpPr>
            <a:spLocks noGrp="1"/>
          </p:cNvSpPr>
          <p:nvPr>
            <p:ph type="sldNum" sz="quarter" idx="10"/>
          </p:nvPr>
        </p:nvSpPr>
        <p:spPr/>
        <p:txBody>
          <a:bodyPr/>
          <a:lstStyle/>
          <a:p>
            <a:fld id="{4033FE0C-8EC4-B142-B2B0-DFD998F00356}" type="slidenum">
              <a:rPr lang="en-US" smtClean="0"/>
              <a:t>28</a:t>
            </a:fld>
            <a:endParaRPr lang="en-US"/>
          </a:p>
        </p:txBody>
      </p:sp>
    </p:spTree>
    <p:extLst>
      <p:ext uri="{BB962C8B-B14F-4D97-AF65-F5344CB8AC3E}">
        <p14:creationId xmlns:p14="http://schemas.microsoft.com/office/powerpoint/2010/main" val="1131663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3 main D ring ringlets named for their approximate radii:</a:t>
            </a:r>
          </a:p>
          <a:p>
            <a:r>
              <a:rPr lang="en-US" dirty="0">
                <a:solidFill>
                  <a:schemeClr val="bg1"/>
                </a:solidFill>
              </a:rPr>
              <a:t>Innermost Narrow lone ringlet D68, two broader series of dusty ringlets D72 and D73</a:t>
            </a:r>
          </a:p>
          <a:p>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4033FE0C-8EC4-B142-B2B0-DFD998F00356}" type="slidenum">
              <a:rPr lang="en-US" smtClean="0"/>
              <a:t>3</a:t>
            </a:fld>
            <a:endParaRPr lang="en-US"/>
          </a:p>
        </p:txBody>
      </p:sp>
    </p:spTree>
    <p:extLst>
      <p:ext uri="{BB962C8B-B14F-4D97-AF65-F5344CB8AC3E}">
        <p14:creationId xmlns:p14="http://schemas.microsoft.com/office/powerpoint/2010/main" val="2581411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3 main D ring ringlets named for their approximate radii:</a:t>
            </a:r>
          </a:p>
          <a:p>
            <a:r>
              <a:rPr lang="en-US" dirty="0">
                <a:solidFill>
                  <a:schemeClr val="bg1"/>
                </a:solidFill>
              </a:rPr>
              <a:t>Innermost Narrow lone ringlet D68, two broader series of dusty ringlets D72 and D73</a:t>
            </a:r>
          </a:p>
          <a:p>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4033FE0C-8EC4-B142-B2B0-DFD998F00356}" type="slidenum">
              <a:rPr lang="en-US" smtClean="0"/>
              <a:t>4</a:t>
            </a:fld>
            <a:endParaRPr lang="en-US"/>
          </a:p>
        </p:txBody>
      </p:sp>
    </p:spTree>
    <p:extLst>
      <p:ext uri="{BB962C8B-B14F-4D97-AF65-F5344CB8AC3E}">
        <p14:creationId xmlns:p14="http://schemas.microsoft.com/office/powerpoint/2010/main" val="1992529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Roche Division doesn’t get a whole lot of attention.</a:t>
            </a:r>
          </a:p>
          <a:p>
            <a:r>
              <a:rPr lang="en-US" dirty="0"/>
              <a:t>Literally between the A ring and </a:t>
            </a:r>
            <a:r>
              <a:rPr lang="en-US" dirty="0" err="1"/>
              <a:t>Fring</a:t>
            </a:r>
            <a:r>
              <a:rPr lang="en-US" dirty="0"/>
              <a:t>, and the ring moons Atlas and Prometheus it makes sense that the dust in this nearly empty gap hasn’t garnered a tremendous amount of attention.</a:t>
            </a:r>
          </a:p>
          <a:p>
            <a:r>
              <a:rPr lang="en-US" dirty="0"/>
              <a:t>But there are some diffuse dust populations in the Roche Division.</a:t>
            </a:r>
          </a:p>
          <a:p>
            <a:r>
              <a:rPr lang="en-US" dirty="0"/>
              <a:t>These two distinct dust populations were first noted early in the mission, but they generally go undetected when viewed from unideal lighting geometry.</a:t>
            </a:r>
          </a:p>
          <a:p>
            <a:r>
              <a:rPr lang="en-US" dirty="0"/>
              <a:t>Unlike the D ring the images of the RD don’t really get better than this until 2016.</a:t>
            </a:r>
          </a:p>
        </p:txBody>
      </p:sp>
      <p:sp>
        <p:nvSpPr>
          <p:cNvPr id="4" name="Slide Number Placeholder 3"/>
          <p:cNvSpPr>
            <a:spLocks noGrp="1"/>
          </p:cNvSpPr>
          <p:nvPr>
            <p:ph type="sldNum" sz="quarter" idx="10"/>
          </p:nvPr>
        </p:nvSpPr>
        <p:spPr/>
        <p:txBody>
          <a:bodyPr/>
          <a:lstStyle/>
          <a:p>
            <a:fld id="{4033FE0C-8EC4-B142-B2B0-DFD998F00356}" type="slidenum">
              <a:rPr lang="en-US" smtClean="0"/>
              <a:t>6</a:t>
            </a:fld>
            <a:endParaRPr lang="en-US"/>
          </a:p>
        </p:txBody>
      </p:sp>
    </p:spTree>
    <p:extLst>
      <p:ext uri="{BB962C8B-B14F-4D97-AF65-F5344CB8AC3E}">
        <p14:creationId xmlns:p14="http://schemas.microsoft.com/office/powerpoint/2010/main" val="914182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3FE0C-8EC4-B142-B2B0-DFD998F00356}" type="slidenum">
              <a:rPr lang="en-US" smtClean="0"/>
              <a:t>9</a:t>
            </a:fld>
            <a:endParaRPr lang="en-US"/>
          </a:p>
        </p:txBody>
      </p:sp>
    </p:spTree>
    <p:extLst>
      <p:ext uri="{BB962C8B-B14F-4D97-AF65-F5344CB8AC3E}">
        <p14:creationId xmlns:p14="http://schemas.microsoft.com/office/powerpoint/2010/main" val="901246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dirty="0" err="1"/>
              <a:t>Hedman</a:t>
            </a:r>
            <a:r>
              <a:rPr lang="en-US" dirty="0"/>
              <a:t> et al. 2009 paper periodic brightness variations were detected in the D ring, Roche Division, and G ring.</a:t>
            </a:r>
          </a:p>
          <a:p>
            <a:r>
              <a:rPr lang="en-US" dirty="0"/>
              <a:t>The G ring structures are the prototype for dusty ring response to a strong resonance. It’s periodic brightness variations straddling the Mimas 8:7 Inner Lindblad resonance.</a:t>
            </a:r>
          </a:p>
          <a:p>
            <a:r>
              <a:rPr lang="en-US" dirty="0"/>
              <a:t>The D ring and Roche Division structures had a frequency and location consistent with resonances with the rotation of Saturn. 2:1 ILR in the D ring and a 3:4 OLR in the Roche Division.</a:t>
            </a:r>
          </a:p>
        </p:txBody>
      </p:sp>
      <p:sp>
        <p:nvSpPr>
          <p:cNvPr id="4" name="Slide Number Placeholder 3"/>
          <p:cNvSpPr>
            <a:spLocks noGrp="1"/>
          </p:cNvSpPr>
          <p:nvPr>
            <p:ph type="sldNum" sz="quarter" idx="10"/>
          </p:nvPr>
        </p:nvSpPr>
        <p:spPr/>
        <p:txBody>
          <a:bodyPr/>
          <a:lstStyle/>
          <a:p>
            <a:fld id="{4033FE0C-8EC4-B142-B2B0-DFD998F00356}" type="slidenum">
              <a:rPr lang="en-US" smtClean="0"/>
              <a:t>11</a:t>
            </a:fld>
            <a:endParaRPr lang="en-US"/>
          </a:p>
        </p:txBody>
      </p:sp>
    </p:spTree>
    <p:extLst>
      <p:ext uri="{BB962C8B-B14F-4D97-AF65-F5344CB8AC3E}">
        <p14:creationId xmlns:p14="http://schemas.microsoft.com/office/powerpoint/2010/main" val="297265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3FE0C-8EC4-B142-B2B0-DFD998F00356}" type="slidenum">
              <a:rPr lang="en-US" smtClean="0"/>
              <a:t>12</a:t>
            </a:fld>
            <a:endParaRPr lang="en-US"/>
          </a:p>
        </p:txBody>
      </p:sp>
    </p:spTree>
    <p:extLst>
      <p:ext uri="{BB962C8B-B14F-4D97-AF65-F5344CB8AC3E}">
        <p14:creationId xmlns:p14="http://schemas.microsoft.com/office/powerpoint/2010/main" val="4246680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Roche Division is well explained by the SKR, at least the inner Roche Division. Extensions out towards the Prometheus ringlet may be due to differences in particle properties. First observation where they returned was in July of 2016, and they appear in all later observations.</a:t>
            </a:r>
          </a:p>
          <a:p>
            <a:endParaRPr lang="en-US" dirty="0"/>
          </a:p>
        </p:txBody>
      </p:sp>
      <p:sp>
        <p:nvSpPr>
          <p:cNvPr id="4" name="Slide Number Placeholder 3"/>
          <p:cNvSpPr>
            <a:spLocks noGrp="1"/>
          </p:cNvSpPr>
          <p:nvPr>
            <p:ph type="sldNum" sz="quarter" idx="10"/>
          </p:nvPr>
        </p:nvSpPr>
        <p:spPr/>
        <p:txBody>
          <a:bodyPr/>
          <a:lstStyle/>
          <a:p>
            <a:fld id="{4033FE0C-8EC4-B142-B2B0-DFD998F00356}" type="slidenum">
              <a:rPr lang="en-US" smtClean="0"/>
              <a:t>14</a:t>
            </a:fld>
            <a:endParaRPr lang="en-US"/>
          </a:p>
        </p:txBody>
      </p:sp>
    </p:spTree>
    <p:extLst>
      <p:ext uri="{BB962C8B-B14F-4D97-AF65-F5344CB8AC3E}">
        <p14:creationId xmlns:p14="http://schemas.microsoft.com/office/powerpoint/2010/main" val="375853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 ring from 70-73,000 km is best explained by 3 regions: fainter inner region related to wind speeds, D72 core constant structure, outer ramp to D73 populated by SKR/mag field structures with location and strength variability.</a:t>
            </a:r>
          </a:p>
        </p:txBody>
      </p:sp>
      <p:sp>
        <p:nvSpPr>
          <p:cNvPr id="4" name="Slide Number Placeholder 3"/>
          <p:cNvSpPr>
            <a:spLocks noGrp="1"/>
          </p:cNvSpPr>
          <p:nvPr>
            <p:ph type="sldNum" sz="quarter" idx="10"/>
          </p:nvPr>
        </p:nvSpPr>
        <p:spPr/>
        <p:txBody>
          <a:bodyPr/>
          <a:lstStyle/>
          <a:p>
            <a:fld id="{4033FE0C-8EC4-B142-B2B0-DFD998F00356}" type="slidenum">
              <a:rPr lang="en-US" smtClean="0"/>
              <a:t>15</a:t>
            </a:fld>
            <a:endParaRPr lang="en-US"/>
          </a:p>
        </p:txBody>
      </p:sp>
    </p:spTree>
    <p:extLst>
      <p:ext uri="{BB962C8B-B14F-4D97-AF65-F5344CB8AC3E}">
        <p14:creationId xmlns:p14="http://schemas.microsoft.com/office/powerpoint/2010/main" val="327626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3D2A2-1178-3749-899F-46F6ECEC8B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A3E9CD-5560-E04C-B2C3-F5FF11BBA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1E405F-9272-D341-B268-3845A416CA2C}"/>
              </a:ext>
            </a:extLst>
          </p:cNvPr>
          <p:cNvSpPr>
            <a:spLocks noGrp="1"/>
          </p:cNvSpPr>
          <p:nvPr>
            <p:ph type="dt" sz="half" idx="10"/>
          </p:nvPr>
        </p:nvSpPr>
        <p:spPr/>
        <p:txBody>
          <a:bodyPr/>
          <a:lstStyle/>
          <a:p>
            <a:fld id="{1FA4EBB8-2603-AF4E-A7B6-AA80C1F748FE}" type="datetimeFigureOut">
              <a:rPr lang="en-US" smtClean="0"/>
              <a:t>8/14/18</a:t>
            </a:fld>
            <a:endParaRPr lang="en-US"/>
          </a:p>
        </p:txBody>
      </p:sp>
      <p:sp>
        <p:nvSpPr>
          <p:cNvPr id="5" name="Footer Placeholder 4">
            <a:extLst>
              <a:ext uri="{FF2B5EF4-FFF2-40B4-BE49-F238E27FC236}">
                <a16:creationId xmlns:a16="http://schemas.microsoft.com/office/drawing/2014/main" id="{211ECE47-7F9B-8742-A8AB-DCF1DD837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BBFC7-7495-4A42-ACBD-E8A907A7AF3A}"/>
              </a:ext>
            </a:extLst>
          </p:cNvPr>
          <p:cNvSpPr>
            <a:spLocks noGrp="1"/>
          </p:cNvSpPr>
          <p:nvPr>
            <p:ph type="sldNum" sz="quarter" idx="12"/>
          </p:nvPr>
        </p:nvSpPr>
        <p:spPr/>
        <p:txBody>
          <a:bodyPr/>
          <a:lstStyle/>
          <a:p>
            <a:fld id="{F456EED3-58F6-0646-831E-FB9AE3518232}" type="slidenum">
              <a:rPr lang="en-US" smtClean="0"/>
              <a:t>‹#›</a:t>
            </a:fld>
            <a:endParaRPr lang="en-US"/>
          </a:p>
        </p:txBody>
      </p:sp>
    </p:spTree>
    <p:extLst>
      <p:ext uri="{BB962C8B-B14F-4D97-AF65-F5344CB8AC3E}">
        <p14:creationId xmlns:p14="http://schemas.microsoft.com/office/powerpoint/2010/main" val="2387054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A18D-7F88-E442-84AD-07E6F48344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C81D8-E3B4-E744-B3AC-400318D41C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D3EE1B-F1CE-CC49-9746-32F5BCB63A83}"/>
              </a:ext>
            </a:extLst>
          </p:cNvPr>
          <p:cNvSpPr>
            <a:spLocks noGrp="1"/>
          </p:cNvSpPr>
          <p:nvPr>
            <p:ph type="dt" sz="half" idx="10"/>
          </p:nvPr>
        </p:nvSpPr>
        <p:spPr/>
        <p:txBody>
          <a:bodyPr/>
          <a:lstStyle/>
          <a:p>
            <a:fld id="{1FA4EBB8-2603-AF4E-A7B6-AA80C1F748FE}" type="datetimeFigureOut">
              <a:rPr lang="en-US" smtClean="0"/>
              <a:t>8/14/18</a:t>
            </a:fld>
            <a:endParaRPr lang="en-US"/>
          </a:p>
        </p:txBody>
      </p:sp>
      <p:sp>
        <p:nvSpPr>
          <p:cNvPr id="5" name="Footer Placeholder 4">
            <a:extLst>
              <a:ext uri="{FF2B5EF4-FFF2-40B4-BE49-F238E27FC236}">
                <a16:creationId xmlns:a16="http://schemas.microsoft.com/office/drawing/2014/main" id="{6C79D7FC-8659-7343-8C69-F80226E13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FDA86-246D-ED46-B43D-C1E1739E5C93}"/>
              </a:ext>
            </a:extLst>
          </p:cNvPr>
          <p:cNvSpPr>
            <a:spLocks noGrp="1"/>
          </p:cNvSpPr>
          <p:nvPr>
            <p:ph type="sldNum" sz="quarter" idx="12"/>
          </p:nvPr>
        </p:nvSpPr>
        <p:spPr/>
        <p:txBody>
          <a:bodyPr/>
          <a:lstStyle/>
          <a:p>
            <a:fld id="{F456EED3-58F6-0646-831E-FB9AE3518232}" type="slidenum">
              <a:rPr lang="en-US" smtClean="0"/>
              <a:t>‹#›</a:t>
            </a:fld>
            <a:endParaRPr lang="en-US"/>
          </a:p>
        </p:txBody>
      </p:sp>
    </p:spTree>
    <p:extLst>
      <p:ext uri="{BB962C8B-B14F-4D97-AF65-F5344CB8AC3E}">
        <p14:creationId xmlns:p14="http://schemas.microsoft.com/office/powerpoint/2010/main" val="260388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484FD-757E-B84D-B48B-94B19CF802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82FA38-D768-B342-95FD-B61B2A25FA7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7B16E-B80E-7E40-B536-476CEF554C42}"/>
              </a:ext>
            </a:extLst>
          </p:cNvPr>
          <p:cNvSpPr>
            <a:spLocks noGrp="1"/>
          </p:cNvSpPr>
          <p:nvPr>
            <p:ph type="dt" sz="half" idx="10"/>
          </p:nvPr>
        </p:nvSpPr>
        <p:spPr/>
        <p:txBody>
          <a:bodyPr/>
          <a:lstStyle/>
          <a:p>
            <a:fld id="{1FA4EBB8-2603-AF4E-A7B6-AA80C1F748FE}" type="datetimeFigureOut">
              <a:rPr lang="en-US" smtClean="0"/>
              <a:t>8/14/18</a:t>
            </a:fld>
            <a:endParaRPr lang="en-US"/>
          </a:p>
        </p:txBody>
      </p:sp>
      <p:sp>
        <p:nvSpPr>
          <p:cNvPr id="5" name="Footer Placeholder 4">
            <a:extLst>
              <a:ext uri="{FF2B5EF4-FFF2-40B4-BE49-F238E27FC236}">
                <a16:creationId xmlns:a16="http://schemas.microsoft.com/office/drawing/2014/main" id="{BAB4CD50-BC7A-4D40-9B44-293A4E025E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E8624-A593-AB44-9C7E-BA205C4BFF53}"/>
              </a:ext>
            </a:extLst>
          </p:cNvPr>
          <p:cNvSpPr>
            <a:spLocks noGrp="1"/>
          </p:cNvSpPr>
          <p:nvPr>
            <p:ph type="sldNum" sz="quarter" idx="12"/>
          </p:nvPr>
        </p:nvSpPr>
        <p:spPr/>
        <p:txBody>
          <a:bodyPr/>
          <a:lstStyle/>
          <a:p>
            <a:fld id="{F456EED3-58F6-0646-831E-FB9AE3518232}" type="slidenum">
              <a:rPr lang="en-US" smtClean="0"/>
              <a:t>‹#›</a:t>
            </a:fld>
            <a:endParaRPr lang="en-US"/>
          </a:p>
        </p:txBody>
      </p:sp>
    </p:spTree>
    <p:extLst>
      <p:ext uri="{BB962C8B-B14F-4D97-AF65-F5344CB8AC3E}">
        <p14:creationId xmlns:p14="http://schemas.microsoft.com/office/powerpoint/2010/main" val="1098730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EC4C-C0A5-4B4C-B769-5411BAE9D0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4C56FC-EE77-5A43-AF5D-3A971D4F2F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5803D-B5E0-E348-8CF6-9067C95DBCB4}"/>
              </a:ext>
            </a:extLst>
          </p:cNvPr>
          <p:cNvSpPr>
            <a:spLocks noGrp="1"/>
          </p:cNvSpPr>
          <p:nvPr>
            <p:ph type="dt" sz="half" idx="10"/>
          </p:nvPr>
        </p:nvSpPr>
        <p:spPr/>
        <p:txBody>
          <a:bodyPr/>
          <a:lstStyle/>
          <a:p>
            <a:fld id="{1FA4EBB8-2603-AF4E-A7B6-AA80C1F748FE}" type="datetimeFigureOut">
              <a:rPr lang="en-US" smtClean="0"/>
              <a:t>8/14/18</a:t>
            </a:fld>
            <a:endParaRPr lang="en-US"/>
          </a:p>
        </p:txBody>
      </p:sp>
      <p:sp>
        <p:nvSpPr>
          <p:cNvPr id="5" name="Footer Placeholder 4">
            <a:extLst>
              <a:ext uri="{FF2B5EF4-FFF2-40B4-BE49-F238E27FC236}">
                <a16:creationId xmlns:a16="http://schemas.microsoft.com/office/drawing/2014/main" id="{6B378DE0-7822-0A4A-956B-B8CFD43E0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BC5B9-61BC-3741-AEEC-7FD5194B9DA1}"/>
              </a:ext>
            </a:extLst>
          </p:cNvPr>
          <p:cNvSpPr>
            <a:spLocks noGrp="1"/>
          </p:cNvSpPr>
          <p:nvPr>
            <p:ph type="sldNum" sz="quarter" idx="12"/>
          </p:nvPr>
        </p:nvSpPr>
        <p:spPr/>
        <p:txBody>
          <a:bodyPr/>
          <a:lstStyle/>
          <a:p>
            <a:fld id="{F456EED3-58F6-0646-831E-FB9AE3518232}" type="slidenum">
              <a:rPr lang="en-US" smtClean="0"/>
              <a:t>‹#›</a:t>
            </a:fld>
            <a:endParaRPr lang="en-US"/>
          </a:p>
        </p:txBody>
      </p:sp>
    </p:spTree>
    <p:extLst>
      <p:ext uri="{BB962C8B-B14F-4D97-AF65-F5344CB8AC3E}">
        <p14:creationId xmlns:p14="http://schemas.microsoft.com/office/powerpoint/2010/main" val="2015991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F9B0C-324D-0E48-A46A-EF95E239C3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E74710-4D38-C645-981B-B1EDF612AD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E66F23B-5BE7-D548-81F2-05828CFCC3AA}"/>
              </a:ext>
            </a:extLst>
          </p:cNvPr>
          <p:cNvSpPr>
            <a:spLocks noGrp="1"/>
          </p:cNvSpPr>
          <p:nvPr>
            <p:ph type="dt" sz="half" idx="10"/>
          </p:nvPr>
        </p:nvSpPr>
        <p:spPr/>
        <p:txBody>
          <a:bodyPr/>
          <a:lstStyle/>
          <a:p>
            <a:fld id="{1FA4EBB8-2603-AF4E-A7B6-AA80C1F748FE}" type="datetimeFigureOut">
              <a:rPr lang="en-US" smtClean="0"/>
              <a:t>8/14/18</a:t>
            </a:fld>
            <a:endParaRPr lang="en-US"/>
          </a:p>
        </p:txBody>
      </p:sp>
      <p:sp>
        <p:nvSpPr>
          <p:cNvPr id="5" name="Footer Placeholder 4">
            <a:extLst>
              <a:ext uri="{FF2B5EF4-FFF2-40B4-BE49-F238E27FC236}">
                <a16:creationId xmlns:a16="http://schemas.microsoft.com/office/drawing/2014/main" id="{D414F393-B5ED-444E-A7CC-603C288FF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348570-FF84-D943-BFF7-80E382A19E0E}"/>
              </a:ext>
            </a:extLst>
          </p:cNvPr>
          <p:cNvSpPr>
            <a:spLocks noGrp="1"/>
          </p:cNvSpPr>
          <p:nvPr>
            <p:ph type="sldNum" sz="quarter" idx="12"/>
          </p:nvPr>
        </p:nvSpPr>
        <p:spPr/>
        <p:txBody>
          <a:bodyPr/>
          <a:lstStyle/>
          <a:p>
            <a:fld id="{F456EED3-58F6-0646-831E-FB9AE3518232}" type="slidenum">
              <a:rPr lang="en-US" smtClean="0"/>
              <a:t>‹#›</a:t>
            </a:fld>
            <a:endParaRPr lang="en-US"/>
          </a:p>
        </p:txBody>
      </p:sp>
    </p:spTree>
    <p:extLst>
      <p:ext uri="{BB962C8B-B14F-4D97-AF65-F5344CB8AC3E}">
        <p14:creationId xmlns:p14="http://schemas.microsoft.com/office/powerpoint/2010/main" val="3626037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5125A-3975-A641-93B7-39F48C12B1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5B0751-FE57-2147-8B6E-32B1658F53C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D405E1-1F95-6E4D-9570-04BF46F5EF8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84F5DE-BB4B-5D47-A6CB-F377ECB584DC}"/>
              </a:ext>
            </a:extLst>
          </p:cNvPr>
          <p:cNvSpPr>
            <a:spLocks noGrp="1"/>
          </p:cNvSpPr>
          <p:nvPr>
            <p:ph type="dt" sz="half" idx="10"/>
          </p:nvPr>
        </p:nvSpPr>
        <p:spPr/>
        <p:txBody>
          <a:bodyPr/>
          <a:lstStyle/>
          <a:p>
            <a:fld id="{1FA4EBB8-2603-AF4E-A7B6-AA80C1F748FE}" type="datetimeFigureOut">
              <a:rPr lang="en-US" smtClean="0"/>
              <a:t>8/14/18</a:t>
            </a:fld>
            <a:endParaRPr lang="en-US"/>
          </a:p>
        </p:txBody>
      </p:sp>
      <p:sp>
        <p:nvSpPr>
          <p:cNvPr id="6" name="Footer Placeholder 5">
            <a:extLst>
              <a:ext uri="{FF2B5EF4-FFF2-40B4-BE49-F238E27FC236}">
                <a16:creationId xmlns:a16="http://schemas.microsoft.com/office/drawing/2014/main" id="{EA2A124D-5397-6A43-9717-E2DEFF8DE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B5C691-458A-C54D-B8DF-03B61C9CD754}"/>
              </a:ext>
            </a:extLst>
          </p:cNvPr>
          <p:cNvSpPr>
            <a:spLocks noGrp="1"/>
          </p:cNvSpPr>
          <p:nvPr>
            <p:ph type="sldNum" sz="quarter" idx="12"/>
          </p:nvPr>
        </p:nvSpPr>
        <p:spPr/>
        <p:txBody>
          <a:bodyPr/>
          <a:lstStyle/>
          <a:p>
            <a:fld id="{F456EED3-58F6-0646-831E-FB9AE3518232}" type="slidenum">
              <a:rPr lang="en-US" smtClean="0"/>
              <a:t>‹#›</a:t>
            </a:fld>
            <a:endParaRPr lang="en-US"/>
          </a:p>
        </p:txBody>
      </p:sp>
    </p:spTree>
    <p:extLst>
      <p:ext uri="{BB962C8B-B14F-4D97-AF65-F5344CB8AC3E}">
        <p14:creationId xmlns:p14="http://schemas.microsoft.com/office/powerpoint/2010/main" val="2149404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3A3B-81A1-8245-AFA2-CEC76258A2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916503-BE06-A44A-A10F-DDA173AC87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13042C-F60E-3349-ABF5-E5712D4F94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34AC3F-6F44-2746-8D6A-F01A8F0430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5E8D901-23C3-CF46-A558-8F712EEACE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F33514-07A9-1A45-8C43-0EE62AAAAADA}"/>
              </a:ext>
            </a:extLst>
          </p:cNvPr>
          <p:cNvSpPr>
            <a:spLocks noGrp="1"/>
          </p:cNvSpPr>
          <p:nvPr>
            <p:ph type="dt" sz="half" idx="10"/>
          </p:nvPr>
        </p:nvSpPr>
        <p:spPr/>
        <p:txBody>
          <a:bodyPr/>
          <a:lstStyle/>
          <a:p>
            <a:fld id="{1FA4EBB8-2603-AF4E-A7B6-AA80C1F748FE}" type="datetimeFigureOut">
              <a:rPr lang="en-US" smtClean="0"/>
              <a:t>8/14/18</a:t>
            </a:fld>
            <a:endParaRPr lang="en-US"/>
          </a:p>
        </p:txBody>
      </p:sp>
      <p:sp>
        <p:nvSpPr>
          <p:cNvPr id="8" name="Footer Placeholder 7">
            <a:extLst>
              <a:ext uri="{FF2B5EF4-FFF2-40B4-BE49-F238E27FC236}">
                <a16:creationId xmlns:a16="http://schemas.microsoft.com/office/drawing/2014/main" id="{AC044DC9-EEA6-3E47-9706-130E303F82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4525FA-870F-4044-9B83-AE5BAE068FB0}"/>
              </a:ext>
            </a:extLst>
          </p:cNvPr>
          <p:cNvSpPr>
            <a:spLocks noGrp="1"/>
          </p:cNvSpPr>
          <p:nvPr>
            <p:ph type="sldNum" sz="quarter" idx="12"/>
          </p:nvPr>
        </p:nvSpPr>
        <p:spPr/>
        <p:txBody>
          <a:bodyPr/>
          <a:lstStyle/>
          <a:p>
            <a:fld id="{F456EED3-58F6-0646-831E-FB9AE3518232}" type="slidenum">
              <a:rPr lang="en-US" smtClean="0"/>
              <a:t>‹#›</a:t>
            </a:fld>
            <a:endParaRPr lang="en-US"/>
          </a:p>
        </p:txBody>
      </p:sp>
    </p:spTree>
    <p:extLst>
      <p:ext uri="{BB962C8B-B14F-4D97-AF65-F5344CB8AC3E}">
        <p14:creationId xmlns:p14="http://schemas.microsoft.com/office/powerpoint/2010/main" val="309336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92B6-9E85-9343-AFB2-386D473EF5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581F8A-791F-5448-8312-48B85A665238}"/>
              </a:ext>
            </a:extLst>
          </p:cNvPr>
          <p:cNvSpPr>
            <a:spLocks noGrp="1"/>
          </p:cNvSpPr>
          <p:nvPr>
            <p:ph type="dt" sz="half" idx="10"/>
          </p:nvPr>
        </p:nvSpPr>
        <p:spPr/>
        <p:txBody>
          <a:bodyPr/>
          <a:lstStyle/>
          <a:p>
            <a:fld id="{1FA4EBB8-2603-AF4E-A7B6-AA80C1F748FE}" type="datetimeFigureOut">
              <a:rPr lang="en-US" smtClean="0"/>
              <a:t>8/14/18</a:t>
            </a:fld>
            <a:endParaRPr lang="en-US"/>
          </a:p>
        </p:txBody>
      </p:sp>
      <p:sp>
        <p:nvSpPr>
          <p:cNvPr id="4" name="Footer Placeholder 3">
            <a:extLst>
              <a:ext uri="{FF2B5EF4-FFF2-40B4-BE49-F238E27FC236}">
                <a16:creationId xmlns:a16="http://schemas.microsoft.com/office/drawing/2014/main" id="{57637AC8-D504-0A4F-9E13-A5E8087B6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6119EE-E15A-4F48-AAA7-DC95353222A7}"/>
              </a:ext>
            </a:extLst>
          </p:cNvPr>
          <p:cNvSpPr>
            <a:spLocks noGrp="1"/>
          </p:cNvSpPr>
          <p:nvPr>
            <p:ph type="sldNum" sz="quarter" idx="12"/>
          </p:nvPr>
        </p:nvSpPr>
        <p:spPr/>
        <p:txBody>
          <a:bodyPr/>
          <a:lstStyle/>
          <a:p>
            <a:fld id="{F456EED3-58F6-0646-831E-FB9AE3518232}" type="slidenum">
              <a:rPr lang="en-US" smtClean="0"/>
              <a:t>‹#›</a:t>
            </a:fld>
            <a:endParaRPr lang="en-US"/>
          </a:p>
        </p:txBody>
      </p:sp>
    </p:spTree>
    <p:extLst>
      <p:ext uri="{BB962C8B-B14F-4D97-AF65-F5344CB8AC3E}">
        <p14:creationId xmlns:p14="http://schemas.microsoft.com/office/powerpoint/2010/main" val="378380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1E4A8C-906B-664D-A9E9-22A3D8F77407}"/>
              </a:ext>
            </a:extLst>
          </p:cNvPr>
          <p:cNvSpPr>
            <a:spLocks noGrp="1"/>
          </p:cNvSpPr>
          <p:nvPr>
            <p:ph type="dt" sz="half" idx="10"/>
          </p:nvPr>
        </p:nvSpPr>
        <p:spPr/>
        <p:txBody>
          <a:bodyPr/>
          <a:lstStyle/>
          <a:p>
            <a:fld id="{1FA4EBB8-2603-AF4E-A7B6-AA80C1F748FE}" type="datetimeFigureOut">
              <a:rPr lang="en-US" smtClean="0"/>
              <a:t>8/14/18</a:t>
            </a:fld>
            <a:endParaRPr lang="en-US"/>
          </a:p>
        </p:txBody>
      </p:sp>
      <p:sp>
        <p:nvSpPr>
          <p:cNvPr id="3" name="Footer Placeholder 2">
            <a:extLst>
              <a:ext uri="{FF2B5EF4-FFF2-40B4-BE49-F238E27FC236}">
                <a16:creationId xmlns:a16="http://schemas.microsoft.com/office/drawing/2014/main" id="{A4D2EB61-E53A-094F-9ACD-74717C9A28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C897A8-1AEA-6F48-AA4D-4FE5CCD76C91}"/>
              </a:ext>
            </a:extLst>
          </p:cNvPr>
          <p:cNvSpPr>
            <a:spLocks noGrp="1"/>
          </p:cNvSpPr>
          <p:nvPr>
            <p:ph type="sldNum" sz="quarter" idx="12"/>
          </p:nvPr>
        </p:nvSpPr>
        <p:spPr/>
        <p:txBody>
          <a:bodyPr/>
          <a:lstStyle/>
          <a:p>
            <a:fld id="{F456EED3-58F6-0646-831E-FB9AE3518232}" type="slidenum">
              <a:rPr lang="en-US" smtClean="0"/>
              <a:t>‹#›</a:t>
            </a:fld>
            <a:endParaRPr lang="en-US"/>
          </a:p>
        </p:txBody>
      </p:sp>
    </p:spTree>
    <p:extLst>
      <p:ext uri="{BB962C8B-B14F-4D97-AF65-F5344CB8AC3E}">
        <p14:creationId xmlns:p14="http://schemas.microsoft.com/office/powerpoint/2010/main" val="415773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C95B-0B35-AE4E-A281-B1C15263A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99AC53-8C0E-3B4E-A80A-FA3980D101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348AD4-3AE6-3748-B8AE-27A30895CB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93F480-A3AA-5D43-86E7-7D26938C8414}"/>
              </a:ext>
            </a:extLst>
          </p:cNvPr>
          <p:cNvSpPr>
            <a:spLocks noGrp="1"/>
          </p:cNvSpPr>
          <p:nvPr>
            <p:ph type="dt" sz="half" idx="10"/>
          </p:nvPr>
        </p:nvSpPr>
        <p:spPr/>
        <p:txBody>
          <a:bodyPr/>
          <a:lstStyle/>
          <a:p>
            <a:fld id="{1FA4EBB8-2603-AF4E-A7B6-AA80C1F748FE}" type="datetimeFigureOut">
              <a:rPr lang="en-US" smtClean="0"/>
              <a:t>8/14/18</a:t>
            </a:fld>
            <a:endParaRPr lang="en-US"/>
          </a:p>
        </p:txBody>
      </p:sp>
      <p:sp>
        <p:nvSpPr>
          <p:cNvPr id="6" name="Footer Placeholder 5">
            <a:extLst>
              <a:ext uri="{FF2B5EF4-FFF2-40B4-BE49-F238E27FC236}">
                <a16:creationId xmlns:a16="http://schemas.microsoft.com/office/drawing/2014/main" id="{5B30F1B3-D2A4-614C-AC86-832E0D1191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99F570-B651-0A4E-B753-8D5BEDCA4716}"/>
              </a:ext>
            </a:extLst>
          </p:cNvPr>
          <p:cNvSpPr>
            <a:spLocks noGrp="1"/>
          </p:cNvSpPr>
          <p:nvPr>
            <p:ph type="sldNum" sz="quarter" idx="12"/>
          </p:nvPr>
        </p:nvSpPr>
        <p:spPr/>
        <p:txBody>
          <a:bodyPr/>
          <a:lstStyle/>
          <a:p>
            <a:fld id="{F456EED3-58F6-0646-831E-FB9AE3518232}" type="slidenum">
              <a:rPr lang="en-US" smtClean="0"/>
              <a:t>‹#›</a:t>
            </a:fld>
            <a:endParaRPr lang="en-US"/>
          </a:p>
        </p:txBody>
      </p:sp>
    </p:spTree>
    <p:extLst>
      <p:ext uri="{BB962C8B-B14F-4D97-AF65-F5344CB8AC3E}">
        <p14:creationId xmlns:p14="http://schemas.microsoft.com/office/powerpoint/2010/main" val="2052831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EACE-307F-2D4B-A74D-817CCC7D20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69E032-9BFF-2E4B-93E1-AFDD546DD9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40E97A-4DD2-134A-BF1A-4A451A5B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AB8682-CCF2-2A43-9C04-308C57017D55}"/>
              </a:ext>
            </a:extLst>
          </p:cNvPr>
          <p:cNvSpPr>
            <a:spLocks noGrp="1"/>
          </p:cNvSpPr>
          <p:nvPr>
            <p:ph type="dt" sz="half" idx="10"/>
          </p:nvPr>
        </p:nvSpPr>
        <p:spPr/>
        <p:txBody>
          <a:bodyPr/>
          <a:lstStyle/>
          <a:p>
            <a:fld id="{1FA4EBB8-2603-AF4E-A7B6-AA80C1F748FE}" type="datetimeFigureOut">
              <a:rPr lang="en-US" smtClean="0"/>
              <a:t>8/14/18</a:t>
            </a:fld>
            <a:endParaRPr lang="en-US"/>
          </a:p>
        </p:txBody>
      </p:sp>
      <p:sp>
        <p:nvSpPr>
          <p:cNvPr id="6" name="Footer Placeholder 5">
            <a:extLst>
              <a:ext uri="{FF2B5EF4-FFF2-40B4-BE49-F238E27FC236}">
                <a16:creationId xmlns:a16="http://schemas.microsoft.com/office/drawing/2014/main" id="{554C0BEE-B02D-2E48-ADD7-C887412D7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A50491-B028-5546-9A62-336CFC5C38C2}"/>
              </a:ext>
            </a:extLst>
          </p:cNvPr>
          <p:cNvSpPr>
            <a:spLocks noGrp="1"/>
          </p:cNvSpPr>
          <p:nvPr>
            <p:ph type="sldNum" sz="quarter" idx="12"/>
          </p:nvPr>
        </p:nvSpPr>
        <p:spPr/>
        <p:txBody>
          <a:bodyPr/>
          <a:lstStyle/>
          <a:p>
            <a:fld id="{F456EED3-58F6-0646-831E-FB9AE3518232}" type="slidenum">
              <a:rPr lang="en-US" smtClean="0"/>
              <a:t>‹#›</a:t>
            </a:fld>
            <a:endParaRPr lang="en-US"/>
          </a:p>
        </p:txBody>
      </p:sp>
    </p:spTree>
    <p:extLst>
      <p:ext uri="{BB962C8B-B14F-4D97-AF65-F5344CB8AC3E}">
        <p14:creationId xmlns:p14="http://schemas.microsoft.com/office/powerpoint/2010/main" val="3232962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927DD-D128-E746-9D95-CAAF944638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6315B9-49BC-5D47-AB29-2254B70B86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29A7F-E8B6-D249-9208-A8E4813AA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A4EBB8-2603-AF4E-A7B6-AA80C1F748FE}" type="datetimeFigureOut">
              <a:rPr lang="en-US" smtClean="0"/>
              <a:t>8/14/18</a:t>
            </a:fld>
            <a:endParaRPr lang="en-US"/>
          </a:p>
        </p:txBody>
      </p:sp>
      <p:sp>
        <p:nvSpPr>
          <p:cNvPr id="5" name="Footer Placeholder 4">
            <a:extLst>
              <a:ext uri="{FF2B5EF4-FFF2-40B4-BE49-F238E27FC236}">
                <a16:creationId xmlns:a16="http://schemas.microsoft.com/office/drawing/2014/main" id="{06AF946C-6B7D-EE4B-B474-691C0A182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E95AC-70A7-BB4A-810D-51FFBC9DAF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6EED3-58F6-0646-831E-FB9AE3518232}" type="slidenum">
              <a:rPr lang="en-US" smtClean="0"/>
              <a:t>‹#›</a:t>
            </a:fld>
            <a:endParaRPr lang="en-US"/>
          </a:p>
        </p:txBody>
      </p:sp>
    </p:spTree>
    <p:extLst>
      <p:ext uri="{BB962C8B-B14F-4D97-AF65-F5344CB8AC3E}">
        <p14:creationId xmlns:p14="http://schemas.microsoft.com/office/powerpoint/2010/main" val="255444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593E2F-F9F9-AE4F-9C87-1BAD14F006D3}"/>
              </a:ext>
            </a:extLst>
          </p:cNvPr>
          <p:cNvPicPr>
            <a:picLocks noChangeAspect="1"/>
          </p:cNvPicPr>
          <p:nvPr/>
        </p:nvPicPr>
        <p:blipFill>
          <a:blip r:embed="rId2"/>
          <a:stretch>
            <a:fillRect/>
          </a:stretch>
        </p:blipFill>
        <p:spPr>
          <a:xfrm>
            <a:off x="702304" y="0"/>
            <a:ext cx="10787392" cy="6858000"/>
          </a:xfrm>
          <a:prstGeom prst="rect">
            <a:avLst/>
          </a:prstGeom>
        </p:spPr>
      </p:pic>
      <p:sp>
        <p:nvSpPr>
          <p:cNvPr id="4" name="TextBox 3">
            <a:extLst>
              <a:ext uri="{FF2B5EF4-FFF2-40B4-BE49-F238E27FC236}">
                <a16:creationId xmlns:a16="http://schemas.microsoft.com/office/drawing/2014/main" id="{123795AF-D88B-1C47-B4B0-A3E318C0F9E7}"/>
              </a:ext>
            </a:extLst>
          </p:cNvPr>
          <p:cNvSpPr txBox="1"/>
          <p:nvPr/>
        </p:nvSpPr>
        <p:spPr>
          <a:xfrm>
            <a:off x="5282294" y="3371932"/>
            <a:ext cx="4996543" cy="1200329"/>
          </a:xfrm>
          <a:prstGeom prst="rect">
            <a:avLst/>
          </a:prstGeom>
          <a:noFill/>
        </p:spPr>
        <p:txBody>
          <a:bodyPr wrap="square" rtlCol="0">
            <a:spAutoFit/>
          </a:bodyPr>
          <a:lstStyle/>
          <a:p>
            <a:r>
              <a:rPr lang="en-US" sz="3600" dirty="0">
                <a:solidFill>
                  <a:schemeClr val="bg1"/>
                </a:solidFill>
              </a:rPr>
              <a:t>Cassini’s view of the faint D ring and Roche Division</a:t>
            </a:r>
          </a:p>
        </p:txBody>
      </p:sp>
      <p:sp>
        <p:nvSpPr>
          <p:cNvPr id="6" name="TextBox 5">
            <a:extLst>
              <a:ext uri="{FF2B5EF4-FFF2-40B4-BE49-F238E27FC236}">
                <a16:creationId xmlns:a16="http://schemas.microsoft.com/office/drawing/2014/main" id="{3FCA4E10-476E-8A4B-B3FD-3C81849E7760}"/>
              </a:ext>
            </a:extLst>
          </p:cNvPr>
          <p:cNvSpPr txBox="1"/>
          <p:nvPr/>
        </p:nvSpPr>
        <p:spPr>
          <a:xfrm>
            <a:off x="5859237" y="4855600"/>
            <a:ext cx="3842658" cy="830997"/>
          </a:xfrm>
          <a:prstGeom prst="rect">
            <a:avLst/>
          </a:prstGeom>
          <a:noFill/>
        </p:spPr>
        <p:txBody>
          <a:bodyPr wrap="square" rtlCol="0">
            <a:spAutoFit/>
          </a:bodyPr>
          <a:lstStyle/>
          <a:p>
            <a:pPr algn="ctr"/>
            <a:r>
              <a:rPr lang="en-US" sz="2400" dirty="0">
                <a:solidFill>
                  <a:schemeClr val="bg1"/>
                </a:solidFill>
              </a:rPr>
              <a:t>Rob </a:t>
            </a:r>
            <a:r>
              <a:rPr lang="en-US" sz="2400" dirty="0" err="1">
                <a:solidFill>
                  <a:schemeClr val="bg1"/>
                </a:solidFill>
              </a:rPr>
              <a:t>Chancia</a:t>
            </a:r>
            <a:r>
              <a:rPr lang="en-US" sz="2400" dirty="0">
                <a:solidFill>
                  <a:schemeClr val="bg1"/>
                </a:solidFill>
              </a:rPr>
              <a:t> &amp; Matt </a:t>
            </a:r>
            <a:r>
              <a:rPr lang="en-US" sz="2400" dirty="0" err="1">
                <a:solidFill>
                  <a:schemeClr val="bg1"/>
                </a:solidFill>
              </a:rPr>
              <a:t>Hedman</a:t>
            </a:r>
            <a:endParaRPr lang="en-US" sz="2400" dirty="0">
              <a:solidFill>
                <a:schemeClr val="bg1"/>
              </a:solidFill>
            </a:endParaRPr>
          </a:p>
          <a:p>
            <a:pPr algn="ctr"/>
            <a:r>
              <a:rPr lang="en-US" sz="2400" dirty="0">
                <a:solidFill>
                  <a:schemeClr val="bg1"/>
                </a:solidFill>
              </a:rPr>
              <a:t>University of Idaho	</a:t>
            </a:r>
          </a:p>
        </p:txBody>
      </p:sp>
      <p:sp>
        <p:nvSpPr>
          <p:cNvPr id="5" name="TextBox 4">
            <a:extLst>
              <a:ext uri="{FF2B5EF4-FFF2-40B4-BE49-F238E27FC236}">
                <a16:creationId xmlns:a16="http://schemas.microsoft.com/office/drawing/2014/main" id="{6BD72EBF-A1E7-3347-A761-9385EA8E5C01}"/>
              </a:ext>
            </a:extLst>
          </p:cNvPr>
          <p:cNvSpPr txBox="1"/>
          <p:nvPr/>
        </p:nvSpPr>
        <p:spPr>
          <a:xfrm>
            <a:off x="5797707" y="6445672"/>
            <a:ext cx="5728107" cy="369332"/>
          </a:xfrm>
          <a:prstGeom prst="rect">
            <a:avLst/>
          </a:prstGeom>
          <a:noFill/>
        </p:spPr>
        <p:txBody>
          <a:bodyPr wrap="none" rtlCol="0">
            <a:spAutoFit/>
          </a:bodyPr>
          <a:lstStyle/>
          <a:p>
            <a:r>
              <a:rPr lang="en-US" dirty="0">
                <a:solidFill>
                  <a:schemeClr val="bg1"/>
                </a:solidFill>
              </a:rPr>
              <a:t>April 13, 2017 WAC mosaic constructed by Ian Regan UMSF</a:t>
            </a:r>
          </a:p>
        </p:txBody>
      </p:sp>
    </p:spTree>
    <p:extLst>
      <p:ext uri="{BB962C8B-B14F-4D97-AF65-F5344CB8AC3E}">
        <p14:creationId xmlns:p14="http://schemas.microsoft.com/office/powerpoint/2010/main" val="2076982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6-29 at 1.36.49 PM.png"/>
          <p:cNvPicPr>
            <a:picLocks noChangeAspect="1"/>
          </p:cNvPicPr>
          <p:nvPr/>
        </p:nvPicPr>
        <p:blipFill rotWithShape="1">
          <a:blip r:embed="rId2">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t="2824" b="2585"/>
          <a:stretch/>
        </p:blipFill>
        <p:spPr>
          <a:xfrm>
            <a:off x="5018879" y="0"/>
            <a:ext cx="7112180" cy="6870041"/>
          </a:xfrm>
          <a:prstGeom prst="rect">
            <a:avLst/>
          </a:prstGeom>
        </p:spPr>
      </p:pic>
      <p:cxnSp>
        <p:nvCxnSpPr>
          <p:cNvPr id="3" name="Straight Arrow Connector 2">
            <a:extLst>
              <a:ext uri="{FF2B5EF4-FFF2-40B4-BE49-F238E27FC236}">
                <a16:creationId xmlns:a16="http://schemas.microsoft.com/office/drawing/2014/main" id="{77610AD9-C54F-1D45-BF8B-03267A7AD99F}"/>
              </a:ext>
            </a:extLst>
          </p:cNvPr>
          <p:cNvCxnSpPr>
            <a:cxnSpLocks/>
          </p:cNvCxnSpPr>
          <p:nvPr/>
        </p:nvCxnSpPr>
        <p:spPr>
          <a:xfrm>
            <a:off x="6693763" y="2814221"/>
            <a:ext cx="1748901" cy="710214"/>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764F4C0-4A8B-F346-BA44-F3C885C21254}"/>
              </a:ext>
            </a:extLst>
          </p:cNvPr>
          <p:cNvSpPr txBox="1"/>
          <p:nvPr/>
        </p:nvSpPr>
        <p:spPr>
          <a:xfrm>
            <a:off x="101212" y="986809"/>
            <a:ext cx="2467417" cy="1938992"/>
          </a:xfrm>
          <a:prstGeom prst="rect">
            <a:avLst/>
          </a:prstGeom>
          <a:noFill/>
        </p:spPr>
        <p:txBody>
          <a:bodyPr wrap="square" rtlCol="0">
            <a:spAutoFit/>
          </a:bodyPr>
          <a:lstStyle/>
          <a:p>
            <a:pPr algn="ctr"/>
            <a:r>
              <a:rPr lang="en-US" sz="2400" dirty="0">
                <a:solidFill>
                  <a:srgbClr val="FFFFFF"/>
                </a:solidFill>
              </a:rPr>
              <a:t>Cassini ISS</a:t>
            </a:r>
          </a:p>
          <a:p>
            <a:pPr algn="ctr"/>
            <a:r>
              <a:rPr lang="en-US" sz="2400" dirty="0">
                <a:solidFill>
                  <a:srgbClr val="FFFFFF"/>
                </a:solidFill>
              </a:rPr>
              <a:t>Rev 268</a:t>
            </a:r>
          </a:p>
          <a:p>
            <a:pPr algn="ctr"/>
            <a:r>
              <a:rPr lang="en-US" sz="2400" dirty="0">
                <a:solidFill>
                  <a:srgbClr val="FFFFFF"/>
                </a:solidFill>
              </a:rPr>
              <a:t>HPMONITOR002</a:t>
            </a:r>
          </a:p>
          <a:p>
            <a:pPr algn="ctr"/>
            <a:r>
              <a:rPr lang="en-US" sz="2400" dirty="0">
                <a:solidFill>
                  <a:srgbClr val="FFFFFF"/>
                </a:solidFill>
              </a:rPr>
              <a:t>N1870374754</a:t>
            </a:r>
          </a:p>
          <a:p>
            <a:pPr algn="ctr"/>
            <a:r>
              <a:rPr lang="en-US" sz="2400" dirty="0">
                <a:solidFill>
                  <a:srgbClr val="FFFFFF"/>
                </a:solidFill>
              </a:rPr>
              <a:t>April 2017</a:t>
            </a:r>
          </a:p>
        </p:txBody>
      </p:sp>
      <p:sp>
        <p:nvSpPr>
          <p:cNvPr id="7" name="TextBox 6">
            <a:extLst>
              <a:ext uri="{FF2B5EF4-FFF2-40B4-BE49-F238E27FC236}">
                <a16:creationId xmlns:a16="http://schemas.microsoft.com/office/drawing/2014/main" id="{5A3A902A-ECF7-FD49-8953-3C5B4864BDA6}"/>
              </a:ext>
            </a:extLst>
          </p:cNvPr>
          <p:cNvSpPr txBox="1"/>
          <p:nvPr/>
        </p:nvSpPr>
        <p:spPr>
          <a:xfrm>
            <a:off x="-239698" y="0"/>
            <a:ext cx="2467417" cy="646331"/>
          </a:xfrm>
          <a:prstGeom prst="rect">
            <a:avLst/>
          </a:prstGeom>
          <a:noFill/>
        </p:spPr>
        <p:txBody>
          <a:bodyPr wrap="square" rtlCol="0">
            <a:spAutoFit/>
          </a:bodyPr>
          <a:lstStyle/>
          <a:p>
            <a:pPr algn="ctr"/>
            <a:r>
              <a:rPr lang="en-US" sz="3600" dirty="0">
                <a:solidFill>
                  <a:srgbClr val="FFFFFF"/>
                </a:solidFill>
              </a:rPr>
              <a:t>Roche </a:t>
            </a:r>
            <a:r>
              <a:rPr lang="en-US" sz="3600" dirty="0" err="1">
                <a:solidFill>
                  <a:srgbClr val="FFFFFF"/>
                </a:solidFill>
              </a:rPr>
              <a:t>Div</a:t>
            </a:r>
            <a:endParaRPr lang="en-US" sz="3600" dirty="0">
              <a:solidFill>
                <a:srgbClr val="FFFFFF"/>
              </a:solidFill>
            </a:endParaRPr>
          </a:p>
        </p:txBody>
      </p:sp>
    </p:spTree>
    <p:extLst>
      <p:ext uri="{BB962C8B-B14F-4D97-AF65-F5344CB8AC3E}">
        <p14:creationId xmlns:p14="http://schemas.microsoft.com/office/powerpoint/2010/main" val="3437433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09FC68-DF86-B244-8EDF-4291188FDED1}"/>
              </a:ext>
            </a:extLst>
          </p:cNvPr>
          <p:cNvPicPr>
            <a:picLocks noChangeAspect="1"/>
          </p:cNvPicPr>
          <p:nvPr/>
        </p:nvPicPr>
        <p:blipFill>
          <a:blip r:embed="rId3">
            <a:lum bright="20000"/>
          </a:blip>
          <a:stretch>
            <a:fillRect/>
          </a:stretch>
        </p:blipFill>
        <p:spPr>
          <a:xfrm>
            <a:off x="314325" y="1214436"/>
            <a:ext cx="5143500" cy="5143500"/>
          </a:xfrm>
          <a:prstGeom prst="rect">
            <a:avLst/>
          </a:prstGeom>
        </p:spPr>
      </p:pic>
      <p:pic>
        <p:nvPicPr>
          <p:cNvPr id="11" name="Picture 10">
            <a:extLst>
              <a:ext uri="{FF2B5EF4-FFF2-40B4-BE49-F238E27FC236}">
                <a16:creationId xmlns:a16="http://schemas.microsoft.com/office/drawing/2014/main" id="{866E7040-00A8-D544-9577-675B76435B3C}"/>
              </a:ext>
            </a:extLst>
          </p:cNvPr>
          <p:cNvPicPr>
            <a:picLocks noChangeAspect="1"/>
          </p:cNvPicPr>
          <p:nvPr/>
        </p:nvPicPr>
        <p:blipFill>
          <a:blip r:embed="rId4">
            <a:lum bright="20000"/>
          </a:blip>
          <a:stretch>
            <a:fillRect/>
          </a:stretch>
        </p:blipFill>
        <p:spPr>
          <a:xfrm>
            <a:off x="6734175" y="1214436"/>
            <a:ext cx="5143500" cy="5143500"/>
          </a:xfrm>
          <a:prstGeom prst="rect">
            <a:avLst/>
          </a:prstGeom>
        </p:spPr>
      </p:pic>
      <p:sp>
        <p:nvSpPr>
          <p:cNvPr id="2" name="TextBox 1">
            <a:extLst>
              <a:ext uri="{FF2B5EF4-FFF2-40B4-BE49-F238E27FC236}">
                <a16:creationId xmlns:a16="http://schemas.microsoft.com/office/drawing/2014/main" id="{244B3705-2041-CC4F-86F1-B62EDC41235B}"/>
              </a:ext>
            </a:extLst>
          </p:cNvPr>
          <p:cNvSpPr txBox="1"/>
          <p:nvPr/>
        </p:nvSpPr>
        <p:spPr>
          <a:xfrm>
            <a:off x="7329482" y="208771"/>
            <a:ext cx="4816447" cy="923330"/>
          </a:xfrm>
          <a:prstGeom prst="rect">
            <a:avLst/>
          </a:prstGeom>
          <a:noFill/>
        </p:spPr>
        <p:txBody>
          <a:bodyPr wrap="none" rtlCol="0">
            <a:spAutoFit/>
          </a:bodyPr>
          <a:lstStyle/>
          <a:p>
            <a:r>
              <a:rPr lang="en-US" b="1" dirty="0">
                <a:solidFill>
                  <a:schemeClr val="bg1"/>
                </a:solidFill>
              </a:rPr>
              <a:t>m=-3</a:t>
            </a:r>
            <a:r>
              <a:rPr lang="en-US" dirty="0">
                <a:solidFill>
                  <a:schemeClr val="bg1"/>
                </a:solidFill>
              </a:rPr>
              <a:t> diagonal streaks at the 3:4 Outer resonance</a:t>
            </a:r>
          </a:p>
          <a:p>
            <a:r>
              <a:rPr lang="en-US" dirty="0">
                <a:solidFill>
                  <a:schemeClr val="bg1"/>
                </a:solidFill>
              </a:rPr>
              <a:t>We see 4/3 of the 3 ‘armed’ structure in</a:t>
            </a:r>
          </a:p>
          <a:p>
            <a:r>
              <a:rPr lang="en-US" dirty="0">
                <a:solidFill>
                  <a:schemeClr val="bg1"/>
                </a:solidFill>
              </a:rPr>
              <a:t>one local orbital period.</a:t>
            </a:r>
          </a:p>
        </p:txBody>
      </p:sp>
      <p:sp>
        <p:nvSpPr>
          <p:cNvPr id="7" name="TextBox 6">
            <a:extLst>
              <a:ext uri="{FF2B5EF4-FFF2-40B4-BE49-F238E27FC236}">
                <a16:creationId xmlns:a16="http://schemas.microsoft.com/office/drawing/2014/main" id="{84ECD794-1569-E84D-AADB-898B6DAD8C38}"/>
              </a:ext>
            </a:extLst>
          </p:cNvPr>
          <p:cNvSpPr txBox="1"/>
          <p:nvPr/>
        </p:nvSpPr>
        <p:spPr>
          <a:xfrm>
            <a:off x="1004779" y="208771"/>
            <a:ext cx="4753080" cy="923330"/>
          </a:xfrm>
          <a:prstGeom prst="rect">
            <a:avLst/>
          </a:prstGeom>
          <a:noFill/>
        </p:spPr>
        <p:txBody>
          <a:bodyPr wrap="square" rtlCol="0">
            <a:spAutoFit/>
          </a:bodyPr>
          <a:lstStyle/>
          <a:p>
            <a:r>
              <a:rPr lang="en-US" b="1" dirty="0">
                <a:solidFill>
                  <a:schemeClr val="bg1"/>
                </a:solidFill>
              </a:rPr>
              <a:t>m=2 </a:t>
            </a:r>
            <a:r>
              <a:rPr lang="en-US" dirty="0">
                <a:solidFill>
                  <a:schemeClr val="bg1"/>
                </a:solidFill>
              </a:rPr>
              <a:t>diagonal streaks at the 2:1 Inner resonance</a:t>
            </a:r>
          </a:p>
          <a:p>
            <a:r>
              <a:rPr lang="en-US" dirty="0">
                <a:solidFill>
                  <a:schemeClr val="bg1"/>
                </a:solidFill>
              </a:rPr>
              <a:t>We see half of the 2 ‘armed’ structure in </a:t>
            </a:r>
          </a:p>
          <a:p>
            <a:r>
              <a:rPr lang="en-US" dirty="0">
                <a:solidFill>
                  <a:schemeClr val="bg1"/>
                </a:solidFill>
              </a:rPr>
              <a:t>one local orbital period.</a:t>
            </a:r>
          </a:p>
        </p:txBody>
      </p:sp>
      <p:sp>
        <p:nvSpPr>
          <p:cNvPr id="8" name="TextBox 7">
            <a:extLst>
              <a:ext uri="{FF2B5EF4-FFF2-40B4-BE49-F238E27FC236}">
                <a16:creationId xmlns:a16="http://schemas.microsoft.com/office/drawing/2014/main" id="{B611A2DB-6B82-FA42-9FEB-DC2F9A0FB61D}"/>
              </a:ext>
            </a:extLst>
          </p:cNvPr>
          <p:cNvSpPr txBox="1"/>
          <p:nvPr/>
        </p:nvSpPr>
        <p:spPr>
          <a:xfrm>
            <a:off x="4757737" y="6488668"/>
            <a:ext cx="3370474" cy="369332"/>
          </a:xfrm>
          <a:prstGeom prst="rect">
            <a:avLst/>
          </a:prstGeom>
          <a:noFill/>
        </p:spPr>
        <p:txBody>
          <a:bodyPr wrap="none" rtlCol="0">
            <a:spAutoFit/>
          </a:bodyPr>
          <a:lstStyle/>
          <a:p>
            <a:r>
              <a:rPr lang="en-US" dirty="0">
                <a:solidFill>
                  <a:schemeClr val="bg1"/>
                </a:solidFill>
              </a:rPr>
              <a:t>Uncovered by </a:t>
            </a:r>
            <a:r>
              <a:rPr lang="en-US" dirty="0" err="1">
                <a:solidFill>
                  <a:schemeClr val="bg1"/>
                </a:solidFill>
              </a:rPr>
              <a:t>Hedman</a:t>
            </a:r>
            <a:r>
              <a:rPr lang="en-US" dirty="0">
                <a:solidFill>
                  <a:schemeClr val="bg1"/>
                </a:solidFill>
              </a:rPr>
              <a:t> et al. 2009</a:t>
            </a:r>
          </a:p>
        </p:txBody>
      </p:sp>
    </p:spTree>
    <p:extLst>
      <p:ext uri="{BB962C8B-B14F-4D97-AF65-F5344CB8AC3E}">
        <p14:creationId xmlns:p14="http://schemas.microsoft.com/office/powerpoint/2010/main" val="924127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FB0D3-ABED-6841-B40C-A26320B95517}"/>
              </a:ext>
            </a:extLst>
          </p:cNvPr>
          <p:cNvPicPr>
            <a:picLocks noChangeAspect="1"/>
          </p:cNvPicPr>
          <p:nvPr/>
        </p:nvPicPr>
        <p:blipFill>
          <a:blip r:embed="rId3"/>
          <a:stretch>
            <a:fillRect/>
          </a:stretch>
        </p:blipFill>
        <p:spPr>
          <a:xfrm>
            <a:off x="1876415" y="28576"/>
            <a:ext cx="8528339" cy="6700838"/>
          </a:xfrm>
          <a:prstGeom prst="rect">
            <a:avLst/>
          </a:prstGeom>
        </p:spPr>
      </p:pic>
      <p:sp>
        <p:nvSpPr>
          <p:cNvPr id="9" name="TextBox 8">
            <a:extLst>
              <a:ext uri="{FF2B5EF4-FFF2-40B4-BE49-F238E27FC236}">
                <a16:creationId xmlns:a16="http://schemas.microsoft.com/office/drawing/2014/main" id="{67252A28-B690-3441-A944-023FADC4CE43}"/>
              </a:ext>
            </a:extLst>
          </p:cNvPr>
          <p:cNvSpPr txBox="1"/>
          <p:nvPr/>
        </p:nvSpPr>
        <p:spPr>
          <a:xfrm>
            <a:off x="3237548" y="4592539"/>
            <a:ext cx="1277302" cy="923330"/>
          </a:xfrm>
          <a:prstGeom prst="rect">
            <a:avLst/>
          </a:prstGeom>
          <a:noFill/>
        </p:spPr>
        <p:txBody>
          <a:bodyPr wrap="square" rtlCol="0">
            <a:spAutoFit/>
          </a:bodyPr>
          <a:lstStyle/>
          <a:p>
            <a:r>
              <a:rPr lang="en-US" dirty="0">
                <a:solidFill>
                  <a:srgbClr val="00FF00"/>
                </a:solidFill>
              </a:rPr>
              <a:t>Saturn Winds Continuum</a:t>
            </a:r>
          </a:p>
        </p:txBody>
      </p:sp>
      <p:sp>
        <p:nvSpPr>
          <p:cNvPr id="10" name="TextBox 9">
            <a:extLst>
              <a:ext uri="{FF2B5EF4-FFF2-40B4-BE49-F238E27FC236}">
                <a16:creationId xmlns:a16="http://schemas.microsoft.com/office/drawing/2014/main" id="{B250516E-7BAA-B74C-8E40-2409EF576EA2}"/>
              </a:ext>
            </a:extLst>
          </p:cNvPr>
          <p:cNvSpPr txBox="1"/>
          <p:nvPr/>
        </p:nvSpPr>
        <p:spPr>
          <a:xfrm>
            <a:off x="4848997" y="4592539"/>
            <a:ext cx="1377315" cy="923330"/>
          </a:xfrm>
          <a:prstGeom prst="rect">
            <a:avLst/>
          </a:prstGeom>
          <a:noFill/>
        </p:spPr>
        <p:txBody>
          <a:bodyPr wrap="square" rtlCol="0">
            <a:spAutoFit/>
          </a:bodyPr>
          <a:lstStyle/>
          <a:p>
            <a:r>
              <a:rPr lang="en-US" dirty="0">
                <a:solidFill>
                  <a:srgbClr val="FF00E9"/>
                </a:solidFill>
              </a:rPr>
              <a:t>Saturn Winds Methane</a:t>
            </a:r>
          </a:p>
        </p:txBody>
      </p:sp>
      <p:sp>
        <p:nvSpPr>
          <p:cNvPr id="13" name="TextBox 12">
            <a:extLst>
              <a:ext uri="{FF2B5EF4-FFF2-40B4-BE49-F238E27FC236}">
                <a16:creationId xmlns:a16="http://schemas.microsoft.com/office/drawing/2014/main" id="{E06F97B3-42C7-2149-9E35-277C95F0E643}"/>
              </a:ext>
            </a:extLst>
          </p:cNvPr>
          <p:cNvSpPr txBox="1"/>
          <p:nvPr/>
        </p:nvSpPr>
        <p:spPr>
          <a:xfrm>
            <a:off x="6633743" y="597631"/>
            <a:ext cx="732893" cy="646331"/>
          </a:xfrm>
          <a:prstGeom prst="rect">
            <a:avLst/>
          </a:prstGeom>
          <a:noFill/>
        </p:spPr>
        <p:txBody>
          <a:bodyPr wrap="none" rtlCol="0">
            <a:spAutoFit/>
          </a:bodyPr>
          <a:lstStyle/>
          <a:p>
            <a:r>
              <a:rPr lang="en-US" dirty="0">
                <a:solidFill>
                  <a:srgbClr val="FF0000"/>
                </a:solidFill>
              </a:rPr>
              <a:t>SKR</a:t>
            </a:r>
          </a:p>
          <a:p>
            <a:r>
              <a:rPr lang="en-US" dirty="0">
                <a:solidFill>
                  <a:srgbClr val="FF0000"/>
                </a:solidFill>
              </a:rPr>
              <a:t>South</a:t>
            </a:r>
          </a:p>
        </p:txBody>
      </p:sp>
      <p:sp>
        <p:nvSpPr>
          <p:cNvPr id="14" name="TextBox 13">
            <a:extLst>
              <a:ext uri="{FF2B5EF4-FFF2-40B4-BE49-F238E27FC236}">
                <a16:creationId xmlns:a16="http://schemas.microsoft.com/office/drawing/2014/main" id="{7F893B65-B34E-2249-806D-07FAA0F3DCF6}"/>
              </a:ext>
            </a:extLst>
          </p:cNvPr>
          <p:cNvSpPr txBox="1"/>
          <p:nvPr/>
        </p:nvSpPr>
        <p:spPr>
          <a:xfrm>
            <a:off x="6352223" y="1758401"/>
            <a:ext cx="734496" cy="646331"/>
          </a:xfrm>
          <a:prstGeom prst="rect">
            <a:avLst/>
          </a:prstGeom>
          <a:noFill/>
        </p:spPr>
        <p:txBody>
          <a:bodyPr wrap="none" rtlCol="0">
            <a:spAutoFit/>
          </a:bodyPr>
          <a:lstStyle/>
          <a:p>
            <a:r>
              <a:rPr lang="en-US" dirty="0">
                <a:solidFill>
                  <a:srgbClr val="0200FF"/>
                </a:solidFill>
              </a:rPr>
              <a:t>SKR</a:t>
            </a:r>
          </a:p>
          <a:p>
            <a:r>
              <a:rPr lang="en-US" dirty="0">
                <a:solidFill>
                  <a:srgbClr val="0200FF"/>
                </a:solidFill>
              </a:rPr>
              <a:t>North</a:t>
            </a:r>
          </a:p>
        </p:txBody>
      </p:sp>
      <p:sp>
        <p:nvSpPr>
          <p:cNvPr id="2" name="TextBox 1">
            <a:extLst>
              <a:ext uri="{FF2B5EF4-FFF2-40B4-BE49-F238E27FC236}">
                <a16:creationId xmlns:a16="http://schemas.microsoft.com/office/drawing/2014/main" id="{55DC1684-E74B-B345-A8AB-16819776CCC8}"/>
              </a:ext>
            </a:extLst>
          </p:cNvPr>
          <p:cNvSpPr txBox="1"/>
          <p:nvPr/>
        </p:nvSpPr>
        <p:spPr>
          <a:xfrm>
            <a:off x="3237548" y="1059296"/>
            <a:ext cx="2773708" cy="369332"/>
          </a:xfrm>
          <a:prstGeom prst="rect">
            <a:avLst/>
          </a:prstGeom>
          <a:noFill/>
        </p:spPr>
        <p:txBody>
          <a:bodyPr wrap="none" rtlCol="0">
            <a:spAutoFit/>
          </a:bodyPr>
          <a:lstStyle/>
          <a:p>
            <a:r>
              <a:rPr lang="en-US" dirty="0" err="1">
                <a:solidFill>
                  <a:schemeClr val="bg1"/>
                </a:solidFill>
              </a:rPr>
              <a:t>Garcìa-Melendo</a:t>
            </a:r>
            <a:r>
              <a:rPr lang="en-US" dirty="0">
                <a:solidFill>
                  <a:schemeClr val="bg1"/>
                </a:solidFill>
              </a:rPr>
              <a:t> et al. 2011</a:t>
            </a:r>
          </a:p>
        </p:txBody>
      </p:sp>
      <p:sp>
        <p:nvSpPr>
          <p:cNvPr id="8" name="TextBox 7">
            <a:extLst>
              <a:ext uri="{FF2B5EF4-FFF2-40B4-BE49-F238E27FC236}">
                <a16:creationId xmlns:a16="http://schemas.microsoft.com/office/drawing/2014/main" id="{6CCD832C-A4E8-BB43-A0A3-F0478192A429}"/>
              </a:ext>
            </a:extLst>
          </p:cNvPr>
          <p:cNvSpPr txBox="1"/>
          <p:nvPr/>
        </p:nvSpPr>
        <p:spPr>
          <a:xfrm>
            <a:off x="7000189" y="2919171"/>
            <a:ext cx="1434880" cy="369332"/>
          </a:xfrm>
          <a:prstGeom prst="rect">
            <a:avLst/>
          </a:prstGeom>
          <a:noFill/>
        </p:spPr>
        <p:txBody>
          <a:bodyPr wrap="none" rtlCol="0">
            <a:spAutoFit/>
          </a:bodyPr>
          <a:lstStyle/>
          <a:p>
            <a:r>
              <a:rPr lang="en-US" dirty="0">
                <a:solidFill>
                  <a:schemeClr val="bg1"/>
                </a:solidFill>
              </a:rPr>
              <a:t>Ye et al. 2018</a:t>
            </a:r>
          </a:p>
        </p:txBody>
      </p:sp>
      <p:sp>
        <p:nvSpPr>
          <p:cNvPr id="3" name="TextBox 2">
            <a:extLst>
              <a:ext uri="{FF2B5EF4-FFF2-40B4-BE49-F238E27FC236}">
                <a16:creationId xmlns:a16="http://schemas.microsoft.com/office/drawing/2014/main" id="{472DA28B-4136-5D4A-AC81-20EA41641D57}"/>
              </a:ext>
            </a:extLst>
          </p:cNvPr>
          <p:cNvSpPr txBox="1"/>
          <p:nvPr/>
        </p:nvSpPr>
        <p:spPr>
          <a:xfrm rot="16200000">
            <a:off x="407449" y="2657561"/>
            <a:ext cx="2414713" cy="523220"/>
          </a:xfrm>
          <a:prstGeom prst="rect">
            <a:avLst/>
          </a:prstGeom>
          <a:noFill/>
        </p:spPr>
        <p:txBody>
          <a:bodyPr wrap="square" rtlCol="0">
            <a:spAutoFit/>
          </a:bodyPr>
          <a:lstStyle/>
          <a:p>
            <a:r>
              <a:rPr lang="en-US" sz="2800" dirty="0">
                <a:solidFill>
                  <a:schemeClr val="bg1"/>
                </a:solidFill>
              </a:rPr>
              <a:t>Rotation rate</a:t>
            </a:r>
          </a:p>
        </p:txBody>
      </p:sp>
    </p:spTree>
    <p:extLst>
      <p:ext uri="{BB962C8B-B14F-4D97-AF65-F5344CB8AC3E}">
        <p14:creationId xmlns:p14="http://schemas.microsoft.com/office/powerpoint/2010/main" val="1433502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FB0D3-ABED-6841-B40C-A26320B95517}"/>
              </a:ext>
            </a:extLst>
          </p:cNvPr>
          <p:cNvPicPr>
            <a:picLocks noChangeAspect="1"/>
          </p:cNvPicPr>
          <p:nvPr/>
        </p:nvPicPr>
        <p:blipFill>
          <a:blip r:embed="rId2"/>
          <a:stretch>
            <a:fillRect/>
          </a:stretch>
        </p:blipFill>
        <p:spPr>
          <a:xfrm>
            <a:off x="1876415" y="28576"/>
            <a:ext cx="8528339" cy="6700838"/>
          </a:xfrm>
          <a:prstGeom prst="rect">
            <a:avLst/>
          </a:prstGeom>
        </p:spPr>
      </p:pic>
      <p:sp>
        <p:nvSpPr>
          <p:cNvPr id="11" name="TextBox 10">
            <a:extLst>
              <a:ext uri="{FF2B5EF4-FFF2-40B4-BE49-F238E27FC236}">
                <a16:creationId xmlns:a16="http://schemas.microsoft.com/office/drawing/2014/main" id="{1B517E5B-88AF-EF4B-898E-4F0D6F0A661C}"/>
              </a:ext>
            </a:extLst>
          </p:cNvPr>
          <p:cNvSpPr txBox="1"/>
          <p:nvPr/>
        </p:nvSpPr>
        <p:spPr>
          <a:xfrm>
            <a:off x="6633743" y="597631"/>
            <a:ext cx="732893" cy="646331"/>
          </a:xfrm>
          <a:prstGeom prst="rect">
            <a:avLst/>
          </a:prstGeom>
          <a:noFill/>
        </p:spPr>
        <p:txBody>
          <a:bodyPr wrap="none" rtlCol="0">
            <a:spAutoFit/>
          </a:bodyPr>
          <a:lstStyle/>
          <a:p>
            <a:r>
              <a:rPr lang="en-US" dirty="0">
                <a:solidFill>
                  <a:srgbClr val="FF0000"/>
                </a:solidFill>
              </a:rPr>
              <a:t>SKR</a:t>
            </a:r>
          </a:p>
          <a:p>
            <a:r>
              <a:rPr lang="en-US" dirty="0">
                <a:solidFill>
                  <a:srgbClr val="FF0000"/>
                </a:solidFill>
              </a:rPr>
              <a:t>South</a:t>
            </a:r>
          </a:p>
        </p:txBody>
      </p:sp>
      <p:sp>
        <p:nvSpPr>
          <p:cNvPr id="12" name="TextBox 11">
            <a:extLst>
              <a:ext uri="{FF2B5EF4-FFF2-40B4-BE49-F238E27FC236}">
                <a16:creationId xmlns:a16="http://schemas.microsoft.com/office/drawing/2014/main" id="{BECF8214-4C50-3242-982C-9597EC948838}"/>
              </a:ext>
            </a:extLst>
          </p:cNvPr>
          <p:cNvSpPr txBox="1"/>
          <p:nvPr/>
        </p:nvSpPr>
        <p:spPr>
          <a:xfrm>
            <a:off x="6352223" y="1758401"/>
            <a:ext cx="734496" cy="646331"/>
          </a:xfrm>
          <a:prstGeom prst="rect">
            <a:avLst/>
          </a:prstGeom>
          <a:noFill/>
        </p:spPr>
        <p:txBody>
          <a:bodyPr wrap="none" rtlCol="0">
            <a:spAutoFit/>
          </a:bodyPr>
          <a:lstStyle/>
          <a:p>
            <a:r>
              <a:rPr lang="en-US" dirty="0">
                <a:solidFill>
                  <a:srgbClr val="0200FF"/>
                </a:solidFill>
              </a:rPr>
              <a:t>SKR</a:t>
            </a:r>
          </a:p>
          <a:p>
            <a:r>
              <a:rPr lang="en-US" dirty="0">
                <a:solidFill>
                  <a:srgbClr val="0200FF"/>
                </a:solidFill>
              </a:rPr>
              <a:t>North</a:t>
            </a:r>
          </a:p>
        </p:txBody>
      </p:sp>
      <p:cxnSp>
        <p:nvCxnSpPr>
          <p:cNvPr id="7" name="Straight Connector 6">
            <a:extLst>
              <a:ext uri="{FF2B5EF4-FFF2-40B4-BE49-F238E27FC236}">
                <a16:creationId xmlns:a16="http://schemas.microsoft.com/office/drawing/2014/main" id="{E14C3B68-B2FA-9045-9615-1DA9CC0CA86B}"/>
              </a:ext>
            </a:extLst>
          </p:cNvPr>
          <p:cNvCxnSpPr>
            <a:cxnSpLocks/>
          </p:cNvCxnSpPr>
          <p:nvPr/>
        </p:nvCxnSpPr>
        <p:spPr>
          <a:xfrm>
            <a:off x="2979572" y="1290129"/>
            <a:ext cx="6319495" cy="0"/>
          </a:xfrm>
          <a:prstGeom prst="line">
            <a:avLst/>
          </a:prstGeom>
          <a:ln w="25400">
            <a:solidFill>
              <a:srgbClr val="FEFB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9CE2B5-C76E-6B45-9D11-608F82CEBFCE}"/>
              </a:ext>
            </a:extLst>
          </p:cNvPr>
          <p:cNvSpPr txBox="1"/>
          <p:nvPr/>
        </p:nvSpPr>
        <p:spPr>
          <a:xfrm>
            <a:off x="3793906" y="920797"/>
            <a:ext cx="1553695" cy="369332"/>
          </a:xfrm>
          <a:prstGeom prst="rect">
            <a:avLst/>
          </a:prstGeom>
          <a:noFill/>
        </p:spPr>
        <p:txBody>
          <a:bodyPr wrap="none" rtlCol="0">
            <a:spAutoFit/>
          </a:bodyPr>
          <a:lstStyle/>
          <a:p>
            <a:r>
              <a:rPr lang="en-US" dirty="0">
                <a:solidFill>
                  <a:srgbClr val="FEFB00"/>
                </a:solidFill>
              </a:rPr>
              <a:t>Roche Division</a:t>
            </a:r>
          </a:p>
        </p:txBody>
      </p:sp>
      <p:sp>
        <p:nvSpPr>
          <p:cNvPr id="13" name="TextBox 12">
            <a:extLst>
              <a:ext uri="{FF2B5EF4-FFF2-40B4-BE49-F238E27FC236}">
                <a16:creationId xmlns:a16="http://schemas.microsoft.com/office/drawing/2014/main" id="{C4B12D01-E0E3-7844-A283-EAFA50912029}"/>
              </a:ext>
            </a:extLst>
          </p:cNvPr>
          <p:cNvSpPr txBox="1"/>
          <p:nvPr/>
        </p:nvSpPr>
        <p:spPr>
          <a:xfrm>
            <a:off x="4203505" y="1290129"/>
            <a:ext cx="734496" cy="369332"/>
          </a:xfrm>
          <a:prstGeom prst="rect">
            <a:avLst/>
          </a:prstGeom>
          <a:noFill/>
        </p:spPr>
        <p:txBody>
          <a:bodyPr wrap="none" rtlCol="0">
            <a:spAutoFit/>
          </a:bodyPr>
          <a:lstStyle/>
          <a:p>
            <a:r>
              <a:rPr lang="en-US" dirty="0">
                <a:solidFill>
                  <a:srgbClr val="FEFB00"/>
                </a:solidFill>
              </a:rPr>
              <a:t>A ring</a:t>
            </a:r>
          </a:p>
        </p:txBody>
      </p:sp>
      <p:sp>
        <p:nvSpPr>
          <p:cNvPr id="14" name="TextBox 13">
            <a:extLst>
              <a:ext uri="{FF2B5EF4-FFF2-40B4-BE49-F238E27FC236}">
                <a16:creationId xmlns:a16="http://schemas.microsoft.com/office/drawing/2014/main" id="{171843DF-E176-0840-9114-5CA171D421DB}"/>
              </a:ext>
            </a:extLst>
          </p:cNvPr>
          <p:cNvSpPr txBox="1"/>
          <p:nvPr/>
        </p:nvSpPr>
        <p:spPr>
          <a:xfrm>
            <a:off x="7674691" y="920797"/>
            <a:ext cx="671979" cy="369332"/>
          </a:xfrm>
          <a:prstGeom prst="rect">
            <a:avLst/>
          </a:prstGeom>
          <a:noFill/>
        </p:spPr>
        <p:txBody>
          <a:bodyPr wrap="none" rtlCol="0">
            <a:spAutoFit/>
          </a:bodyPr>
          <a:lstStyle/>
          <a:p>
            <a:r>
              <a:rPr lang="en-US" dirty="0">
                <a:solidFill>
                  <a:srgbClr val="FEFB00"/>
                </a:solidFill>
              </a:rPr>
              <a:t>m=-3</a:t>
            </a:r>
          </a:p>
        </p:txBody>
      </p:sp>
      <p:sp>
        <p:nvSpPr>
          <p:cNvPr id="15" name="TextBox 14">
            <a:extLst>
              <a:ext uri="{FF2B5EF4-FFF2-40B4-BE49-F238E27FC236}">
                <a16:creationId xmlns:a16="http://schemas.microsoft.com/office/drawing/2014/main" id="{D53AD42F-1AE2-5A4C-8431-1ACEA4F9D0FD}"/>
              </a:ext>
            </a:extLst>
          </p:cNvPr>
          <p:cNvSpPr txBox="1"/>
          <p:nvPr/>
        </p:nvSpPr>
        <p:spPr>
          <a:xfrm>
            <a:off x="3237548" y="4592539"/>
            <a:ext cx="1277302" cy="923330"/>
          </a:xfrm>
          <a:prstGeom prst="rect">
            <a:avLst/>
          </a:prstGeom>
          <a:noFill/>
        </p:spPr>
        <p:txBody>
          <a:bodyPr wrap="square" rtlCol="0">
            <a:spAutoFit/>
          </a:bodyPr>
          <a:lstStyle/>
          <a:p>
            <a:r>
              <a:rPr lang="en-US" dirty="0">
                <a:solidFill>
                  <a:srgbClr val="00FF00"/>
                </a:solidFill>
              </a:rPr>
              <a:t>Saturn Winds Continuum</a:t>
            </a:r>
          </a:p>
        </p:txBody>
      </p:sp>
      <p:sp>
        <p:nvSpPr>
          <p:cNvPr id="16" name="TextBox 15">
            <a:extLst>
              <a:ext uri="{FF2B5EF4-FFF2-40B4-BE49-F238E27FC236}">
                <a16:creationId xmlns:a16="http://schemas.microsoft.com/office/drawing/2014/main" id="{D250E7BE-3E64-2645-91D0-DAAEE30D3334}"/>
              </a:ext>
            </a:extLst>
          </p:cNvPr>
          <p:cNvSpPr txBox="1"/>
          <p:nvPr/>
        </p:nvSpPr>
        <p:spPr>
          <a:xfrm>
            <a:off x="4848997" y="4592539"/>
            <a:ext cx="1377315" cy="923330"/>
          </a:xfrm>
          <a:prstGeom prst="rect">
            <a:avLst/>
          </a:prstGeom>
          <a:noFill/>
        </p:spPr>
        <p:txBody>
          <a:bodyPr wrap="square" rtlCol="0">
            <a:spAutoFit/>
          </a:bodyPr>
          <a:lstStyle/>
          <a:p>
            <a:r>
              <a:rPr lang="en-US" dirty="0">
                <a:solidFill>
                  <a:srgbClr val="FF00E9"/>
                </a:solidFill>
              </a:rPr>
              <a:t>Saturn Winds Methane</a:t>
            </a:r>
          </a:p>
        </p:txBody>
      </p:sp>
    </p:spTree>
    <p:extLst>
      <p:ext uri="{BB962C8B-B14F-4D97-AF65-F5344CB8AC3E}">
        <p14:creationId xmlns:p14="http://schemas.microsoft.com/office/powerpoint/2010/main" val="177183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C41E5-8584-1C41-81C5-807EC22EB74B}"/>
              </a:ext>
            </a:extLst>
          </p:cNvPr>
          <p:cNvPicPr>
            <a:picLocks noChangeAspect="1"/>
          </p:cNvPicPr>
          <p:nvPr/>
        </p:nvPicPr>
        <p:blipFill rotWithShape="1">
          <a:blip r:embed="rId3">
            <a:lum bright="20000"/>
          </a:blip>
          <a:srcRect t="6179"/>
          <a:stretch/>
        </p:blipFill>
        <p:spPr>
          <a:xfrm>
            <a:off x="27644" y="2785729"/>
            <a:ext cx="4114800" cy="3860571"/>
          </a:xfrm>
          <a:prstGeom prst="rect">
            <a:avLst/>
          </a:prstGeom>
        </p:spPr>
      </p:pic>
      <p:pic>
        <p:nvPicPr>
          <p:cNvPr id="6" name="Picture 5">
            <a:extLst>
              <a:ext uri="{FF2B5EF4-FFF2-40B4-BE49-F238E27FC236}">
                <a16:creationId xmlns:a16="http://schemas.microsoft.com/office/drawing/2014/main" id="{1122D4DF-2354-104F-B66E-B0F4EF56C6E9}"/>
              </a:ext>
            </a:extLst>
          </p:cNvPr>
          <p:cNvPicPr>
            <a:picLocks noChangeAspect="1"/>
          </p:cNvPicPr>
          <p:nvPr/>
        </p:nvPicPr>
        <p:blipFill rotWithShape="1">
          <a:blip r:embed="rId4">
            <a:lum/>
          </a:blip>
          <a:srcRect t="6179"/>
          <a:stretch/>
        </p:blipFill>
        <p:spPr>
          <a:xfrm>
            <a:off x="4052422" y="2785729"/>
            <a:ext cx="4114800" cy="3860566"/>
          </a:xfrm>
          <a:prstGeom prst="rect">
            <a:avLst/>
          </a:prstGeom>
        </p:spPr>
      </p:pic>
      <p:pic>
        <p:nvPicPr>
          <p:cNvPr id="8" name="Picture 7">
            <a:extLst>
              <a:ext uri="{FF2B5EF4-FFF2-40B4-BE49-F238E27FC236}">
                <a16:creationId xmlns:a16="http://schemas.microsoft.com/office/drawing/2014/main" id="{089619FA-3853-9248-A21A-470C31E9055D}"/>
              </a:ext>
            </a:extLst>
          </p:cNvPr>
          <p:cNvPicPr>
            <a:picLocks noChangeAspect="1"/>
          </p:cNvPicPr>
          <p:nvPr/>
        </p:nvPicPr>
        <p:blipFill rotWithShape="1">
          <a:blip r:embed="rId5">
            <a:lum/>
          </a:blip>
          <a:srcRect t="6179"/>
          <a:stretch/>
        </p:blipFill>
        <p:spPr>
          <a:xfrm>
            <a:off x="8077200" y="2785729"/>
            <a:ext cx="4114800" cy="3860572"/>
          </a:xfrm>
          <a:prstGeom prst="rect">
            <a:avLst/>
          </a:prstGeom>
        </p:spPr>
      </p:pic>
      <p:sp>
        <p:nvSpPr>
          <p:cNvPr id="11" name="TextBox 10">
            <a:extLst>
              <a:ext uri="{FF2B5EF4-FFF2-40B4-BE49-F238E27FC236}">
                <a16:creationId xmlns:a16="http://schemas.microsoft.com/office/drawing/2014/main" id="{D2DE39E4-4C1A-1049-A620-B8EE9FCA170E}"/>
              </a:ext>
            </a:extLst>
          </p:cNvPr>
          <p:cNvSpPr txBox="1"/>
          <p:nvPr/>
        </p:nvSpPr>
        <p:spPr>
          <a:xfrm>
            <a:off x="1556402" y="98896"/>
            <a:ext cx="9464066" cy="461665"/>
          </a:xfrm>
          <a:prstGeom prst="rect">
            <a:avLst/>
          </a:prstGeom>
          <a:noFill/>
        </p:spPr>
        <p:txBody>
          <a:bodyPr wrap="none" rtlCol="0">
            <a:spAutoFit/>
          </a:bodyPr>
          <a:lstStyle/>
          <a:p>
            <a:r>
              <a:rPr lang="en-US" sz="2400" dirty="0">
                <a:solidFill>
                  <a:schemeClr val="bg1"/>
                </a:solidFill>
              </a:rPr>
              <a:t>Roche Division m=-3 structures are not present when the SKR rate sped up</a:t>
            </a:r>
          </a:p>
        </p:txBody>
      </p:sp>
      <p:pic>
        <p:nvPicPr>
          <p:cNvPr id="15" name="Picture 14">
            <a:extLst>
              <a:ext uri="{FF2B5EF4-FFF2-40B4-BE49-F238E27FC236}">
                <a16:creationId xmlns:a16="http://schemas.microsoft.com/office/drawing/2014/main" id="{BB83C4A5-F14A-6946-9B73-B3F7486EDCA7}"/>
              </a:ext>
            </a:extLst>
          </p:cNvPr>
          <p:cNvPicPr>
            <a:picLocks noChangeAspect="1"/>
          </p:cNvPicPr>
          <p:nvPr/>
        </p:nvPicPr>
        <p:blipFill>
          <a:blip r:embed="rId6"/>
          <a:stretch>
            <a:fillRect/>
          </a:stretch>
        </p:blipFill>
        <p:spPr>
          <a:xfrm>
            <a:off x="199559" y="560561"/>
            <a:ext cx="12192000" cy="1905000"/>
          </a:xfrm>
          <a:prstGeom prst="rect">
            <a:avLst/>
          </a:prstGeom>
        </p:spPr>
      </p:pic>
      <p:cxnSp>
        <p:nvCxnSpPr>
          <p:cNvPr id="18" name="Straight Arrow Connector 17">
            <a:extLst>
              <a:ext uri="{FF2B5EF4-FFF2-40B4-BE49-F238E27FC236}">
                <a16:creationId xmlns:a16="http://schemas.microsoft.com/office/drawing/2014/main" id="{146978E8-1F0C-DB4D-AB73-204B7428EFCC}"/>
              </a:ext>
            </a:extLst>
          </p:cNvPr>
          <p:cNvCxnSpPr>
            <a:cxnSpLocks/>
          </p:cNvCxnSpPr>
          <p:nvPr/>
        </p:nvCxnSpPr>
        <p:spPr>
          <a:xfrm flipV="1">
            <a:off x="2443163" y="2088072"/>
            <a:ext cx="1041846" cy="69765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AF567A-16D4-5941-B36B-44890481499C}"/>
              </a:ext>
            </a:extLst>
          </p:cNvPr>
          <p:cNvCxnSpPr>
            <a:cxnSpLocks/>
          </p:cNvCxnSpPr>
          <p:nvPr/>
        </p:nvCxnSpPr>
        <p:spPr>
          <a:xfrm>
            <a:off x="5086353" y="1000126"/>
            <a:ext cx="0" cy="1100137"/>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C97588C-F5EE-CE4A-8E29-1E9B30F0BBF0}"/>
              </a:ext>
            </a:extLst>
          </p:cNvPr>
          <p:cNvSpPr txBox="1"/>
          <p:nvPr/>
        </p:nvSpPr>
        <p:spPr>
          <a:xfrm rot="16200000">
            <a:off x="4725768" y="1317694"/>
            <a:ext cx="1000556" cy="369332"/>
          </a:xfrm>
          <a:prstGeom prst="rect">
            <a:avLst/>
          </a:prstGeom>
          <a:noFill/>
        </p:spPr>
        <p:txBody>
          <a:bodyPr wrap="square" rtlCol="0">
            <a:spAutoFit/>
          </a:bodyPr>
          <a:lstStyle/>
          <a:p>
            <a:r>
              <a:rPr lang="en-US" dirty="0">
                <a:solidFill>
                  <a:schemeClr val="bg1"/>
                </a:solidFill>
              </a:rPr>
              <a:t>Equinox</a:t>
            </a:r>
          </a:p>
        </p:txBody>
      </p:sp>
      <p:sp>
        <p:nvSpPr>
          <p:cNvPr id="28" name="TextBox 27">
            <a:extLst>
              <a:ext uri="{FF2B5EF4-FFF2-40B4-BE49-F238E27FC236}">
                <a16:creationId xmlns:a16="http://schemas.microsoft.com/office/drawing/2014/main" id="{32F20AE4-6498-2643-881B-EE102939DF54}"/>
              </a:ext>
            </a:extLst>
          </p:cNvPr>
          <p:cNvSpPr txBox="1"/>
          <p:nvPr/>
        </p:nvSpPr>
        <p:spPr>
          <a:xfrm>
            <a:off x="2547850" y="1093397"/>
            <a:ext cx="732893" cy="646331"/>
          </a:xfrm>
          <a:prstGeom prst="rect">
            <a:avLst/>
          </a:prstGeom>
          <a:noFill/>
        </p:spPr>
        <p:txBody>
          <a:bodyPr wrap="none" rtlCol="0">
            <a:spAutoFit/>
          </a:bodyPr>
          <a:lstStyle/>
          <a:p>
            <a:r>
              <a:rPr lang="en-US" dirty="0">
                <a:solidFill>
                  <a:srgbClr val="FF0000"/>
                </a:solidFill>
              </a:rPr>
              <a:t>SKR</a:t>
            </a:r>
          </a:p>
          <a:p>
            <a:r>
              <a:rPr lang="en-US" dirty="0">
                <a:solidFill>
                  <a:srgbClr val="FF0000"/>
                </a:solidFill>
              </a:rPr>
              <a:t>South</a:t>
            </a:r>
          </a:p>
        </p:txBody>
      </p:sp>
      <p:sp>
        <p:nvSpPr>
          <p:cNvPr id="29" name="TextBox 28">
            <a:extLst>
              <a:ext uri="{FF2B5EF4-FFF2-40B4-BE49-F238E27FC236}">
                <a16:creationId xmlns:a16="http://schemas.microsoft.com/office/drawing/2014/main" id="{DD8EF308-E66B-BC4C-BC6C-67853CE62359}"/>
              </a:ext>
            </a:extLst>
          </p:cNvPr>
          <p:cNvSpPr txBox="1"/>
          <p:nvPr/>
        </p:nvSpPr>
        <p:spPr>
          <a:xfrm>
            <a:off x="9605900" y="1093396"/>
            <a:ext cx="734496" cy="646331"/>
          </a:xfrm>
          <a:prstGeom prst="rect">
            <a:avLst/>
          </a:prstGeom>
          <a:noFill/>
        </p:spPr>
        <p:txBody>
          <a:bodyPr wrap="none" rtlCol="0">
            <a:spAutoFit/>
          </a:bodyPr>
          <a:lstStyle/>
          <a:p>
            <a:r>
              <a:rPr lang="en-US" dirty="0">
                <a:solidFill>
                  <a:srgbClr val="0200FF"/>
                </a:solidFill>
              </a:rPr>
              <a:t>SKR</a:t>
            </a:r>
          </a:p>
          <a:p>
            <a:r>
              <a:rPr lang="en-US" dirty="0">
                <a:solidFill>
                  <a:srgbClr val="0200FF"/>
                </a:solidFill>
              </a:rPr>
              <a:t>North</a:t>
            </a:r>
          </a:p>
        </p:txBody>
      </p:sp>
      <p:cxnSp>
        <p:nvCxnSpPr>
          <p:cNvPr id="16" name="Straight Arrow Connector 15">
            <a:extLst>
              <a:ext uri="{FF2B5EF4-FFF2-40B4-BE49-F238E27FC236}">
                <a16:creationId xmlns:a16="http://schemas.microsoft.com/office/drawing/2014/main" id="{8CB627C3-F713-2049-81AA-554F035157D6}"/>
              </a:ext>
            </a:extLst>
          </p:cNvPr>
          <p:cNvCxnSpPr>
            <a:cxnSpLocks/>
          </p:cNvCxnSpPr>
          <p:nvPr/>
        </p:nvCxnSpPr>
        <p:spPr>
          <a:xfrm flipV="1">
            <a:off x="6657975" y="2088072"/>
            <a:ext cx="1497055" cy="69765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E725BA2-5568-894D-A04A-4682D9EDD6BE}"/>
              </a:ext>
            </a:extLst>
          </p:cNvPr>
          <p:cNvCxnSpPr>
            <a:cxnSpLocks/>
          </p:cNvCxnSpPr>
          <p:nvPr/>
        </p:nvCxnSpPr>
        <p:spPr>
          <a:xfrm flipV="1">
            <a:off x="10864959" y="2088072"/>
            <a:ext cx="0" cy="69765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F6CCB5A-3494-C849-8D23-7C33C5B5A6AC}"/>
              </a:ext>
            </a:extLst>
          </p:cNvPr>
          <p:cNvCxnSpPr>
            <a:cxnSpLocks/>
          </p:cNvCxnSpPr>
          <p:nvPr/>
        </p:nvCxnSpPr>
        <p:spPr>
          <a:xfrm>
            <a:off x="693807" y="5187699"/>
            <a:ext cx="33131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59EC053-1521-524A-94CE-A285B6521CD0}"/>
              </a:ext>
            </a:extLst>
          </p:cNvPr>
          <p:cNvCxnSpPr>
            <a:cxnSpLocks/>
          </p:cNvCxnSpPr>
          <p:nvPr/>
        </p:nvCxnSpPr>
        <p:spPr>
          <a:xfrm>
            <a:off x="9263748" y="5699763"/>
            <a:ext cx="331313" cy="0"/>
          </a:xfrm>
          <a:prstGeom prst="straightConnector1">
            <a:avLst/>
          </a:prstGeom>
          <a:ln w="57150">
            <a:solidFill>
              <a:srgbClr val="02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755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69F535-24C7-174D-8BAD-E5A482F01BF0}"/>
              </a:ext>
            </a:extLst>
          </p:cNvPr>
          <p:cNvPicPr>
            <a:picLocks noChangeAspect="1"/>
          </p:cNvPicPr>
          <p:nvPr/>
        </p:nvPicPr>
        <p:blipFill>
          <a:blip r:embed="rId3"/>
          <a:stretch>
            <a:fillRect/>
          </a:stretch>
        </p:blipFill>
        <p:spPr>
          <a:xfrm>
            <a:off x="176204" y="1419796"/>
            <a:ext cx="6400800" cy="5029200"/>
          </a:xfrm>
          <a:prstGeom prst="rect">
            <a:avLst/>
          </a:prstGeom>
        </p:spPr>
      </p:pic>
      <p:sp>
        <p:nvSpPr>
          <p:cNvPr id="14" name="TextBox 13">
            <a:extLst>
              <a:ext uri="{FF2B5EF4-FFF2-40B4-BE49-F238E27FC236}">
                <a16:creationId xmlns:a16="http://schemas.microsoft.com/office/drawing/2014/main" id="{A0E98464-D832-6041-BDC3-16210F4D22FF}"/>
              </a:ext>
            </a:extLst>
          </p:cNvPr>
          <p:cNvSpPr txBox="1"/>
          <p:nvPr/>
        </p:nvSpPr>
        <p:spPr>
          <a:xfrm>
            <a:off x="2328884" y="233555"/>
            <a:ext cx="7646067" cy="584775"/>
          </a:xfrm>
          <a:prstGeom prst="rect">
            <a:avLst/>
          </a:prstGeom>
          <a:noFill/>
        </p:spPr>
        <p:txBody>
          <a:bodyPr wrap="none" rtlCol="0">
            <a:spAutoFit/>
          </a:bodyPr>
          <a:lstStyle/>
          <a:p>
            <a:r>
              <a:rPr lang="en-US" sz="3200" dirty="0">
                <a:solidFill>
                  <a:schemeClr val="bg1"/>
                </a:solidFill>
              </a:rPr>
              <a:t>m=2 D ring structures cover all possible rates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6FA6B75-B0C0-1942-BF60-769340F5F404}"/>
                  </a:ext>
                </a:extLst>
              </p:cNvPr>
              <p:cNvSpPr txBox="1"/>
              <p:nvPr/>
            </p:nvSpPr>
            <p:spPr>
              <a:xfrm>
                <a:off x="9405945" y="6368040"/>
                <a:ext cx="7868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𝛾</m:t>
                      </m:r>
                      <m:r>
                        <a:rPr lang="en-US" b="0" i="1" smtClean="0">
                          <a:solidFill>
                            <a:schemeClr val="bg1"/>
                          </a:solidFill>
                          <a:latin typeface="Cambria Math" panose="02040503050406030204" pitchFamily="18" charset="0"/>
                          <a:ea typeface="Cambria Math" panose="02040503050406030204" pitchFamily="18" charset="0"/>
                        </a:rPr>
                        <m:t>=0.4</m:t>
                      </m:r>
                    </m:oMath>
                  </m:oMathPara>
                </a14:m>
                <a:endParaRPr lang="en-US" dirty="0">
                  <a:solidFill>
                    <a:schemeClr val="bg1"/>
                  </a:solidFill>
                </a:endParaRPr>
              </a:p>
            </p:txBody>
          </p:sp>
        </mc:Choice>
        <mc:Fallback xmlns="">
          <p:sp>
            <p:nvSpPr>
              <p:cNvPr id="17" name="TextBox 16">
                <a:extLst>
                  <a:ext uri="{FF2B5EF4-FFF2-40B4-BE49-F238E27FC236}">
                    <a16:creationId xmlns:a16="http://schemas.microsoft.com/office/drawing/2014/main" id="{06FA6B75-B0C0-1942-BF60-769340F5F404}"/>
                  </a:ext>
                </a:extLst>
              </p:cNvPr>
              <p:cNvSpPr txBox="1">
                <a:spLocks noRot="1" noChangeAspect="1" noMove="1" noResize="1" noEditPoints="1" noAdjustHandles="1" noChangeArrowheads="1" noChangeShapeType="1" noTextEdit="1"/>
              </p:cNvSpPr>
              <p:nvPr/>
            </p:nvSpPr>
            <p:spPr>
              <a:xfrm>
                <a:off x="9405945" y="6368040"/>
                <a:ext cx="786882" cy="276999"/>
              </a:xfrm>
              <a:prstGeom prst="rect">
                <a:avLst/>
              </a:prstGeom>
              <a:blipFill>
                <a:blip r:embed="rId5"/>
                <a:stretch>
                  <a:fillRect l="-6349" r="-4762" b="-2173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1F19C9E2-7489-6C46-AF3B-DA06BA6670A2}"/>
              </a:ext>
            </a:extLst>
          </p:cNvPr>
          <p:cNvSpPr txBox="1"/>
          <p:nvPr/>
        </p:nvSpPr>
        <p:spPr>
          <a:xfrm>
            <a:off x="4304880" y="1762696"/>
            <a:ext cx="732893" cy="646331"/>
          </a:xfrm>
          <a:prstGeom prst="rect">
            <a:avLst/>
          </a:prstGeom>
          <a:noFill/>
        </p:spPr>
        <p:txBody>
          <a:bodyPr wrap="none" rtlCol="0">
            <a:spAutoFit/>
          </a:bodyPr>
          <a:lstStyle/>
          <a:p>
            <a:r>
              <a:rPr lang="en-US" dirty="0">
                <a:solidFill>
                  <a:srgbClr val="FF0000"/>
                </a:solidFill>
              </a:rPr>
              <a:t>SKR</a:t>
            </a:r>
          </a:p>
          <a:p>
            <a:r>
              <a:rPr lang="en-US" dirty="0">
                <a:solidFill>
                  <a:srgbClr val="FF0000"/>
                </a:solidFill>
              </a:rPr>
              <a:t>South</a:t>
            </a:r>
          </a:p>
        </p:txBody>
      </p:sp>
      <p:sp>
        <p:nvSpPr>
          <p:cNvPr id="10" name="TextBox 9">
            <a:extLst>
              <a:ext uri="{FF2B5EF4-FFF2-40B4-BE49-F238E27FC236}">
                <a16:creationId xmlns:a16="http://schemas.microsoft.com/office/drawing/2014/main" id="{4606FEBA-D59F-1342-837D-C9ABE2D8A925}"/>
              </a:ext>
            </a:extLst>
          </p:cNvPr>
          <p:cNvSpPr txBox="1"/>
          <p:nvPr/>
        </p:nvSpPr>
        <p:spPr>
          <a:xfrm>
            <a:off x="3437573" y="2580566"/>
            <a:ext cx="734496" cy="646331"/>
          </a:xfrm>
          <a:prstGeom prst="rect">
            <a:avLst/>
          </a:prstGeom>
          <a:noFill/>
        </p:spPr>
        <p:txBody>
          <a:bodyPr wrap="none" rtlCol="0">
            <a:spAutoFit/>
          </a:bodyPr>
          <a:lstStyle/>
          <a:p>
            <a:r>
              <a:rPr lang="en-US" dirty="0">
                <a:solidFill>
                  <a:srgbClr val="0200FF"/>
                </a:solidFill>
              </a:rPr>
              <a:t>SKR</a:t>
            </a:r>
          </a:p>
          <a:p>
            <a:r>
              <a:rPr lang="en-US" dirty="0">
                <a:solidFill>
                  <a:srgbClr val="0200FF"/>
                </a:solidFill>
              </a:rPr>
              <a:t>North</a:t>
            </a:r>
          </a:p>
        </p:txBody>
      </p:sp>
      <p:sp>
        <p:nvSpPr>
          <p:cNvPr id="11" name="TextBox 10">
            <a:extLst>
              <a:ext uri="{FF2B5EF4-FFF2-40B4-BE49-F238E27FC236}">
                <a16:creationId xmlns:a16="http://schemas.microsoft.com/office/drawing/2014/main" id="{EF091BBA-AD5C-1A49-B70A-2B79C576C812}"/>
              </a:ext>
            </a:extLst>
          </p:cNvPr>
          <p:cNvSpPr txBox="1"/>
          <p:nvPr/>
        </p:nvSpPr>
        <p:spPr>
          <a:xfrm>
            <a:off x="1051582" y="1735023"/>
            <a:ext cx="1277302" cy="923330"/>
          </a:xfrm>
          <a:prstGeom prst="rect">
            <a:avLst/>
          </a:prstGeom>
          <a:noFill/>
        </p:spPr>
        <p:txBody>
          <a:bodyPr wrap="square" rtlCol="0">
            <a:spAutoFit/>
          </a:bodyPr>
          <a:lstStyle/>
          <a:p>
            <a:r>
              <a:rPr lang="en-US" dirty="0">
                <a:solidFill>
                  <a:srgbClr val="00FF00"/>
                </a:solidFill>
              </a:rPr>
              <a:t>Saturn Winds Continuum</a:t>
            </a:r>
          </a:p>
        </p:txBody>
      </p:sp>
      <p:sp>
        <p:nvSpPr>
          <p:cNvPr id="12" name="TextBox 11">
            <a:extLst>
              <a:ext uri="{FF2B5EF4-FFF2-40B4-BE49-F238E27FC236}">
                <a16:creationId xmlns:a16="http://schemas.microsoft.com/office/drawing/2014/main" id="{A9F10730-DF08-A244-99B7-1BE6F3E9CD56}"/>
              </a:ext>
            </a:extLst>
          </p:cNvPr>
          <p:cNvSpPr txBox="1"/>
          <p:nvPr/>
        </p:nvSpPr>
        <p:spPr>
          <a:xfrm>
            <a:off x="2334413" y="1735023"/>
            <a:ext cx="1377315" cy="923330"/>
          </a:xfrm>
          <a:prstGeom prst="rect">
            <a:avLst/>
          </a:prstGeom>
          <a:noFill/>
        </p:spPr>
        <p:txBody>
          <a:bodyPr wrap="square" rtlCol="0">
            <a:spAutoFit/>
          </a:bodyPr>
          <a:lstStyle/>
          <a:p>
            <a:r>
              <a:rPr lang="en-US" dirty="0">
                <a:solidFill>
                  <a:srgbClr val="FF00E9"/>
                </a:solidFill>
              </a:rPr>
              <a:t>Saturn Winds Methane</a:t>
            </a:r>
          </a:p>
        </p:txBody>
      </p:sp>
      <p:pic>
        <p:nvPicPr>
          <p:cNvPr id="3" name="Picture 2">
            <a:extLst>
              <a:ext uri="{FF2B5EF4-FFF2-40B4-BE49-F238E27FC236}">
                <a16:creationId xmlns:a16="http://schemas.microsoft.com/office/drawing/2014/main" id="{1B606BCE-B0D4-A940-B4EB-8DCC597F1DE5}"/>
              </a:ext>
            </a:extLst>
          </p:cNvPr>
          <p:cNvPicPr>
            <a:picLocks noChangeAspect="1"/>
          </p:cNvPicPr>
          <p:nvPr/>
        </p:nvPicPr>
        <p:blipFill>
          <a:blip r:embed="rId6">
            <a:lum bright="20000"/>
          </a:blip>
          <a:stretch>
            <a:fillRect/>
          </a:stretch>
        </p:blipFill>
        <p:spPr>
          <a:xfrm>
            <a:off x="6805809" y="1142242"/>
            <a:ext cx="5225796" cy="5225796"/>
          </a:xfrm>
          <a:prstGeom prst="rect">
            <a:avLst/>
          </a:prstGeom>
        </p:spPr>
      </p:pic>
    </p:spTree>
    <p:extLst>
      <p:ext uri="{BB962C8B-B14F-4D97-AF65-F5344CB8AC3E}">
        <p14:creationId xmlns:p14="http://schemas.microsoft.com/office/powerpoint/2010/main" val="300714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76DA0B-5137-A846-94BB-FD937142D9CA}"/>
              </a:ext>
            </a:extLst>
          </p:cNvPr>
          <p:cNvPicPr>
            <a:picLocks noChangeAspect="1"/>
          </p:cNvPicPr>
          <p:nvPr/>
        </p:nvPicPr>
        <p:blipFill rotWithShape="1">
          <a:blip r:embed="rId3">
            <a:lum bright="20000"/>
          </a:blip>
          <a:srcRect t="6628"/>
          <a:stretch/>
        </p:blipFill>
        <p:spPr>
          <a:xfrm>
            <a:off x="3998976" y="2906232"/>
            <a:ext cx="4114800" cy="3842040"/>
          </a:xfrm>
          <a:prstGeom prst="rect">
            <a:avLst/>
          </a:prstGeom>
        </p:spPr>
      </p:pic>
      <p:pic>
        <p:nvPicPr>
          <p:cNvPr id="15" name="Picture 14">
            <a:extLst>
              <a:ext uri="{FF2B5EF4-FFF2-40B4-BE49-F238E27FC236}">
                <a16:creationId xmlns:a16="http://schemas.microsoft.com/office/drawing/2014/main" id="{BCE3C738-881A-E546-87D5-0A0B330E8058}"/>
              </a:ext>
            </a:extLst>
          </p:cNvPr>
          <p:cNvPicPr>
            <a:picLocks noChangeAspect="1"/>
          </p:cNvPicPr>
          <p:nvPr/>
        </p:nvPicPr>
        <p:blipFill rotWithShape="1">
          <a:blip r:embed="rId4">
            <a:lum bright="20000"/>
          </a:blip>
          <a:srcRect t="6629"/>
          <a:stretch/>
        </p:blipFill>
        <p:spPr>
          <a:xfrm>
            <a:off x="7943088" y="2906232"/>
            <a:ext cx="4114800" cy="3842040"/>
          </a:xfrm>
          <a:prstGeom prst="rect">
            <a:avLst/>
          </a:prstGeom>
        </p:spPr>
      </p:pic>
      <p:pic>
        <p:nvPicPr>
          <p:cNvPr id="17" name="Picture 16">
            <a:extLst>
              <a:ext uri="{FF2B5EF4-FFF2-40B4-BE49-F238E27FC236}">
                <a16:creationId xmlns:a16="http://schemas.microsoft.com/office/drawing/2014/main" id="{71D20024-B134-9744-ABF4-D63876C64328}"/>
              </a:ext>
            </a:extLst>
          </p:cNvPr>
          <p:cNvPicPr>
            <a:picLocks noChangeAspect="1"/>
          </p:cNvPicPr>
          <p:nvPr/>
        </p:nvPicPr>
        <p:blipFill rotWithShape="1">
          <a:blip r:embed="rId5">
            <a:lum bright="20000"/>
          </a:blip>
          <a:srcRect t="6629"/>
          <a:stretch/>
        </p:blipFill>
        <p:spPr>
          <a:xfrm>
            <a:off x="36576" y="2906232"/>
            <a:ext cx="4114800" cy="3842039"/>
          </a:xfrm>
          <a:prstGeom prst="rect">
            <a:avLst/>
          </a:prstGeom>
        </p:spPr>
      </p:pic>
      <p:pic>
        <p:nvPicPr>
          <p:cNvPr id="19" name="Picture 18">
            <a:extLst>
              <a:ext uri="{FF2B5EF4-FFF2-40B4-BE49-F238E27FC236}">
                <a16:creationId xmlns:a16="http://schemas.microsoft.com/office/drawing/2014/main" id="{DCB9402D-667E-C540-B9F5-A25E08D75C35}"/>
              </a:ext>
            </a:extLst>
          </p:cNvPr>
          <p:cNvPicPr>
            <a:picLocks noChangeAspect="1"/>
          </p:cNvPicPr>
          <p:nvPr/>
        </p:nvPicPr>
        <p:blipFill>
          <a:blip r:embed="rId6"/>
          <a:stretch>
            <a:fillRect/>
          </a:stretch>
        </p:blipFill>
        <p:spPr>
          <a:xfrm>
            <a:off x="-347454" y="461665"/>
            <a:ext cx="13008552" cy="2032586"/>
          </a:xfrm>
          <a:prstGeom prst="rect">
            <a:avLst/>
          </a:prstGeom>
        </p:spPr>
      </p:pic>
      <p:sp>
        <p:nvSpPr>
          <p:cNvPr id="20" name="TextBox 19">
            <a:extLst>
              <a:ext uri="{FF2B5EF4-FFF2-40B4-BE49-F238E27FC236}">
                <a16:creationId xmlns:a16="http://schemas.microsoft.com/office/drawing/2014/main" id="{70481D1A-A11D-5F4D-B574-CF2BB6C4CCFA}"/>
              </a:ext>
            </a:extLst>
          </p:cNvPr>
          <p:cNvSpPr txBox="1"/>
          <p:nvPr/>
        </p:nvSpPr>
        <p:spPr>
          <a:xfrm>
            <a:off x="2599259" y="0"/>
            <a:ext cx="7006470" cy="461665"/>
          </a:xfrm>
          <a:prstGeom prst="rect">
            <a:avLst/>
          </a:prstGeom>
          <a:noFill/>
        </p:spPr>
        <p:txBody>
          <a:bodyPr wrap="none" rtlCol="0">
            <a:spAutoFit/>
          </a:bodyPr>
          <a:lstStyle/>
          <a:p>
            <a:r>
              <a:rPr lang="en-US" sz="2400" dirty="0">
                <a:solidFill>
                  <a:schemeClr val="bg1"/>
                </a:solidFill>
              </a:rPr>
              <a:t>D ring m=2 structures vary with the changing SKR rates</a:t>
            </a:r>
          </a:p>
        </p:txBody>
      </p:sp>
      <p:cxnSp>
        <p:nvCxnSpPr>
          <p:cNvPr id="21" name="Straight Arrow Connector 20">
            <a:extLst>
              <a:ext uri="{FF2B5EF4-FFF2-40B4-BE49-F238E27FC236}">
                <a16:creationId xmlns:a16="http://schemas.microsoft.com/office/drawing/2014/main" id="{6BD0A6E1-CC7D-784D-AD2F-D5DC6E0983E0}"/>
              </a:ext>
            </a:extLst>
          </p:cNvPr>
          <p:cNvCxnSpPr>
            <a:cxnSpLocks/>
          </p:cNvCxnSpPr>
          <p:nvPr/>
        </p:nvCxnSpPr>
        <p:spPr>
          <a:xfrm flipV="1">
            <a:off x="2599259" y="2100266"/>
            <a:ext cx="573742" cy="80596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D2A6BA8-1643-5E4E-9686-98E64C192303}"/>
              </a:ext>
            </a:extLst>
          </p:cNvPr>
          <p:cNvCxnSpPr>
            <a:cxnSpLocks/>
          </p:cNvCxnSpPr>
          <p:nvPr/>
        </p:nvCxnSpPr>
        <p:spPr>
          <a:xfrm>
            <a:off x="4757169" y="975742"/>
            <a:ext cx="0" cy="1100137"/>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ECC9C5A-9DF4-B846-B189-3507EB446C74}"/>
              </a:ext>
            </a:extLst>
          </p:cNvPr>
          <p:cNvSpPr txBox="1"/>
          <p:nvPr/>
        </p:nvSpPr>
        <p:spPr>
          <a:xfrm rot="16200000">
            <a:off x="4049414" y="1342052"/>
            <a:ext cx="1000556" cy="369332"/>
          </a:xfrm>
          <a:prstGeom prst="rect">
            <a:avLst/>
          </a:prstGeom>
          <a:noFill/>
        </p:spPr>
        <p:txBody>
          <a:bodyPr wrap="square" rtlCol="0">
            <a:spAutoFit/>
          </a:bodyPr>
          <a:lstStyle/>
          <a:p>
            <a:r>
              <a:rPr lang="en-US" dirty="0">
                <a:solidFill>
                  <a:schemeClr val="bg1"/>
                </a:solidFill>
              </a:rPr>
              <a:t>Equinox</a:t>
            </a:r>
          </a:p>
        </p:txBody>
      </p:sp>
      <p:sp>
        <p:nvSpPr>
          <p:cNvPr id="26" name="TextBox 25">
            <a:extLst>
              <a:ext uri="{FF2B5EF4-FFF2-40B4-BE49-F238E27FC236}">
                <a16:creationId xmlns:a16="http://schemas.microsoft.com/office/drawing/2014/main" id="{8054858F-3435-C443-AB04-5F5DBC130ED3}"/>
              </a:ext>
            </a:extLst>
          </p:cNvPr>
          <p:cNvSpPr txBox="1"/>
          <p:nvPr/>
        </p:nvSpPr>
        <p:spPr>
          <a:xfrm>
            <a:off x="2547850" y="1093397"/>
            <a:ext cx="732893" cy="646331"/>
          </a:xfrm>
          <a:prstGeom prst="rect">
            <a:avLst/>
          </a:prstGeom>
          <a:noFill/>
        </p:spPr>
        <p:txBody>
          <a:bodyPr wrap="none" rtlCol="0">
            <a:spAutoFit/>
          </a:bodyPr>
          <a:lstStyle/>
          <a:p>
            <a:r>
              <a:rPr lang="en-US" dirty="0">
                <a:solidFill>
                  <a:srgbClr val="FF0000"/>
                </a:solidFill>
              </a:rPr>
              <a:t>SKR</a:t>
            </a:r>
          </a:p>
          <a:p>
            <a:r>
              <a:rPr lang="en-US" dirty="0">
                <a:solidFill>
                  <a:srgbClr val="FF0000"/>
                </a:solidFill>
              </a:rPr>
              <a:t>South</a:t>
            </a:r>
          </a:p>
        </p:txBody>
      </p:sp>
      <p:sp>
        <p:nvSpPr>
          <p:cNvPr id="27" name="TextBox 26">
            <a:extLst>
              <a:ext uri="{FF2B5EF4-FFF2-40B4-BE49-F238E27FC236}">
                <a16:creationId xmlns:a16="http://schemas.microsoft.com/office/drawing/2014/main" id="{99ED62BC-74EE-AC44-935D-052A8E99767E}"/>
              </a:ext>
            </a:extLst>
          </p:cNvPr>
          <p:cNvSpPr txBox="1"/>
          <p:nvPr/>
        </p:nvSpPr>
        <p:spPr>
          <a:xfrm>
            <a:off x="10000488" y="879479"/>
            <a:ext cx="734496" cy="646331"/>
          </a:xfrm>
          <a:prstGeom prst="rect">
            <a:avLst/>
          </a:prstGeom>
          <a:noFill/>
        </p:spPr>
        <p:txBody>
          <a:bodyPr wrap="none" rtlCol="0">
            <a:spAutoFit/>
          </a:bodyPr>
          <a:lstStyle/>
          <a:p>
            <a:r>
              <a:rPr lang="en-US" dirty="0">
                <a:solidFill>
                  <a:srgbClr val="0200FF"/>
                </a:solidFill>
              </a:rPr>
              <a:t>SKR</a:t>
            </a:r>
          </a:p>
          <a:p>
            <a:r>
              <a:rPr lang="en-US" dirty="0">
                <a:solidFill>
                  <a:srgbClr val="0200FF"/>
                </a:solidFill>
              </a:rPr>
              <a:t>North</a:t>
            </a:r>
          </a:p>
        </p:txBody>
      </p:sp>
      <p:cxnSp>
        <p:nvCxnSpPr>
          <p:cNvPr id="31" name="Straight Arrow Connector 30">
            <a:extLst>
              <a:ext uri="{FF2B5EF4-FFF2-40B4-BE49-F238E27FC236}">
                <a16:creationId xmlns:a16="http://schemas.microsoft.com/office/drawing/2014/main" id="{F647EC3E-F995-BC4E-930C-7490A8ABD79E}"/>
              </a:ext>
            </a:extLst>
          </p:cNvPr>
          <p:cNvCxnSpPr>
            <a:cxnSpLocks/>
          </p:cNvCxnSpPr>
          <p:nvPr/>
        </p:nvCxnSpPr>
        <p:spPr>
          <a:xfrm flipV="1">
            <a:off x="6786563" y="2100266"/>
            <a:ext cx="781654" cy="80596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B61DD16-7630-E944-82AF-45F71E3E8EB2}"/>
              </a:ext>
            </a:extLst>
          </p:cNvPr>
          <p:cNvCxnSpPr>
            <a:cxnSpLocks/>
          </p:cNvCxnSpPr>
          <p:nvPr/>
        </p:nvCxnSpPr>
        <p:spPr>
          <a:xfrm flipV="1">
            <a:off x="10530873" y="2100266"/>
            <a:ext cx="0" cy="80596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50FF5E3-7089-1740-A22E-D2155455C5E3}"/>
              </a:ext>
            </a:extLst>
          </p:cNvPr>
          <p:cNvCxnSpPr>
            <a:cxnSpLocks/>
          </p:cNvCxnSpPr>
          <p:nvPr/>
        </p:nvCxnSpPr>
        <p:spPr>
          <a:xfrm>
            <a:off x="1020324" y="6096003"/>
            <a:ext cx="331313" cy="0"/>
          </a:xfrm>
          <a:prstGeom prst="straightConnector1">
            <a:avLst/>
          </a:prstGeom>
          <a:ln w="57150">
            <a:solidFill>
              <a:srgbClr val="0200F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78B5455-E83F-1647-B87C-F43B35F88D6C}"/>
              </a:ext>
            </a:extLst>
          </p:cNvPr>
          <p:cNvCxnSpPr>
            <a:cxnSpLocks/>
          </p:cNvCxnSpPr>
          <p:nvPr/>
        </p:nvCxnSpPr>
        <p:spPr>
          <a:xfrm>
            <a:off x="1020324" y="3505203"/>
            <a:ext cx="33131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CF9358E-AC8D-8342-809C-5D64C5E98DC4}"/>
              </a:ext>
            </a:extLst>
          </p:cNvPr>
          <p:cNvCxnSpPr>
            <a:cxnSpLocks/>
          </p:cNvCxnSpPr>
          <p:nvPr/>
        </p:nvCxnSpPr>
        <p:spPr>
          <a:xfrm>
            <a:off x="5222288" y="5455923"/>
            <a:ext cx="331313" cy="0"/>
          </a:xfrm>
          <a:prstGeom prst="straightConnector1">
            <a:avLst/>
          </a:prstGeom>
          <a:ln w="57150">
            <a:solidFill>
              <a:srgbClr val="0200FF"/>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FC02843-D81C-3C4A-9525-01C3A68AE87D}"/>
              </a:ext>
            </a:extLst>
          </p:cNvPr>
          <p:cNvCxnSpPr>
            <a:cxnSpLocks/>
          </p:cNvCxnSpPr>
          <p:nvPr/>
        </p:nvCxnSpPr>
        <p:spPr>
          <a:xfrm>
            <a:off x="5222288" y="5059683"/>
            <a:ext cx="33131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96E8331-0999-5B40-8800-8A38719A5305}"/>
              </a:ext>
            </a:extLst>
          </p:cNvPr>
          <p:cNvCxnSpPr>
            <a:cxnSpLocks/>
          </p:cNvCxnSpPr>
          <p:nvPr/>
        </p:nvCxnSpPr>
        <p:spPr>
          <a:xfrm>
            <a:off x="8983986" y="4949958"/>
            <a:ext cx="33131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568D031-2897-F443-B00F-227C67B6CDAE}"/>
              </a:ext>
            </a:extLst>
          </p:cNvPr>
          <p:cNvCxnSpPr>
            <a:cxnSpLocks/>
          </p:cNvCxnSpPr>
          <p:nvPr/>
        </p:nvCxnSpPr>
        <p:spPr>
          <a:xfrm>
            <a:off x="8983986" y="3889251"/>
            <a:ext cx="331313" cy="0"/>
          </a:xfrm>
          <a:prstGeom prst="straightConnector1">
            <a:avLst/>
          </a:prstGeom>
          <a:ln w="57150">
            <a:solidFill>
              <a:srgbClr val="02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039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69F535-24C7-174D-8BAD-E5A482F01BF0}"/>
              </a:ext>
            </a:extLst>
          </p:cNvPr>
          <p:cNvPicPr>
            <a:picLocks noChangeAspect="1"/>
          </p:cNvPicPr>
          <p:nvPr/>
        </p:nvPicPr>
        <p:blipFill>
          <a:blip r:embed="rId3"/>
          <a:stretch>
            <a:fillRect/>
          </a:stretch>
        </p:blipFill>
        <p:spPr>
          <a:xfrm>
            <a:off x="176204" y="1419796"/>
            <a:ext cx="6400800" cy="5029200"/>
          </a:xfrm>
          <a:prstGeom prst="rect">
            <a:avLst/>
          </a:prstGeom>
        </p:spPr>
      </p:pic>
      <p:sp>
        <p:nvSpPr>
          <p:cNvPr id="14" name="TextBox 13">
            <a:extLst>
              <a:ext uri="{FF2B5EF4-FFF2-40B4-BE49-F238E27FC236}">
                <a16:creationId xmlns:a16="http://schemas.microsoft.com/office/drawing/2014/main" id="{A0E98464-D832-6041-BDC3-16210F4D22FF}"/>
              </a:ext>
            </a:extLst>
          </p:cNvPr>
          <p:cNvSpPr txBox="1"/>
          <p:nvPr/>
        </p:nvSpPr>
        <p:spPr>
          <a:xfrm>
            <a:off x="2328884" y="233555"/>
            <a:ext cx="7646067" cy="584775"/>
          </a:xfrm>
          <a:prstGeom prst="rect">
            <a:avLst/>
          </a:prstGeom>
          <a:noFill/>
        </p:spPr>
        <p:txBody>
          <a:bodyPr wrap="none" rtlCol="0">
            <a:spAutoFit/>
          </a:bodyPr>
          <a:lstStyle/>
          <a:p>
            <a:r>
              <a:rPr lang="en-US" sz="3200" dirty="0">
                <a:solidFill>
                  <a:schemeClr val="bg1"/>
                </a:solidFill>
              </a:rPr>
              <a:t>m=2 D ring structures cover all possible rates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6FA6B75-B0C0-1942-BF60-769340F5F404}"/>
                  </a:ext>
                </a:extLst>
              </p:cNvPr>
              <p:cNvSpPr txBox="1"/>
              <p:nvPr/>
            </p:nvSpPr>
            <p:spPr>
              <a:xfrm>
                <a:off x="9405945" y="6368040"/>
                <a:ext cx="7868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𝛾</m:t>
                      </m:r>
                      <m:r>
                        <a:rPr lang="en-US" b="0" i="1" smtClean="0">
                          <a:solidFill>
                            <a:schemeClr val="bg1"/>
                          </a:solidFill>
                          <a:latin typeface="Cambria Math" panose="02040503050406030204" pitchFamily="18" charset="0"/>
                          <a:ea typeface="Cambria Math" panose="02040503050406030204" pitchFamily="18" charset="0"/>
                        </a:rPr>
                        <m:t>=0.4</m:t>
                      </m:r>
                    </m:oMath>
                  </m:oMathPara>
                </a14:m>
                <a:endParaRPr lang="en-US" dirty="0">
                  <a:solidFill>
                    <a:schemeClr val="bg1"/>
                  </a:solidFill>
                </a:endParaRPr>
              </a:p>
            </p:txBody>
          </p:sp>
        </mc:Choice>
        <mc:Fallback xmlns="">
          <p:sp>
            <p:nvSpPr>
              <p:cNvPr id="17" name="TextBox 16">
                <a:extLst>
                  <a:ext uri="{FF2B5EF4-FFF2-40B4-BE49-F238E27FC236}">
                    <a16:creationId xmlns:a16="http://schemas.microsoft.com/office/drawing/2014/main" id="{06FA6B75-B0C0-1942-BF60-769340F5F404}"/>
                  </a:ext>
                </a:extLst>
              </p:cNvPr>
              <p:cNvSpPr txBox="1">
                <a:spLocks noRot="1" noChangeAspect="1" noMove="1" noResize="1" noEditPoints="1" noAdjustHandles="1" noChangeArrowheads="1" noChangeShapeType="1" noTextEdit="1"/>
              </p:cNvSpPr>
              <p:nvPr/>
            </p:nvSpPr>
            <p:spPr>
              <a:xfrm>
                <a:off x="9405945" y="6368040"/>
                <a:ext cx="786882" cy="276999"/>
              </a:xfrm>
              <a:prstGeom prst="rect">
                <a:avLst/>
              </a:prstGeom>
              <a:blipFill>
                <a:blip r:embed="rId5"/>
                <a:stretch>
                  <a:fillRect l="-6349" r="-4762" b="-2173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1F19C9E2-7489-6C46-AF3B-DA06BA6670A2}"/>
              </a:ext>
            </a:extLst>
          </p:cNvPr>
          <p:cNvSpPr txBox="1"/>
          <p:nvPr/>
        </p:nvSpPr>
        <p:spPr>
          <a:xfrm>
            <a:off x="4304880" y="1762696"/>
            <a:ext cx="732893" cy="646331"/>
          </a:xfrm>
          <a:prstGeom prst="rect">
            <a:avLst/>
          </a:prstGeom>
          <a:noFill/>
        </p:spPr>
        <p:txBody>
          <a:bodyPr wrap="none" rtlCol="0">
            <a:spAutoFit/>
          </a:bodyPr>
          <a:lstStyle/>
          <a:p>
            <a:r>
              <a:rPr lang="en-US" dirty="0">
                <a:solidFill>
                  <a:srgbClr val="FF0000"/>
                </a:solidFill>
              </a:rPr>
              <a:t>SKR</a:t>
            </a:r>
          </a:p>
          <a:p>
            <a:r>
              <a:rPr lang="en-US" dirty="0">
                <a:solidFill>
                  <a:srgbClr val="FF0000"/>
                </a:solidFill>
              </a:rPr>
              <a:t>South</a:t>
            </a:r>
          </a:p>
        </p:txBody>
      </p:sp>
      <p:sp>
        <p:nvSpPr>
          <p:cNvPr id="10" name="TextBox 9">
            <a:extLst>
              <a:ext uri="{FF2B5EF4-FFF2-40B4-BE49-F238E27FC236}">
                <a16:creationId xmlns:a16="http://schemas.microsoft.com/office/drawing/2014/main" id="{4606FEBA-D59F-1342-837D-C9ABE2D8A925}"/>
              </a:ext>
            </a:extLst>
          </p:cNvPr>
          <p:cNvSpPr txBox="1"/>
          <p:nvPr/>
        </p:nvSpPr>
        <p:spPr>
          <a:xfrm>
            <a:off x="3437573" y="2580566"/>
            <a:ext cx="734496" cy="646331"/>
          </a:xfrm>
          <a:prstGeom prst="rect">
            <a:avLst/>
          </a:prstGeom>
          <a:noFill/>
        </p:spPr>
        <p:txBody>
          <a:bodyPr wrap="none" rtlCol="0">
            <a:spAutoFit/>
          </a:bodyPr>
          <a:lstStyle/>
          <a:p>
            <a:r>
              <a:rPr lang="en-US" dirty="0">
                <a:solidFill>
                  <a:srgbClr val="0200FF"/>
                </a:solidFill>
              </a:rPr>
              <a:t>SKR</a:t>
            </a:r>
          </a:p>
          <a:p>
            <a:r>
              <a:rPr lang="en-US" dirty="0">
                <a:solidFill>
                  <a:srgbClr val="0200FF"/>
                </a:solidFill>
              </a:rPr>
              <a:t>North</a:t>
            </a:r>
          </a:p>
        </p:txBody>
      </p:sp>
      <p:sp>
        <p:nvSpPr>
          <p:cNvPr id="11" name="TextBox 10">
            <a:extLst>
              <a:ext uri="{FF2B5EF4-FFF2-40B4-BE49-F238E27FC236}">
                <a16:creationId xmlns:a16="http://schemas.microsoft.com/office/drawing/2014/main" id="{EF091BBA-AD5C-1A49-B70A-2B79C576C812}"/>
              </a:ext>
            </a:extLst>
          </p:cNvPr>
          <p:cNvSpPr txBox="1"/>
          <p:nvPr/>
        </p:nvSpPr>
        <p:spPr>
          <a:xfrm>
            <a:off x="1051582" y="1735023"/>
            <a:ext cx="1277302" cy="923330"/>
          </a:xfrm>
          <a:prstGeom prst="rect">
            <a:avLst/>
          </a:prstGeom>
          <a:noFill/>
        </p:spPr>
        <p:txBody>
          <a:bodyPr wrap="square" rtlCol="0">
            <a:spAutoFit/>
          </a:bodyPr>
          <a:lstStyle/>
          <a:p>
            <a:r>
              <a:rPr lang="en-US" dirty="0">
                <a:solidFill>
                  <a:srgbClr val="00FF00"/>
                </a:solidFill>
              </a:rPr>
              <a:t>Saturn Winds Continuum</a:t>
            </a:r>
          </a:p>
        </p:txBody>
      </p:sp>
      <p:sp>
        <p:nvSpPr>
          <p:cNvPr id="12" name="TextBox 11">
            <a:extLst>
              <a:ext uri="{FF2B5EF4-FFF2-40B4-BE49-F238E27FC236}">
                <a16:creationId xmlns:a16="http://schemas.microsoft.com/office/drawing/2014/main" id="{A9F10730-DF08-A244-99B7-1BE6F3E9CD56}"/>
              </a:ext>
            </a:extLst>
          </p:cNvPr>
          <p:cNvSpPr txBox="1"/>
          <p:nvPr/>
        </p:nvSpPr>
        <p:spPr>
          <a:xfrm>
            <a:off x="2334413" y="1735023"/>
            <a:ext cx="1377315" cy="923330"/>
          </a:xfrm>
          <a:prstGeom prst="rect">
            <a:avLst/>
          </a:prstGeom>
          <a:noFill/>
        </p:spPr>
        <p:txBody>
          <a:bodyPr wrap="square" rtlCol="0">
            <a:spAutoFit/>
          </a:bodyPr>
          <a:lstStyle/>
          <a:p>
            <a:r>
              <a:rPr lang="en-US" dirty="0">
                <a:solidFill>
                  <a:srgbClr val="FF00E9"/>
                </a:solidFill>
              </a:rPr>
              <a:t>Saturn Winds Methane</a:t>
            </a:r>
          </a:p>
        </p:txBody>
      </p:sp>
      <p:pic>
        <p:nvPicPr>
          <p:cNvPr id="3" name="Picture 2">
            <a:extLst>
              <a:ext uri="{FF2B5EF4-FFF2-40B4-BE49-F238E27FC236}">
                <a16:creationId xmlns:a16="http://schemas.microsoft.com/office/drawing/2014/main" id="{1B606BCE-B0D4-A940-B4EB-8DCC597F1DE5}"/>
              </a:ext>
            </a:extLst>
          </p:cNvPr>
          <p:cNvPicPr>
            <a:picLocks noChangeAspect="1"/>
          </p:cNvPicPr>
          <p:nvPr/>
        </p:nvPicPr>
        <p:blipFill>
          <a:blip r:embed="rId6">
            <a:lum bright="20000"/>
          </a:blip>
          <a:stretch>
            <a:fillRect/>
          </a:stretch>
        </p:blipFill>
        <p:spPr>
          <a:xfrm>
            <a:off x="6805809" y="1142242"/>
            <a:ext cx="5225796" cy="5225796"/>
          </a:xfrm>
          <a:prstGeom prst="rect">
            <a:avLst/>
          </a:prstGeom>
        </p:spPr>
      </p:pic>
    </p:spTree>
    <p:extLst>
      <p:ext uri="{BB962C8B-B14F-4D97-AF65-F5344CB8AC3E}">
        <p14:creationId xmlns:p14="http://schemas.microsoft.com/office/powerpoint/2010/main" val="1083306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4619FF-C358-4341-BCBA-E7AF0F2946E0}"/>
              </a:ext>
            </a:extLst>
          </p:cNvPr>
          <p:cNvSpPr txBox="1"/>
          <p:nvPr/>
        </p:nvSpPr>
        <p:spPr>
          <a:xfrm>
            <a:off x="300038" y="0"/>
            <a:ext cx="11891962" cy="646331"/>
          </a:xfrm>
          <a:prstGeom prst="rect">
            <a:avLst/>
          </a:prstGeom>
          <a:noFill/>
        </p:spPr>
        <p:txBody>
          <a:bodyPr wrap="square" rtlCol="0">
            <a:spAutoFit/>
          </a:bodyPr>
          <a:lstStyle/>
          <a:p>
            <a:r>
              <a:rPr lang="en-US" sz="3600" dirty="0">
                <a:solidFill>
                  <a:schemeClr val="bg1"/>
                </a:solidFill>
              </a:rPr>
              <a:t>Conclusions:</a:t>
            </a:r>
          </a:p>
        </p:txBody>
      </p:sp>
      <p:sp>
        <p:nvSpPr>
          <p:cNvPr id="6" name="TextBox 5">
            <a:extLst>
              <a:ext uri="{FF2B5EF4-FFF2-40B4-BE49-F238E27FC236}">
                <a16:creationId xmlns:a16="http://schemas.microsoft.com/office/drawing/2014/main" id="{F0E965B3-C44E-8B4B-878C-A1762A943725}"/>
              </a:ext>
            </a:extLst>
          </p:cNvPr>
          <p:cNvSpPr txBox="1"/>
          <p:nvPr/>
        </p:nvSpPr>
        <p:spPr>
          <a:xfrm>
            <a:off x="300037" y="584775"/>
            <a:ext cx="11891963" cy="6494085"/>
          </a:xfrm>
          <a:prstGeom prst="rect">
            <a:avLst/>
          </a:prstGeom>
          <a:noFill/>
        </p:spPr>
        <p:txBody>
          <a:bodyPr wrap="square" rtlCol="0">
            <a:spAutoFit/>
          </a:bodyPr>
          <a:lstStyle/>
          <a:p>
            <a:r>
              <a:rPr lang="en-US" sz="3200" dirty="0">
                <a:solidFill>
                  <a:schemeClr val="bg1"/>
                </a:solidFill>
              </a:rPr>
              <a:t>There is strong evidence that some structures in the dusty Roche Division and D ring are driven by Electromagnetic forces related to the SKR periodicities.</a:t>
            </a:r>
          </a:p>
          <a:p>
            <a:endParaRPr lang="en-US" sz="3200" dirty="0">
              <a:solidFill>
                <a:schemeClr val="bg1"/>
              </a:solidFill>
            </a:endParaRPr>
          </a:p>
          <a:p>
            <a:r>
              <a:rPr lang="en-US" sz="3200" dirty="0">
                <a:solidFill>
                  <a:schemeClr val="bg1"/>
                </a:solidFill>
              </a:rPr>
              <a:t>Other structures in this range could be due to other magnetospheric periodicities.</a:t>
            </a:r>
          </a:p>
          <a:p>
            <a:endParaRPr lang="en-US" sz="3200" dirty="0">
              <a:solidFill>
                <a:schemeClr val="bg1"/>
              </a:solidFill>
            </a:endParaRPr>
          </a:p>
          <a:p>
            <a:r>
              <a:rPr lang="en-US" sz="3200" dirty="0">
                <a:solidFill>
                  <a:schemeClr val="bg1"/>
                </a:solidFill>
              </a:rPr>
              <a:t>The innermost D ring structures could be tracking the rotation of the equatorial jet.</a:t>
            </a:r>
          </a:p>
          <a:p>
            <a:endParaRPr lang="en-US" sz="3200" dirty="0">
              <a:solidFill>
                <a:schemeClr val="bg1"/>
              </a:solidFill>
            </a:endParaRPr>
          </a:p>
          <a:p>
            <a:r>
              <a:rPr lang="en-US" sz="3200" dirty="0">
                <a:solidFill>
                  <a:schemeClr val="bg1"/>
                </a:solidFill>
              </a:rPr>
              <a:t>D72 has closely spaced large amplitude m=2 structures that are a mystery. Could it be responding to the deep interior? </a:t>
            </a:r>
          </a:p>
          <a:p>
            <a:endParaRPr lang="en-US" sz="3200" dirty="0">
              <a:solidFill>
                <a:schemeClr val="bg1"/>
              </a:solidFill>
            </a:endParaRPr>
          </a:p>
        </p:txBody>
      </p:sp>
    </p:spTree>
    <p:extLst>
      <p:ext uri="{BB962C8B-B14F-4D97-AF65-F5344CB8AC3E}">
        <p14:creationId xmlns:p14="http://schemas.microsoft.com/office/powerpoint/2010/main" val="2015158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26FE-6974-FD48-A5D2-E30D5C25B36C}"/>
              </a:ext>
            </a:extLst>
          </p:cNvPr>
          <p:cNvSpPr>
            <a:spLocks noGrp="1"/>
          </p:cNvSpPr>
          <p:nvPr>
            <p:ph type="title"/>
          </p:nvPr>
        </p:nvSpPr>
        <p:spPr/>
        <p:txBody>
          <a:bodyPr/>
          <a:lstStyle/>
          <a:p>
            <a:r>
              <a:rPr lang="en-US" dirty="0">
                <a:solidFill>
                  <a:schemeClr val="bg1"/>
                </a:solidFill>
              </a:rPr>
              <a:t>Backup slides</a:t>
            </a:r>
          </a:p>
        </p:txBody>
      </p:sp>
      <p:sp>
        <p:nvSpPr>
          <p:cNvPr id="3" name="Content Placeholder 2">
            <a:extLst>
              <a:ext uri="{FF2B5EF4-FFF2-40B4-BE49-F238E27FC236}">
                <a16:creationId xmlns:a16="http://schemas.microsoft.com/office/drawing/2014/main" id="{8764EE59-9802-4A48-A5AC-F7D31C6DA95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40196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2882465-E3E6-854F-954D-F74DB5A30BE5}"/>
              </a:ext>
            </a:extLst>
          </p:cNvPr>
          <p:cNvSpPr txBox="1"/>
          <p:nvPr/>
        </p:nvSpPr>
        <p:spPr>
          <a:xfrm>
            <a:off x="2459997" y="4601815"/>
            <a:ext cx="561372" cy="369332"/>
          </a:xfrm>
          <a:prstGeom prst="rect">
            <a:avLst/>
          </a:prstGeom>
          <a:noFill/>
        </p:spPr>
        <p:txBody>
          <a:bodyPr wrap="none" rtlCol="0">
            <a:spAutoFit/>
          </a:bodyPr>
          <a:lstStyle/>
          <a:p>
            <a:r>
              <a:rPr lang="en-US" dirty="0">
                <a:solidFill>
                  <a:schemeClr val="bg1"/>
                </a:solidFill>
              </a:rPr>
              <a:t>D68</a:t>
            </a:r>
          </a:p>
        </p:txBody>
      </p:sp>
      <p:sp>
        <p:nvSpPr>
          <p:cNvPr id="13" name="TextBox 12">
            <a:extLst>
              <a:ext uri="{FF2B5EF4-FFF2-40B4-BE49-F238E27FC236}">
                <a16:creationId xmlns:a16="http://schemas.microsoft.com/office/drawing/2014/main" id="{A3A2B856-B921-CB43-9C7C-C4B391A010F0}"/>
              </a:ext>
            </a:extLst>
          </p:cNvPr>
          <p:cNvSpPr txBox="1"/>
          <p:nvPr/>
        </p:nvSpPr>
        <p:spPr>
          <a:xfrm>
            <a:off x="2459997" y="2463776"/>
            <a:ext cx="561372" cy="369332"/>
          </a:xfrm>
          <a:prstGeom prst="rect">
            <a:avLst/>
          </a:prstGeom>
          <a:noFill/>
        </p:spPr>
        <p:txBody>
          <a:bodyPr wrap="none" rtlCol="0">
            <a:spAutoFit/>
          </a:bodyPr>
          <a:lstStyle/>
          <a:p>
            <a:r>
              <a:rPr lang="en-US" dirty="0">
                <a:solidFill>
                  <a:schemeClr val="bg1"/>
                </a:solidFill>
              </a:rPr>
              <a:t>D72</a:t>
            </a:r>
          </a:p>
        </p:txBody>
      </p:sp>
      <p:sp>
        <p:nvSpPr>
          <p:cNvPr id="14" name="TextBox 13">
            <a:extLst>
              <a:ext uri="{FF2B5EF4-FFF2-40B4-BE49-F238E27FC236}">
                <a16:creationId xmlns:a16="http://schemas.microsoft.com/office/drawing/2014/main" id="{26C804AD-F87A-D74A-B4F2-74067B5363D8}"/>
              </a:ext>
            </a:extLst>
          </p:cNvPr>
          <p:cNvSpPr txBox="1"/>
          <p:nvPr/>
        </p:nvSpPr>
        <p:spPr>
          <a:xfrm>
            <a:off x="2459997" y="1802782"/>
            <a:ext cx="561372" cy="369332"/>
          </a:xfrm>
          <a:prstGeom prst="rect">
            <a:avLst/>
          </a:prstGeom>
          <a:noFill/>
        </p:spPr>
        <p:txBody>
          <a:bodyPr wrap="none" rtlCol="0">
            <a:spAutoFit/>
          </a:bodyPr>
          <a:lstStyle/>
          <a:p>
            <a:r>
              <a:rPr lang="en-US" dirty="0">
                <a:solidFill>
                  <a:schemeClr val="bg1"/>
                </a:solidFill>
              </a:rPr>
              <a:t>D73</a:t>
            </a:r>
          </a:p>
        </p:txBody>
      </p:sp>
      <p:sp>
        <p:nvSpPr>
          <p:cNvPr id="15" name="TextBox 14">
            <a:extLst>
              <a:ext uri="{FF2B5EF4-FFF2-40B4-BE49-F238E27FC236}">
                <a16:creationId xmlns:a16="http://schemas.microsoft.com/office/drawing/2014/main" id="{DEBDE078-A1F5-064C-BFFA-C75C7E27106D}"/>
              </a:ext>
            </a:extLst>
          </p:cNvPr>
          <p:cNvSpPr txBox="1"/>
          <p:nvPr/>
        </p:nvSpPr>
        <p:spPr>
          <a:xfrm>
            <a:off x="2293090" y="1210091"/>
            <a:ext cx="724878" cy="369332"/>
          </a:xfrm>
          <a:prstGeom prst="rect">
            <a:avLst/>
          </a:prstGeom>
          <a:noFill/>
        </p:spPr>
        <p:txBody>
          <a:bodyPr wrap="none" rtlCol="0">
            <a:spAutoFit/>
          </a:bodyPr>
          <a:lstStyle/>
          <a:p>
            <a:r>
              <a:rPr lang="en-US" dirty="0">
                <a:solidFill>
                  <a:schemeClr val="bg1"/>
                </a:solidFill>
              </a:rPr>
              <a:t>C ring</a:t>
            </a:r>
          </a:p>
        </p:txBody>
      </p:sp>
      <p:sp>
        <p:nvSpPr>
          <p:cNvPr id="16" name="TextBox 15">
            <a:extLst>
              <a:ext uri="{FF2B5EF4-FFF2-40B4-BE49-F238E27FC236}">
                <a16:creationId xmlns:a16="http://schemas.microsoft.com/office/drawing/2014/main" id="{0E2385C4-CC2B-D142-8C5C-3302FFA0C0E7}"/>
              </a:ext>
            </a:extLst>
          </p:cNvPr>
          <p:cNvSpPr txBox="1"/>
          <p:nvPr/>
        </p:nvSpPr>
        <p:spPr>
          <a:xfrm>
            <a:off x="2249900" y="5729498"/>
            <a:ext cx="799706" cy="369332"/>
          </a:xfrm>
          <a:prstGeom prst="rect">
            <a:avLst/>
          </a:prstGeom>
          <a:noFill/>
        </p:spPr>
        <p:txBody>
          <a:bodyPr wrap="none" rtlCol="0">
            <a:spAutoFit/>
          </a:bodyPr>
          <a:lstStyle/>
          <a:p>
            <a:r>
              <a:rPr lang="en-US" dirty="0">
                <a:solidFill>
                  <a:schemeClr val="bg1"/>
                </a:solidFill>
              </a:rPr>
              <a:t>Saturn</a:t>
            </a:r>
          </a:p>
        </p:txBody>
      </p:sp>
      <p:sp>
        <p:nvSpPr>
          <p:cNvPr id="17" name="Down Arrow 16">
            <a:extLst>
              <a:ext uri="{FF2B5EF4-FFF2-40B4-BE49-F238E27FC236}">
                <a16:creationId xmlns:a16="http://schemas.microsoft.com/office/drawing/2014/main" id="{5720FB7C-09EE-E544-813B-C494DF56EC85}"/>
              </a:ext>
            </a:extLst>
          </p:cNvPr>
          <p:cNvSpPr/>
          <p:nvPr/>
        </p:nvSpPr>
        <p:spPr>
          <a:xfrm rot="3013537">
            <a:off x="2503808" y="6066018"/>
            <a:ext cx="291891" cy="45930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BE0ED44F-CEB0-5644-9CDE-78ECB33DE1E1}"/>
              </a:ext>
            </a:extLst>
          </p:cNvPr>
          <p:cNvSpPr/>
          <p:nvPr/>
        </p:nvSpPr>
        <p:spPr>
          <a:xfrm flipV="1">
            <a:off x="2535705" y="794041"/>
            <a:ext cx="258816" cy="44652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9EDDBA7-C2DA-3348-90CC-FA9CDBA242BC}"/>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40000"/>
                    </a14:imgEffect>
                  </a14:imgLayer>
                </a14:imgProps>
              </a:ext>
            </a:extLst>
          </a:blip>
          <a:srcRect l="602" t="2589" r="645" b="2265"/>
          <a:stretch/>
        </p:blipFill>
        <p:spPr>
          <a:xfrm rot="16200000">
            <a:off x="2966292" y="55077"/>
            <a:ext cx="6857181" cy="6747027"/>
          </a:xfrm>
          <a:prstGeom prst="rect">
            <a:avLst/>
          </a:prstGeom>
        </p:spPr>
      </p:pic>
      <p:sp>
        <p:nvSpPr>
          <p:cNvPr id="23" name="TextBox 22">
            <a:extLst>
              <a:ext uri="{FF2B5EF4-FFF2-40B4-BE49-F238E27FC236}">
                <a16:creationId xmlns:a16="http://schemas.microsoft.com/office/drawing/2014/main" id="{7305CF0B-CEEE-7942-A786-459256AC4458}"/>
              </a:ext>
            </a:extLst>
          </p:cNvPr>
          <p:cNvSpPr txBox="1"/>
          <p:nvPr/>
        </p:nvSpPr>
        <p:spPr>
          <a:xfrm>
            <a:off x="9795628" y="221014"/>
            <a:ext cx="2467417" cy="1938992"/>
          </a:xfrm>
          <a:prstGeom prst="rect">
            <a:avLst/>
          </a:prstGeom>
          <a:noFill/>
        </p:spPr>
        <p:txBody>
          <a:bodyPr wrap="square" rtlCol="0">
            <a:spAutoFit/>
          </a:bodyPr>
          <a:lstStyle/>
          <a:p>
            <a:pPr algn="ctr"/>
            <a:r>
              <a:rPr lang="en-US" sz="2400" dirty="0">
                <a:solidFill>
                  <a:srgbClr val="FFFFFF"/>
                </a:solidFill>
              </a:rPr>
              <a:t>Cassini ISS</a:t>
            </a:r>
          </a:p>
          <a:p>
            <a:pPr algn="ctr"/>
            <a:r>
              <a:rPr lang="en-US" sz="2400" dirty="0">
                <a:solidFill>
                  <a:srgbClr val="FFFFFF"/>
                </a:solidFill>
              </a:rPr>
              <a:t>Rev 245</a:t>
            </a:r>
          </a:p>
          <a:p>
            <a:pPr algn="ctr"/>
            <a:r>
              <a:rPr lang="en-US" sz="2400" dirty="0">
                <a:solidFill>
                  <a:srgbClr val="FFFFFF"/>
                </a:solidFill>
              </a:rPr>
              <a:t>HPCLOSE001</a:t>
            </a:r>
          </a:p>
          <a:p>
            <a:pPr algn="ctr"/>
            <a:r>
              <a:rPr lang="en-US" sz="2400" dirty="0">
                <a:solidFill>
                  <a:srgbClr val="FFFFFF"/>
                </a:solidFill>
              </a:rPr>
              <a:t>N1855259044</a:t>
            </a:r>
          </a:p>
          <a:p>
            <a:pPr algn="ctr"/>
            <a:r>
              <a:rPr lang="en-US" sz="2400" dirty="0">
                <a:solidFill>
                  <a:srgbClr val="FFFFFF"/>
                </a:solidFill>
              </a:rPr>
              <a:t>October 2016</a:t>
            </a:r>
          </a:p>
        </p:txBody>
      </p:sp>
      <p:sp>
        <p:nvSpPr>
          <p:cNvPr id="24" name="TextBox 23">
            <a:extLst>
              <a:ext uri="{FF2B5EF4-FFF2-40B4-BE49-F238E27FC236}">
                <a16:creationId xmlns:a16="http://schemas.microsoft.com/office/drawing/2014/main" id="{004757DC-BEA2-1042-82AA-D2B8138EAC67}"/>
              </a:ext>
            </a:extLst>
          </p:cNvPr>
          <p:cNvSpPr txBox="1"/>
          <p:nvPr/>
        </p:nvSpPr>
        <p:spPr>
          <a:xfrm>
            <a:off x="-614501" y="-26998"/>
            <a:ext cx="2467417" cy="646331"/>
          </a:xfrm>
          <a:prstGeom prst="rect">
            <a:avLst/>
          </a:prstGeom>
          <a:noFill/>
        </p:spPr>
        <p:txBody>
          <a:bodyPr wrap="square" rtlCol="0">
            <a:spAutoFit/>
          </a:bodyPr>
          <a:lstStyle/>
          <a:p>
            <a:pPr algn="ctr"/>
            <a:r>
              <a:rPr lang="en-US" sz="3600" dirty="0">
                <a:solidFill>
                  <a:srgbClr val="FFFFFF"/>
                </a:solidFill>
              </a:rPr>
              <a:t>D ring</a:t>
            </a:r>
          </a:p>
        </p:txBody>
      </p:sp>
    </p:spTree>
    <p:extLst>
      <p:ext uri="{BB962C8B-B14F-4D97-AF65-F5344CB8AC3E}">
        <p14:creationId xmlns:p14="http://schemas.microsoft.com/office/powerpoint/2010/main" val="880668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FB0D3-ABED-6841-B40C-A26320B95517}"/>
              </a:ext>
            </a:extLst>
          </p:cNvPr>
          <p:cNvPicPr>
            <a:picLocks noChangeAspect="1"/>
          </p:cNvPicPr>
          <p:nvPr/>
        </p:nvPicPr>
        <p:blipFill>
          <a:blip r:embed="rId2"/>
          <a:stretch>
            <a:fillRect/>
          </a:stretch>
        </p:blipFill>
        <p:spPr>
          <a:xfrm>
            <a:off x="120767" y="28576"/>
            <a:ext cx="8528339" cy="6700838"/>
          </a:xfrm>
          <a:prstGeom prst="rect">
            <a:avLst/>
          </a:prstGeom>
        </p:spPr>
      </p:pic>
      <p:sp>
        <p:nvSpPr>
          <p:cNvPr id="11" name="TextBox 10">
            <a:extLst>
              <a:ext uri="{FF2B5EF4-FFF2-40B4-BE49-F238E27FC236}">
                <a16:creationId xmlns:a16="http://schemas.microsoft.com/office/drawing/2014/main" id="{1B517E5B-88AF-EF4B-898E-4F0D6F0A661C}"/>
              </a:ext>
            </a:extLst>
          </p:cNvPr>
          <p:cNvSpPr txBox="1"/>
          <p:nvPr/>
        </p:nvSpPr>
        <p:spPr>
          <a:xfrm>
            <a:off x="4878095" y="597631"/>
            <a:ext cx="732893" cy="646331"/>
          </a:xfrm>
          <a:prstGeom prst="rect">
            <a:avLst/>
          </a:prstGeom>
          <a:noFill/>
        </p:spPr>
        <p:txBody>
          <a:bodyPr wrap="none" rtlCol="0">
            <a:spAutoFit/>
          </a:bodyPr>
          <a:lstStyle/>
          <a:p>
            <a:r>
              <a:rPr lang="en-US" dirty="0">
                <a:solidFill>
                  <a:srgbClr val="FF0000"/>
                </a:solidFill>
              </a:rPr>
              <a:t>SKR</a:t>
            </a:r>
          </a:p>
          <a:p>
            <a:r>
              <a:rPr lang="en-US" dirty="0">
                <a:solidFill>
                  <a:srgbClr val="FF0000"/>
                </a:solidFill>
              </a:rPr>
              <a:t>South</a:t>
            </a:r>
          </a:p>
        </p:txBody>
      </p:sp>
      <p:sp>
        <p:nvSpPr>
          <p:cNvPr id="12" name="TextBox 11">
            <a:extLst>
              <a:ext uri="{FF2B5EF4-FFF2-40B4-BE49-F238E27FC236}">
                <a16:creationId xmlns:a16="http://schemas.microsoft.com/office/drawing/2014/main" id="{BECF8214-4C50-3242-982C-9597EC948838}"/>
              </a:ext>
            </a:extLst>
          </p:cNvPr>
          <p:cNvSpPr txBox="1"/>
          <p:nvPr/>
        </p:nvSpPr>
        <p:spPr>
          <a:xfrm>
            <a:off x="4596575" y="1758401"/>
            <a:ext cx="734496" cy="646331"/>
          </a:xfrm>
          <a:prstGeom prst="rect">
            <a:avLst/>
          </a:prstGeom>
          <a:noFill/>
        </p:spPr>
        <p:txBody>
          <a:bodyPr wrap="none" rtlCol="0">
            <a:spAutoFit/>
          </a:bodyPr>
          <a:lstStyle/>
          <a:p>
            <a:r>
              <a:rPr lang="en-US" dirty="0">
                <a:solidFill>
                  <a:srgbClr val="0200FF"/>
                </a:solidFill>
              </a:rPr>
              <a:t>SKR</a:t>
            </a:r>
          </a:p>
          <a:p>
            <a:r>
              <a:rPr lang="en-US" dirty="0">
                <a:solidFill>
                  <a:srgbClr val="0200FF"/>
                </a:solidFill>
              </a:rPr>
              <a:t>North</a:t>
            </a:r>
          </a:p>
        </p:txBody>
      </p:sp>
      <p:sp>
        <p:nvSpPr>
          <p:cNvPr id="15" name="TextBox 14">
            <a:extLst>
              <a:ext uri="{FF2B5EF4-FFF2-40B4-BE49-F238E27FC236}">
                <a16:creationId xmlns:a16="http://schemas.microsoft.com/office/drawing/2014/main" id="{D53AD42F-1AE2-5A4C-8431-1ACEA4F9D0FD}"/>
              </a:ext>
            </a:extLst>
          </p:cNvPr>
          <p:cNvSpPr txBox="1"/>
          <p:nvPr/>
        </p:nvSpPr>
        <p:spPr>
          <a:xfrm>
            <a:off x="1481900" y="4592539"/>
            <a:ext cx="1277302" cy="923330"/>
          </a:xfrm>
          <a:prstGeom prst="rect">
            <a:avLst/>
          </a:prstGeom>
          <a:noFill/>
        </p:spPr>
        <p:txBody>
          <a:bodyPr wrap="square" rtlCol="0">
            <a:spAutoFit/>
          </a:bodyPr>
          <a:lstStyle/>
          <a:p>
            <a:r>
              <a:rPr lang="en-US" dirty="0">
                <a:solidFill>
                  <a:srgbClr val="00FF00"/>
                </a:solidFill>
              </a:rPr>
              <a:t>Saturn Winds Continuum</a:t>
            </a:r>
          </a:p>
        </p:txBody>
      </p:sp>
      <p:sp>
        <p:nvSpPr>
          <p:cNvPr id="16" name="TextBox 15">
            <a:extLst>
              <a:ext uri="{FF2B5EF4-FFF2-40B4-BE49-F238E27FC236}">
                <a16:creationId xmlns:a16="http://schemas.microsoft.com/office/drawing/2014/main" id="{D250E7BE-3E64-2645-91D0-DAAEE30D3334}"/>
              </a:ext>
            </a:extLst>
          </p:cNvPr>
          <p:cNvSpPr txBox="1"/>
          <p:nvPr/>
        </p:nvSpPr>
        <p:spPr>
          <a:xfrm>
            <a:off x="3093349" y="4592539"/>
            <a:ext cx="1377315" cy="923330"/>
          </a:xfrm>
          <a:prstGeom prst="rect">
            <a:avLst/>
          </a:prstGeom>
          <a:noFill/>
        </p:spPr>
        <p:txBody>
          <a:bodyPr wrap="square" rtlCol="0">
            <a:spAutoFit/>
          </a:bodyPr>
          <a:lstStyle/>
          <a:p>
            <a:r>
              <a:rPr lang="en-US" dirty="0">
                <a:solidFill>
                  <a:srgbClr val="FF00E9"/>
                </a:solidFill>
              </a:rPr>
              <a:t>Saturn Winds Methane</a:t>
            </a:r>
          </a:p>
        </p:txBody>
      </p:sp>
      <p:sp>
        <p:nvSpPr>
          <p:cNvPr id="19" name="Title 1">
            <a:extLst>
              <a:ext uri="{FF2B5EF4-FFF2-40B4-BE49-F238E27FC236}">
                <a16:creationId xmlns:a16="http://schemas.microsoft.com/office/drawing/2014/main" id="{76A553A5-19CF-4C47-A1AC-BC997F025A5F}"/>
              </a:ext>
            </a:extLst>
          </p:cNvPr>
          <p:cNvSpPr txBox="1">
            <a:spLocks/>
          </p:cNvSpPr>
          <p:nvPr/>
        </p:nvSpPr>
        <p:spPr>
          <a:xfrm>
            <a:off x="8760089" y="1272814"/>
            <a:ext cx="3291840" cy="5519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rPr>
              <a:t>SKR related?:</a:t>
            </a:r>
          </a:p>
          <a:p>
            <a:pPr algn="ctr"/>
            <a:r>
              <a:rPr lang="en-US" sz="2400" dirty="0">
                <a:solidFill>
                  <a:schemeClr val="bg1"/>
                </a:solidFill>
              </a:rPr>
              <a:t>Roche Division &amp; between D72/D73 </a:t>
            </a:r>
          </a:p>
          <a:p>
            <a:pPr algn="ctr"/>
            <a:r>
              <a:rPr lang="en-US" sz="2400" dirty="0">
                <a:solidFill>
                  <a:schemeClr val="bg1"/>
                </a:solidFill>
              </a:rPr>
              <a:t>3.5 </a:t>
            </a:r>
            <a:r>
              <a:rPr lang="en-US" sz="2400" dirty="0" err="1">
                <a:solidFill>
                  <a:schemeClr val="bg1"/>
                </a:solidFill>
              </a:rPr>
              <a:t>M</a:t>
            </a:r>
            <a:r>
              <a:rPr lang="en-US" sz="2400" baseline="-25000" dirty="0" err="1">
                <a:solidFill>
                  <a:schemeClr val="bg1"/>
                </a:solidFill>
              </a:rPr>
              <a:t>Mimas</a:t>
            </a:r>
            <a:endParaRPr lang="en-US" sz="2400" dirty="0">
              <a:solidFill>
                <a:schemeClr val="bg1"/>
              </a:solidFill>
            </a:endParaRPr>
          </a:p>
        </p:txBody>
      </p:sp>
      <p:sp>
        <p:nvSpPr>
          <p:cNvPr id="20" name="Title 1">
            <a:extLst>
              <a:ext uri="{FF2B5EF4-FFF2-40B4-BE49-F238E27FC236}">
                <a16:creationId xmlns:a16="http://schemas.microsoft.com/office/drawing/2014/main" id="{A48D1219-0FA1-4E48-B3B8-FA454E8DF5CC}"/>
              </a:ext>
            </a:extLst>
          </p:cNvPr>
          <p:cNvSpPr txBox="1">
            <a:spLocks/>
          </p:cNvSpPr>
          <p:nvPr/>
        </p:nvSpPr>
        <p:spPr>
          <a:xfrm>
            <a:off x="9242416" y="2663069"/>
            <a:ext cx="2401897" cy="7159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rPr>
              <a:t>Interior rotation?: D72 core</a:t>
            </a:r>
          </a:p>
          <a:p>
            <a:pPr algn="ctr"/>
            <a:r>
              <a:rPr lang="en-US" sz="2400" dirty="0">
                <a:solidFill>
                  <a:schemeClr val="bg1"/>
                </a:solidFill>
              </a:rPr>
              <a:t>1 </a:t>
            </a:r>
            <a:r>
              <a:rPr lang="en-US" sz="2400" dirty="0" err="1">
                <a:solidFill>
                  <a:schemeClr val="bg1"/>
                </a:solidFill>
              </a:rPr>
              <a:t>M</a:t>
            </a:r>
            <a:r>
              <a:rPr lang="en-US" sz="2400" baseline="-25000" dirty="0" err="1">
                <a:solidFill>
                  <a:schemeClr val="bg1"/>
                </a:solidFill>
              </a:rPr>
              <a:t>Mimas</a:t>
            </a:r>
            <a:endParaRPr lang="en-US" sz="2400" dirty="0">
              <a:solidFill>
                <a:schemeClr val="bg1"/>
              </a:solidFill>
            </a:endParaRPr>
          </a:p>
        </p:txBody>
      </p:sp>
      <p:sp>
        <p:nvSpPr>
          <p:cNvPr id="21" name="Title 1">
            <a:extLst>
              <a:ext uri="{FF2B5EF4-FFF2-40B4-BE49-F238E27FC236}">
                <a16:creationId xmlns:a16="http://schemas.microsoft.com/office/drawing/2014/main" id="{86BED960-D06B-7845-BE8A-4321EAF768D2}"/>
              </a:ext>
            </a:extLst>
          </p:cNvPr>
          <p:cNvSpPr txBox="1">
            <a:spLocks/>
          </p:cNvSpPr>
          <p:nvPr/>
        </p:nvSpPr>
        <p:spPr>
          <a:xfrm>
            <a:off x="9369786" y="4380773"/>
            <a:ext cx="2072449" cy="1122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rPr>
              <a:t>Equatorial Jet?: Inside D72</a:t>
            </a:r>
          </a:p>
          <a:p>
            <a:pPr algn="ctr"/>
            <a:r>
              <a:rPr lang="en-US" sz="2400" dirty="0">
                <a:solidFill>
                  <a:schemeClr val="bg1"/>
                </a:solidFill>
              </a:rPr>
              <a:t> </a:t>
            </a:r>
            <a:r>
              <a:rPr lang="en-US" sz="2400" dirty="0" err="1">
                <a:solidFill>
                  <a:schemeClr val="bg1"/>
                </a:solidFill>
              </a:rPr>
              <a:t>M</a:t>
            </a:r>
            <a:r>
              <a:rPr lang="en-US" sz="2400" baseline="-25000" dirty="0" err="1">
                <a:solidFill>
                  <a:schemeClr val="bg1"/>
                </a:solidFill>
              </a:rPr>
              <a:t>Mimas</a:t>
            </a:r>
            <a:endParaRPr lang="en-US" sz="2400" dirty="0">
              <a:solidFill>
                <a:schemeClr val="bg1"/>
              </a:solidFill>
            </a:endParaRPr>
          </a:p>
        </p:txBody>
      </p:sp>
      <p:sp>
        <p:nvSpPr>
          <p:cNvPr id="5" name="TextBox 4">
            <a:extLst>
              <a:ext uri="{FF2B5EF4-FFF2-40B4-BE49-F238E27FC236}">
                <a16:creationId xmlns:a16="http://schemas.microsoft.com/office/drawing/2014/main" id="{62D911AA-11E2-4C43-BCC5-77C68293338F}"/>
              </a:ext>
            </a:extLst>
          </p:cNvPr>
          <p:cNvSpPr txBox="1"/>
          <p:nvPr/>
        </p:nvSpPr>
        <p:spPr>
          <a:xfrm>
            <a:off x="8343702" y="83740"/>
            <a:ext cx="3848298" cy="584775"/>
          </a:xfrm>
          <a:prstGeom prst="rect">
            <a:avLst/>
          </a:prstGeom>
          <a:noFill/>
        </p:spPr>
        <p:txBody>
          <a:bodyPr wrap="none" rtlCol="0">
            <a:spAutoFit/>
          </a:bodyPr>
          <a:lstStyle/>
          <a:p>
            <a:r>
              <a:rPr lang="en-US" sz="3200" b="1" dirty="0">
                <a:solidFill>
                  <a:schemeClr val="bg1"/>
                </a:solidFill>
              </a:rPr>
              <a:t>Resonance Strengths:</a:t>
            </a:r>
          </a:p>
        </p:txBody>
      </p:sp>
      <p:sp>
        <p:nvSpPr>
          <p:cNvPr id="22" name="TextBox 21">
            <a:extLst>
              <a:ext uri="{FF2B5EF4-FFF2-40B4-BE49-F238E27FC236}">
                <a16:creationId xmlns:a16="http://schemas.microsoft.com/office/drawing/2014/main" id="{25292FB4-8D52-EB43-AED9-7C1515A303DC}"/>
              </a:ext>
            </a:extLst>
          </p:cNvPr>
          <p:cNvSpPr txBox="1"/>
          <p:nvPr/>
        </p:nvSpPr>
        <p:spPr>
          <a:xfrm>
            <a:off x="1480170" y="1059296"/>
            <a:ext cx="2773708" cy="369332"/>
          </a:xfrm>
          <a:prstGeom prst="rect">
            <a:avLst/>
          </a:prstGeom>
          <a:noFill/>
        </p:spPr>
        <p:txBody>
          <a:bodyPr wrap="none" rtlCol="0">
            <a:spAutoFit/>
          </a:bodyPr>
          <a:lstStyle/>
          <a:p>
            <a:r>
              <a:rPr lang="en-US" dirty="0" err="1">
                <a:solidFill>
                  <a:schemeClr val="bg1"/>
                </a:solidFill>
              </a:rPr>
              <a:t>Garcìa-Melendo</a:t>
            </a:r>
            <a:r>
              <a:rPr lang="en-US" dirty="0">
                <a:solidFill>
                  <a:schemeClr val="bg1"/>
                </a:solidFill>
              </a:rPr>
              <a:t> et al. 2011</a:t>
            </a:r>
          </a:p>
        </p:txBody>
      </p:sp>
      <p:sp>
        <p:nvSpPr>
          <p:cNvPr id="23" name="TextBox 22">
            <a:extLst>
              <a:ext uri="{FF2B5EF4-FFF2-40B4-BE49-F238E27FC236}">
                <a16:creationId xmlns:a16="http://schemas.microsoft.com/office/drawing/2014/main" id="{F162CE80-B4D1-AC46-B9EE-2A789C3E2413}"/>
              </a:ext>
            </a:extLst>
          </p:cNvPr>
          <p:cNvSpPr txBox="1"/>
          <p:nvPr/>
        </p:nvSpPr>
        <p:spPr>
          <a:xfrm>
            <a:off x="5242811" y="2919171"/>
            <a:ext cx="1434880" cy="369332"/>
          </a:xfrm>
          <a:prstGeom prst="rect">
            <a:avLst/>
          </a:prstGeom>
          <a:noFill/>
        </p:spPr>
        <p:txBody>
          <a:bodyPr wrap="none" rtlCol="0">
            <a:spAutoFit/>
          </a:bodyPr>
          <a:lstStyle/>
          <a:p>
            <a:r>
              <a:rPr lang="en-US" dirty="0">
                <a:solidFill>
                  <a:schemeClr val="bg1"/>
                </a:solidFill>
              </a:rPr>
              <a:t>Ye et al. 2018</a:t>
            </a:r>
          </a:p>
        </p:txBody>
      </p:sp>
    </p:spTree>
    <p:extLst>
      <p:ext uri="{BB962C8B-B14F-4D97-AF65-F5344CB8AC3E}">
        <p14:creationId xmlns:p14="http://schemas.microsoft.com/office/powerpoint/2010/main" val="867103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6200C5-A011-D841-8E22-D35C804C93BB}"/>
              </a:ext>
            </a:extLst>
          </p:cNvPr>
          <p:cNvPicPr>
            <a:picLocks noChangeAspect="1"/>
          </p:cNvPicPr>
          <p:nvPr/>
        </p:nvPicPr>
        <p:blipFill rotWithShape="1">
          <a:blip r:embed="rId2"/>
          <a:srcRect l="7138" t="56850" r="5915" b="6472"/>
          <a:stretch/>
        </p:blipFill>
        <p:spPr>
          <a:xfrm>
            <a:off x="1020931" y="1282303"/>
            <a:ext cx="10323947" cy="4355016"/>
          </a:xfrm>
          <a:prstGeom prst="rect">
            <a:avLst/>
          </a:prstGeom>
        </p:spPr>
      </p:pic>
    </p:spTree>
    <p:extLst>
      <p:ext uri="{BB962C8B-B14F-4D97-AF65-F5344CB8AC3E}">
        <p14:creationId xmlns:p14="http://schemas.microsoft.com/office/powerpoint/2010/main" val="2809656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ABEBBE-93A7-0042-B99A-A49E6696FBB3}"/>
              </a:ext>
            </a:extLst>
          </p:cNvPr>
          <p:cNvPicPr>
            <a:picLocks noChangeAspect="1"/>
          </p:cNvPicPr>
          <p:nvPr/>
        </p:nvPicPr>
        <p:blipFill rotWithShape="1">
          <a:blip r:embed="rId2"/>
          <a:srcRect l="1262" t="2718" r="1571" b="2524"/>
          <a:stretch/>
        </p:blipFill>
        <p:spPr>
          <a:xfrm>
            <a:off x="3071674" y="195310"/>
            <a:ext cx="6525087" cy="6498454"/>
          </a:xfrm>
          <a:prstGeom prst="rect">
            <a:avLst/>
          </a:prstGeom>
        </p:spPr>
      </p:pic>
      <p:sp>
        <p:nvSpPr>
          <p:cNvPr id="3" name="TextBox 2">
            <a:extLst>
              <a:ext uri="{FF2B5EF4-FFF2-40B4-BE49-F238E27FC236}">
                <a16:creationId xmlns:a16="http://schemas.microsoft.com/office/drawing/2014/main" id="{5D636F23-A647-8341-955D-D83A4421A70B}"/>
              </a:ext>
            </a:extLst>
          </p:cNvPr>
          <p:cNvSpPr txBox="1"/>
          <p:nvPr/>
        </p:nvSpPr>
        <p:spPr>
          <a:xfrm>
            <a:off x="-239698" y="0"/>
            <a:ext cx="2467417" cy="646331"/>
          </a:xfrm>
          <a:prstGeom prst="rect">
            <a:avLst/>
          </a:prstGeom>
          <a:noFill/>
        </p:spPr>
        <p:txBody>
          <a:bodyPr wrap="square" rtlCol="0">
            <a:spAutoFit/>
          </a:bodyPr>
          <a:lstStyle/>
          <a:p>
            <a:pPr algn="ctr"/>
            <a:r>
              <a:rPr lang="en-US" sz="3600" dirty="0">
                <a:solidFill>
                  <a:srgbClr val="FFFFFF"/>
                </a:solidFill>
              </a:rPr>
              <a:t>Roche </a:t>
            </a:r>
            <a:r>
              <a:rPr lang="en-US" sz="3600" dirty="0" err="1">
                <a:solidFill>
                  <a:srgbClr val="FFFFFF"/>
                </a:solidFill>
              </a:rPr>
              <a:t>Div</a:t>
            </a:r>
            <a:endParaRPr lang="en-US" sz="3600" dirty="0">
              <a:solidFill>
                <a:srgbClr val="FFFFFF"/>
              </a:solidFill>
            </a:endParaRPr>
          </a:p>
        </p:txBody>
      </p:sp>
    </p:spTree>
    <p:extLst>
      <p:ext uri="{BB962C8B-B14F-4D97-AF65-F5344CB8AC3E}">
        <p14:creationId xmlns:p14="http://schemas.microsoft.com/office/powerpoint/2010/main" val="229765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6E5FBA-73CC-C744-AF17-78ECB9AD11EE}"/>
              </a:ext>
            </a:extLst>
          </p:cNvPr>
          <p:cNvPicPr>
            <a:picLocks noChangeAspect="1"/>
          </p:cNvPicPr>
          <p:nvPr/>
        </p:nvPicPr>
        <p:blipFill>
          <a:blip r:embed="rId2"/>
          <a:stretch>
            <a:fillRect/>
          </a:stretch>
        </p:blipFill>
        <p:spPr>
          <a:xfrm>
            <a:off x="1254176" y="134912"/>
            <a:ext cx="9583713" cy="6588803"/>
          </a:xfrm>
          <a:prstGeom prst="rect">
            <a:avLst/>
          </a:prstGeom>
        </p:spPr>
      </p:pic>
      <p:sp>
        <p:nvSpPr>
          <p:cNvPr id="19" name="TextBox 18">
            <a:extLst>
              <a:ext uri="{FF2B5EF4-FFF2-40B4-BE49-F238E27FC236}">
                <a16:creationId xmlns:a16="http://schemas.microsoft.com/office/drawing/2014/main" id="{D82D4933-2B8D-744C-8EB9-3CF1A83FF167}"/>
              </a:ext>
            </a:extLst>
          </p:cNvPr>
          <p:cNvSpPr txBox="1"/>
          <p:nvPr/>
        </p:nvSpPr>
        <p:spPr>
          <a:xfrm>
            <a:off x="7666643" y="3597381"/>
            <a:ext cx="2541658" cy="369332"/>
          </a:xfrm>
          <a:prstGeom prst="rect">
            <a:avLst/>
          </a:prstGeom>
          <a:noFill/>
        </p:spPr>
        <p:txBody>
          <a:bodyPr wrap="none" rtlCol="0">
            <a:spAutoFit/>
          </a:bodyPr>
          <a:lstStyle/>
          <a:p>
            <a:r>
              <a:rPr lang="en-US" dirty="0">
                <a:solidFill>
                  <a:srgbClr val="00FF00"/>
                </a:solidFill>
              </a:rPr>
              <a:t>Saturn Winds Continuum</a:t>
            </a:r>
          </a:p>
        </p:txBody>
      </p:sp>
      <p:sp>
        <p:nvSpPr>
          <p:cNvPr id="20" name="TextBox 19">
            <a:extLst>
              <a:ext uri="{FF2B5EF4-FFF2-40B4-BE49-F238E27FC236}">
                <a16:creationId xmlns:a16="http://schemas.microsoft.com/office/drawing/2014/main" id="{73267404-F1A3-0849-BE11-865B69B64687}"/>
              </a:ext>
            </a:extLst>
          </p:cNvPr>
          <p:cNvSpPr txBox="1"/>
          <p:nvPr/>
        </p:nvSpPr>
        <p:spPr>
          <a:xfrm>
            <a:off x="7666643" y="3862465"/>
            <a:ext cx="2355004" cy="369332"/>
          </a:xfrm>
          <a:prstGeom prst="rect">
            <a:avLst/>
          </a:prstGeom>
          <a:noFill/>
        </p:spPr>
        <p:txBody>
          <a:bodyPr wrap="none" rtlCol="0">
            <a:spAutoFit/>
          </a:bodyPr>
          <a:lstStyle/>
          <a:p>
            <a:r>
              <a:rPr lang="en-US" dirty="0">
                <a:solidFill>
                  <a:srgbClr val="FF00E9"/>
                </a:solidFill>
              </a:rPr>
              <a:t>Saturn Winds Methane</a:t>
            </a:r>
          </a:p>
        </p:txBody>
      </p:sp>
      <p:sp>
        <p:nvSpPr>
          <p:cNvPr id="21" name="TextBox 20">
            <a:extLst>
              <a:ext uri="{FF2B5EF4-FFF2-40B4-BE49-F238E27FC236}">
                <a16:creationId xmlns:a16="http://schemas.microsoft.com/office/drawing/2014/main" id="{1D6E5242-14BE-2448-A260-F42688915B8C}"/>
              </a:ext>
            </a:extLst>
          </p:cNvPr>
          <p:cNvSpPr txBox="1"/>
          <p:nvPr/>
        </p:nvSpPr>
        <p:spPr>
          <a:xfrm>
            <a:off x="3080820" y="2714044"/>
            <a:ext cx="732893" cy="646331"/>
          </a:xfrm>
          <a:prstGeom prst="rect">
            <a:avLst/>
          </a:prstGeom>
          <a:noFill/>
        </p:spPr>
        <p:txBody>
          <a:bodyPr wrap="none" rtlCol="0">
            <a:spAutoFit/>
          </a:bodyPr>
          <a:lstStyle/>
          <a:p>
            <a:r>
              <a:rPr lang="en-US" dirty="0">
                <a:solidFill>
                  <a:srgbClr val="FF0000"/>
                </a:solidFill>
              </a:rPr>
              <a:t>SKR</a:t>
            </a:r>
          </a:p>
          <a:p>
            <a:r>
              <a:rPr lang="en-US" dirty="0">
                <a:solidFill>
                  <a:srgbClr val="FF0000"/>
                </a:solidFill>
              </a:rPr>
              <a:t>South</a:t>
            </a:r>
          </a:p>
        </p:txBody>
      </p:sp>
      <p:sp>
        <p:nvSpPr>
          <p:cNvPr id="22" name="TextBox 21">
            <a:extLst>
              <a:ext uri="{FF2B5EF4-FFF2-40B4-BE49-F238E27FC236}">
                <a16:creationId xmlns:a16="http://schemas.microsoft.com/office/drawing/2014/main" id="{3A406C27-A9F0-AB44-9179-D1541492AC4A}"/>
              </a:ext>
            </a:extLst>
          </p:cNvPr>
          <p:cNvSpPr txBox="1"/>
          <p:nvPr/>
        </p:nvSpPr>
        <p:spPr>
          <a:xfrm>
            <a:off x="5252085" y="2714043"/>
            <a:ext cx="734496" cy="646331"/>
          </a:xfrm>
          <a:prstGeom prst="rect">
            <a:avLst/>
          </a:prstGeom>
          <a:noFill/>
        </p:spPr>
        <p:txBody>
          <a:bodyPr wrap="none" rtlCol="0">
            <a:spAutoFit/>
          </a:bodyPr>
          <a:lstStyle/>
          <a:p>
            <a:r>
              <a:rPr lang="en-US" dirty="0">
                <a:solidFill>
                  <a:srgbClr val="0200FF"/>
                </a:solidFill>
              </a:rPr>
              <a:t>SKR</a:t>
            </a:r>
          </a:p>
          <a:p>
            <a:r>
              <a:rPr lang="en-US" dirty="0">
                <a:solidFill>
                  <a:srgbClr val="0200FF"/>
                </a:solidFill>
              </a:rPr>
              <a:t>North</a:t>
            </a:r>
          </a:p>
        </p:txBody>
      </p:sp>
    </p:spTree>
    <p:extLst>
      <p:ext uri="{BB962C8B-B14F-4D97-AF65-F5344CB8AC3E}">
        <p14:creationId xmlns:p14="http://schemas.microsoft.com/office/powerpoint/2010/main" val="1145331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6E5FBA-73CC-C744-AF17-78ECB9AD11EE}"/>
              </a:ext>
            </a:extLst>
          </p:cNvPr>
          <p:cNvPicPr>
            <a:picLocks noChangeAspect="1"/>
          </p:cNvPicPr>
          <p:nvPr/>
        </p:nvPicPr>
        <p:blipFill>
          <a:blip r:embed="rId2"/>
          <a:stretch>
            <a:fillRect/>
          </a:stretch>
        </p:blipFill>
        <p:spPr>
          <a:xfrm>
            <a:off x="1254176" y="134912"/>
            <a:ext cx="9583713" cy="6588803"/>
          </a:xfrm>
          <a:prstGeom prst="rect">
            <a:avLst/>
          </a:prstGeom>
        </p:spPr>
      </p:pic>
      <p:cxnSp>
        <p:nvCxnSpPr>
          <p:cNvPr id="11" name="Straight Connector 10">
            <a:extLst>
              <a:ext uri="{FF2B5EF4-FFF2-40B4-BE49-F238E27FC236}">
                <a16:creationId xmlns:a16="http://schemas.microsoft.com/office/drawing/2014/main" id="{22AE62CD-3F97-4B45-B7C8-C0D4E8D68125}"/>
              </a:ext>
            </a:extLst>
          </p:cNvPr>
          <p:cNvCxnSpPr>
            <a:cxnSpLocks/>
          </p:cNvCxnSpPr>
          <p:nvPr/>
        </p:nvCxnSpPr>
        <p:spPr>
          <a:xfrm>
            <a:off x="4442085" y="794479"/>
            <a:ext cx="0" cy="5156616"/>
          </a:xfrm>
          <a:prstGeom prst="line">
            <a:avLst/>
          </a:prstGeom>
          <a:ln w="25400">
            <a:solidFill>
              <a:srgbClr val="FEFB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74A2C27-FF95-1340-B12C-8420BDC713C7}"/>
              </a:ext>
            </a:extLst>
          </p:cNvPr>
          <p:cNvSpPr txBox="1"/>
          <p:nvPr/>
        </p:nvSpPr>
        <p:spPr>
          <a:xfrm rot="16200000">
            <a:off x="3476003" y="2091595"/>
            <a:ext cx="1553695" cy="369332"/>
          </a:xfrm>
          <a:prstGeom prst="rect">
            <a:avLst/>
          </a:prstGeom>
          <a:noFill/>
        </p:spPr>
        <p:txBody>
          <a:bodyPr wrap="none" rtlCol="0">
            <a:spAutoFit/>
          </a:bodyPr>
          <a:lstStyle/>
          <a:p>
            <a:r>
              <a:rPr lang="en-US" dirty="0">
                <a:solidFill>
                  <a:srgbClr val="FEFB00"/>
                </a:solidFill>
              </a:rPr>
              <a:t>Roche Division</a:t>
            </a:r>
          </a:p>
        </p:txBody>
      </p:sp>
      <p:sp>
        <p:nvSpPr>
          <p:cNvPr id="18" name="TextBox 17">
            <a:extLst>
              <a:ext uri="{FF2B5EF4-FFF2-40B4-BE49-F238E27FC236}">
                <a16:creationId xmlns:a16="http://schemas.microsoft.com/office/drawing/2014/main" id="{7A5BC5A4-FF61-F84A-B2B2-FEABF81C6C35}"/>
              </a:ext>
            </a:extLst>
          </p:cNvPr>
          <p:cNvSpPr txBox="1"/>
          <p:nvPr/>
        </p:nvSpPr>
        <p:spPr>
          <a:xfrm rot="16200000">
            <a:off x="4203506" y="1691540"/>
            <a:ext cx="734496" cy="369332"/>
          </a:xfrm>
          <a:prstGeom prst="rect">
            <a:avLst/>
          </a:prstGeom>
          <a:noFill/>
        </p:spPr>
        <p:txBody>
          <a:bodyPr wrap="none" rtlCol="0">
            <a:spAutoFit/>
          </a:bodyPr>
          <a:lstStyle/>
          <a:p>
            <a:r>
              <a:rPr lang="en-US" dirty="0">
                <a:solidFill>
                  <a:srgbClr val="FEFB00"/>
                </a:solidFill>
              </a:rPr>
              <a:t>A ring</a:t>
            </a:r>
          </a:p>
        </p:txBody>
      </p:sp>
      <p:sp>
        <p:nvSpPr>
          <p:cNvPr id="19" name="TextBox 18">
            <a:extLst>
              <a:ext uri="{FF2B5EF4-FFF2-40B4-BE49-F238E27FC236}">
                <a16:creationId xmlns:a16="http://schemas.microsoft.com/office/drawing/2014/main" id="{D82D4933-2B8D-744C-8EB9-3CF1A83FF167}"/>
              </a:ext>
            </a:extLst>
          </p:cNvPr>
          <p:cNvSpPr txBox="1"/>
          <p:nvPr/>
        </p:nvSpPr>
        <p:spPr>
          <a:xfrm>
            <a:off x="7666643" y="3597381"/>
            <a:ext cx="2541658" cy="369332"/>
          </a:xfrm>
          <a:prstGeom prst="rect">
            <a:avLst/>
          </a:prstGeom>
          <a:noFill/>
        </p:spPr>
        <p:txBody>
          <a:bodyPr wrap="none" rtlCol="0">
            <a:spAutoFit/>
          </a:bodyPr>
          <a:lstStyle/>
          <a:p>
            <a:r>
              <a:rPr lang="en-US" dirty="0">
                <a:solidFill>
                  <a:srgbClr val="00FF00"/>
                </a:solidFill>
              </a:rPr>
              <a:t>Saturn Winds Continuum</a:t>
            </a:r>
          </a:p>
        </p:txBody>
      </p:sp>
      <p:sp>
        <p:nvSpPr>
          <p:cNvPr id="20" name="TextBox 19">
            <a:extLst>
              <a:ext uri="{FF2B5EF4-FFF2-40B4-BE49-F238E27FC236}">
                <a16:creationId xmlns:a16="http://schemas.microsoft.com/office/drawing/2014/main" id="{73267404-F1A3-0849-BE11-865B69B64687}"/>
              </a:ext>
            </a:extLst>
          </p:cNvPr>
          <p:cNvSpPr txBox="1"/>
          <p:nvPr/>
        </p:nvSpPr>
        <p:spPr>
          <a:xfrm>
            <a:off x="7666643" y="3862465"/>
            <a:ext cx="2355004" cy="369332"/>
          </a:xfrm>
          <a:prstGeom prst="rect">
            <a:avLst/>
          </a:prstGeom>
          <a:noFill/>
        </p:spPr>
        <p:txBody>
          <a:bodyPr wrap="none" rtlCol="0">
            <a:spAutoFit/>
          </a:bodyPr>
          <a:lstStyle/>
          <a:p>
            <a:r>
              <a:rPr lang="en-US" dirty="0">
                <a:solidFill>
                  <a:srgbClr val="FF00E9"/>
                </a:solidFill>
              </a:rPr>
              <a:t>Saturn Winds Methane</a:t>
            </a:r>
          </a:p>
        </p:txBody>
      </p:sp>
      <p:sp>
        <p:nvSpPr>
          <p:cNvPr id="21" name="TextBox 20">
            <a:extLst>
              <a:ext uri="{FF2B5EF4-FFF2-40B4-BE49-F238E27FC236}">
                <a16:creationId xmlns:a16="http://schemas.microsoft.com/office/drawing/2014/main" id="{1D6E5242-14BE-2448-A260-F42688915B8C}"/>
              </a:ext>
            </a:extLst>
          </p:cNvPr>
          <p:cNvSpPr txBox="1"/>
          <p:nvPr/>
        </p:nvSpPr>
        <p:spPr>
          <a:xfrm>
            <a:off x="3080820" y="2714044"/>
            <a:ext cx="732893" cy="646331"/>
          </a:xfrm>
          <a:prstGeom prst="rect">
            <a:avLst/>
          </a:prstGeom>
          <a:noFill/>
        </p:spPr>
        <p:txBody>
          <a:bodyPr wrap="none" rtlCol="0">
            <a:spAutoFit/>
          </a:bodyPr>
          <a:lstStyle/>
          <a:p>
            <a:r>
              <a:rPr lang="en-US" dirty="0">
                <a:solidFill>
                  <a:srgbClr val="FF0000"/>
                </a:solidFill>
              </a:rPr>
              <a:t>SKR</a:t>
            </a:r>
          </a:p>
          <a:p>
            <a:r>
              <a:rPr lang="en-US" dirty="0">
                <a:solidFill>
                  <a:srgbClr val="FF0000"/>
                </a:solidFill>
              </a:rPr>
              <a:t>South</a:t>
            </a:r>
          </a:p>
        </p:txBody>
      </p:sp>
      <p:sp>
        <p:nvSpPr>
          <p:cNvPr id="22" name="TextBox 21">
            <a:extLst>
              <a:ext uri="{FF2B5EF4-FFF2-40B4-BE49-F238E27FC236}">
                <a16:creationId xmlns:a16="http://schemas.microsoft.com/office/drawing/2014/main" id="{3A406C27-A9F0-AB44-9179-D1541492AC4A}"/>
              </a:ext>
            </a:extLst>
          </p:cNvPr>
          <p:cNvSpPr txBox="1"/>
          <p:nvPr/>
        </p:nvSpPr>
        <p:spPr>
          <a:xfrm>
            <a:off x="5252085" y="2714043"/>
            <a:ext cx="734496" cy="646331"/>
          </a:xfrm>
          <a:prstGeom prst="rect">
            <a:avLst/>
          </a:prstGeom>
          <a:noFill/>
        </p:spPr>
        <p:txBody>
          <a:bodyPr wrap="none" rtlCol="0">
            <a:spAutoFit/>
          </a:bodyPr>
          <a:lstStyle/>
          <a:p>
            <a:r>
              <a:rPr lang="en-US" dirty="0">
                <a:solidFill>
                  <a:srgbClr val="0200FF"/>
                </a:solidFill>
              </a:rPr>
              <a:t>SKR</a:t>
            </a:r>
          </a:p>
          <a:p>
            <a:r>
              <a:rPr lang="en-US" dirty="0">
                <a:solidFill>
                  <a:srgbClr val="0200FF"/>
                </a:solidFill>
              </a:rPr>
              <a:t>North</a:t>
            </a:r>
          </a:p>
        </p:txBody>
      </p:sp>
      <p:sp>
        <p:nvSpPr>
          <p:cNvPr id="26" name="TextBox 25">
            <a:extLst>
              <a:ext uri="{FF2B5EF4-FFF2-40B4-BE49-F238E27FC236}">
                <a16:creationId xmlns:a16="http://schemas.microsoft.com/office/drawing/2014/main" id="{4DEA3539-B9C3-B047-A7D4-22F312689EFA}"/>
              </a:ext>
            </a:extLst>
          </p:cNvPr>
          <p:cNvSpPr txBox="1"/>
          <p:nvPr/>
        </p:nvSpPr>
        <p:spPr>
          <a:xfrm rot="16200000">
            <a:off x="3916861" y="4468976"/>
            <a:ext cx="671979" cy="369332"/>
          </a:xfrm>
          <a:prstGeom prst="rect">
            <a:avLst/>
          </a:prstGeom>
          <a:noFill/>
        </p:spPr>
        <p:txBody>
          <a:bodyPr wrap="none" rtlCol="0">
            <a:spAutoFit/>
          </a:bodyPr>
          <a:lstStyle/>
          <a:p>
            <a:r>
              <a:rPr lang="en-US" dirty="0">
                <a:solidFill>
                  <a:srgbClr val="FEFB00"/>
                </a:solidFill>
              </a:rPr>
              <a:t>m=-3</a:t>
            </a:r>
          </a:p>
        </p:txBody>
      </p:sp>
    </p:spTree>
    <p:extLst>
      <p:ext uri="{BB962C8B-B14F-4D97-AF65-F5344CB8AC3E}">
        <p14:creationId xmlns:p14="http://schemas.microsoft.com/office/powerpoint/2010/main" val="153447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6E5FBA-73CC-C744-AF17-78ECB9AD11EE}"/>
              </a:ext>
            </a:extLst>
          </p:cNvPr>
          <p:cNvPicPr>
            <a:picLocks noChangeAspect="1"/>
          </p:cNvPicPr>
          <p:nvPr/>
        </p:nvPicPr>
        <p:blipFill>
          <a:blip r:embed="rId2"/>
          <a:stretch>
            <a:fillRect/>
          </a:stretch>
        </p:blipFill>
        <p:spPr>
          <a:xfrm>
            <a:off x="1254176" y="134912"/>
            <a:ext cx="9583713" cy="6588803"/>
          </a:xfrm>
          <a:prstGeom prst="rect">
            <a:avLst/>
          </a:prstGeom>
        </p:spPr>
      </p:pic>
      <p:cxnSp>
        <p:nvCxnSpPr>
          <p:cNvPr id="7" name="Straight Connector 6">
            <a:extLst>
              <a:ext uri="{FF2B5EF4-FFF2-40B4-BE49-F238E27FC236}">
                <a16:creationId xmlns:a16="http://schemas.microsoft.com/office/drawing/2014/main" id="{271B36D3-9100-DE48-B138-45593F2E4CE4}"/>
              </a:ext>
            </a:extLst>
          </p:cNvPr>
          <p:cNvCxnSpPr>
            <a:cxnSpLocks/>
          </p:cNvCxnSpPr>
          <p:nvPr/>
        </p:nvCxnSpPr>
        <p:spPr>
          <a:xfrm>
            <a:off x="10148341" y="794479"/>
            <a:ext cx="0" cy="5156616"/>
          </a:xfrm>
          <a:prstGeom prst="line">
            <a:avLst/>
          </a:prstGeom>
          <a:ln w="254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16CF0D7-5A5E-8E45-B9E6-6819E3087D86}"/>
              </a:ext>
            </a:extLst>
          </p:cNvPr>
          <p:cNvCxnSpPr>
            <a:cxnSpLocks/>
          </p:cNvCxnSpPr>
          <p:nvPr/>
        </p:nvCxnSpPr>
        <p:spPr>
          <a:xfrm>
            <a:off x="3032608" y="794479"/>
            <a:ext cx="0" cy="5156616"/>
          </a:xfrm>
          <a:prstGeom prst="line">
            <a:avLst/>
          </a:prstGeom>
          <a:ln w="254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CAA138-E526-9944-9C8A-66A7D5AD82B8}"/>
              </a:ext>
            </a:extLst>
          </p:cNvPr>
          <p:cNvCxnSpPr>
            <a:cxnSpLocks/>
          </p:cNvCxnSpPr>
          <p:nvPr/>
        </p:nvCxnSpPr>
        <p:spPr>
          <a:xfrm>
            <a:off x="6483246" y="794479"/>
            <a:ext cx="0" cy="5156616"/>
          </a:xfrm>
          <a:prstGeom prst="line">
            <a:avLst/>
          </a:prstGeom>
          <a:ln w="25400">
            <a:solidFill>
              <a:srgbClr val="00FFF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272095A-64BE-EC40-9978-2AAF243B7E57}"/>
              </a:ext>
            </a:extLst>
          </p:cNvPr>
          <p:cNvSpPr txBox="1"/>
          <p:nvPr/>
        </p:nvSpPr>
        <p:spPr>
          <a:xfrm rot="16200000">
            <a:off x="9243766" y="1948721"/>
            <a:ext cx="1439818" cy="369332"/>
          </a:xfrm>
          <a:prstGeom prst="rect">
            <a:avLst/>
          </a:prstGeom>
          <a:noFill/>
        </p:spPr>
        <p:txBody>
          <a:bodyPr wrap="none" rtlCol="0">
            <a:spAutoFit/>
          </a:bodyPr>
          <a:lstStyle/>
          <a:p>
            <a:r>
              <a:rPr lang="en-US" dirty="0">
                <a:solidFill>
                  <a:srgbClr val="00FFFF"/>
                </a:solidFill>
              </a:rPr>
              <a:t>D ring 70,000</a:t>
            </a:r>
          </a:p>
        </p:txBody>
      </p:sp>
      <p:sp>
        <p:nvSpPr>
          <p:cNvPr id="15" name="TextBox 14">
            <a:extLst>
              <a:ext uri="{FF2B5EF4-FFF2-40B4-BE49-F238E27FC236}">
                <a16:creationId xmlns:a16="http://schemas.microsoft.com/office/drawing/2014/main" id="{81FB7509-8EFC-AC43-AEE1-B49E832EEA98}"/>
              </a:ext>
            </a:extLst>
          </p:cNvPr>
          <p:cNvSpPr txBox="1"/>
          <p:nvPr/>
        </p:nvSpPr>
        <p:spPr>
          <a:xfrm rot="16200000">
            <a:off x="5431100" y="1948721"/>
            <a:ext cx="2473626" cy="369332"/>
          </a:xfrm>
          <a:prstGeom prst="rect">
            <a:avLst/>
          </a:prstGeom>
          <a:noFill/>
        </p:spPr>
        <p:txBody>
          <a:bodyPr wrap="none" rtlCol="0">
            <a:spAutoFit/>
          </a:bodyPr>
          <a:lstStyle/>
          <a:p>
            <a:r>
              <a:rPr lang="en-US" dirty="0">
                <a:solidFill>
                  <a:srgbClr val="00FFFF"/>
                </a:solidFill>
              </a:rPr>
              <a:t>D ring 71,500 (D72 core)</a:t>
            </a:r>
          </a:p>
        </p:txBody>
      </p:sp>
      <p:sp>
        <p:nvSpPr>
          <p:cNvPr id="16" name="TextBox 15">
            <a:extLst>
              <a:ext uri="{FF2B5EF4-FFF2-40B4-BE49-F238E27FC236}">
                <a16:creationId xmlns:a16="http://schemas.microsoft.com/office/drawing/2014/main" id="{BB881C1A-8655-2F46-BA16-677EF0497CA4}"/>
              </a:ext>
            </a:extLst>
          </p:cNvPr>
          <p:cNvSpPr txBox="1"/>
          <p:nvPr/>
        </p:nvSpPr>
        <p:spPr>
          <a:xfrm rot="16200000">
            <a:off x="2125937" y="1948721"/>
            <a:ext cx="1439818" cy="369332"/>
          </a:xfrm>
          <a:prstGeom prst="rect">
            <a:avLst/>
          </a:prstGeom>
          <a:noFill/>
        </p:spPr>
        <p:txBody>
          <a:bodyPr wrap="none" rtlCol="0">
            <a:spAutoFit/>
          </a:bodyPr>
          <a:lstStyle/>
          <a:p>
            <a:r>
              <a:rPr lang="en-US" dirty="0">
                <a:solidFill>
                  <a:srgbClr val="00FFFF"/>
                </a:solidFill>
              </a:rPr>
              <a:t>D ring 73,000</a:t>
            </a:r>
          </a:p>
        </p:txBody>
      </p:sp>
      <p:sp>
        <p:nvSpPr>
          <p:cNvPr id="19" name="TextBox 18">
            <a:extLst>
              <a:ext uri="{FF2B5EF4-FFF2-40B4-BE49-F238E27FC236}">
                <a16:creationId xmlns:a16="http://schemas.microsoft.com/office/drawing/2014/main" id="{D82D4933-2B8D-744C-8EB9-3CF1A83FF167}"/>
              </a:ext>
            </a:extLst>
          </p:cNvPr>
          <p:cNvSpPr txBox="1"/>
          <p:nvPr/>
        </p:nvSpPr>
        <p:spPr>
          <a:xfrm>
            <a:off x="7666643" y="3597381"/>
            <a:ext cx="2541658" cy="369332"/>
          </a:xfrm>
          <a:prstGeom prst="rect">
            <a:avLst/>
          </a:prstGeom>
          <a:noFill/>
        </p:spPr>
        <p:txBody>
          <a:bodyPr wrap="none" rtlCol="0">
            <a:spAutoFit/>
          </a:bodyPr>
          <a:lstStyle/>
          <a:p>
            <a:r>
              <a:rPr lang="en-US" dirty="0">
                <a:solidFill>
                  <a:srgbClr val="00FF00"/>
                </a:solidFill>
              </a:rPr>
              <a:t>Saturn Winds Continuum</a:t>
            </a:r>
          </a:p>
        </p:txBody>
      </p:sp>
      <p:sp>
        <p:nvSpPr>
          <p:cNvPr id="20" name="TextBox 19">
            <a:extLst>
              <a:ext uri="{FF2B5EF4-FFF2-40B4-BE49-F238E27FC236}">
                <a16:creationId xmlns:a16="http://schemas.microsoft.com/office/drawing/2014/main" id="{73267404-F1A3-0849-BE11-865B69B64687}"/>
              </a:ext>
            </a:extLst>
          </p:cNvPr>
          <p:cNvSpPr txBox="1"/>
          <p:nvPr/>
        </p:nvSpPr>
        <p:spPr>
          <a:xfrm>
            <a:off x="7666643" y="3862465"/>
            <a:ext cx="2355004" cy="369332"/>
          </a:xfrm>
          <a:prstGeom prst="rect">
            <a:avLst/>
          </a:prstGeom>
          <a:noFill/>
        </p:spPr>
        <p:txBody>
          <a:bodyPr wrap="none" rtlCol="0">
            <a:spAutoFit/>
          </a:bodyPr>
          <a:lstStyle/>
          <a:p>
            <a:r>
              <a:rPr lang="en-US" dirty="0">
                <a:solidFill>
                  <a:srgbClr val="FF00E9"/>
                </a:solidFill>
              </a:rPr>
              <a:t>Saturn Winds Methane</a:t>
            </a:r>
          </a:p>
        </p:txBody>
      </p:sp>
      <p:sp>
        <p:nvSpPr>
          <p:cNvPr id="21" name="TextBox 20">
            <a:extLst>
              <a:ext uri="{FF2B5EF4-FFF2-40B4-BE49-F238E27FC236}">
                <a16:creationId xmlns:a16="http://schemas.microsoft.com/office/drawing/2014/main" id="{1D6E5242-14BE-2448-A260-F42688915B8C}"/>
              </a:ext>
            </a:extLst>
          </p:cNvPr>
          <p:cNvSpPr txBox="1"/>
          <p:nvPr/>
        </p:nvSpPr>
        <p:spPr>
          <a:xfrm>
            <a:off x="3080820" y="2714044"/>
            <a:ext cx="732893" cy="646331"/>
          </a:xfrm>
          <a:prstGeom prst="rect">
            <a:avLst/>
          </a:prstGeom>
          <a:noFill/>
        </p:spPr>
        <p:txBody>
          <a:bodyPr wrap="none" rtlCol="0">
            <a:spAutoFit/>
          </a:bodyPr>
          <a:lstStyle/>
          <a:p>
            <a:r>
              <a:rPr lang="en-US" dirty="0">
                <a:solidFill>
                  <a:srgbClr val="FF0000"/>
                </a:solidFill>
              </a:rPr>
              <a:t>SKR</a:t>
            </a:r>
          </a:p>
          <a:p>
            <a:r>
              <a:rPr lang="en-US" dirty="0">
                <a:solidFill>
                  <a:srgbClr val="FF0000"/>
                </a:solidFill>
              </a:rPr>
              <a:t>South</a:t>
            </a:r>
          </a:p>
        </p:txBody>
      </p:sp>
      <p:sp>
        <p:nvSpPr>
          <p:cNvPr id="22" name="TextBox 21">
            <a:extLst>
              <a:ext uri="{FF2B5EF4-FFF2-40B4-BE49-F238E27FC236}">
                <a16:creationId xmlns:a16="http://schemas.microsoft.com/office/drawing/2014/main" id="{3A406C27-A9F0-AB44-9179-D1541492AC4A}"/>
              </a:ext>
            </a:extLst>
          </p:cNvPr>
          <p:cNvSpPr txBox="1"/>
          <p:nvPr/>
        </p:nvSpPr>
        <p:spPr>
          <a:xfrm>
            <a:off x="5252085" y="2714043"/>
            <a:ext cx="734496" cy="646331"/>
          </a:xfrm>
          <a:prstGeom prst="rect">
            <a:avLst/>
          </a:prstGeom>
          <a:noFill/>
        </p:spPr>
        <p:txBody>
          <a:bodyPr wrap="none" rtlCol="0">
            <a:spAutoFit/>
          </a:bodyPr>
          <a:lstStyle/>
          <a:p>
            <a:r>
              <a:rPr lang="en-US" dirty="0">
                <a:solidFill>
                  <a:srgbClr val="0200FF"/>
                </a:solidFill>
              </a:rPr>
              <a:t>SKR</a:t>
            </a:r>
          </a:p>
          <a:p>
            <a:r>
              <a:rPr lang="en-US" dirty="0">
                <a:solidFill>
                  <a:srgbClr val="0200FF"/>
                </a:solidFill>
              </a:rPr>
              <a:t>North</a:t>
            </a:r>
          </a:p>
        </p:txBody>
      </p:sp>
      <p:sp>
        <p:nvSpPr>
          <p:cNvPr id="23" name="TextBox 22">
            <a:extLst>
              <a:ext uri="{FF2B5EF4-FFF2-40B4-BE49-F238E27FC236}">
                <a16:creationId xmlns:a16="http://schemas.microsoft.com/office/drawing/2014/main" id="{1DF7F4D8-6BF6-4A45-AFE1-DB6DAA554ECF}"/>
              </a:ext>
            </a:extLst>
          </p:cNvPr>
          <p:cNvSpPr txBox="1"/>
          <p:nvPr/>
        </p:nvSpPr>
        <p:spPr>
          <a:xfrm rot="16200000">
            <a:off x="9662952" y="4468979"/>
            <a:ext cx="601447" cy="369332"/>
          </a:xfrm>
          <a:prstGeom prst="rect">
            <a:avLst/>
          </a:prstGeom>
          <a:noFill/>
        </p:spPr>
        <p:txBody>
          <a:bodyPr wrap="none" rtlCol="0">
            <a:spAutoFit/>
          </a:bodyPr>
          <a:lstStyle/>
          <a:p>
            <a:r>
              <a:rPr lang="en-US" dirty="0">
                <a:solidFill>
                  <a:srgbClr val="00FFFF"/>
                </a:solidFill>
              </a:rPr>
              <a:t>m=2</a:t>
            </a:r>
          </a:p>
        </p:txBody>
      </p:sp>
      <p:sp>
        <p:nvSpPr>
          <p:cNvPr id="24" name="TextBox 23">
            <a:extLst>
              <a:ext uri="{FF2B5EF4-FFF2-40B4-BE49-F238E27FC236}">
                <a16:creationId xmlns:a16="http://schemas.microsoft.com/office/drawing/2014/main" id="{A23B64A1-4F26-3540-B6E9-B1F7BFCB92FB}"/>
              </a:ext>
            </a:extLst>
          </p:cNvPr>
          <p:cNvSpPr txBox="1"/>
          <p:nvPr/>
        </p:nvSpPr>
        <p:spPr>
          <a:xfrm rot="16200000">
            <a:off x="5997856" y="4468978"/>
            <a:ext cx="601447" cy="369332"/>
          </a:xfrm>
          <a:prstGeom prst="rect">
            <a:avLst/>
          </a:prstGeom>
          <a:noFill/>
        </p:spPr>
        <p:txBody>
          <a:bodyPr wrap="none" rtlCol="0">
            <a:spAutoFit/>
          </a:bodyPr>
          <a:lstStyle/>
          <a:p>
            <a:r>
              <a:rPr lang="en-US" dirty="0">
                <a:solidFill>
                  <a:srgbClr val="00FFFF"/>
                </a:solidFill>
              </a:rPr>
              <a:t>m=2</a:t>
            </a:r>
          </a:p>
        </p:txBody>
      </p:sp>
      <p:sp>
        <p:nvSpPr>
          <p:cNvPr id="25" name="TextBox 24">
            <a:extLst>
              <a:ext uri="{FF2B5EF4-FFF2-40B4-BE49-F238E27FC236}">
                <a16:creationId xmlns:a16="http://schemas.microsoft.com/office/drawing/2014/main" id="{7B8EF714-3E7F-9743-97CC-248D12FFBA93}"/>
              </a:ext>
            </a:extLst>
          </p:cNvPr>
          <p:cNvSpPr txBox="1"/>
          <p:nvPr/>
        </p:nvSpPr>
        <p:spPr>
          <a:xfrm rot="16200000">
            <a:off x="2531181" y="4468977"/>
            <a:ext cx="601447" cy="369332"/>
          </a:xfrm>
          <a:prstGeom prst="rect">
            <a:avLst/>
          </a:prstGeom>
          <a:noFill/>
        </p:spPr>
        <p:txBody>
          <a:bodyPr wrap="none" rtlCol="0">
            <a:spAutoFit/>
          </a:bodyPr>
          <a:lstStyle/>
          <a:p>
            <a:r>
              <a:rPr lang="en-US" dirty="0">
                <a:solidFill>
                  <a:srgbClr val="00FFFF"/>
                </a:solidFill>
              </a:rPr>
              <a:t>m=2</a:t>
            </a:r>
          </a:p>
        </p:txBody>
      </p:sp>
    </p:spTree>
    <p:extLst>
      <p:ext uri="{BB962C8B-B14F-4D97-AF65-F5344CB8AC3E}">
        <p14:creationId xmlns:p14="http://schemas.microsoft.com/office/powerpoint/2010/main" val="8561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2882465-E3E6-854F-954D-F74DB5A30BE5}"/>
              </a:ext>
            </a:extLst>
          </p:cNvPr>
          <p:cNvSpPr txBox="1"/>
          <p:nvPr/>
        </p:nvSpPr>
        <p:spPr>
          <a:xfrm>
            <a:off x="3773464" y="5484774"/>
            <a:ext cx="561372" cy="369332"/>
          </a:xfrm>
          <a:prstGeom prst="rect">
            <a:avLst/>
          </a:prstGeom>
          <a:noFill/>
        </p:spPr>
        <p:txBody>
          <a:bodyPr wrap="none" rtlCol="0">
            <a:spAutoFit/>
          </a:bodyPr>
          <a:lstStyle/>
          <a:p>
            <a:r>
              <a:rPr lang="en-US" dirty="0">
                <a:solidFill>
                  <a:schemeClr val="bg1"/>
                </a:solidFill>
              </a:rPr>
              <a:t>D68</a:t>
            </a:r>
          </a:p>
        </p:txBody>
      </p:sp>
      <p:sp>
        <p:nvSpPr>
          <p:cNvPr id="13" name="TextBox 12">
            <a:extLst>
              <a:ext uri="{FF2B5EF4-FFF2-40B4-BE49-F238E27FC236}">
                <a16:creationId xmlns:a16="http://schemas.microsoft.com/office/drawing/2014/main" id="{A3A2B856-B921-CB43-9C7C-C4B391A010F0}"/>
              </a:ext>
            </a:extLst>
          </p:cNvPr>
          <p:cNvSpPr txBox="1"/>
          <p:nvPr/>
        </p:nvSpPr>
        <p:spPr>
          <a:xfrm>
            <a:off x="3773464" y="4296214"/>
            <a:ext cx="561372" cy="369332"/>
          </a:xfrm>
          <a:prstGeom prst="rect">
            <a:avLst/>
          </a:prstGeom>
          <a:noFill/>
        </p:spPr>
        <p:txBody>
          <a:bodyPr wrap="none" rtlCol="0">
            <a:spAutoFit/>
          </a:bodyPr>
          <a:lstStyle/>
          <a:p>
            <a:r>
              <a:rPr lang="en-US" dirty="0">
                <a:solidFill>
                  <a:schemeClr val="bg1"/>
                </a:solidFill>
              </a:rPr>
              <a:t>D72</a:t>
            </a:r>
          </a:p>
        </p:txBody>
      </p:sp>
      <p:sp>
        <p:nvSpPr>
          <p:cNvPr id="14" name="TextBox 13">
            <a:extLst>
              <a:ext uri="{FF2B5EF4-FFF2-40B4-BE49-F238E27FC236}">
                <a16:creationId xmlns:a16="http://schemas.microsoft.com/office/drawing/2014/main" id="{26C804AD-F87A-D74A-B4F2-74067B5363D8}"/>
              </a:ext>
            </a:extLst>
          </p:cNvPr>
          <p:cNvSpPr txBox="1"/>
          <p:nvPr/>
        </p:nvSpPr>
        <p:spPr>
          <a:xfrm>
            <a:off x="3773464" y="3926882"/>
            <a:ext cx="561372" cy="369332"/>
          </a:xfrm>
          <a:prstGeom prst="rect">
            <a:avLst/>
          </a:prstGeom>
          <a:noFill/>
        </p:spPr>
        <p:txBody>
          <a:bodyPr wrap="none" rtlCol="0">
            <a:spAutoFit/>
          </a:bodyPr>
          <a:lstStyle/>
          <a:p>
            <a:r>
              <a:rPr lang="en-US" dirty="0">
                <a:solidFill>
                  <a:schemeClr val="bg1"/>
                </a:solidFill>
              </a:rPr>
              <a:t>D73</a:t>
            </a:r>
          </a:p>
        </p:txBody>
      </p:sp>
      <p:sp>
        <p:nvSpPr>
          <p:cNvPr id="15" name="TextBox 14">
            <a:extLst>
              <a:ext uri="{FF2B5EF4-FFF2-40B4-BE49-F238E27FC236}">
                <a16:creationId xmlns:a16="http://schemas.microsoft.com/office/drawing/2014/main" id="{DEBDE078-A1F5-064C-BFFA-C75C7E27106D}"/>
              </a:ext>
            </a:extLst>
          </p:cNvPr>
          <p:cNvSpPr txBox="1"/>
          <p:nvPr/>
        </p:nvSpPr>
        <p:spPr>
          <a:xfrm>
            <a:off x="3609958" y="3557550"/>
            <a:ext cx="724878" cy="369332"/>
          </a:xfrm>
          <a:prstGeom prst="rect">
            <a:avLst/>
          </a:prstGeom>
          <a:noFill/>
        </p:spPr>
        <p:txBody>
          <a:bodyPr wrap="none" rtlCol="0">
            <a:spAutoFit/>
          </a:bodyPr>
          <a:lstStyle/>
          <a:p>
            <a:r>
              <a:rPr lang="en-US" dirty="0">
                <a:solidFill>
                  <a:schemeClr val="bg1"/>
                </a:solidFill>
              </a:rPr>
              <a:t>C ring</a:t>
            </a:r>
          </a:p>
        </p:txBody>
      </p:sp>
      <p:sp>
        <p:nvSpPr>
          <p:cNvPr id="16" name="TextBox 15">
            <a:extLst>
              <a:ext uri="{FF2B5EF4-FFF2-40B4-BE49-F238E27FC236}">
                <a16:creationId xmlns:a16="http://schemas.microsoft.com/office/drawing/2014/main" id="{0E2385C4-CC2B-D142-8C5C-3302FFA0C0E7}"/>
              </a:ext>
            </a:extLst>
          </p:cNvPr>
          <p:cNvSpPr txBox="1"/>
          <p:nvPr/>
        </p:nvSpPr>
        <p:spPr>
          <a:xfrm>
            <a:off x="3535130" y="5989232"/>
            <a:ext cx="799706" cy="369332"/>
          </a:xfrm>
          <a:prstGeom prst="rect">
            <a:avLst/>
          </a:prstGeom>
          <a:noFill/>
        </p:spPr>
        <p:txBody>
          <a:bodyPr wrap="none" rtlCol="0">
            <a:spAutoFit/>
          </a:bodyPr>
          <a:lstStyle/>
          <a:p>
            <a:r>
              <a:rPr lang="en-US" dirty="0">
                <a:solidFill>
                  <a:schemeClr val="bg1"/>
                </a:solidFill>
              </a:rPr>
              <a:t>Saturn</a:t>
            </a:r>
          </a:p>
        </p:txBody>
      </p:sp>
      <p:sp>
        <p:nvSpPr>
          <p:cNvPr id="17" name="Down Arrow 16">
            <a:extLst>
              <a:ext uri="{FF2B5EF4-FFF2-40B4-BE49-F238E27FC236}">
                <a16:creationId xmlns:a16="http://schemas.microsoft.com/office/drawing/2014/main" id="{5720FB7C-09EE-E544-813B-C494DF56EC85}"/>
              </a:ext>
            </a:extLst>
          </p:cNvPr>
          <p:cNvSpPr/>
          <p:nvPr/>
        </p:nvSpPr>
        <p:spPr>
          <a:xfrm rot="3166713">
            <a:off x="3840310" y="6384045"/>
            <a:ext cx="291891" cy="45930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BE0ED44F-CEB0-5644-9CDE-78ECB33DE1E1}"/>
              </a:ext>
            </a:extLst>
          </p:cNvPr>
          <p:cNvSpPr/>
          <p:nvPr/>
        </p:nvSpPr>
        <p:spPr>
          <a:xfrm rot="3138727" flipV="1">
            <a:off x="3955583" y="3149620"/>
            <a:ext cx="258816" cy="44652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9EDDBA7-C2DA-3348-90CC-FA9CDBA242BC}"/>
              </a:ext>
            </a:extLst>
          </p:cNvPr>
          <p:cNvPicPr>
            <a:picLocks noChangeAspect="1"/>
          </p:cNvPicPr>
          <p:nvPr/>
        </p:nvPicPr>
        <p:blipFill rotWithShape="1">
          <a:blip r:embed="rId3"/>
          <a:srcRect l="602" t="2589" r="645" b="2265"/>
          <a:stretch/>
        </p:blipFill>
        <p:spPr>
          <a:xfrm rot="16200000">
            <a:off x="4303587" y="2998557"/>
            <a:ext cx="3890693" cy="3828193"/>
          </a:xfrm>
          <a:prstGeom prst="rect">
            <a:avLst/>
          </a:prstGeom>
        </p:spPr>
      </p:pic>
      <p:pic>
        <p:nvPicPr>
          <p:cNvPr id="3" name="Picture 2">
            <a:extLst>
              <a:ext uri="{FF2B5EF4-FFF2-40B4-BE49-F238E27FC236}">
                <a16:creationId xmlns:a16="http://schemas.microsoft.com/office/drawing/2014/main" id="{BC7C0847-F976-574C-A846-7F10E138EEAD}"/>
              </a:ext>
            </a:extLst>
          </p:cNvPr>
          <p:cNvPicPr>
            <a:picLocks noChangeAspect="1"/>
          </p:cNvPicPr>
          <p:nvPr/>
        </p:nvPicPr>
        <p:blipFill>
          <a:blip r:embed="rId4"/>
          <a:stretch>
            <a:fillRect/>
          </a:stretch>
        </p:blipFill>
        <p:spPr>
          <a:xfrm>
            <a:off x="1953088" y="103119"/>
            <a:ext cx="7772400" cy="2743200"/>
          </a:xfrm>
          <a:prstGeom prst="rect">
            <a:avLst/>
          </a:prstGeom>
        </p:spPr>
      </p:pic>
      <p:sp>
        <p:nvSpPr>
          <p:cNvPr id="19" name="TextBox 18">
            <a:extLst>
              <a:ext uri="{FF2B5EF4-FFF2-40B4-BE49-F238E27FC236}">
                <a16:creationId xmlns:a16="http://schemas.microsoft.com/office/drawing/2014/main" id="{0A666ACA-A07C-294F-8815-A47D69527FA4}"/>
              </a:ext>
            </a:extLst>
          </p:cNvPr>
          <p:cNvSpPr txBox="1"/>
          <p:nvPr/>
        </p:nvSpPr>
        <p:spPr>
          <a:xfrm>
            <a:off x="3373611" y="756534"/>
            <a:ext cx="561372" cy="369332"/>
          </a:xfrm>
          <a:prstGeom prst="rect">
            <a:avLst/>
          </a:prstGeom>
          <a:noFill/>
        </p:spPr>
        <p:txBody>
          <a:bodyPr wrap="none" rtlCol="0">
            <a:spAutoFit/>
          </a:bodyPr>
          <a:lstStyle/>
          <a:p>
            <a:r>
              <a:rPr lang="en-US" dirty="0">
                <a:solidFill>
                  <a:schemeClr val="bg1"/>
                </a:solidFill>
              </a:rPr>
              <a:t>D68</a:t>
            </a:r>
          </a:p>
        </p:txBody>
      </p:sp>
      <p:sp>
        <p:nvSpPr>
          <p:cNvPr id="21" name="TextBox 20">
            <a:extLst>
              <a:ext uri="{FF2B5EF4-FFF2-40B4-BE49-F238E27FC236}">
                <a16:creationId xmlns:a16="http://schemas.microsoft.com/office/drawing/2014/main" id="{6915D364-0968-8343-B528-89CCC6644ADE}"/>
              </a:ext>
            </a:extLst>
          </p:cNvPr>
          <p:cNvSpPr txBox="1"/>
          <p:nvPr/>
        </p:nvSpPr>
        <p:spPr>
          <a:xfrm>
            <a:off x="6393856" y="1190510"/>
            <a:ext cx="561372" cy="369332"/>
          </a:xfrm>
          <a:prstGeom prst="rect">
            <a:avLst/>
          </a:prstGeom>
          <a:noFill/>
        </p:spPr>
        <p:txBody>
          <a:bodyPr wrap="none" rtlCol="0">
            <a:spAutoFit/>
          </a:bodyPr>
          <a:lstStyle/>
          <a:p>
            <a:r>
              <a:rPr lang="en-US" dirty="0">
                <a:solidFill>
                  <a:schemeClr val="bg1"/>
                </a:solidFill>
              </a:rPr>
              <a:t>D72</a:t>
            </a:r>
          </a:p>
        </p:txBody>
      </p:sp>
      <p:sp>
        <p:nvSpPr>
          <p:cNvPr id="22" name="TextBox 21">
            <a:extLst>
              <a:ext uri="{FF2B5EF4-FFF2-40B4-BE49-F238E27FC236}">
                <a16:creationId xmlns:a16="http://schemas.microsoft.com/office/drawing/2014/main" id="{33CA68DA-2D98-ED45-A61A-4180F9906B82}"/>
              </a:ext>
            </a:extLst>
          </p:cNvPr>
          <p:cNvSpPr txBox="1"/>
          <p:nvPr/>
        </p:nvSpPr>
        <p:spPr>
          <a:xfrm>
            <a:off x="7882344" y="571868"/>
            <a:ext cx="561372" cy="369332"/>
          </a:xfrm>
          <a:prstGeom prst="rect">
            <a:avLst/>
          </a:prstGeom>
          <a:noFill/>
        </p:spPr>
        <p:txBody>
          <a:bodyPr wrap="none" rtlCol="0">
            <a:spAutoFit/>
          </a:bodyPr>
          <a:lstStyle/>
          <a:p>
            <a:r>
              <a:rPr lang="en-US" dirty="0">
                <a:solidFill>
                  <a:schemeClr val="bg1"/>
                </a:solidFill>
              </a:rPr>
              <a:t>D73</a:t>
            </a:r>
          </a:p>
        </p:txBody>
      </p:sp>
      <p:sp>
        <p:nvSpPr>
          <p:cNvPr id="23" name="TextBox 22">
            <a:extLst>
              <a:ext uri="{FF2B5EF4-FFF2-40B4-BE49-F238E27FC236}">
                <a16:creationId xmlns:a16="http://schemas.microsoft.com/office/drawing/2014/main" id="{76873FDC-4C15-2A47-ADA3-82000FD845F9}"/>
              </a:ext>
            </a:extLst>
          </p:cNvPr>
          <p:cNvSpPr txBox="1"/>
          <p:nvPr/>
        </p:nvSpPr>
        <p:spPr>
          <a:xfrm rot="5400000">
            <a:off x="9026817" y="1446145"/>
            <a:ext cx="724878" cy="369332"/>
          </a:xfrm>
          <a:prstGeom prst="rect">
            <a:avLst/>
          </a:prstGeom>
          <a:noFill/>
        </p:spPr>
        <p:txBody>
          <a:bodyPr wrap="none" rtlCol="0">
            <a:spAutoFit/>
          </a:bodyPr>
          <a:lstStyle/>
          <a:p>
            <a:r>
              <a:rPr lang="en-US" dirty="0">
                <a:solidFill>
                  <a:schemeClr val="bg1"/>
                </a:solidFill>
              </a:rPr>
              <a:t>C ring</a:t>
            </a:r>
          </a:p>
        </p:txBody>
      </p:sp>
      <p:cxnSp>
        <p:nvCxnSpPr>
          <p:cNvPr id="4" name="Straight Connector 3">
            <a:extLst>
              <a:ext uri="{FF2B5EF4-FFF2-40B4-BE49-F238E27FC236}">
                <a16:creationId xmlns:a16="http://schemas.microsoft.com/office/drawing/2014/main" id="{BFC62598-80B2-264F-B453-574904CA2073}"/>
              </a:ext>
            </a:extLst>
          </p:cNvPr>
          <p:cNvCxnSpPr>
            <a:cxnSpLocks/>
          </p:cNvCxnSpPr>
          <p:nvPr/>
        </p:nvCxnSpPr>
        <p:spPr>
          <a:xfrm>
            <a:off x="5412855" y="2365563"/>
            <a:ext cx="25592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F9E3D2-CB6D-524B-B087-EB864FC70654}"/>
              </a:ext>
            </a:extLst>
          </p:cNvPr>
          <p:cNvCxnSpPr>
            <a:cxnSpLocks/>
          </p:cNvCxnSpPr>
          <p:nvPr/>
        </p:nvCxnSpPr>
        <p:spPr>
          <a:xfrm>
            <a:off x="5412855" y="103119"/>
            <a:ext cx="25592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D1A2B30-1480-B040-B612-50E7F729B881}"/>
              </a:ext>
            </a:extLst>
          </p:cNvPr>
          <p:cNvCxnSpPr>
            <a:cxnSpLocks/>
          </p:cNvCxnSpPr>
          <p:nvPr/>
        </p:nvCxnSpPr>
        <p:spPr>
          <a:xfrm>
            <a:off x="5412855" y="103119"/>
            <a:ext cx="0" cy="22624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8BAD5C-B394-0646-B166-62FCAAB74E8B}"/>
              </a:ext>
            </a:extLst>
          </p:cNvPr>
          <p:cNvCxnSpPr>
            <a:cxnSpLocks/>
          </p:cNvCxnSpPr>
          <p:nvPr/>
        </p:nvCxnSpPr>
        <p:spPr>
          <a:xfrm>
            <a:off x="7979981" y="103119"/>
            <a:ext cx="0" cy="22624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BC44576-E1CD-3244-AB56-9FD9F9F93553}"/>
              </a:ext>
            </a:extLst>
          </p:cNvPr>
          <p:cNvCxnSpPr>
            <a:cxnSpLocks/>
          </p:cNvCxnSpPr>
          <p:nvPr/>
        </p:nvCxnSpPr>
        <p:spPr>
          <a:xfrm flipH="1">
            <a:off x="5921406" y="5370990"/>
            <a:ext cx="1260629" cy="3994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AAA22D-86D6-E74D-BB64-0881C02F73BD}"/>
              </a:ext>
            </a:extLst>
          </p:cNvPr>
          <p:cNvCxnSpPr>
            <a:cxnSpLocks/>
          </p:cNvCxnSpPr>
          <p:nvPr/>
        </p:nvCxnSpPr>
        <p:spPr>
          <a:xfrm flipH="1">
            <a:off x="5220070" y="3882492"/>
            <a:ext cx="619219" cy="9203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Freeform 48">
            <a:extLst>
              <a:ext uri="{FF2B5EF4-FFF2-40B4-BE49-F238E27FC236}">
                <a16:creationId xmlns:a16="http://schemas.microsoft.com/office/drawing/2014/main" id="{617D1C2A-5CF1-5448-BC75-946CEF2C2183}"/>
              </a:ext>
            </a:extLst>
          </p:cNvPr>
          <p:cNvSpPr/>
          <p:nvPr/>
        </p:nvSpPr>
        <p:spPr>
          <a:xfrm>
            <a:off x="5832629" y="3829824"/>
            <a:ext cx="1553839" cy="1567799"/>
          </a:xfrm>
          <a:custGeom>
            <a:avLst/>
            <a:gdLst>
              <a:gd name="connsiteX0" fmla="*/ 0 w 1553839"/>
              <a:gd name="connsiteY0" fmla="*/ 40840 h 1567799"/>
              <a:gd name="connsiteX1" fmla="*/ 630315 w 1553839"/>
              <a:gd name="connsiteY1" fmla="*/ 14207 h 1567799"/>
              <a:gd name="connsiteX2" fmla="*/ 1349406 w 1553839"/>
              <a:gd name="connsiteY2" fmla="*/ 236149 h 1567799"/>
              <a:gd name="connsiteX3" fmla="*/ 1553592 w 1553839"/>
              <a:gd name="connsiteY3" fmla="*/ 901974 h 1567799"/>
              <a:gd name="connsiteX4" fmla="*/ 1322773 w 1553839"/>
              <a:gd name="connsiteY4" fmla="*/ 1567799 h 1567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839" h="1567799">
                <a:moveTo>
                  <a:pt x="0" y="40840"/>
                </a:moveTo>
                <a:cubicBezTo>
                  <a:pt x="202707" y="11248"/>
                  <a:pt x="405414" y="-18344"/>
                  <a:pt x="630315" y="14207"/>
                </a:cubicBezTo>
                <a:cubicBezTo>
                  <a:pt x="855216" y="46758"/>
                  <a:pt x="1195527" y="88188"/>
                  <a:pt x="1349406" y="236149"/>
                </a:cubicBezTo>
                <a:cubicBezTo>
                  <a:pt x="1503285" y="384110"/>
                  <a:pt x="1558031" y="680032"/>
                  <a:pt x="1553592" y="901974"/>
                </a:cubicBezTo>
                <a:cubicBezTo>
                  <a:pt x="1549153" y="1123916"/>
                  <a:pt x="1435224" y="1360653"/>
                  <a:pt x="1322773" y="1567799"/>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A816E9EA-668B-4A49-87D6-F93054FC44F8}"/>
              </a:ext>
            </a:extLst>
          </p:cNvPr>
          <p:cNvSpPr/>
          <p:nvPr/>
        </p:nvSpPr>
        <p:spPr>
          <a:xfrm>
            <a:off x="5237825" y="4793942"/>
            <a:ext cx="692458" cy="976543"/>
          </a:xfrm>
          <a:custGeom>
            <a:avLst/>
            <a:gdLst>
              <a:gd name="connsiteX0" fmla="*/ 0 w 692458"/>
              <a:gd name="connsiteY0" fmla="*/ 0 h 976543"/>
              <a:gd name="connsiteX1" fmla="*/ 523783 w 692458"/>
              <a:gd name="connsiteY1" fmla="*/ 426128 h 976543"/>
              <a:gd name="connsiteX2" fmla="*/ 692458 w 692458"/>
              <a:gd name="connsiteY2" fmla="*/ 976543 h 976543"/>
            </a:gdLst>
            <a:ahLst/>
            <a:cxnLst>
              <a:cxn ang="0">
                <a:pos x="connsiteX0" y="connsiteY0"/>
              </a:cxn>
              <a:cxn ang="0">
                <a:pos x="connsiteX1" y="connsiteY1"/>
              </a:cxn>
              <a:cxn ang="0">
                <a:pos x="connsiteX2" y="connsiteY2"/>
              </a:cxn>
            </a:cxnLst>
            <a:rect l="l" t="t" r="r" b="b"/>
            <a:pathLst>
              <a:path w="692458" h="976543">
                <a:moveTo>
                  <a:pt x="0" y="0"/>
                </a:moveTo>
                <a:cubicBezTo>
                  <a:pt x="204186" y="131685"/>
                  <a:pt x="408373" y="263371"/>
                  <a:pt x="523783" y="426128"/>
                </a:cubicBezTo>
                <a:cubicBezTo>
                  <a:pt x="639193" y="588885"/>
                  <a:pt x="665825" y="782714"/>
                  <a:pt x="692458" y="976543"/>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88137B6-5078-C640-85C3-59035CAFD326}"/>
              </a:ext>
            </a:extLst>
          </p:cNvPr>
          <p:cNvSpPr txBox="1"/>
          <p:nvPr/>
        </p:nvSpPr>
        <p:spPr>
          <a:xfrm>
            <a:off x="9795628" y="221014"/>
            <a:ext cx="2467417" cy="1938992"/>
          </a:xfrm>
          <a:prstGeom prst="rect">
            <a:avLst/>
          </a:prstGeom>
          <a:noFill/>
        </p:spPr>
        <p:txBody>
          <a:bodyPr wrap="square" rtlCol="0">
            <a:spAutoFit/>
          </a:bodyPr>
          <a:lstStyle/>
          <a:p>
            <a:pPr algn="ctr"/>
            <a:r>
              <a:rPr lang="en-US" sz="2400" dirty="0">
                <a:solidFill>
                  <a:srgbClr val="FFFFFF"/>
                </a:solidFill>
              </a:rPr>
              <a:t>Cassini ISS</a:t>
            </a:r>
          </a:p>
          <a:p>
            <a:pPr algn="ctr"/>
            <a:r>
              <a:rPr lang="en-US" sz="2400" dirty="0">
                <a:solidFill>
                  <a:srgbClr val="FFFFFF"/>
                </a:solidFill>
              </a:rPr>
              <a:t>Rev 245</a:t>
            </a:r>
          </a:p>
          <a:p>
            <a:pPr algn="ctr"/>
            <a:r>
              <a:rPr lang="en-US" sz="2400" dirty="0">
                <a:solidFill>
                  <a:srgbClr val="FFFFFF"/>
                </a:solidFill>
              </a:rPr>
              <a:t>HPCLOSE001</a:t>
            </a:r>
          </a:p>
          <a:p>
            <a:pPr algn="ctr"/>
            <a:r>
              <a:rPr lang="en-US" sz="2400" dirty="0">
                <a:solidFill>
                  <a:srgbClr val="FFFFFF"/>
                </a:solidFill>
              </a:rPr>
              <a:t>N1855259044</a:t>
            </a:r>
          </a:p>
          <a:p>
            <a:pPr algn="ctr"/>
            <a:r>
              <a:rPr lang="en-US" sz="2400" dirty="0">
                <a:solidFill>
                  <a:srgbClr val="FFFFFF"/>
                </a:solidFill>
              </a:rPr>
              <a:t>October 2016</a:t>
            </a:r>
          </a:p>
        </p:txBody>
      </p:sp>
      <p:sp>
        <p:nvSpPr>
          <p:cNvPr id="24" name="TextBox 23">
            <a:extLst>
              <a:ext uri="{FF2B5EF4-FFF2-40B4-BE49-F238E27FC236}">
                <a16:creationId xmlns:a16="http://schemas.microsoft.com/office/drawing/2014/main" id="{B85D090E-7C4D-544A-A442-C8575276F39E}"/>
              </a:ext>
            </a:extLst>
          </p:cNvPr>
          <p:cNvSpPr txBox="1"/>
          <p:nvPr/>
        </p:nvSpPr>
        <p:spPr>
          <a:xfrm>
            <a:off x="-614501" y="-26998"/>
            <a:ext cx="2467417" cy="646331"/>
          </a:xfrm>
          <a:prstGeom prst="rect">
            <a:avLst/>
          </a:prstGeom>
          <a:noFill/>
        </p:spPr>
        <p:txBody>
          <a:bodyPr wrap="square" rtlCol="0">
            <a:spAutoFit/>
          </a:bodyPr>
          <a:lstStyle/>
          <a:p>
            <a:pPr algn="ctr"/>
            <a:r>
              <a:rPr lang="en-US" sz="3600" dirty="0">
                <a:solidFill>
                  <a:srgbClr val="FFFFFF"/>
                </a:solidFill>
              </a:rPr>
              <a:t>D ring</a:t>
            </a:r>
          </a:p>
        </p:txBody>
      </p:sp>
    </p:spTree>
    <p:extLst>
      <p:ext uri="{BB962C8B-B14F-4D97-AF65-F5344CB8AC3E}">
        <p14:creationId xmlns:p14="http://schemas.microsoft.com/office/powerpoint/2010/main" val="1017445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2882465-E3E6-854F-954D-F74DB5A30BE5}"/>
              </a:ext>
            </a:extLst>
          </p:cNvPr>
          <p:cNvSpPr txBox="1"/>
          <p:nvPr/>
        </p:nvSpPr>
        <p:spPr>
          <a:xfrm>
            <a:off x="3773464" y="5484774"/>
            <a:ext cx="561372" cy="369332"/>
          </a:xfrm>
          <a:prstGeom prst="rect">
            <a:avLst/>
          </a:prstGeom>
          <a:noFill/>
        </p:spPr>
        <p:txBody>
          <a:bodyPr wrap="none" rtlCol="0">
            <a:spAutoFit/>
          </a:bodyPr>
          <a:lstStyle/>
          <a:p>
            <a:r>
              <a:rPr lang="en-US" dirty="0">
                <a:solidFill>
                  <a:schemeClr val="bg1"/>
                </a:solidFill>
              </a:rPr>
              <a:t>D68</a:t>
            </a:r>
          </a:p>
        </p:txBody>
      </p:sp>
      <p:sp>
        <p:nvSpPr>
          <p:cNvPr id="13" name="TextBox 12">
            <a:extLst>
              <a:ext uri="{FF2B5EF4-FFF2-40B4-BE49-F238E27FC236}">
                <a16:creationId xmlns:a16="http://schemas.microsoft.com/office/drawing/2014/main" id="{A3A2B856-B921-CB43-9C7C-C4B391A010F0}"/>
              </a:ext>
            </a:extLst>
          </p:cNvPr>
          <p:cNvSpPr txBox="1"/>
          <p:nvPr/>
        </p:nvSpPr>
        <p:spPr>
          <a:xfrm>
            <a:off x="3773464" y="4296214"/>
            <a:ext cx="561372" cy="369332"/>
          </a:xfrm>
          <a:prstGeom prst="rect">
            <a:avLst/>
          </a:prstGeom>
          <a:noFill/>
        </p:spPr>
        <p:txBody>
          <a:bodyPr wrap="none" rtlCol="0">
            <a:spAutoFit/>
          </a:bodyPr>
          <a:lstStyle/>
          <a:p>
            <a:r>
              <a:rPr lang="en-US" dirty="0">
                <a:solidFill>
                  <a:schemeClr val="bg1"/>
                </a:solidFill>
              </a:rPr>
              <a:t>D72</a:t>
            </a:r>
          </a:p>
        </p:txBody>
      </p:sp>
      <p:sp>
        <p:nvSpPr>
          <p:cNvPr id="14" name="TextBox 13">
            <a:extLst>
              <a:ext uri="{FF2B5EF4-FFF2-40B4-BE49-F238E27FC236}">
                <a16:creationId xmlns:a16="http://schemas.microsoft.com/office/drawing/2014/main" id="{26C804AD-F87A-D74A-B4F2-74067B5363D8}"/>
              </a:ext>
            </a:extLst>
          </p:cNvPr>
          <p:cNvSpPr txBox="1"/>
          <p:nvPr/>
        </p:nvSpPr>
        <p:spPr>
          <a:xfrm>
            <a:off x="3773464" y="3926882"/>
            <a:ext cx="561372" cy="369332"/>
          </a:xfrm>
          <a:prstGeom prst="rect">
            <a:avLst/>
          </a:prstGeom>
          <a:noFill/>
        </p:spPr>
        <p:txBody>
          <a:bodyPr wrap="none" rtlCol="0">
            <a:spAutoFit/>
          </a:bodyPr>
          <a:lstStyle/>
          <a:p>
            <a:r>
              <a:rPr lang="en-US" dirty="0">
                <a:solidFill>
                  <a:schemeClr val="bg1"/>
                </a:solidFill>
              </a:rPr>
              <a:t>D73</a:t>
            </a:r>
          </a:p>
        </p:txBody>
      </p:sp>
      <p:sp>
        <p:nvSpPr>
          <p:cNvPr id="15" name="TextBox 14">
            <a:extLst>
              <a:ext uri="{FF2B5EF4-FFF2-40B4-BE49-F238E27FC236}">
                <a16:creationId xmlns:a16="http://schemas.microsoft.com/office/drawing/2014/main" id="{DEBDE078-A1F5-064C-BFFA-C75C7E27106D}"/>
              </a:ext>
            </a:extLst>
          </p:cNvPr>
          <p:cNvSpPr txBox="1"/>
          <p:nvPr/>
        </p:nvSpPr>
        <p:spPr>
          <a:xfrm>
            <a:off x="3609958" y="3557550"/>
            <a:ext cx="724878" cy="369332"/>
          </a:xfrm>
          <a:prstGeom prst="rect">
            <a:avLst/>
          </a:prstGeom>
          <a:noFill/>
        </p:spPr>
        <p:txBody>
          <a:bodyPr wrap="none" rtlCol="0">
            <a:spAutoFit/>
          </a:bodyPr>
          <a:lstStyle/>
          <a:p>
            <a:r>
              <a:rPr lang="en-US" dirty="0">
                <a:solidFill>
                  <a:schemeClr val="bg1"/>
                </a:solidFill>
              </a:rPr>
              <a:t>C ring</a:t>
            </a:r>
          </a:p>
        </p:txBody>
      </p:sp>
      <p:sp>
        <p:nvSpPr>
          <p:cNvPr id="16" name="TextBox 15">
            <a:extLst>
              <a:ext uri="{FF2B5EF4-FFF2-40B4-BE49-F238E27FC236}">
                <a16:creationId xmlns:a16="http://schemas.microsoft.com/office/drawing/2014/main" id="{0E2385C4-CC2B-D142-8C5C-3302FFA0C0E7}"/>
              </a:ext>
            </a:extLst>
          </p:cNvPr>
          <p:cNvSpPr txBox="1"/>
          <p:nvPr/>
        </p:nvSpPr>
        <p:spPr>
          <a:xfrm>
            <a:off x="3535130" y="5989232"/>
            <a:ext cx="799706" cy="369332"/>
          </a:xfrm>
          <a:prstGeom prst="rect">
            <a:avLst/>
          </a:prstGeom>
          <a:noFill/>
        </p:spPr>
        <p:txBody>
          <a:bodyPr wrap="none" rtlCol="0">
            <a:spAutoFit/>
          </a:bodyPr>
          <a:lstStyle/>
          <a:p>
            <a:r>
              <a:rPr lang="en-US" dirty="0">
                <a:solidFill>
                  <a:schemeClr val="bg1"/>
                </a:solidFill>
              </a:rPr>
              <a:t>Saturn</a:t>
            </a:r>
          </a:p>
        </p:txBody>
      </p:sp>
      <p:sp>
        <p:nvSpPr>
          <p:cNvPr id="17" name="Down Arrow 16">
            <a:extLst>
              <a:ext uri="{FF2B5EF4-FFF2-40B4-BE49-F238E27FC236}">
                <a16:creationId xmlns:a16="http://schemas.microsoft.com/office/drawing/2014/main" id="{5720FB7C-09EE-E544-813B-C494DF56EC85}"/>
              </a:ext>
            </a:extLst>
          </p:cNvPr>
          <p:cNvSpPr/>
          <p:nvPr/>
        </p:nvSpPr>
        <p:spPr>
          <a:xfrm rot="3166713">
            <a:off x="3840310" y="6384045"/>
            <a:ext cx="291891" cy="45930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BE0ED44F-CEB0-5644-9CDE-78ECB33DE1E1}"/>
              </a:ext>
            </a:extLst>
          </p:cNvPr>
          <p:cNvSpPr/>
          <p:nvPr/>
        </p:nvSpPr>
        <p:spPr>
          <a:xfrm rot="3138727" flipV="1">
            <a:off x="3955583" y="3149620"/>
            <a:ext cx="258816" cy="44652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9EDDBA7-C2DA-3348-90CC-FA9CDBA242BC}"/>
              </a:ext>
            </a:extLst>
          </p:cNvPr>
          <p:cNvPicPr>
            <a:picLocks noChangeAspect="1"/>
          </p:cNvPicPr>
          <p:nvPr/>
        </p:nvPicPr>
        <p:blipFill rotWithShape="1">
          <a:blip r:embed="rId3"/>
          <a:srcRect l="602" t="2589" r="645" b="2265"/>
          <a:stretch/>
        </p:blipFill>
        <p:spPr>
          <a:xfrm rot="16200000">
            <a:off x="4303587" y="2998557"/>
            <a:ext cx="3890693" cy="3828193"/>
          </a:xfrm>
          <a:prstGeom prst="rect">
            <a:avLst/>
          </a:prstGeom>
        </p:spPr>
      </p:pic>
      <p:pic>
        <p:nvPicPr>
          <p:cNvPr id="3" name="Picture 2">
            <a:extLst>
              <a:ext uri="{FF2B5EF4-FFF2-40B4-BE49-F238E27FC236}">
                <a16:creationId xmlns:a16="http://schemas.microsoft.com/office/drawing/2014/main" id="{BC7C0847-F976-574C-A846-7F10E138EEAD}"/>
              </a:ext>
            </a:extLst>
          </p:cNvPr>
          <p:cNvPicPr>
            <a:picLocks noChangeAspect="1"/>
          </p:cNvPicPr>
          <p:nvPr/>
        </p:nvPicPr>
        <p:blipFill>
          <a:blip r:embed="rId4"/>
          <a:stretch>
            <a:fillRect/>
          </a:stretch>
        </p:blipFill>
        <p:spPr>
          <a:xfrm>
            <a:off x="1953088" y="103119"/>
            <a:ext cx="7772400" cy="2743200"/>
          </a:xfrm>
          <a:prstGeom prst="rect">
            <a:avLst/>
          </a:prstGeom>
        </p:spPr>
      </p:pic>
      <p:sp>
        <p:nvSpPr>
          <p:cNvPr id="19" name="TextBox 18">
            <a:extLst>
              <a:ext uri="{FF2B5EF4-FFF2-40B4-BE49-F238E27FC236}">
                <a16:creationId xmlns:a16="http://schemas.microsoft.com/office/drawing/2014/main" id="{0A666ACA-A07C-294F-8815-A47D69527FA4}"/>
              </a:ext>
            </a:extLst>
          </p:cNvPr>
          <p:cNvSpPr txBox="1"/>
          <p:nvPr/>
        </p:nvSpPr>
        <p:spPr>
          <a:xfrm>
            <a:off x="3373611" y="756534"/>
            <a:ext cx="561372" cy="369332"/>
          </a:xfrm>
          <a:prstGeom prst="rect">
            <a:avLst/>
          </a:prstGeom>
          <a:noFill/>
        </p:spPr>
        <p:txBody>
          <a:bodyPr wrap="none" rtlCol="0">
            <a:spAutoFit/>
          </a:bodyPr>
          <a:lstStyle/>
          <a:p>
            <a:r>
              <a:rPr lang="en-US" dirty="0">
                <a:solidFill>
                  <a:schemeClr val="bg1"/>
                </a:solidFill>
              </a:rPr>
              <a:t>D68</a:t>
            </a:r>
          </a:p>
        </p:txBody>
      </p:sp>
      <p:sp>
        <p:nvSpPr>
          <p:cNvPr id="21" name="TextBox 20">
            <a:extLst>
              <a:ext uri="{FF2B5EF4-FFF2-40B4-BE49-F238E27FC236}">
                <a16:creationId xmlns:a16="http://schemas.microsoft.com/office/drawing/2014/main" id="{6915D364-0968-8343-B528-89CCC6644ADE}"/>
              </a:ext>
            </a:extLst>
          </p:cNvPr>
          <p:cNvSpPr txBox="1"/>
          <p:nvPr/>
        </p:nvSpPr>
        <p:spPr>
          <a:xfrm>
            <a:off x="6393856" y="1190510"/>
            <a:ext cx="561372" cy="369332"/>
          </a:xfrm>
          <a:prstGeom prst="rect">
            <a:avLst/>
          </a:prstGeom>
          <a:noFill/>
        </p:spPr>
        <p:txBody>
          <a:bodyPr wrap="none" rtlCol="0">
            <a:spAutoFit/>
          </a:bodyPr>
          <a:lstStyle/>
          <a:p>
            <a:r>
              <a:rPr lang="en-US" dirty="0">
                <a:solidFill>
                  <a:schemeClr val="bg1"/>
                </a:solidFill>
              </a:rPr>
              <a:t>D72</a:t>
            </a:r>
          </a:p>
        </p:txBody>
      </p:sp>
      <p:sp>
        <p:nvSpPr>
          <p:cNvPr id="22" name="TextBox 21">
            <a:extLst>
              <a:ext uri="{FF2B5EF4-FFF2-40B4-BE49-F238E27FC236}">
                <a16:creationId xmlns:a16="http://schemas.microsoft.com/office/drawing/2014/main" id="{33CA68DA-2D98-ED45-A61A-4180F9906B82}"/>
              </a:ext>
            </a:extLst>
          </p:cNvPr>
          <p:cNvSpPr txBox="1"/>
          <p:nvPr/>
        </p:nvSpPr>
        <p:spPr>
          <a:xfrm>
            <a:off x="7882344" y="571868"/>
            <a:ext cx="561372" cy="369332"/>
          </a:xfrm>
          <a:prstGeom prst="rect">
            <a:avLst/>
          </a:prstGeom>
          <a:noFill/>
        </p:spPr>
        <p:txBody>
          <a:bodyPr wrap="none" rtlCol="0">
            <a:spAutoFit/>
          </a:bodyPr>
          <a:lstStyle/>
          <a:p>
            <a:r>
              <a:rPr lang="en-US" dirty="0">
                <a:solidFill>
                  <a:schemeClr val="bg1"/>
                </a:solidFill>
              </a:rPr>
              <a:t>D73</a:t>
            </a:r>
          </a:p>
        </p:txBody>
      </p:sp>
      <p:sp>
        <p:nvSpPr>
          <p:cNvPr id="23" name="TextBox 22">
            <a:extLst>
              <a:ext uri="{FF2B5EF4-FFF2-40B4-BE49-F238E27FC236}">
                <a16:creationId xmlns:a16="http://schemas.microsoft.com/office/drawing/2014/main" id="{76873FDC-4C15-2A47-ADA3-82000FD845F9}"/>
              </a:ext>
            </a:extLst>
          </p:cNvPr>
          <p:cNvSpPr txBox="1"/>
          <p:nvPr/>
        </p:nvSpPr>
        <p:spPr>
          <a:xfrm rot="5400000">
            <a:off x="9026817" y="1446145"/>
            <a:ext cx="724878" cy="369332"/>
          </a:xfrm>
          <a:prstGeom prst="rect">
            <a:avLst/>
          </a:prstGeom>
          <a:noFill/>
        </p:spPr>
        <p:txBody>
          <a:bodyPr wrap="none" rtlCol="0">
            <a:spAutoFit/>
          </a:bodyPr>
          <a:lstStyle/>
          <a:p>
            <a:r>
              <a:rPr lang="en-US" dirty="0">
                <a:solidFill>
                  <a:schemeClr val="bg1"/>
                </a:solidFill>
              </a:rPr>
              <a:t>C ring</a:t>
            </a:r>
          </a:p>
        </p:txBody>
      </p:sp>
      <p:sp>
        <p:nvSpPr>
          <p:cNvPr id="26" name="TextBox 25">
            <a:extLst>
              <a:ext uri="{FF2B5EF4-FFF2-40B4-BE49-F238E27FC236}">
                <a16:creationId xmlns:a16="http://schemas.microsoft.com/office/drawing/2014/main" id="{97F6948F-5A13-764D-83FB-A1164711536F}"/>
              </a:ext>
            </a:extLst>
          </p:cNvPr>
          <p:cNvSpPr txBox="1"/>
          <p:nvPr/>
        </p:nvSpPr>
        <p:spPr>
          <a:xfrm>
            <a:off x="9795628" y="221014"/>
            <a:ext cx="2467417" cy="1938992"/>
          </a:xfrm>
          <a:prstGeom prst="rect">
            <a:avLst/>
          </a:prstGeom>
          <a:noFill/>
        </p:spPr>
        <p:txBody>
          <a:bodyPr wrap="square" rtlCol="0">
            <a:spAutoFit/>
          </a:bodyPr>
          <a:lstStyle/>
          <a:p>
            <a:pPr algn="ctr"/>
            <a:r>
              <a:rPr lang="en-US" sz="2400" dirty="0">
                <a:solidFill>
                  <a:srgbClr val="FFFFFF"/>
                </a:solidFill>
              </a:rPr>
              <a:t>Cassini ISS</a:t>
            </a:r>
          </a:p>
          <a:p>
            <a:pPr algn="ctr"/>
            <a:r>
              <a:rPr lang="en-US" sz="2400" dirty="0">
                <a:solidFill>
                  <a:srgbClr val="FFFFFF"/>
                </a:solidFill>
              </a:rPr>
              <a:t>Rev 245</a:t>
            </a:r>
          </a:p>
          <a:p>
            <a:pPr algn="ctr"/>
            <a:r>
              <a:rPr lang="en-US" sz="2400" dirty="0">
                <a:solidFill>
                  <a:srgbClr val="FFFFFF"/>
                </a:solidFill>
              </a:rPr>
              <a:t>HPCLOSE001</a:t>
            </a:r>
          </a:p>
          <a:p>
            <a:pPr algn="ctr"/>
            <a:r>
              <a:rPr lang="en-US" sz="2400" dirty="0">
                <a:solidFill>
                  <a:srgbClr val="FFFFFF"/>
                </a:solidFill>
              </a:rPr>
              <a:t>N1855259044</a:t>
            </a:r>
          </a:p>
          <a:p>
            <a:pPr algn="ctr"/>
            <a:r>
              <a:rPr lang="en-US" sz="2400" dirty="0">
                <a:solidFill>
                  <a:srgbClr val="FFFFFF"/>
                </a:solidFill>
              </a:rPr>
              <a:t>October 2016</a:t>
            </a:r>
          </a:p>
        </p:txBody>
      </p:sp>
      <p:sp>
        <p:nvSpPr>
          <p:cNvPr id="28" name="TextBox 27">
            <a:extLst>
              <a:ext uri="{FF2B5EF4-FFF2-40B4-BE49-F238E27FC236}">
                <a16:creationId xmlns:a16="http://schemas.microsoft.com/office/drawing/2014/main" id="{EF570168-6A2D-F94C-91FC-4F4E68B24FB8}"/>
              </a:ext>
            </a:extLst>
          </p:cNvPr>
          <p:cNvSpPr txBox="1"/>
          <p:nvPr/>
        </p:nvSpPr>
        <p:spPr>
          <a:xfrm>
            <a:off x="-614501" y="-26998"/>
            <a:ext cx="2467417" cy="646331"/>
          </a:xfrm>
          <a:prstGeom prst="rect">
            <a:avLst/>
          </a:prstGeom>
          <a:noFill/>
        </p:spPr>
        <p:txBody>
          <a:bodyPr wrap="square" rtlCol="0">
            <a:spAutoFit/>
          </a:bodyPr>
          <a:lstStyle/>
          <a:p>
            <a:pPr algn="ctr"/>
            <a:r>
              <a:rPr lang="en-US" sz="3600" dirty="0">
                <a:solidFill>
                  <a:srgbClr val="FFFFFF"/>
                </a:solidFill>
              </a:rPr>
              <a:t>D ring</a:t>
            </a:r>
          </a:p>
        </p:txBody>
      </p:sp>
    </p:spTree>
    <p:extLst>
      <p:ext uri="{BB962C8B-B14F-4D97-AF65-F5344CB8AC3E}">
        <p14:creationId xmlns:p14="http://schemas.microsoft.com/office/powerpoint/2010/main" val="2238932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2882465-E3E6-854F-954D-F74DB5A30BE5}"/>
              </a:ext>
            </a:extLst>
          </p:cNvPr>
          <p:cNvSpPr txBox="1"/>
          <p:nvPr/>
        </p:nvSpPr>
        <p:spPr>
          <a:xfrm>
            <a:off x="6848259" y="5473944"/>
            <a:ext cx="561372" cy="369332"/>
          </a:xfrm>
          <a:prstGeom prst="rect">
            <a:avLst/>
          </a:prstGeom>
          <a:noFill/>
        </p:spPr>
        <p:txBody>
          <a:bodyPr wrap="none" rtlCol="0">
            <a:spAutoFit/>
          </a:bodyPr>
          <a:lstStyle/>
          <a:p>
            <a:r>
              <a:rPr lang="en-US" dirty="0">
                <a:solidFill>
                  <a:schemeClr val="bg1"/>
                </a:solidFill>
              </a:rPr>
              <a:t>D68</a:t>
            </a:r>
          </a:p>
        </p:txBody>
      </p:sp>
      <p:sp>
        <p:nvSpPr>
          <p:cNvPr id="13" name="TextBox 12">
            <a:extLst>
              <a:ext uri="{FF2B5EF4-FFF2-40B4-BE49-F238E27FC236}">
                <a16:creationId xmlns:a16="http://schemas.microsoft.com/office/drawing/2014/main" id="{A3A2B856-B921-CB43-9C7C-C4B391A010F0}"/>
              </a:ext>
            </a:extLst>
          </p:cNvPr>
          <p:cNvSpPr txBox="1"/>
          <p:nvPr/>
        </p:nvSpPr>
        <p:spPr>
          <a:xfrm>
            <a:off x="6848259" y="4285384"/>
            <a:ext cx="561372" cy="369332"/>
          </a:xfrm>
          <a:prstGeom prst="rect">
            <a:avLst/>
          </a:prstGeom>
          <a:noFill/>
        </p:spPr>
        <p:txBody>
          <a:bodyPr wrap="none" rtlCol="0">
            <a:spAutoFit/>
          </a:bodyPr>
          <a:lstStyle/>
          <a:p>
            <a:r>
              <a:rPr lang="en-US" dirty="0">
                <a:solidFill>
                  <a:schemeClr val="bg1"/>
                </a:solidFill>
              </a:rPr>
              <a:t>D72</a:t>
            </a:r>
          </a:p>
        </p:txBody>
      </p:sp>
      <p:sp>
        <p:nvSpPr>
          <p:cNvPr id="14" name="TextBox 13">
            <a:extLst>
              <a:ext uri="{FF2B5EF4-FFF2-40B4-BE49-F238E27FC236}">
                <a16:creationId xmlns:a16="http://schemas.microsoft.com/office/drawing/2014/main" id="{26C804AD-F87A-D74A-B4F2-74067B5363D8}"/>
              </a:ext>
            </a:extLst>
          </p:cNvPr>
          <p:cNvSpPr txBox="1"/>
          <p:nvPr/>
        </p:nvSpPr>
        <p:spPr>
          <a:xfrm>
            <a:off x="6848259" y="3916052"/>
            <a:ext cx="561372" cy="369332"/>
          </a:xfrm>
          <a:prstGeom prst="rect">
            <a:avLst/>
          </a:prstGeom>
          <a:noFill/>
        </p:spPr>
        <p:txBody>
          <a:bodyPr wrap="none" rtlCol="0">
            <a:spAutoFit/>
          </a:bodyPr>
          <a:lstStyle/>
          <a:p>
            <a:r>
              <a:rPr lang="en-US" dirty="0">
                <a:solidFill>
                  <a:schemeClr val="bg1"/>
                </a:solidFill>
              </a:rPr>
              <a:t>D73</a:t>
            </a:r>
          </a:p>
        </p:txBody>
      </p:sp>
      <p:sp>
        <p:nvSpPr>
          <p:cNvPr id="15" name="TextBox 14">
            <a:extLst>
              <a:ext uri="{FF2B5EF4-FFF2-40B4-BE49-F238E27FC236}">
                <a16:creationId xmlns:a16="http://schemas.microsoft.com/office/drawing/2014/main" id="{DEBDE078-A1F5-064C-BFFA-C75C7E27106D}"/>
              </a:ext>
            </a:extLst>
          </p:cNvPr>
          <p:cNvSpPr txBox="1"/>
          <p:nvPr/>
        </p:nvSpPr>
        <p:spPr>
          <a:xfrm>
            <a:off x="6684753" y="3546720"/>
            <a:ext cx="724878" cy="369332"/>
          </a:xfrm>
          <a:prstGeom prst="rect">
            <a:avLst/>
          </a:prstGeom>
          <a:noFill/>
        </p:spPr>
        <p:txBody>
          <a:bodyPr wrap="none" rtlCol="0">
            <a:spAutoFit/>
          </a:bodyPr>
          <a:lstStyle/>
          <a:p>
            <a:r>
              <a:rPr lang="en-US" dirty="0">
                <a:solidFill>
                  <a:schemeClr val="bg1"/>
                </a:solidFill>
              </a:rPr>
              <a:t>C ring</a:t>
            </a:r>
          </a:p>
        </p:txBody>
      </p:sp>
      <p:sp>
        <p:nvSpPr>
          <p:cNvPr id="16" name="TextBox 15">
            <a:extLst>
              <a:ext uri="{FF2B5EF4-FFF2-40B4-BE49-F238E27FC236}">
                <a16:creationId xmlns:a16="http://schemas.microsoft.com/office/drawing/2014/main" id="{0E2385C4-CC2B-D142-8C5C-3302FFA0C0E7}"/>
              </a:ext>
            </a:extLst>
          </p:cNvPr>
          <p:cNvSpPr txBox="1"/>
          <p:nvPr/>
        </p:nvSpPr>
        <p:spPr>
          <a:xfrm>
            <a:off x="6609925" y="5978402"/>
            <a:ext cx="799706" cy="369332"/>
          </a:xfrm>
          <a:prstGeom prst="rect">
            <a:avLst/>
          </a:prstGeom>
          <a:noFill/>
        </p:spPr>
        <p:txBody>
          <a:bodyPr wrap="none" rtlCol="0">
            <a:spAutoFit/>
          </a:bodyPr>
          <a:lstStyle/>
          <a:p>
            <a:r>
              <a:rPr lang="en-US" dirty="0">
                <a:solidFill>
                  <a:schemeClr val="bg1"/>
                </a:solidFill>
              </a:rPr>
              <a:t>Saturn</a:t>
            </a:r>
          </a:p>
        </p:txBody>
      </p:sp>
      <p:sp>
        <p:nvSpPr>
          <p:cNvPr id="17" name="Down Arrow 16">
            <a:extLst>
              <a:ext uri="{FF2B5EF4-FFF2-40B4-BE49-F238E27FC236}">
                <a16:creationId xmlns:a16="http://schemas.microsoft.com/office/drawing/2014/main" id="{5720FB7C-09EE-E544-813B-C494DF56EC85}"/>
              </a:ext>
            </a:extLst>
          </p:cNvPr>
          <p:cNvSpPr/>
          <p:nvPr/>
        </p:nvSpPr>
        <p:spPr>
          <a:xfrm rot="3166713">
            <a:off x="6915105" y="6373215"/>
            <a:ext cx="291891" cy="45930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BE0ED44F-CEB0-5644-9CDE-78ECB33DE1E1}"/>
              </a:ext>
            </a:extLst>
          </p:cNvPr>
          <p:cNvSpPr/>
          <p:nvPr/>
        </p:nvSpPr>
        <p:spPr>
          <a:xfrm rot="3138727" flipV="1">
            <a:off x="7030378" y="3138790"/>
            <a:ext cx="258816" cy="44652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9EDDBA7-C2DA-3348-90CC-FA9CDBA242BC}"/>
              </a:ext>
            </a:extLst>
          </p:cNvPr>
          <p:cNvPicPr>
            <a:picLocks noChangeAspect="1"/>
          </p:cNvPicPr>
          <p:nvPr/>
        </p:nvPicPr>
        <p:blipFill rotWithShape="1">
          <a:blip r:embed="rId3"/>
          <a:srcRect l="602" t="2589" r="645" b="2265"/>
          <a:stretch/>
        </p:blipFill>
        <p:spPr>
          <a:xfrm rot="16200000">
            <a:off x="7378382" y="2987727"/>
            <a:ext cx="3890693" cy="3828193"/>
          </a:xfrm>
          <a:prstGeom prst="rect">
            <a:avLst/>
          </a:prstGeom>
        </p:spPr>
      </p:pic>
      <p:pic>
        <p:nvPicPr>
          <p:cNvPr id="4" name="Picture 3">
            <a:extLst>
              <a:ext uri="{FF2B5EF4-FFF2-40B4-BE49-F238E27FC236}">
                <a16:creationId xmlns:a16="http://schemas.microsoft.com/office/drawing/2014/main" id="{DCC09277-7A92-B04C-96C1-E4F9637E6215}"/>
              </a:ext>
            </a:extLst>
          </p:cNvPr>
          <p:cNvPicPr>
            <a:picLocks noChangeAspect="1"/>
          </p:cNvPicPr>
          <p:nvPr/>
        </p:nvPicPr>
        <p:blipFill>
          <a:blip r:embed="rId4"/>
          <a:stretch>
            <a:fillRect/>
          </a:stretch>
        </p:blipFill>
        <p:spPr>
          <a:xfrm>
            <a:off x="1957167" y="103119"/>
            <a:ext cx="7772400" cy="2743200"/>
          </a:xfrm>
          <a:prstGeom prst="rect">
            <a:avLst/>
          </a:prstGeom>
        </p:spPr>
      </p:pic>
      <p:sp>
        <p:nvSpPr>
          <p:cNvPr id="19" name="TextBox 18">
            <a:extLst>
              <a:ext uri="{FF2B5EF4-FFF2-40B4-BE49-F238E27FC236}">
                <a16:creationId xmlns:a16="http://schemas.microsoft.com/office/drawing/2014/main" id="{0A666ACA-A07C-294F-8815-A47D69527FA4}"/>
              </a:ext>
            </a:extLst>
          </p:cNvPr>
          <p:cNvSpPr txBox="1"/>
          <p:nvPr/>
        </p:nvSpPr>
        <p:spPr>
          <a:xfrm>
            <a:off x="3373611" y="756534"/>
            <a:ext cx="561372" cy="369332"/>
          </a:xfrm>
          <a:prstGeom prst="rect">
            <a:avLst/>
          </a:prstGeom>
          <a:noFill/>
        </p:spPr>
        <p:txBody>
          <a:bodyPr wrap="none" rtlCol="0">
            <a:spAutoFit/>
          </a:bodyPr>
          <a:lstStyle/>
          <a:p>
            <a:r>
              <a:rPr lang="en-US" dirty="0">
                <a:solidFill>
                  <a:schemeClr val="bg1"/>
                </a:solidFill>
              </a:rPr>
              <a:t>D68</a:t>
            </a:r>
          </a:p>
        </p:txBody>
      </p:sp>
      <p:sp>
        <p:nvSpPr>
          <p:cNvPr id="21" name="TextBox 20">
            <a:extLst>
              <a:ext uri="{FF2B5EF4-FFF2-40B4-BE49-F238E27FC236}">
                <a16:creationId xmlns:a16="http://schemas.microsoft.com/office/drawing/2014/main" id="{6915D364-0968-8343-B528-89CCC6644ADE}"/>
              </a:ext>
            </a:extLst>
          </p:cNvPr>
          <p:cNvSpPr txBox="1"/>
          <p:nvPr/>
        </p:nvSpPr>
        <p:spPr>
          <a:xfrm>
            <a:off x="6393856" y="1190510"/>
            <a:ext cx="561372" cy="369332"/>
          </a:xfrm>
          <a:prstGeom prst="rect">
            <a:avLst/>
          </a:prstGeom>
          <a:noFill/>
        </p:spPr>
        <p:txBody>
          <a:bodyPr wrap="none" rtlCol="0">
            <a:spAutoFit/>
          </a:bodyPr>
          <a:lstStyle/>
          <a:p>
            <a:r>
              <a:rPr lang="en-US" dirty="0">
                <a:solidFill>
                  <a:schemeClr val="bg1"/>
                </a:solidFill>
              </a:rPr>
              <a:t>D72</a:t>
            </a:r>
          </a:p>
        </p:txBody>
      </p:sp>
      <p:sp>
        <p:nvSpPr>
          <p:cNvPr id="22" name="TextBox 21">
            <a:extLst>
              <a:ext uri="{FF2B5EF4-FFF2-40B4-BE49-F238E27FC236}">
                <a16:creationId xmlns:a16="http://schemas.microsoft.com/office/drawing/2014/main" id="{33CA68DA-2D98-ED45-A61A-4180F9906B82}"/>
              </a:ext>
            </a:extLst>
          </p:cNvPr>
          <p:cNvSpPr txBox="1"/>
          <p:nvPr/>
        </p:nvSpPr>
        <p:spPr>
          <a:xfrm>
            <a:off x="7882344" y="571868"/>
            <a:ext cx="561372" cy="369332"/>
          </a:xfrm>
          <a:prstGeom prst="rect">
            <a:avLst/>
          </a:prstGeom>
          <a:noFill/>
        </p:spPr>
        <p:txBody>
          <a:bodyPr wrap="none" rtlCol="0">
            <a:spAutoFit/>
          </a:bodyPr>
          <a:lstStyle/>
          <a:p>
            <a:r>
              <a:rPr lang="en-US" dirty="0">
                <a:solidFill>
                  <a:schemeClr val="bg1"/>
                </a:solidFill>
              </a:rPr>
              <a:t>D73</a:t>
            </a:r>
          </a:p>
        </p:txBody>
      </p:sp>
      <p:sp>
        <p:nvSpPr>
          <p:cNvPr id="23" name="TextBox 22">
            <a:extLst>
              <a:ext uri="{FF2B5EF4-FFF2-40B4-BE49-F238E27FC236}">
                <a16:creationId xmlns:a16="http://schemas.microsoft.com/office/drawing/2014/main" id="{76873FDC-4C15-2A47-ADA3-82000FD845F9}"/>
              </a:ext>
            </a:extLst>
          </p:cNvPr>
          <p:cNvSpPr txBox="1"/>
          <p:nvPr/>
        </p:nvSpPr>
        <p:spPr>
          <a:xfrm rot="5400000">
            <a:off x="9026817" y="1446145"/>
            <a:ext cx="724878" cy="369332"/>
          </a:xfrm>
          <a:prstGeom prst="rect">
            <a:avLst/>
          </a:prstGeom>
          <a:noFill/>
        </p:spPr>
        <p:txBody>
          <a:bodyPr wrap="none" rtlCol="0">
            <a:spAutoFit/>
          </a:bodyPr>
          <a:lstStyle/>
          <a:p>
            <a:r>
              <a:rPr lang="en-US" dirty="0">
                <a:solidFill>
                  <a:schemeClr val="bg1"/>
                </a:solidFill>
              </a:rPr>
              <a:t>C ring</a:t>
            </a:r>
          </a:p>
        </p:txBody>
      </p:sp>
      <p:sp>
        <p:nvSpPr>
          <p:cNvPr id="25" name="TextBox 24">
            <a:extLst>
              <a:ext uri="{FF2B5EF4-FFF2-40B4-BE49-F238E27FC236}">
                <a16:creationId xmlns:a16="http://schemas.microsoft.com/office/drawing/2014/main" id="{733F3369-1DB4-6E49-B1DC-39C108FEEB89}"/>
              </a:ext>
            </a:extLst>
          </p:cNvPr>
          <p:cNvSpPr txBox="1"/>
          <p:nvPr/>
        </p:nvSpPr>
        <p:spPr>
          <a:xfrm>
            <a:off x="5923342" y="294613"/>
            <a:ext cx="941027" cy="369332"/>
          </a:xfrm>
          <a:prstGeom prst="rect">
            <a:avLst/>
          </a:prstGeom>
          <a:noFill/>
        </p:spPr>
        <p:txBody>
          <a:bodyPr wrap="none" rtlCol="0">
            <a:spAutoFit/>
          </a:bodyPr>
          <a:lstStyle/>
          <a:p>
            <a:r>
              <a:rPr lang="en-US" dirty="0">
                <a:solidFill>
                  <a:srgbClr val="FF0000"/>
                </a:solidFill>
              </a:rPr>
              <a:t>Voyager</a:t>
            </a:r>
          </a:p>
        </p:txBody>
      </p:sp>
      <p:pic>
        <p:nvPicPr>
          <p:cNvPr id="6" name="Picture 5">
            <a:extLst>
              <a:ext uri="{FF2B5EF4-FFF2-40B4-BE49-F238E27FC236}">
                <a16:creationId xmlns:a16="http://schemas.microsoft.com/office/drawing/2014/main" id="{5E855D09-79E6-4840-ADD3-1A49C5DACF55}"/>
              </a:ext>
            </a:extLst>
          </p:cNvPr>
          <p:cNvPicPr>
            <a:picLocks noChangeAspect="1"/>
          </p:cNvPicPr>
          <p:nvPr/>
        </p:nvPicPr>
        <p:blipFill rotWithShape="1">
          <a:blip r:embed="rId5"/>
          <a:srcRect l="1503" t="3223" r="1151" b="3430"/>
          <a:stretch/>
        </p:blipFill>
        <p:spPr>
          <a:xfrm>
            <a:off x="2143595" y="2956476"/>
            <a:ext cx="3989325" cy="3908586"/>
          </a:xfrm>
          <a:prstGeom prst="rect">
            <a:avLst/>
          </a:prstGeom>
        </p:spPr>
      </p:pic>
      <p:sp>
        <p:nvSpPr>
          <p:cNvPr id="26" name="TextBox 25">
            <a:extLst>
              <a:ext uri="{FF2B5EF4-FFF2-40B4-BE49-F238E27FC236}">
                <a16:creationId xmlns:a16="http://schemas.microsoft.com/office/drawing/2014/main" id="{D6E1E8B4-B734-3A43-8A09-98F9E0226EB3}"/>
              </a:ext>
            </a:extLst>
          </p:cNvPr>
          <p:cNvSpPr txBox="1"/>
          <p:nvPr/>
        </p:nvSpPr>
        <p:spPr>
          <a:xfrm>
            <a:off x="9795628" y="221014"/>
            <a:ext cx="2467417" cy="1938992"/>
          </a:xfrm>
          <a:prstGeom prst="rect">
            <a:avLst/>
          </a:prstGeom>
          <a:noFill/>
        </p:spPr>
        <p:txBody>
          <a:bodyPr wrap="square" rtlCol="0">
            <a:spAutoFit/>
          </a:bodyPr>
          <a:lstStyle/>
          <a:p>
            <a:pPr algn="ctr"/>
            <a:r>
              <a:rPr lang="en-US" sz="2400" dirty="0">
                <a:solidFill>
                  <a:srgbClr val="FFFFFF"/>
                </a:solidFill>
              </a:rPr>
              <a:t>Cassini ISS</a:t>
            </a:r>
          </a:p>
          <a:p>
            <a:pPr algn="ctr"/>
            <a:r>
              <a:rPr lang="en-US" sz="2400" dirty="0">
                <a:solidFill>
                  <a:srgbClr val="FFFFFF"/>
                </a:solidFill>
              </a:rPr>
              <a:t>Rev 245</a:t>
            </a:r>
          </a:p>
          <a:p>
            <a:pPr algn="ctr"/>
            <a:r>
              <a:rPr lang="en-US" sz="2400" dirty="0">
                <a:solidFill>
                  <a:srgbClr val="FFFFFF"/>
                </a:solidFill>
              </a:rPr>
              <a:t>HPCLOSE001</a:t>
            </a:r>
          </a:p>
          <a:p>
            <a:pPr algn="ctr"/>
            <a:r>
              <a:rPr lang="en-US" sz="2400" dirty="0">
                <a:solidFill>
                  <a:srgbClr val="FFFFFF"/>
                </a:solidFill>
              </a:rPr>
              <a:t>N1855259044</a:t>
            </a:r>
          </a:p>
          <a:p>
            <a:pPr algn="ctr"/>
            <a:r>
              <a:rPr lang="en-US" sz="2400" dirty="0">
                <a:solidFill>
                  <a:srgbClr val="FFFFFF"/>
                </a:solidFill>
              </a:rPr>
              <a:t>October 2016</a:t>
            </a:r>
          </a:p>
        </p:txBody>
      </p:sp>
      <p:sp>
        <p:nvSpPr>
          <p:cNvPr id="27" name="TextBox 26">
            <a:extLst>
              <a:ext uri="{FF2B5EF4-FFF2-40B4-BE49-F238E27FC236}">
                <a16:creationId xmlns:a16="http://schemas.microsoft.com/office/drawing/2014/main" id="{91A4E823-24D4-B242-9200-195F0DE12045}"/>
              </a:ext>
            </a:extLst>
          </p:cNvPr>
          <p:cNvSpPr txBox="1"/>
          <p:nvPr/>
        </p:nvSpPr>
        <p:spPr>
          <a:xfrm>
            <a:off x="-200151" y="3496921"/>
            <a:ext cx="2467417" cy="1200329"/>
          </a:xfrm>
          <a:prstGeom prst="rect">
            <a:avLst/>
          </a:prstGeom>
          <a:noFill/>
        </p:spPr>
        <p:txBody>
          <a:bodyPr wrap="square" rtlCol="0">
            <a:spAutoFit/>
          </a:bodyPr>
          <a:lstStyle/>
          <a:p>
            <a:pPr algn="ctr"/>
            <a:r>
              <a:rPr lang="en-US" sz="2400" dirty="0">
                <a:solidFill>
                  <a:srgbClr val="FFFFFF"/>
                </a:solidFill>
              </a:rPr>
              <a:t>Voyager 1 ISS</a:t>
            </a:r>
          </a:p>
          <a:p>
            <a:pPr algn="ctr"/>
            <a:r>
              <a:rPr lang="en-US" sz="2400" dirty="0">
                <a:solidFill>
                  <a:srgbClr val="FFFFFF"/>
                </a:solidFill>
              </a:rPr>
              <a:t>C3494650</a:t>
            </a:r>
          </a:p>
          <a:p>
            <a:pPr algn="ctr"/>
            <a:r>
              <a:rPr lang="en-US" sz="2400" dirty="0">
                <a:solidFill>
                  <a:srgbClr val="FFFFFF"/>
                </a:solidFill>
              </a:rPr>
              <a:t>November 1980</a:t>
            </a:r>
          </a:p>
        </p:txBody>
      </p:sp>
      <p:sp>
        <p:nvSpPr>
          <p:cNvPr id="28" name="TextBox 27">
            <a:extLst>
              <a:ext uri="{FF2B5EF4-FFF2-40B4-BE49-F238E27FC236}">
                <a16:creationId xmlns:a16="http://schemas.microsoft.com/office/drawing/2014/main" id="{7571F45D-618B-7749-89F9-FFE71E236C17}"/>
              </a:ext>
            </a:extLst>
          </p:cNvPr>
          <p:cNvSpPr txBox="1"/>
          <p:nvPr/>
        </p:nvSpPr>
        <p:spPr>
          <a:xfrm>
            <a:off x="4138257" y="4327918"/>
            <a:ext cx="561372" cy="369332"/>
          </a:xfrm>
          <a:prstGeom prst="rect">
            <a:avLst/>
          </a:prstGeom>
          <a:noFill/>
        </p:spPr>
        <p:txBody>
          <a:bodyPr wrap="none" rtlCol="0">
            <a:spAutoFit/>
          </a:bodyPr>
          <a:lstStyle/>
          <a:p>
            <a:r>
              <a:rPr lang="en-US" dirty="0">
                <a:solidFill>
                  <a:schemeClr val="bg1"/>
                </a:solidFill>
              </a:rPr>
              <a:t>D68</a:t>
            </a:r>
          </a:p>
        </p:txBody>
      </p:sp>
      <p:sp>
        <p:nvSpPr>
          <p:cNvPr id="29" name="TextBox 28">
            <a:extLst>
              <a:ext uri="{FF2B5EF4-FFF2-40B4-BE49-F238E27FC236}">
                <a16:creationId xmlns:a16="http://schemas.microsoft.com/office/drawing/2014/main" id="{B525C3C3-DAD8-B342-8B8A-3785F9731729}"/>
              </a:ext>
            </a:extLst>
          </p:cNvPr>
          <p:cNvSpPr txBox="1"/>
          <p:nvPr/>
        </p:nvSpPr>
        <p:spPr>
          <a:xfrm>
            <a:off x="5281995" y="4043028"/>
            <a:ext cx="561372" cy="369332"/>
          </a:xfrm>
          <a:prstGeom prst="rect">
            <a:avLst/>
          </a:prstGeom>
          <a:noFill/>
        </p:spPr>
        <p:txBody>
          <a:bodyPr wrap="none" rtlCol="0">
            <a:spAutoFit/>
          </a:bodyPr>
          <a:lstStyle/>
          <a:p>
            <a:r>
              <a:rPr lang="en-US" dirty="0">
                <a:solidFill>
                  <a:schemeClr val="bg1"/>
                </a:solidFill>
              </a:rPr>
              <a:t>D72</a:t>
            </a:r>
          </a:p>
        </p:txBody>
      </p:sp>
      <p:sp>
        <p:nvSpPr>
          <p:cNvPr id="30" name="TextBox 29">
            <a:extLst>
              <a:ext uri="{FF2B5EF4-FFF2-40B4-BE49-F238E27FC236}">
                <a16:creationId xmlns:a16="http://schemas.microsoft.com/office/drawing/2014/main" id="{2AC3E481-670E-C549-A6D5-E3E87226533E}"/>
              </a:ext>
            </a:extLst>
          </p:cNvPr>
          <p:cNvSpPr txBox="1"/>
          <p:nvPr/>
        </p:nvSpPr>
        <p:spPr>
          <a:xfrm>
            <a:off x="5753381" y="4029065"/>
            <a:ext cx="561372" cy="369332"/>
          </a:xfrm>
          <a:prstGeom prst="rect">
            <a:avLst/>
          </a:prstGeom>
          <a:noFill/>
        </p:spPr>
        <p:txBody>
          <a:bodyPr wrap="none" rtlCol="0">
            <a:spAutoFit/>
          </a:bodyPr>
          <a:lstStyle/>
          <a:p>
            <a:r>
              <a:rPr lang="en-US" dirty="0">
                <a:solidFill>
                  <a:schemeClr val="bg1"/>
                </a:solidFill>
              </a:rPr>
              <a:t>D73</a:t>
            </a:r>
          </a:p>
        </p:txBody>
      </p:sp>
      <p:sp>
        <p:nvSpPr>
          <p:cNvPr id="31" name="TextBox 30">
            <a:extLst>
              <a:ext uri="{FF2B5EF4-FFF2-40B4-BE49-F238E27FC236}">
                <a16:creationId xmlns:a16="http://schemas.microsoft.com/office/drawing/2014/main" id="{BE58E1E5-5F71-F942-B6CD-A37C2CAEB7C8}"/>
              </a:ext>
            </a:extLst>
          </p:cNvPr>
          <p:cNvSpPr txBox="1"/>
          <p:nvPr/>
        </p:nvSpPr>
        <p:spPr>
          <a:xfrm>
            <a:off x="-614501" y="-26998"/>
            <a:ext cx="2467417" cy="646331"/>
          </a:xfrm>
          <a:prstGeom prst="rect">
            <a:avLst/>
          </a:prstGeom>
          <a:noFill/>
        </p:spPr>
        <p:txBody>
          <a:bodyPr wrap="square" rtlCol="0">
            <a:spAutoFit/>
          </a:bodyPr>
          <a:lstStyle/>
          <a:p>
            <a:pPr algn="ctr"/>
            <a:r>
              <a:rPr lang="en-US" sz="3600" dirty="0">
                <a:solidFill>
                  <a:srgbClr val="FFFFFF"/>
                </a:solidFill>
              </a:rPr>
              <a:t>D ring</a:t>
            </a:r>
          </a:p>
        </p:txBody>
      </p:sp>
    </p:spTree>
    <p:extLst>
      <p:ext uri="{BB962C8B-B14F-4D97-AF65-F5344CB8AC3E}">
        <p14:creationId xmlns:p14="http://schemas.microsoft.com/office/powerpoint/2010/main" val="4214654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2882465-E3E6-854F-954D-F74DB5A30BE5}"/>
              </a:ext>
            </a:extLst>
          </p:cNvPr>
          <p:cNvSpPr txBox="1"/>
          <p:nvPr/>
        </p:nvSpPr>
        <p:spPr>
          <a:xfrm>
            <a:off x="2459997" y="4601815"/>
            <a:ext cx="561372" cy="369332"/>
          </a:xfrm>
          <a:prstGeom prst="rect">
            <a:avLst/>
          </a:prstGeom>
          <a:noFill/>
        </p:spPr>
        <p:txBody>
          <a:bodyPr wrap="none" rtlCol="0">
            <a:spAutoFit/>
          </a:bodyPr>
          <a:lstStyle/>
          <a:p>
            <a:r>
              <a:rPr lang="en-US" dirty="0">
                <a:solidFill>
                  <a:schemeClr val="bg1"/>
                </a:solidFill>
              </a:rPr>
              <a:t>D68</a:t>
            </a:r>
          </a:p>
        </p:txBody>
      </p:sp>
      <p:sp>
        <p:nvSpPr>
          <p:cNvPr id="13" name="TextBox 12">
            <a:extLst>
              <a:ext uri="{FF2B5EF4-FFF2-40B4-BE49-F238E27FC236}">
                <a16:creationId xmlns:a16="http://schemas.microsoft.com/office/drawing/2014/main" id="{A3A2B856-B921-CB43-9C7C-C4B391A010F0}"/>
              </a:ext>
            </a:extLst>
          </p:cNvPr>
          <p:cNvSpPr txBox="1"/>
          <p:nvPr/>
        </p:nvSpPr>
        <p:spPr>
          <a:xfrm>
            <a:off x="2459997" y="2463776"/>
            <a:ext cx="561372" cy="369332"/>
          </a:xfrm>
          <a:prstGeom prst="rect">
            <a:avLst/>
          </a:prstGeom>
          <a:noFill/>
        </p:spPr>
        <p:txBody>
          <a:bodyPr wrap="none" rtlCol="0">
            <a:spAutoFit/>
          </a:bodyPr>
          <a:lstStyle/>
          <a:p>
            <a:r>
              <a:rPr lang="en-US" dirty="0">
                <a:solidFill>
                  <a:schemeClr val="bg1"/>
                </a:solidFill>
              </a:rPr>
              <a:t>D72</a:t>
            </a:r>
          </a:p>
        </p:txBody>
      </p:sp>
      <p:sp>
        <p:nvSpPr>
          <p:cNvPr id="14" name="TextBox 13">
            <a:extLst>
              <a:ext uri="{FF2B5EF4-FFF2-40B4-BE49-F238E27FC236}">
                <a16:creationId xmlns:a16="http://schemas.microsoft.com/office/drawing/2014/main" id="{26C804AD-F87A-D74A-B4F2-74067B5363D8}"/>
              </a:ext>
            </a:extLst>
          </p:cNvPr>
          <p:cNvSpPr txBox="1"/>
          <p:nvPr/>
        </p:nvSpPr>
        <p:spPr>
          <a:xfrm>
            <a:off x="2459997" y="1802782"/>
            <a:ext cx="561372" cy="369332"/>
          </a:xfrm>
          <a:prstGeom prst="rect">
            <a:avLst/>
          </a:prstGeom>
          <a:noFill/>
        </p:spPr>
        <p:txBody>
          <a:bodyPr wrap="none" rtlCol="0">
            <a:spAutoFit/>
          </a:bodyPr>
          <a:lstStyle/>
          <a:p>
            <a:r>
              <a:rPr lang="en-US" dirty="0">
                <a:solidFill>
                  <a:schemeClr val="bg1"/>
                </a:solidFill>
              </a:rPr>
              <a:t>D73</a:t>
            </a:r>
          </a:p>
        </p:txBody>
      </p:sp>
      <p:sp>
        <p:nvSpPr>
          <p:cNvPr id="15" name="TextBox 14">
            <a:extLst>
              <a:ext uri="{FF2B5EF4-FFF2-40B4-BE49-F238E27FC236}">
                <a16:creationId xmlns:a16="http://schemas.microsoft.com/office/drawing/2014/main" id="{DEBDE078-A1F5-064C-BFFA-C75C7E27106D}"/>
              </a:ext>
            </a:extLst>
          </p:cNvPr>
          <p:cNvSpPr txBox="1"/>
          <p:nvPr/>
        </p:nvSpPr>
        <p:spPr>
          <a:xfrm>
            <a:off x="2293090" y="1210091"/>
            <a:ext cx="724878" cy="369332"/>
          </a:xfrm>
          <a:prstGeom prst="rect">
            <a:avLst/>
          </a:prstGeom>
          <a:noFill/>
        </p:spPr>
        <p:txBody>
          <a:bodyPr wrap="none" rtlCol="0">
            <a:spAutoFit/>
          </a:bodyPr>
          <a:lstStyle/>
          <a:p>
            <a:r>
              <a:rPr lang="en-US" dirty="0">
                <a:solidFill>
                  <a:schemeClr val="bg1"/>
                </a:solidFill>
              </a:rPr>
              <a:t>C ring</a:t>
            </a:r>
          </a:p>
        </p:txBody>
      </p:sp>
      <p:sp>
        <p:nvSpPr>
          <p:cNvPr id="16" name="TextBox 15">
            <a:extLst>
              <a:ext uri="{FF2B5EF4-FFF2-40B4-BE49-F238E27FC236}">
                <a16:creationId xmlns:a16="http://schemas.microsoft.com/office/drawing/2014/main" id="{0E2385C4-CC2B-D142-8C5C-3302FFA0C0E7}"/>
              </a:ext>
            </a:extLst>
          </p:cNvPr>
          <p:cNvSpPr txBox="1"/>
          <p:nvPr/>
        </p:nvSpPr>
        <p:spPr>
          <a:xfrm>
            <a:off x="2249900" y="5729498"/>
            <a:ext cx="799706" cy="369332"/>
          </a:xfrm>
          <a:prstGeom prst="rect">
            <a:avLst/>
          </a:prstGeom>
          <a:noFill/>
        </p:spPr>
        <p:txBody>
          <a:bodyPr wrap="none" rtlCol="0">
            <a:spAutoFit/>
          </a:bodyPr>
          <a:lstStyle/>
          <a:p>
            <a:r>
              <a:rPr lang="en-US" dirty="0">
                <a:solidFill>
                  <a:schemeClr val="bg1"/>
                </a:solidFill>
              </a:rPr>
              <a:t>Saturn</a:t>
            </a:r>
          </a:p>
        </p:txBody>
      </p:sp>
      <p:sp>
        <p:nvSpPr>
          <p:cNvPr id="17" name="Down Arrow 16">
            <a:extLst>
              <a:ext uri="{FF2B5EF4-FFF2-40B4-BE49-F238E27FC236}">
                <a16:creationId xmlns:a16="http://schemas.microsoft.com/office/drawing/2014/main" id="{5720FB7C-09EE-E544-813B-C494DF56EC85}"/>
              </a:ext>
            </a:extLst>
          </p:cNvPr>
          <p:cNvSpPr/>
          <p:nvPr/>
        </p:nvSpPr>
        <p:spPr>
          <a:xfrm rot="3013537">
            <a:off x="2503808" y="6066018"/>
            <a:ext cx="291891" cy="45930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BE0ED44F-CEB0-5644-9CDE-78ECB33DE1E1}"/>
              </a:ext>
            </a:extLst>
          </p:cNvPr>
          <p:cNvSpPr/>
          <p:nvPr/>
        </p:nvSpPr>
        <p:spPr>
          <a:xfrm flipV="1">
            <a:off x="2535705" y="794041"/>
            <a:ext cx="258816" cy="44652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9EDDBA7-C2DA-3348-90CC-FA9CDBA242BC}"/>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40000"/>
                    </a14:imgEffect>
                  </a14:imgLayer>
                </a14:imgProps>
              </a:ext>
            </a:extLst>
          </a:blip>
          <a:srcRect l="602" t="2589" r="645" b="2265"/>
          <a:stretch/>
        </p:blipFill>
        <p:spPr>
          <a:xfrm rot="16200000">
            <a:off x="2966292" y="55077"/>
            <a:ext cx="6857181" cy="6747027"/>
          </a:xfrm>
          <a:prstGeom prst="rect">
            <a:avLst/>
          </a:prstGeom>
        </p:spPr>
      </p:pic>
      <p:sp>
        <p:nvSpPr>
          <p:cNvPr id="23" name="TextBox 22">
            <a:extLst>
              <a:ext uri="{FF2B5EF4-FFF2-40B4-BE49-F238E27FC236}">
                <a16:creationId xmlns:a16="http://schemas.microsoft.com/office/drawing/2014/main" id="{7305CF0B-CEEE-7942-A786-459256AC4458}"/>
              </a:ext>
            </a:extLst>
          </p:cNvPr>
          <p:cNvSpPr txBox="1"/>
          <p:nvPr/>
        </p:nvSpPr>
        <p:spPr>
          <a:xfrm>
            <a:off x="9795628" y="221014"/>
            <a:ext cx="2467417" cy="1938992"/>
          </a:xfrm>
          <a:prstGeom prst="rect">
            <a:avLst/>
          </a:prstGeom>
          <a:noFill/>
        </p:spPr>
        <p:txBody>
          <a:bodyPr wrap="square" rtlCol="0">
            <a:spAutoFit/>
          </a:bodyPr>
          <a:lstStyle/>
          <a:p>
            <a:pPr algn="ctr"/>
            <a:r>
              <a:rPr lang="en-US" sz="2400" dirty="0">
                <a:solidFill>
                  <a:srgbClr val="FFFFFF"/>
                </a:solidFill>
              </a:rPr>
              <a:t>Cassini ISS</a:t>
            </a:r>
          </a:p>
          <a:p>
            <a:pPr algn="ctr"/>
            <a:r>
              <a:rPr lang="en-US" sz="2400" dirty="0">
                <a:solidFill>
                  <a:srgbClr val="FFFFFF"/>
                </a:solidFill>
              </a:rPr>
              <a:t>Rev 245</a:t>
            </a:r>
          </a:p>
          <a:p>
            <a:pPr algn="ctr"/>
            <a:r>
              <a:rPr lang="en-US" sz="2400" dirty="0">
                <a:solidFill>
                  <a:srgbClr val="FFFFFF"/>
                </a:solidFill>
              </a:rPr>
              <a:t>HPCLOSE001</a:t>
            </a:r>
          </a:p>
          <a:p>
            <a:pPr algn="ctr"/>
            <a:r>
              <a:rPr lang="en-US" sz="2400" dirty="0">
                <a:solidFill>
                  <a:srgbClr val="FFFFFF"/>
                </a:solidFill>
              </a:rPr>
              <a:t>N1855259044</a:t>
            </a:r>
          </a:p>
          <a:p>
            <a:pPr algn="ctr"/>
            <a:r>
              <a:rPr lang="en-US" sz="2400" dirty="0">
                <a:solidFill>
                  <a:srgbClr val="FFFFFF"/>
                </a:solidFill>
              </a:rPr>
              <a:t>October 2016</a:t>
            </a:r>
          </a:p>
        </p:txBody>
      </p:sp>
      <p:sp>
        <p:nvSpPr>
          <p:cNvPr id="24" name="TextBox 23">
            <a:extLst>
              <a:ext uri="{FF2B5EF4-FFF2-40B4-BE49-F238E27FC236}">
                <a16:creationId xmlns:a16="http://schemas.microsoft.com/office/drawing/2014/main" id="{004757DC-BEA2-1042-82AA-D2B8138EAC67}"/>
              </a:ext>
            </a:extLst>
          </p:cNvPr>
          <p:cNvSpPr txBox="1"/>
          <p:nvPr/>
        </p:nvSpPr>
        <p:spPr>
          <a:xfrm>
            <a:off x="-614501" y="-26998"/>
            <a:ext cx="2467417" cy="646331"/>
          </a:xfrm>
          <a:prstGeom prst="rect">
            <a:avLst/>
          </a:prstGeom>
          <a:noFill/>
        </p:spPr>
        <p:txBody>
          <a:bodyPr wrap="square" rtlCol="0">
            <a:spAutoFit/>
          </a:bodyPr>
          <a:lstStyle/>
          <a:p>
            <a:pPr algn="ctr"/>
            <a:r>
              <a:rPr lang="en-US" sz="3600" dirty="0">
                <a:solidFill>
                  <a:srgbClr val="FFFFFF"/>
                </a:solidFill>
              </a:rPr>
              <a:t>D ring</a:t>
            </a:r>
          </a:p>
        </p:txBody>
      </p:sp>
      <p:cxnSp>
        <p:nvCxnSpPr>
          <p:cNvPr id="26" name="Straight Arrow Connector 25">
            <a:extLst>
              <a:ext uri="{FF2B5EF4-FFF2-40B4-BE49-F238E27FC236}">
                <a16:creationId xmlns:a16="http://schemas.microsoft.com/office/drawing/2014/main" id="{8504072F-6A64-AA49-9794-88E90EEB4BA2}"/>
              </a:ext>
            </a:extLst>
          </p:cNvPr>
          <p:cNvCxnSpPr>
            <a:cxnSpLocks/>
          </p:cNvCxnSpPr>
          <p:nvPr/>
        </p:nvCxnSpPr>
        <p:spPr>
          <a:xfrm flipV="1">
            <a:off x="5514976" y="1987448"/>
            <a:ext cx="2571750" cy="1843086"/>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149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3A2B856-B921-CB43-9C7C-C4B391A010F0}"/>
              </a:ext>
            </a:extLst>
          </p:cNvPr>
          <p:cNvSpPr txBox="1"/>
          <p:nvPr/>
        </p:nvSpPr>
        <p:spPr>
          <a:xfrm>
            <a:off x="2459997" y="2949554"/>
            <a:ext cx="561372" cy="369332"/>
          </a:xfrm>
          <a:prstGeom prst="rect">
            <a:avLst/>
          </a:prstGeom>
          <a:noFill/>
        </p:spPr>
        <p:txBody>
          <a:bodyPr wrap="none" rtlCol="0">
            <a:spAutoFit/>
          </a:bodyPr>
          <a:lstStyle/>
          <a:p>
            <a:r>
              <a:rPr lang="en-US" dirty="0">
                <a:solidFill>
                  <a:schemeClr val="bg1"/>
                </a:solidFill>
              </a:rPr>
              <a:t>D72</a:t>
            </a:r>
          </a:p>
        </p:txBody>
      </p:sp>
      <p:sp>
        <p:nvSpPr>
          <p:cNvPr id="14" name="TextBox 13">
            <a:extLst>
              <a:ext uri="{FF2B5EF4-FFF2-40B4-BE49-F238E27FC236}">
                <a16:creationId xmlns:a16="http://schemas.microsoft.com/office/drawing/2014/main" id="{26C804AD-F87A-D74A-B4F2-74067B5363D8}"/>
              </a:ext>
            </a:extLst>
          </p:cNvPr>
          <p:cNvSpPr txBox="1"/>
          <p:nvPr/>
        </p:nvSpPr>
        <p:spPr>
          <a:xfrm>
            <a:off x="2459997" y="2131398"/>
            <a:ext cx="561372" cy="369332"/>
          </a:xfrm>
          <a:prstGeom prst="rect">
            <a:avLst/>
          </a:prstGeom>
          <a:noFill/>
        </p:spPr>
        <p:txBody>
          <a:bodyPr wrap="none" rtlCol="0">
            <a:spAutoFit/>
          </a:bodyPr>
          <a:lstStyle/>
          <a:p>
            <a:r>
              <a:rPr lang="en-US" dirty="0">
                <a:solidFill>
                  <a:schemeClr val="bg1"/>
                </a:solidFill>
              </a:rPr>
              <a:t>D73</a:t>
            </a:r>
          </a:p>
        </p:txBody>
      </p:sp>
      <p:sp>
        <p:nvSpPr>
          <p:cNvPr id="15" name="TextBox 14">
            <a:extLst>
              <a:ext uri="{FF2B5EF4-FFF2-40B4-BE49-F238E27FC236}">
                <a16:creationId xmlns:a16="http://schemas.microsoft.com/office/drawing/2014/main" id="{DEBDE078-A1F5-064C-BFFA-C75C7E27106D}"/>
              </a:ext>
            </a:extLst>
          </p:cNvPr>
          <p:cNvSpPr txBox="1"/>
          <p:nvPr/>
        </p:nvSpPr>
        <p:spPr>
          <a:xfrm>
            <a:off x="2293090" y="1395833"/>
            <a:ext cx="724878" cy="369332"/>
          </a:xfrm>
          <a:prstGeom prst="rect">
            <a:avLst/>
          </a:prstGeom>
          <a:noFill/>
        </p:spPr>
        <p:txBody>
          <a:bodyPr wrap="none" rtlCol="0">
            <a:spAutoFit/>
          </a:bodyPr>
          <a:lstStyle/>
          <a:p>
            <a:r>
              <a:rPr lang="en-US" dirty="0">
                <a:solidFill>
                  <a:schemeClr val="bg1"/>
                </a:solidFill>
              </a:rPr>
              <a:t>C ring</a:t>
            </a:r>
          </a:p>
        </p:txBody>
      </p:sp>
      <p:sp>
        <p:nvSpPr>
          <p:cNvPr id="16" name="TextBox 15">
            <a:extLst>
              <a:ext uri="{FF2B5EF4-FFF2-40B4-BE49-F238E27FC236}">
                <a16:creationId xmlns:a16="http://schemas.microsoft.com/office/drawing/2014/main" id="{0E2385C4-CC2B-D142-8C5C-3302FFA0C0E7}"/>
              </a:ext>
            </a:extLst>
          </p:cNvPr>
          <p:cNvSpPr txBox="1"/>
          <p:nvPr/>
        </p:nvSpPr>
        <p:spPr>
          <a:xfrm>
            <a:off x="2249900" y="4715080"/>
            <a:ext cx="799706" cy="369332"/>
          </a:xfrm>
          <a:prstGeom prst="rect">
            <a:avLst/>
          </a:prstGeom>
          <a:noFill/>
        </p:spPr>
        <p:txBody>
          <a:bodyPr wrap="none" rtlCol="0">
            <a:spAutoFit/>
          </a:bodyPr>
          <a:lstStyle/>
          <a:p>
            <a:r>
              <a:rPr lang="en-US" dirty="0">
                <a:solidFill>
                  <a:schemeClr val="bg1"/>
                </a:solidFill>
              </a:rPr>
              <a:t>Saturn</a:t>
            </a:r>
          </a:p>
        </p:txBody>
      </p:sp>
      <p:sp>
        <p:nvSpPr>
          <p:cNvPr id="17" name="Down Arrow 16">
            <a:extLst>
              <a:ext uri="{FF2B5EF4-FFF2-40B4-BE49-F238E27FC236}">
                <a16:creationId xmlns:a16="http://schemas.microsoft.com/office/drawing/2014/main" id="{5720FB7C-09EE-E544-813B-C494DF56EC85}"/>
              </a:ext>
            </a:extLst>
          </p:cNvPr>
          <p:cNvSpPr/>
          <p:nvPr/>
        </p:nvSpPr>
        <p:spPr>
          <a:xfrm rot="3481657">
            <a:off x="2503808" y="5051600"/>
            <a:ext cx="291891" cy="45930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BE0ED44F-CEB0-5644-9CDE-78ECB33DE1E1}"/>
              </a:ext>
            </a:extLst>
          </p:cNvPr>
          <p:cNvSpPr/>
          <p:nvPr/>
        </p:nvSpPr>
        <p:spPr>
          <a:xfrm flipV="1">
            <a:off x="2535705" y="979783"/>
            <a:ext cx="258816" cy="44652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305CF0B-CEEE-7942-A786-459256AC4458}"/>
              </a:ext>
            </a:extLst>
          </p:cNvPr>
          <p:cNvSpPr txBox="1"/>
          <p:nvPr/>
        </p:nvSpPr>
        <p:spPr>
          <a:xfrm>
            <a:off x="9795628" y="221014"/>
            <a:ext cx="2467417" cy="1938992"/>
          </a:xfrm>
          <a:prstGeom prst="rect">
            <a:avLst/>
          </a:prstGeom>
          <a:noFill/>
        </p:spPr>
        <p:txBody>
          <a:bodyPr wrap="square" rtlCol="0">
            <a:spAutoFit/>
          </a:bodyPr>
          <a:lstStyle/>
          <a:p>
            <a:pPr algn="ctr"/>
            <a:r>
              <a:rPr lang="en-US" sz="2400" dirty="0">
                <a:solidFill>
                  <a:srgbClr val="FFFFFF"/>
                </a:solidFill>
              </a:rPr>
              <a:t>Cassini ISS</a:t>
            </a:r>
          </a:p>
          <a:p>
            <a:pPr algn="ctr"/>
            <a:r>
              <a:rPr lang="en-US" sz="2400" dirty="0">
                <a:solidFill>
                  <a:srgbClr val="FFFFFF"/>
                </a:solidFill>
              </a:rPr>
              <a:t>Rev 256</a:t>
            </a:r>
          </a:p>
          <a:p>
            <a:pPr algn="ctr"/>
            <a:r>
              <a:rPr lang="en-US" sz="2400" dirty="0">
                <a:solidFill>
                  <a:srgbClr val="FFFFFF"/>
                </a:solidFill>
              </a:rPr>
              <a:t>HPMONITOR001</a:t>
            </a:r>
          </a:p>
          <a:p>
            <a:pPr algn="ctr"/>
            <a:r>
              <a:rPr lang="en-US" sz="2400" dirty="0">
                <a:solidFill>
                  <a:srgbClr val="FFFFFF"/>
                </a:solidFill>
              </a:rPr>
              <a:t>N1862814220</a:t>
            </a:r>
          </a:p>
          <a:p>
            <a:pPr algn="ctr"/>
            <a:r>
              <a:rPr lang="en-US" sz="2400" dirty="0">
                <a:solidFill>
                  <a:srgbClr val="FFFFFF"/>
                </a:solidFill>
              </a:rPr>
              <a:t>January 2017</a:t>
            </a:r>
          </a:p>
        </p:txBody>
      </p:sp>
      <p:sp>
        <p:nvSpPr>
          <p:cNvPr id="24" name="TextBox 23">
            <a:extLst>
              <a:ext uri="{FF2B5EF4-FFF2-40B4-BE49-F238E27FC236}">
                <a16:creationId xmlns:a16="http://schemas.microsoft.com/office/drawing/2014/main" id="{004757DC-BEA2-1042-82AA-D2B8138EAC67}"/>
              </a:ext>
            </a:extLst>
          </p:cNvPr>
          <p:cNvSpPr txBox="1"/>
          <p:nvPr/>
        </p:nvSpPr>
        <p:spPr>
          <a:xfrm>
            <a:off x="-614501" y="-26998"/>
            <a:ext cx="2467417" cy="646331"/>
          </a:xfrm>
          <a:prstGeom prst="rect">
            <a:avLst/>
          </a:prstGeom>
          <a:noFill/>
        </p:spPr>
        <p:txBody>
          <a:bodyPr wrap="square" rtlCol="0">
            <a:spAutoFit/>
          </a:bodyPr>
          <a:lstStyle/>
          <a:p>
            <a:pPr algn="ctr"/>
            <a:r>
              <a:rPr lang="en-US" sz="3600" dirty="0">
                <a:solidFill>
                  <a:srgbClr val="FFFFFF"/>
                </a:solidFill>
              </a:rPr>
              <a:t>D ring</a:t>
            </a:r>
          </a:p>
        </p:txBody>
      </p:sp>
      <p:pic>
        <p:nvPicPr>
          <p:cNvPr id="19" name="Picture 18">
            <a:extLst>
              <a:ext uri="{FF2B5EF4-FFF2-40B4-BE49-F238E27FC236}">
                <a16:creationId xmlns:a16="http://schemas.microsoft.com/office/drawing/2014/main" id="{43B02D3E-0E72-0E49-B702-59E53B687B10}"/>
              </a:ext>
            </a:extLst>
          </p:cNvPr>
          <p:cNvPicPr>
            <a:picLocks noChangeAspect="1"/>
          </p:cNvPicPr>
          <p:nvPr/>
        </p:nvPicPr>
        <p:blipFill rotWithShape="1">
          <a:blip r:embed="rId3"/>
          <a:srcRect l="1209" t="2559" r="2018" b="1413"/>
          <a:stretch/>
        </p:blipFill>
        <p:spPr>
          <a:xfrm rot="10800000">
            <a:off x="3017969" y="3529"/>
            <a:ext cx="6764044" cy="6854468"/>
          </a:xfrm>
          <a:prstGeom prst="rect">
            <a:avLst/>
          </a:prstGeom>
        </p:spPr>
      </p:pic>
      <p:cxnSp>
        <p:nvCxnSpPr>
          <p:cNvPr id="26" name="Straight Arrow Connector 25">
            <a:extLst>
              <a:ext uri="{FF2B5EF4-FFF2-40B4-BE49-F238E27FC236}">
                <a16:creationId xmlns:a16="http://schemas.microsoft.com/office/drawing/2014/main" id="{8504072F-6A64-AA49-9794-88E90EEB4BA2}"/>
              </a:ext>
            </a:extLst>
          </p:cNvPr>
          <p:cNvCxnSpPr>
            <a:cxnSpLocks/>
          </p:cNvCxnSpPr>
          <p:nvPr/>
        </p:nvCxnSpPr>
        <p:spPr>
          <a:xfrm flipV="1">
            <a:off x="3119709" y="3228976"/>
            <a:ext cx="3166791" cy="1857374"/>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869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94144E-9F85-864E-9F4C-650977DF60DE}"/>
              </a:ext>
            </a:extLst>
          </p:cNvPr>
          <p:cNvPicPr>
            <a:picLocks noChangeAspect="1"/>
          </p:cNvPicPr>
          <p:nvPr/>
        </p:nvPicPr>
        <p:blipFill rotWithShape="1">
          <a:blip r:embed="rId2">
            <a:extLst>
              <a:ext uri="{BEBA8EAE-BF5A-486C-A8C5-ECC9F3942E4B}">
                <a14:imgProps xmlns:a14="http://schemas.microsoft.com/office/drawing/2010/main">
                  <a14:imgLayer>
                    <a14:imgEffect>
                      <a14:brightnessContrast bright="40000"/>
                    </a14:imgEffect>
                  </a14:imgLayer>
                </a14:imgProps>
              </a:ext>
            </a:extLst>
          </a:blip>
          <a:srcRect l="1542" t="2500" r="3117" b="2291"/>
          <a:stretch/>
        </p:blipFill>
        <p:spPr>
          <a:xfrm>
            <a:off x="3017968" y="-18167"/>
            <a:ext cx="6750428" cy="6884179"/>
          </a:xfrm>
          <a:prstGeom prst="rect">
            <a:avLst/>
          </a:prstGeom>
        </p:spPr>
      </p:pic>
      <p:cxnSp>
        <p:nvCxnSpPr>
          <p:cNvPr id="7" name="Straight Arrow Connector 6">
            <a:extLst>
              <a:ext uri="{FF2B5EF4-FFF2-40B4-BE49-F238E27FC236}">
                <a16:creationId xmlns:a16="http://schemas.microsoft.com/office/drawing/2014/main" id="{203E05CE-B045-A94A-A976-64E6F5961A74}"/>
              </a:ext>
            </a:extLst>
          </p:cNvPr>
          <p:cNvCxnSpPr>
            <a:cxnSpLocks/>
          </p:cNvCxnSpPr>
          <p:nvPr/>
        </p:nvCxnSpPr>
        <p:spPr>
          <a:xfrm flipV="1">
            <a:off x="5772150" y="1657350"/>
            <a:ext cx="1357313" cy="2657476"/>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1B4C3F7-031E-1D49-A0E9-BF0DF25B3859}"/>
              </a:ext>
            </a:extLst>
          </p:cNvPr>
          <p:cNvSpPr txBox="1"/>
          <p:nvPr/>
        </p:nvSpPr>
        <p:spPr>
          <a:xfrm>
            <a:off x="9795628" y="221014"/>
            <a:ext cx="2467417" cy="1938992"/>
          </a:xfrm>
          <a:prstGeom prst="rect">
            <a:avLst/>
          </a:prstGeom>
          <a:noFill/>
        </p:spPr>
        <p:txBody>
          <a:bodyPr wrap="square" rtlCol="0">
            <a:spAutoFit/>
          </a:bodyPr>
          <a:lstStyle/>
          <a:p>
            <a:pPr algn="ctr"/>
            <a:r>
              <a:rPr lang="en-US" sz="2400" dirty="0">
                <a:solidFill>
                  <a:srgbClr val="FFFFFF"/>
                </a:solidFill>
              </a:rPr>
              <a:t>Cassini ISS</a:t>
            </a:r>
          </a:p>
          <a:p>
            <a:pPr algn="ctr"/>
            <a:r>
              <a:rPr lang="en-US" sz="2400" dirty="0">
                <a:solidFill>
                  <a:srgbClr val="FFFFFF"/>
                </a:solidFill>
              </a:rPr>
              <a:t>Rev 289</a:t>
            </a:r>
          </a:p>
          <a:p>
            <a:pPr algn="ctr"/>
            <a:r>
              <a:rPr lang="en-US" sz="2400" dirty="0">
                <a:solidFill>
                  <a:srgbClr val="FFFFFF"/>
                </a:solidFill>
              </a:rPr>
              <a:t>HPMONITOR001</a:t>
            </a:r>
          </a:p>
          <a:p>
            <a:pPr algn="ctr"/>
            <a:r>
              <a:rPr lang="en-US" sz="2400" dirty="0">
                <a:solidFill>
                  <a:srgbClr val="FFFFFF"/>
                </a:solidFill>
              </a:rPr>
              <a:t>N1881697721</a:t>
            </a:r>
          </a:p>
          <a:p>
            <a:pPr algn="ctr"/>
            <a:r>
              <a:rPr lang="en-US" sz="2400" dirty="0">
                <a:solidFill>
                  <a:srgbClr val="FFFFFF"/>
                </a:solidFill>
              </a:rPr>
              <a:t>August 2017</a:t>
            </a:r>
          </a:p>
        </p:txBody>
      </p:sp>
      <p:sp>
        <p:nvSpPr>
          <p:cNvPr id="13" name="TextBox 12">
            <a:extLst>
              <a:ext uri="{FF2B5EF4-FFF2-40B4-BE49-F238E27FC236}">
                <a16:creationId xmlns:a16="http://schemas.microsoft.com/office/drawing/2014/main" id="{5FCB210E-D211-B948-9F46-CD68B07B753D}"/>
              </a:ext>
            </a:extLst>
          </p:cNvPr>
          <p:cNvSpPr txBox="1"/>
          <p:nvPr/>
        </p:nvSpPr>
        <p:spPr>
          <a:xfrm>
            <a:off x="2459997" y="5759110"/>
            <a:ext cx="561372" cy="369332"/>
          </a:xfrm>
          <a:prstGeom prst="rect">
            <a:avLst/>
          </a:prstGeom>
          <a:noFill/>
        </p:spPr>
        <p:txBody>
          <a:bodyPr wrap="none" rtlCol="0">
            <a:spAutoFit/>
          </a:bodyPr>
          <a:lstStyle/>
          <a:p>
            <a:r>
              <a:rPr lang="en-US" dirty="0">
                <a:solidFill>
                  <a:schemeClr val="bg1"/>
                </a:solidFill>
              </a:rPr>
              <a:t>D68</a:t>
            </a:r>
          </a:p>
        </p:txBody>
      </p:sp>
      <p:sp>
        <p:nvSpPr>
          <p:cNvPr id="14" name="TextBox 13">
            <a:extLst>
              <a:ext uri="{FF2B5EF4-FFF2-40B4-BE49-F238E27FC236}">
                <a16:creationId xmlns:a16="http://schemas.microsoft.com/office/drawing/2014/main" id="{B4C47B40-EEE1-B64D-8653-0F67D49C87AB}"/>
              </a:ext>
            </a:extLst>
          </p:cNvPr>
          <p:cNvSpPr txBox="1"/>
          <p:nvPr/>
        </p:nvSpPr>
        <p:spPr>
          <a:xfrm>
            <a:off x="2459997" y="3435339"/>
            <a:ext cx="561372" cy="369332"/>
          </a:xfrm>
          <a:prstGeom prst="rect">
            <a:avLst/>
          </a:prstGeom>
          <a:noFill/>
        </p:spPr>
        <p:txBody>
          <a:bodyPr wrap="none" rtlCol="0">
            <a:spAutoFit/>
          </a:bodyPr>
          <a:lstStyle/>
          <a:p>
            <a:r>
              <a:rPr lang="en-US" dirty="0">
                <a:solidFill>
                  <a:schemeClr val="bg1"/>
                </a:solidFill>
              </a:rPr>
              <a:t>D72</a:t>
            </a:r>
          </a:p>
        </p:txBody>
      </p:sp>
      <p:sp>
        <p:nvSpPr>
          <p:cNvPr id="15" name="TextBox 14">
            <a:extLst>
              <a:ext uri="{FF2B5EF4-FFF2-40B4-BE49-F238E27FC236}">
                <a16:creationId xmlns:a16="http://schemas.microsoft.com/office/drawing/2014/main" id="{FBD12C60-0609-F842-9DCA-64C8C754E7AB}"/>
              </a:ext>
            </a:extLst>
          </p:cNvPr>
          <p:cNvSpPr txBox="1"/>
          <p:nvPr/>
        </p:nvSpPr>
        <p:spPr>
          <a:xfrm>
            <a:off x="2459997" y="2502878"/>
            <a:ext cx="561372" cy="369332"/>
          </a:xfrm>
          <a:prstGeom prst="rect">
            <a:avLst/>
          </a:prstGeom>
          <a:noFill/>
        </p:spPr>
        <p:txBody>
          <a:bodyPr wrap="none" rtlCol="0">
            <a:spAutoFit/>
          </a:bodyPr>
          <a:lstStyle/>
          <a:p>
            <a:r>
              <a:rPr lang="en-US" dirty="0">
                <a:solidFill>
                  <a:schemeClr val="bg1"/>
                </a:solidFill>
              </a:rPr>
              <a:t>D73</a:t>
            </a:r>
          </a:p>
        </p:txBody>
      </p:sp>
      <p:sp>
        <p:nvSpPr>
          <p:cNvPr id="16" name="TextBox 15">
            <a:extLst>
              <a:ext uri="{FF2B5EF4-FFF2-40B4-BE49-F238E27FC236}">
                <a16:creationId xmlns:a16="http://schemas.microsoft.com/office/drawing/2014/main" id="{0DE9E13B-68F9-B84F-B879-088452DE35BE}"/>
              </a:ext>
            </a:extLst>
          </p:cNvPr>
          <p:cNvSpPr txBox="1"/>
          <p:nvPr/>
        </p:nvSpPr>
        <p:spPr>
          <a:xfrm>
            <a:off x="2293090" y="1781591"/>
            <a:ext cx="724878" cy="369332"/>
          </a:xfrm>
          <a:prstGeom prst="rect">
            <a:avLst/>
          </a:prstGeom>
          <a:noFill/>
        </p:spPr>
        <p:txBody>
          <a:bodyPr wrap="none" rtlCol="0">
            <a:spAutoFit/>
          </a:bodyPr>
          <a:lstStyle/>
          <a:p>
            <a:r>
              <a:rPr lang="en-US" dirty="0">
                <a:solidFill>
                  <a:schemeClr val="bg1"/>
                </a:solidFill>
              </a:rPr>
              <a:t>C ring</a:t>
            </a:r>
          </a:p>
        </p:txBody>
      </p:sp>
      <p:sp>
        <p:nvSpPr>
          <p:cNvPr id="17" name="TextBox 16">
            <a:extLst>
              <a:ext uri="{FF2B5EF4-FFF2-40B4-BE49-F238E27FC236}">
                <a16:creationId xmlns:a16="http://schemas.microsoft.com/office/drawing/2014/main" id="{B8D8D4A7-5461-D949-89B2-5E6DA9DF7410}"/>
              </a:ext>
            </a:extLst>
          </p:cNvPr>
          <p:cNvSpPr txBox="1"/>
          <p:nvPr/>
        </p:nvSpPr>
        <p:spPr>
          <a:xfrm>
            <a:off x="2249900" y="6100978"/>
            <a:ext cx="799706" cy="369332"/>
          </a:xfrm>
          <a:prstGeom prst="rect">
            <a:avLst/>
          </a:prstGeom>
          <a:noFill/>
        </p:spPr>
        <p:txBody>
          <a:bodyPr wrap="none" rtlCol="0">
            <a:spAutoFit/>
          </a:bodyPr>
          <a:lstStyle/>
          <a:p>
            <a:r>
              <a:rPr lang="en-US" dirty="0">
                <a:solidFill>
                  <a:schemeClr val="bg1"/>
                </a:solidFill>
              </a:rPr>
              <a:t>Saturn</a:t>
            </a:r>
          </a:p>
        </p:txBody>
      </p:sp>
      <p:sp>
        <p:nvSpPr>
          <p:cNvPr id="18" name="Down Arrow 17">
            <a:extLst>
              <a:ext uri="{FF2B5EF4-FFF2-40B4-BE49-F238E27FC236}">
                <a16:creationId xmlns:a16="http://schemas.microsoft.com/office/drawing/2014/main" id="{EDA8213A-3EFA-5C46-9C80-207C32BD18D0}"/>
              </a:ext>
            </a:extLst>
          </p:cNvPr>
          <p:cNvSpPr/>
          <p:nvPr/>
        </p:nvSpPr>
        <p:spPr>
          <a:xfrm rot="3166713">
            <a:off x="2503808" y="6437498"/>
            <a:ext cx="291891" cy="45930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B8E79B40-75B0-7D45-A609-D5BB241CED2B}"/>
              </a:ext>
            </a:extLst>
          </p:cNvPr>
          <p:cNvSpPr/>
          <p:nvPr/>
        </p:nvSpPr>
        <p:spPr>
          <a:xfrm flipV="1">
            <a:off x="2535705" y="1365541"/>
            <a:ext cx="258816" cy="44652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ADAA35E-B623-C946-A246-246ED898C37E}"/>
              </a:ext>
            </a:extLst>
          </p:cNvPr>
          <p:cNvSpPr txBox="1"/>
          <p:nvPr/>
        </p:nvSpPr>
        <p:spPr>
          <a:xfrm>
            <a:off x="-614501" y="-26998"/>
            <a:ext cx="2467417" cy="646331"/>
          </a:xfrm>
          <a:prstGeom prst="rect">
            <a:avLst/>
          </a:prstGeom>
          <a:noFill/>
        </p:spPr>
        <p:txBody>
          <a:bodyPr wrap="square" rtlCol="0">
            <a:spAutoFit/>
          </a:bodyPr>
          <a:lstStyle/>
          <a:p>
            <a:pPr algn="ctr"/>
            <a:r>
              <a:rPr lang="en-US" sz="3600" dirty="0">
                <a:solidFill>
                  <a:srgbClr val="FFFFFF"/>
                </a:solidFill>
              </a:rPr>
              <a:t>D ring</a:t>
            </a:r>
          </a:p>
        </p:txBody>
      </p:sp>
    </p:spTree>
    <p:extLst>
      <p:ext uri="{BB962C8B-B14F-4D97-AF65-F5344CB8AC3E}">
        <p14:creationId xmlns:p14="http://schemas.microsoft.com/office/powerpoint/2010/main" val="2588397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1ECEFA-E41F-8047-9013-E687D22D7D18}"/>
              </a:ext>
            </a:extLst>
          </p:cNvPr>
          <p:cNvPicPr>
            <a:picLocks noChangeAspect="1"/>
          </p:cNvPicPr>
          <p:nvPr/>
        </p:nvPicPr>
        <p:blipFill rotWithShape="1">
          <a:blip r:embed="rId3"/>
          <a:srcRect l="49912" t="50356" r="1889" b="1100"/>
          <a:stretch/>
        </p:blipFill>
        <p:spPr>
          <a:xfrm>
            <a:off x="3675354" y="62144"/>
            <a:ext cx="4731798" cy="4888221"/>
          </a:xfrm>
          <a:prstGeom prst="rect">
            <a:avLst/>
          </a:prstGeom>
        </p:spPr>
      </p:pic>
      <p:sp>
        <p:nvSpPr>
          <p:cNvPr id="6" name="TextBox 5">
            <a:extLst>
              <a:ext uri="{FF2B5EF4-FFF2-40B4-BE49-F238E27FC236}">
                <a16:creationId xmlns:a16="http://schemas.microsoft.com/office/drawing/2014/main" id="{161B4F96-D23D-0147-97F2-DA61BCA31E27}"/>
              </a:ext>
            </a:extLst>
          </p:cNvPr>
          <p:cNvSpPr txBox="1"/>
          <p:nvPr/>
        </p:nvSpPr>
        <p:spPr>
          <a:xfrm>
            <a:off x="4807544" y="4919008"/>
            <a:ext cx="2467417" cy="1938992"/>
          </a:xfrm>
          <a:prstGeom prst="rect">
            <a:avLst/>
          </a:prstGeom>
          <a:noFill/>
        </p:spPr>
        <p:txBody>
          <a:bodyPr wrap="square" rtlCol="0">
            <a:spAutoFit/>
          </a:bodyPr>
          <a:lstStyle/>
          <a:p>
            <a:pPr algn="ctr"/>
            <a:r>
              <a:rPr lang="en-US" sz="2400" dirty="0">
                <a:solidFill>
                  <a:srgbClr val="FFFFFF"/>
                </a:solidFill>
              </a:rPr>
              <a:t>July 2004</a:t>
            </a:r>
          </a:p>
          <a:p>
            <a:pPr algn="ctr"/>
            <a:r>
              <a:rPr lang="en-US" sz="2400" dirty="0">
                <a:solidFill>
                  <a:srgbClr val="FFFFFF"/>
                </a:solidFill>
              </a:rPr>
              <a:t>PIA06196</a:t>
            </a:r>
          </a:p>
          <a:p>
            <a:pPr algn="ctr"/>
            <a:r>
              <a:rPr lang="en-US" sz="2400" dirty="0">
                <a:solidFill>
                  <a:srgbClr val="FFFFFF"/>
                </a:solidFill>
              </a:rPr>
              <a:t>Composite of WAC images</a:t>
            </a:r>
          </a:p>
          <a:p>
            <a:pPr algn="ctr"/>
            <a:r>
              <a:rPr lang="en-US" sz="2400" dirty="0" err="1">
                <a:solidFill>
                  <a:srgbClr val="FFFFFF"/>
                </a:solidFill>
              </a:rPr>
              <a:t>Porco</a:t>
            </a:r>
            <a:r>
              <a:rPr lang="en-US" sz="2400" dirty="0">
                <a:solidFill>
                  <a:srgbClr val="FFFFFF"/>
                </a:solidFill>
              </a:rPr>
              <a:t> et al. 2005</a:t>
            </a:r>
          </a:p>
        </p:txBody>
      </p:sp>
      <p:sp>
        <p:nvSpPr>
          <p:cNvPr id="7" name="TextBox 6">
            <a:extLst>
              <a:ext uri="{FF2B5EF4-FFF2-40B4-BE49-F238E27FC236}">
                <a16:creationId xmlns:a16="http://schemas.microsoft.com/office/drawing/2014/main" id="{BDB6B135-930C-7B4B-8FA9-93BEF6597F6E}"/>
              </a:ext>
            </a:extLst>
          </p:cNvPr>
          <p:cNvSpPr txBox="1"/>
          <p:nvPr/>
        </p:nvSpPr>
        <p:spPr>
          <a:xfrm>
            <a:off x="-239698" y="0"/>
            <a:ext cx="2467417" cy="646331"/>
          </a:xfrm>
          <a:prstGeom prst="rect">
            <a:avLst/>
          </a:prstGeom>
          <a:noFill/>
        </p:spPr>
        <p:txBody>
          <a:bodyPr wrap="square" rtlCol="0">
            <a:spAutoFit/>
          </a:bodyPr>
          <a:lstStyle/>
          <a:p>
            <a:pPr algn="ctr"/>
            <a:r>
              <a:rPr lang="en-US" sz="3600" dirty="0">
                <a:solidFill>
                  <a:srgbClr val="FFFFFF"/>
                </a:solidFill>
              </a:rPr>
              <a:t>Roche </a:t>
            </a:r>
            <a:r>
              <a:rPr lang="en-US" sz="3600" dirty="0" err="1">
                <a:solidFill>
                  <a:srgbClr val="FFFFFF"/>
                </a:solidFill>
              </a:rPr>
              <a:t>Div</a:t>
            </a:r>
            <a:endParaRPr lang="en-US" sz="3600" dirty="0">
              <a:solidFill>
                <a:srgbClr val="FFFFFF"/>
              </a:solidFill>
            </a:endParaRPr>
          </a:p>
        </p:txBody>
      </p:sp>
      <p:sp>
        <p:nvSpPr>
          <p:cNvPr id="2" name="TextBox 1">
            <a:extLst>
              <a:ext uri="{FF2B5EF4-FFF2-40B4-BE49-F238E27FC236}">
                <a16:creationId xmlns:a16="http://schemas.microsoft.com/office/drawing/2014/main" id="{165B7A66-94A3-FF44-A679-8D8801352597}"/>
              </a:ext>
            </a:extLst>
          </p:cNvPr>
          <p:cNvSpPr txBox="1"/>
          <p:nvPr/>
        </p:nvSpPr>
        <p:spPr>
          <a:xfrm>
            <a:off x="4807544" y="2321588"/>
            <a:ext cx="915635" cy="461665"/>
          </a:xfrm>
          <a:prstGeom prst="rect">
            <a:avLst/>
          </a:prstGeom>
          <a:noFill/>
        </p:spPr>
        <p:txBody>
          <a:bodyPr wrap="none" rtlCol="0">
            <a:spAutoFit/>
          </a:bodyPr>
          <a:lstStyle/>
          <a:p>
            <a:r>
              <a:rPr lang="en-US" sz="2400" dirty="0"/>
              <a:t>A ring</a:t>
            </a:r>
          </a:p>
        </p:txBody>
      </p:sp>
      <p:sp>
        <p:nvSpPr>
          <p:cNvPr id="8" name="TextBox 7">
            <a:extLst>
              <a:ext uri="{FF2B5EF4-FFF2-40B4-BE49-F238E27FC236}">
                <a16:creationId xmlns:a16="http://schemas.microsoft.com/office/drawing/2014/main" id="{D20B0D57-4A18-EC49-BAB3-2D6992E161DA}"/>
              </a:ext>
            </a:extLst>
          </p:cNvPr>
          <p:cNvSpPr txBox="1"/>
          <p:nvPr/>
        </p:nvSpPr>
        <p:spPr>
          <a:xfrm>
            <a:off x="6134627" y="3148725"/>
            <a:ext cx="1168910" cy="830997"/>
          </a:xfrm>
          <a:prstGeom prst="rect">
            <a:avLst/>
          </a:prstGeom>
          <a:noFill/>
        </p:spPr>
        <p:txBody>
          <a:bodyPr wrap="none" rtlCol="0">
            <a:spAutoFit/>
          </a:bodyPr>
          <a:lstStyle/>
          <a:p>
            <a:r>
              <a:rPr lang="en-US" sz="2400" dirty="0"/>
              <a:t>Roche </a:t>
            </a:r>
          </a:p>
          <a:p>
            <a:r>
              <a:rPr lang="en-US" sz="2400" dirty="0"/>
              <a:t>Division</a:t>
            </a:r>
          </a:p>
        </p:txBody>
      </p:sp>
      <p:sp>
        <p:nvSpPr>
          <p:cNvPr id="9" name="TextBox 8">
            <a:extLst>
              <a:ext uri="{FF2B5EF4-FFF2-40B4-BE49-F238E27FC236}">
                <a16:creationId xmlns:a16="http://schemas.microsoft.com/office/drawing/2014/main" id="{783816A2-4DB4-4641-8562-0171099BCD09}"/>
              </a:ext>
            </a:extLst>
          </p:cNvPr>
          <p:cNvSpPr txBox="1"/>
          <p:nvPr/>
        </p:nvSpPr>
        <p:spPr>
          <a:xfrm>
            <a:off x="4844412" y="3916081"/>
            <a:ext cx="878767" cy="461665"/>
          </a:xfrm>
          <a:prstGeom prst="rect">
            <a:avLst/>
          </a:prstGeom>
          <a:noFill/>
        </p:spPr>
        <p:txBody>
          <a:bodyPr wrap="none" rtlCol="0">
            <a:spAutoFit/>
          </a:bodyPr>
          <a:lstStyle/>
          <a:p>
            <a:r>
              <a:rPr lang="en-US" sz="2400" dirty="0"/>
              <a:t>F ring</a:t>
            </a:r>
          </a:p>
        </p:txBody>
      </p:sp>
    </p:spTree>
    <p:extLst>
      <p:ext uri="{BB962C8B-B14F-4D97-AF65-F5344CB8AC3E}">
        <p14:creationId xmlns:p14="http://schemas.microsoft.com/office/powerpoint/2010/main" val="1334848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6-29 at 1.36.49 PM.png"/>
          <p:cNvPicPr>
            <a:picLocks noChangeAspect="1"/>
          </p:cNvPicPr>
          <p:nvPr/>
        </p:nvPicPr>
        <p:blipFill rotWithShape="1">
          <a:blip r:embed="rId2">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t="2824" b="2585"/>
          <a:stretch/>
        </p:blipFill>
        <p:spPr>
          <a:xfrm>
            <a:off x="5018879" y="0"/>
            <a:ext cx="7112180" cy="6870041"/>
          </a:xfrm>
          <a:prstGeom prst="rect">
            <a:avLst/>
          </a:prstGeom>
        </p:spPr>
      </p:pic>
      <p:sp>
        <p:nvSpPr>
          <p:cNvPr id="5" name="TextBox 4"/>
          <p:cNvSpPr txBox="1"/>
          <p:nvPr/>
        </p:nvSpPr>
        <p:spPr>
          <a:xfrm>
            <a:off x="101212" y="986809"/>
            <a:ext cx="2467417" cy="1938992"/>
          </a:xfrm>
          <a:prstGeom prst="rect">
            <a:avLst/>
          </a:prstGeom>
          <a:noFill/>
        </p:spPr>
        <p:txBody>
          <a:bodyPr wrap="square" rtlCol="0">
            <a:spAutoFit/>
          </a:bodyPr>
          <a:lstStyle/>
          <a:p>
            <a:pPr algn="ctr"/>
            <a:r>
              <a:rPr lang="en-US" sz="2400" dirty="0">
                <a:solidFill>
                  <a:srgbClr val="FFFFFF"/>
                </a:solidFill>
              </a:rPr>
              <a:t>Cassini ISS</a:t>
            </a:r>
          </a:p>
          <a:p>
            <a:pPr algn="ctr"/>
            <a:r>
              <a:rPr lang="en-US" sz="2400" dirty="0">
                <a:solidFill>
                  <a:srgbClr val="FFFFFF"/>
                </a:solidFill>
              </a:rPr>
              <a:t>Rev 268</a:t>
            </a:r>
          </a:p>
          <a:p>
            <a:pPr algn="ctr"/>
            <a:r>
              <a:rPr lang="en-US" sz="2400" dirty="0">
                <a:solidFill>
                  <a:srgbClr val="FFFFFF"/>
                </a:solidFill>
              </a:rPr>
              <a:t>HPMONITOR002</a:t>
            </a:r>
          </a:p>
          <a:p>
            <a:pPr algn="ctr"/>
            <a:r>
              <a:rPr lang="en-US" sz="2400" dirty="0">
                <a:solidFill>
                  <a:srgbClr val="FFFFFF"/>
                </a:solidFill>
              </a:rPr>
              <a:t>N1870374754</a:t>
            </a:r>
          </a:p>
          <a:p>
            <a:pPr algn="ctr"/>
            <a:r>
              <a:rPr lang="en-US" sz="2400" dirty="0">
                <a:solidFill>
                  <a:srgbClr val="FFFFFF"/>
                </a:solidFill>
              </a:rPr>
              <a:t>April 2017</a:t>
            </a:r>
          </a:p>
        </p:txBody>
      </p:sp>
      <p:cxnSp>
        <p:nvCxnSpPr>
          <p:cNvPr id="14" name="Straight Arrow Connector 13"/>
          <p:cNvCxnSpPr/>
          <p:nvPr/>
        </p:nvCxnSpPr>
        <p:spPr>
          <a:xfrm flipV="1">
            <a:off x="4472409" y="3162905"/>
            <a:ext cx="831788" cy="145608"/>
          </a:xfrm>
          <a:prstGeom prst="straightConnector1">
            <a:avLst/>
          </a:prstGeom>
          <a:ln w="19050">
            <a:solidFill>
              <a:srgbClr val="BFBFBF"/>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952498" y="2993815"/>
            <a:ext cx="2066381" cy="830997"/>
          </a:xfrm>
          <a:prstGeom prst="rect">
            <a:avLst/>
          </a:prstGeom>
          <a:noFill/>
        </p:spPr>
        <p:txBody>
          <a:bodyPr wrap="square" rtlCol="0">
            <a:spAutoFit/>
          </a:bodyPr>
          <a:lstStyle/>
          <a:p>
            <a:pPr algn="ctr"/>
            <a:r>
              <a:rPr lang="en-US" sz="2400" dirty="0">
                <a:solidFill>
                  <a:srgbClr val="FFFFFF"/>
                </a:solidFill>
              </a:rPr>
              <a:t>F ring</a:t>
            </a:r>
          </a:p>
          <a:p>
            <a:pPr algn="ctr"/>
            <a:r>
              <a:rPr lang="en-US" sz="2400" dirty="0">
                <a:solidFill>
                  <a:srgbClr val="FFFFFF"/>
                </a:solidFill>
              </a:rPr>
              <a:t>(overexposed)</a:t>
            </a:r>
          </a:p>
        </p:txBody>
      </p:sp>
      <p:sp>
        <p:nvSpPr>
          <p:cNvPr id="30" name="TextBox 29"/>
          <p:cNvSpPr txBox="1"/>
          <p:nvPr/>
        </p:nvSpPr>
        <p:spPr>
          <a:xfrm>
            <a:off x="9973628" y="2194393"/>
            <a:ext cx="2252929" cy="830997"/>
          </a:xfrm>
          <a:prstGeom prst="rect">
            <a:avLst/>
          </a:prstGeom>
          <a:noFill/>
        </p:spPr>
        <p:txBody>
          <a:bodyPr wrap="square" rtlCol="0">
            <a:spAutoFit/>
          </a:bodyPr>
          <a:lstStyle/>
          <a:p>
            <a:pPr algn="ctr"/>
            <a:r>
              <a:rPr lang="en-US" sz="2400" dirty="0"/>
              <a:t>A ring (overexposed)</a:t>
            </a:r>
          </a:p>
        </p:txBody>
      </p:sp>
      <p:sp>
        <p:nvSpPr>
          <p:cNvPr id="27" name="TextBox 26"/>
          <p:cNvSpPr txBox="1"/>
          <p:nvPr/>
        </p:nvSpPr>
        <p:spPr>
          <a:xfrm>
            <a:off x="8856522" y="701293"/>
            <a:ext cx="2066381" cy="1077218"/>
          </a:xfrm>
          <a:prstGeom prst="rect">
            <a:avLst/>
          </a:prstGeom>
          <a:noFill/>
        </p:spPr>
        <p:txBody>
          <a:bodyPr wrap="square" rtlCol="0">
            <a:spAutoFit/>
          </a:bodyPr>
          <a:lstStyle/>
          <a:p>
            <a:pPr algn="ctr"/>
            <a:r>
              <a:rPr lang="en-US" sz="3200" dirty="0">
                <a:solidFill>
                  <a:srgbClr val="FFFFFF"/>
                </a:solidFill>
              </a:rPr>
              <a:t>Roche Division</a:t>
            </a:r>
          </a:p>
        </p:txBody>
      </p:sp>
      <p:sp>
        <p:nvSpPr>
          <p:cNvPr id="8" name="TextBox 7">
            <a:extLst>
              <a:ext uri="{FF2B5EF4-FFF2-40B4-BE49-F238E27FC236}">
                <a16:creationId xmlns:a16="http://schemas.microsoft.com/office/drawing/2014/main" id="{B8042969-3D85-D848-9400-07C3524DB39F}"/>
              </a:ext>
            </a:extLst>
          </p:cNvPr>
          <p:cNvSpPr txBox="1"/>
          <p:nvPr/>
        </p:nvSpPr>
        <p:spPr>
          <a:xfrm>
            <a:off x="-239698" y="0"/>
            <a:ext cx="2467417" cy="646331"/>
          </a:xfrm>
          <a:prstGeom prst="rect">
            <a:avLst/>
          </a:prstGeom>
          <a:noFill/>
        </p:spPr>
        <p:txBody>
          <a:bodyPr wrap="square" rtlCol="0">
            <a:spAutoFit/>
          </a:bodyPr>
          <a:lstStyle/>
          <a:p>
            <a:pPr algn="ctr"/>
            <a:r>
              <a:rPr lang="en-US" sz="3600" dirty="0">
                <a:solidFill>
                  <a:srgbClr val="FFFFFF"/>
                </a:solidFill>
              </a:rPr>
              <a:t>Roche </a:t>
            </a:r>
            <a:r>
              <a:rPr lang="en-US" sz="3600" dirty="0" err="1">
                <a:solidFill>
                  <a:srgbClr val="FFFFFF"/>
                </a:solidFill>
              </a:rPr>
              <a:t>Div</a:t>
            </a:r>
            <a:endParaRPr lang="en-US" sz="3600" dirty="0">
              <a:solidFill>
                <a:srgbClr val="FFFFFF"/>
              </a:solidFill>
            </a:endParaRPr>
          </a:p>
        </p:txBody>
      </p:sp>
    </p:spTree>
    <p:extLst>
      <p:ext uri="{BB962C8B-B14F-4D97-AF65-F5344CB8AC3E}">
        <p14:creationId xmlns:p14="http://schemas.microsoft.com/office/powerpoint/2010/main" val="969728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6-29 at 1.36.49 PM.png"/>
          <p:cNvPicPr>
            <a:picLocks noChangeAspect="1"/>
          </p:cNvPicPr>
          <p:nvPr/>
        </p:nvPicPr>
        <p:blipFill rotWithShape="1">
          <a:blip r:embed="rId2">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rcRect t="2824" b="2585"/>
          <a:stretch/>
        </p:blipFill>
        <p:spPr>
          <a:xfrm>
            <a:off x="5018879" y="-12041"/>
            <a:ext cx="7112180" cy="6870041"/>
          </a:xfrm>
          <a:prstGeom prst="rect">
            <a:avLst/>
          </a:prstGeom>
        </p:spPr>
      </p:pic>
      <p:cxnSp>
        <p:nvCxnSpPr>
          <p:cNvPr id="14" name="Straight Arrow Connector 13"/>
          <p:cNvCxnSpPr/>
          <p:nvPr/>
        </p:nvCxnSpPr>
        <p:spPr>
          <a:xfrm flipV="1">
            <a:off x="4472409" y="3162905"/>
            <a:ext cx="831788" cy="145608"/>
          </a:xfrm>
          <a:prstGeom prst="straightConnector1">
            <a:avLst/>
          </a:prstGeom>
          <a:ln w="19050">
            <a:solidFill>
              <a:srgbClr val="BFBFBF"/>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952498" y="2993815"/>
            <a:ext cx="2066381" cy="830997"/>
          </a:xfrm>
          <a:prstGeom prst="rect">
            <a:avLst/>
          </a:prstGeom>
          <a:noFill/>
        </p:spPr>
        <p:txBody>
          <a:bodyPr wrap="square" rtlCol="0">
            <a:spAutoFit/>
          </a:bodyPr>
          <a:lstStyle/>
          <a:p>
            <a:pPr algn="ctr"/>
            <a:r>
              <a:rPr lang="en-US" sz="2400" dirty="0">
                <a:solidFill>
                  <a:srgbClr val="FFFFFF"/>
                </a:solidFill>
              </a:rPr>
              <a:t>F ring</a:t>
            </a:r>
          </a:p>
          <a:p>
            <a:pPr algn="ctr"/>
            <a:r>
              <a:rPr lang="en-US" sz="2400" dirty="0">
                <a:solidFill>
                  <a:srgbClr val="FFFFFF"/>
                </a:solidFill>
              </a:rPr>
              <a:t>(overexposed)</a:t>
            </a:r>
          </a:p>
        </p:txBody>
      </p:sp>
      <p:sp>
        <p:nvSpPr>
          <p:cNvPr id="21" name="TextBox 20"/>
          <p:cNvSpPr txBox="1"/>
          <p:nvPr/>
        </p:nvSpPr>
        <p:spPr>
          <a:xfrm>
            <a:off x="7386233" y="3056169"/>
            <a:ext cx="1188737" cy="461665"/>
          </a:xfrm>
          <a:prstGeom prst="rect">
            <a:avLst/>
          </a:prstGeom>
          <a:noFill/>
        </p:spPr>
        <p:txBody>
          <a:bodyPr wrap="square" rtlCol="0">
            <a:spAutoFit/>
          </a:bodyPr>
          <a:lstStyle/>
          <a:p>
            <a:pPr algn="ctr"/>
            <a:r>
              <a:rPr lang="en-US" sz="2400" dirty="0">
                <a:solidFill>
                  <a:srgbClr val="FFFFFF"/>
                </a:solidFill>
              </a:rPr>
              <a:t>Atlas</a:t>
            </a:r>
          </a:p>
        </p:txBody>
      </p:sp>
      <p:sp>
        <p:nvSpPr>
          <p:cNvPr id="30" name="TextBox 29"/>
          <p:cNvSpPr txBox="1"/>
          <p:nvPr/>
        </p:nvSpPr>
        <p:spPr>
          <a:xfrm>
            <a:off x="9973628" y="2194393"/>
            <a:ext cx="2252929" cy="830997"/>
          </a:xfrm>
          <a:prstGeom prst="rect">
            <a:avLst/>
          </a:prstGeom>
          <a:noFill/>
        </p:spPr>
        <p:txBody>
          <a:bodyPr wrap="square" rtlCol="0">
            <a:spAutoFit/>
          </a:bodyPr>
          <a:lstStyle/>
          <a:p>
            <a:pPr algn="ctr"/>
            <a:r>
              <a:rPr lang="en-US" sz="2400" dirty="0"/>
              <a:t>A ring (overexposed)</a:t>
            </a:r>
          </a:p>
        </p:txBody>
      </p:sp>
      <p:sp>
        <p:nvSpPr>
          <p:cNvPr id="31" name="TextBox 30"/>
          <p:cNvSpPr txBox="1"/>
          <p:nvPr/>
        </p:nvSpPr>
        <p:spPr>
          <a:xfrm>
            <a:off x="2159806" y="3984764"/>
            <a:ext cx="184731" cy="461665"/>
          </a:xfrm>
          <a:prstGeom prst="rect">
            <a:avLst/>
          </a:prstGeom>
          <a:noFill/>
        </p:spPr>
        <p:txBody>
          <a:bodyPr wrap="none" rtlCol="0">
            <a:spAutoFit/>
          </a:bodyPr>
          <a:lstStyle/>
          <a:p>
            <a:endParaRPr lang="en-US" sz="2400" dirty="0"/>
          </a:p>
        </p:txBody>
      </p:sp>
      <p:sp>
        <p:nvSpPr>
          <p:cNvPr id="33" name="TextBox 32"/>
          <p:cNvSpPr txBox="1"/>
          <p:nvPr/>
        </p:nvSpPr>
        <p:spPr>
          <a:xfrm>
            <a:off x="8554448" y="4329113"/>
            <a:ext cx="2420613" cy="1200329"/>
          </a:xfrm>
          <a:prstGeom prst="rect">
            <a:avLst/>
          </a:prstGeom>
          <a:noFill/>
        </p:spPr>
        <p:txBody>
          <a:bodyPr wrap="square" rtlCol="0">
            <a:spAutoFit/>
          </a:bodyPr>
          <a:lstStyle/>
          <a:p>
            <a:pPr algn="ctr"/>
            <a:r>
              <a:rPr lang="en-US" sz="2400" dirty="0">
                <a:solidFill>
                  <a:srgbClr val="000000"/>
                </a:solidFill>
              </a:rPr>
              <a:t>Keeler Gap</a:t>
            </a:r>
          </a:p>
          <a:p>
            <a:pPr algn="ctr"/>
            <a:r>
              <a:rPr lang="en-US" sz="2400" dirty="0">
                <a:solidFill>
                  <a:srgbClr val="000000"/>
                </a:solidFill>
              </a:rPr>
              <a:t>(too narrow)</a:t>
            </a:r>
          </a:p>
          <a:p>
            <a:pPr algn="ctr"/>
            <a:r>
              <a:rPr lang="en-US" sz="2400" dirty="0">
                <a:solidFill>
                  <a:srgbClr val="000000"/>
                </a:solidFill>
              </a:rPr>
              <a:t>home of Daphnis</a:t>
            </a:r>
          </a:p>
        </p:txBody>
      </p:sp>
      <p:sp>
        <p:nvSpPr>
          <p:cNvPr id="36" name="TextBox 35"/>
          <p:cNvSpPr txBox="1"/>
          <p:nvPr/>
        </p:nvSpPr>
        <p:spPr>
          <a:xfrm>
            <a:off x="9509931" y="5873312"/>
            <a:ext cx="889692" cy="461665"/>
          </a:xfrm>
          <a:prstGeom prst="rect">
            <a:avLst/>
          </a:prstGeom>
          <a:noFill/>
        </p:spPr>
        <p:txBody>
          <a:bodyPr wrap="square" rtlCol="0">
            <a:spAutoFit/>
          </a:bodyPr>
          <a:lstStyle/>
          <a:p>
            <a:r>
              <a:rPr lang="en-US" sz="2400" dirty="0">
                <a:solidFill>
                  <a:srgbClr val="000000"/>
                </a:solidFill>
              </a:rPr>
              <a:t>Pan</a:t>
            </a:r>
          </a:p>
        </p:txBody>
      </p:sp>
      <p:cxnSp>
        <p:nvCxnSpPr>
          <p:cNvPr id="37" name="Straight Arrow Connector 36"/>
          <p:cNvCxnSpPr/>
          <p:nvPr/>
        </p:nvCxnSpPr>
        <p:spPr>
          <a:xfrm flipH="1" flipV="1">
            <a:off x="8641062" y="4329115"/>
            <a:ext cx="393617" cy="284288"/>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10160211" y="6154583"/>
            <a:ext cx="746443" cy="342488"/>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8856522" y="701293"/>
            <a:ext cx="2066381" cy="1077218"/>
          </a:xfrm>
          <a:prstGeom prst="rect">
            <a:avLst/>
          </a:prstGeom>
          <a:noFill/>
        </p:spPr>
        <p:txBody>
          <a:bodyPr wrap="square" rtlCol="0">
            <a:spAutoFit/>
          </a:bodyPr>
          <a:lstStyle/>
          <a:p>
            <a:pPr algn="ctr"/>
            <a:r>
              <a:rPr lang="en-US" sz="3200" dirty="0">
                <a:solidFill>
                  <a:srgbClr val="FFFFFF"/>
                </a:solidFill>
              </a:rPr>
              <a:t>Roche Division</a:t>
            </a:r>
          </a:p>
        </p:txBody>
      </p:sp>
      <p:sp>
        <p:nvSpPr>
          <p:cNvPr id="34" name="TextBox 33"/>
          <p:cNvSpPr txBox="1"/>
          <p:nvPr/>
        </p:nvSpPr>
        <p:spPr>
          <a:xfrm>
            <a:off x="10975062" y="5315701"/>
            <a:ext cx="1116748" cy="830997"/>
          </a:xfrm>
          <a:prstGeom prst="rect">
            <a:avLst/>
          </a:prstGeom>
          <a:noFill/>
        </p:spPr>
        <p:txBody>
          <a:bodyPr wrap="square" rtlCol="0">
            <a:spAutoFit/>
          </a:bodyPr>
          <a:lstStyle/>
          <a:p>
            <a:pPr algn="ctr"/>
            <a:r>
              <a:rPr lang="en-US" sz="2400" dirty="0" err="1">
                <a:solidFill>
                  <a:srgbClr val="000000"/>
                </a:solidFill>
              </a:rPr>
              <a:t>Encke</a:t>
            </a:r>
            <a:endParaRPr lang="en-US" sz="2400" dirty="0">
              <a:solidFill>
                <a:srgbClr val="000000"/>
              </a:solidFill>
            </a:endParaRPr>
          </a:p>
          <a:p>
            <a:pPr algn="ctr"/>
            <a:r>
              <a:rPr lang="en-US" sz="2400" dirty="0">
                <a:solidFill>
                  <a:srgbClr val="000000"/>
                </a:solidFill>
              </a:rPr>
              <a:t>Gap</a:t>
            </a:r>
          </a:p>
        </p:txBody>
      </p:sp>
      <p:cxnSp>
        <p:nvCxnSpPr>
          <p:cNvPr id="35" name="Straight Arrow Connector 34"/>
          <p:cNvCxnSpPr/>
          <p:nvPr/>
        </p:nvCxnSpPr>
        <p:spPr>
          <a:xfrm flipH="1" flipV="1">
            <a:off x="11123897" y="5184401"/>
            <a:ext cx="363688" cy="20490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4769074" y="4949744"/>
            <a:ext cx="1457183" cy="750709"/>
          </a:xfrm>
          <a:prstGeom prst="straightConnector1">
            <a:avLst/>
          </a:prstGeom>
          <a:ln w="19050">
            <a:solidFill>
              <a:srgbClr val="BFBFBF"/>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865145" y="5454230"/>
            <a:ext cx="1903929" cy="461665"/>
          </a:xfrm>
          <a:prstGeom prst="rect">
            <a:avLst/>
          </a:prstGeom>
          <a:noFill/>
        </p:spPr>
        <p:txBody>
          <a:bodyPr wrap="square" rtlCol="0">
            <a:spAutoFit/>
          </a:bodyPr>
          <a:lstStyle/>
          <a:p>
            <a:pPr algn="ctr"/>
            <a:r>
              <a:rPr lang="en-US" sz="2400" dirty="0">
                <a:solidFill>
                  <a:srgbClr val="FFFFFF"/>
                </a:solidFill>
              </a:rPr>
              <a:t>Prometheus</a:t>
            </a:r>
          </a:p>
        </p:txBody>
      </p:sp>
      <p:sp>
        <p:nvSpPr>
          <p:cNvPr id="18" name="TextBox 17">
            <a:extLst>
              <a:ext uri="{FF2B5EF4-FFF2-40B4-BE49-F238E27FC236}">
                <a16:creationId xmlns:a16="http://schemas.microsoft.com/office/drawing/2014/main" id="{E35BB704-07E1-BF45-B92D-9CE805CC9EB7}"/>
              </a:ext>
            </a:extLst>
          </p:cNvPr>
          <p:cNvSpPr txBox="1"/>
          <p:nvPr/>
        </p:nvSpPr>
        <p:spPr>
          <a:xfrm>
            <a:off x="101212" y="986809"/>
            <a:ext cx="2467417" cy="1938992"/>
          </a:xfrm>
          <a:prstGeom prst="rect">
            <a:avLst/>
          </a:prstGeom>
          <a:noFill/>
        </p:spPr>
        <p:txBody>
          <a:bodyPr wrap="square" rtlCol="0">
            <a:spAutoFit/>
          </a:bodyPr>
          <a:lstStyle/>
          <a:p>
            <a:pPr algn="ctr"/>
            <a:r>
              <a:rPr lang="en-US" sz="2400" dirty="0">
                <a:solidFill>
                  <a:srgbClr val="FFFFFF"/>
                </a:solidFill>
              </a:rPr>
              <a:t>Cassini ISS</a:t>
            </a:r>
          </a:p>
          <a:p>
            <a:pPr algn="ctr"/>
            <a:r>
              <a:rPr lang="en-US" sz="2400" dirty="0">
                <a:solidFill>
                  <a:srgbClr val="FFFFFF"/>
                </a:solidFill>
              </a:rPr>
              <a:t>Rev 268</a:t>
            </a:r>
          </a:p>
          <a:p>
            <a:pPr algn="ctr"/>
            <a:r>
              <a:rPr lang="en-US" sz="2400" dirty="0">
                <a:solidFill>
                  <a:srgbClr val="FFFFFF"/>
                </a:solidFill>
              </a:rPr>
              <a:t>HPMONITOR002</a:t>
            </a:r>
          </a:p>
          <a:p>
            <a:pPr algn="ctr"/>
            <a:r>
              <a:rPr lang="en-US" sz="2400" dirty="0">
                <a:solidFill>
                  <a:srgbClr val="FFFFFF"/>
                </a:solidFill>
              </a:rPr>
              <a:t>N1870374754</a:t>
            </a:r>
          </a:p>
          <a:p>
            <a:pPr algn="ctr"/>
            <a:r>
              <a:rPr lang="en-US" sz="2400" dirty="0">
                <a:solidFill>
                  <a:srgbClr val="FFFFFF"/>
                </a:solidFill>
              </a:rPr>
              <a:t>April 2017</a:t>
            </a:r>
          </a:p>
        </p:txBody>
      </p:sp>
      <p:sp>
        <p:nvSpPr>
          <p:cNvPr id="19" name="TextBox 18">
            <a:extLst>
              <a:ext uri="{FF2B5EF4-FFF2-40B4-BE49-F238E27FC236}">
                <a16:creationId xmlns:a16="http://schemas.microsoft.com/office/drawing/2014/main" id="{6DBDA9B3-DF3C-F24E-AEA9-E16AAE0B8864}"/>
              </a:ext>
            </a:extLst>
          </p:cNvPr>
          <p:cNvSpPr txBox="1"/>
          <p:nvPr/>
        </p:nvSpPr>
        <p:spPr>
          <a:xfrm>
            <a:off x="-239698" y="0"/>
            <a:ext cx="2467417" cy="646331"/>
          </a:xfrm>
          <a:prstGeom prst="rect">
            <a:avLst/>
          </a:prstGeom>
          <a:noFill/>
        </p:spPr>
        <p:txBody>
          <a:bodyPr wrap="square" rtlCol="0">
            <a:spAutoFit/>
          </a:bodyPr>
          <a:lstStyle/>
          <a:p>
            <a:pPr algn="ctr"/>
            <a:r>
              <a:rPr lang="en-US" sz="3600" dirty="0">
                <a:solidFill>
                  <a:srgbClr val="FFFFFF"/>
                </a:solidFill>
              </a:rPr>
              <a:t>Roche </a:t>
            </a:r>
            <a:r>
              <a:rPr lang="en-US" sz="3600" dirty="0" err="1">
                <a:solidFill>
                  <a:srgbClr val="FFFFFF"/>
                </a:solidFill>
              </a:rPr>
              <a:t>Div</a:t>
            </a:r>
            <a:endParaRPr lang="en-US" sz="3600" dirty="0">
              <a:solidFill>
                <a:srgbClr val="FFFFFF"/>
              </a:solidFill>
            </a:endParaRPr>
          </a:p>
        </p:txBody>
      </p:sp>
    </p:spTree>
    <p:extLst>
      <p:ext uri="{BB962C8B-B14F-4D97-AF65-F5344CB8AC3E}">
        <p14:creationId xmlns:p14="http://schemas.microsoft.com/office/powerpoint/2010/main" val="4181783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6-29 at 1.36.49 PM.png"/>
          <p:cNvPicPr>
            <a:picLocks noChangeAspect="1"/>
          </p:cNvPicPr>
          <p:nvPr/>
        </p:nvPicPr>
        <p:blipFill rotWithShape="1">
          <a:blip r:embed="rId3">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rcRect t="2824" b="2585"/>
          <a:stretch/>
        </p:blipFill>
        <p:spPr>
          <a:xfrm>
            <a:off x="5018879" y="-12041"/>
            <a:ext cx="7112180" cy="6870041"/>
          </a:xfrm>
          <a:prstGeom prst="rect">
            <a:avLst/>
          </a:prstGeom>
        </p:spPr>
      </p:pic>
      <p:cxnSp>
        <p:nvCxnSpPr>
          <p:cNvPr id="6" name="Straight Arrow Connector 5"/>
          <p:cNvCxnSpPr/>
          <p:nvPr/>
        </p:nvCxnSpPr>
        <p:spPr>
          <a:xfrm>
            <a:off x="4769074" y="1809290"/>
            <a:ext cx="1712957" cy="704660"/>
          </a:xfrm>
          <a:prstGeom prst="straightConnector1">
            <a:avLst/>
          </a:prstGeom>
          <a:ln w="19050">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237815" y="930543"/>
            <a:ext cx="2066381" cy="1200329"/>
          </a:xfrm>
          <a:prstGeom prst="rect">
            <a:avLst/>
          </a:prstGeom>
          <a:noFill/>
        </p:spPr>
        <p:txBody>
          <a:bodyPr wrap="square" rtlCol="0">
            <a:spAutoFit/>
          </a:bodyPr>
          <a:lstStyle/>
          <a:p>
            <a:pPr algn="ctr"/>
            <a:r>
              <a:rPr lang="en-US" sz="2400" dirty="0">
                <a:solidFill>
                  <a:srgbClr val="FFFFFF"/>
                </a:solidFill>
              </a:rPr>
              <a:t>dusty</a:t>
            </a:r>
          </a:p>
          <a:p>
            <a:pPr algn="ctr"/>
            <a:r>
              <a:rPr lang="en-US" sz="2400" dirty="0">
                <a:solidFill>
                  <a:srgbClr val="FFFFFF"/>
                </a:solidFill>
              </a:rPr>
              <a:t>Prometheus ringlet</a:t>
            </a:r>
          </a:p>
        </p:txBody>
      </p:sp>
      <p:cxnSp>
        <p:nvCxnSpPr>
          <p:cNvPr id="14" name="Straight Arrow Connector 13"/>
          <p:cNvCxnSpPr/>
          <p:nvPr/>
        </p:nvCxnSpPr>
        <p:spPr>
          <a:xfrm flipV="1">
            <a:off x="4472409" y="3162905"/>
            <a:ext cx="831788" cy="145608"/>
          </a:xfrm>
          <a:prstGeom prst="straightConnector1">
            <a:avLst/>
          </a:prstGeom>
          <a:ln w="19050">
            <a:solidFill>
              <a:srgbClr val="BFBFBF"/>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952498" y="2993815"/>
            <a:ext cx="2066381" cy="830997"/>
          </a:xfrm>
          <a:prstGeom prst="rect">
            <a:avLst/>
          </a:prstGeom>
          <a:noFill/>
        </p:spPr>
        <p:txBody>
          <a:bodyPr wrap="square" rtlCol="0">
            <a:spAutoFit/>
          </a:bodyPr>
          <a:lstStyle/>
          <a:p>
            <a:pPr algn="ctr"/>
            <a:r>
              <a:rPr lang="en-US" sz="2400" dirty="0">
                <a:solidFill>
                  <a:srgbClr val="FFFFFF"/>
                </a:solidFill>
              </a:rPr>
              <a:t>F ring</a:t>
            </a:r>
          </a:p>
          <a:p>
            <a:pPr algn="ctr"/>
            <a:r>
              <a:rPr lang="en-US" sz="2400" dirty="0">
                <a:solidFill>
                  <a:srgbClr val="FFFFFF"/>
                </a:solidFill>
              </a:rPr>
              <a:t>(overexposed)</a:t>
            </a:r>
          </a:p>
        </p:txBody>
      </p:sp>
      <p:cxnSp>
        <p:nvCxnSpPr>
          <p:cNvPr id="16" name="Straight Arrow Connector 15"/>
          <p:cNvCxnSpPr/>
          <p:nvPr/>
        </p:nvCxnSpPr>
        <p:spPr>
          <a:xfrm flipV="1">
            <a:off x="4298462" y="3855589"/>
            <a:ext cx="1693333" cy="621616"/>
          </a:xfrm>
          <a:prstGeom prst="straightConnector1">
            <a:avLst/>
          </a:prstGeom>
          <a:ln w="19050">
            <a:solidFill>
              <a:srgbClr val="BFBFBF"/>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06027" y="4065826"/>
            <a:ext cx="2066381" cy="830997"/>
          </a:xfrm>
          <a:prstGeom prst="rect">
            <a:avLst/>
          </a:prstGeom>
          <a:noFill/>
        </p:spPr>
        <p:txBody>
          <a:bodyPr wrap="square" rtlCol="0">
            <a:spAutoFit/>
          </a:bodyPr>
          <a:lstStyle/>
          <a:p>
            <a:pPr algn="ctr"/>
            <a:r>
              <a:rPr lang="en-US" sz="2400" dirty="0">
                <a:solidFill>
                  <a:srgbClr val="FFFFFF"/>
                </a:solidFill>
              </a:rPr>
              <a:t>Prometheus wakes</a:t>
            </a:r>
          </a:p>
        </p:txBody>
      </p:sp>
      <p:sp>
        <p:nvSpPr>
          <p:cNvPr id="21" name="TextBox 20"/>
          <p:cNvSpPr txBox="1"/>
          <p:nvPr/>
        </p:nvSpPr>
        <p:spPr>
          <a:xfrm>
            <a:off x="7386233" y="3056169"/>
            <a:ext cx="1188737" cy="461665"/>
          </a:xfrm>
          <a:prstGeom prst="rect">
            <a:avLst/>
          </a:prstGeom>
          <a:noFill/>
        </p:spPr>
        <p:txBody>
          <a:bodyPr wrap="square" rtlCol="0">
            <a:spAutoFit/>
          </a:bodyPr>
          <a:lstStyle/>
          <a:p>
            <a:pPr algn="ctr"/>
            <a:r>
              <a:rPr lang="en-US" sz="2400" dirty="0">
                <a:solidFill>
                  <a:srgbClr val="FFFFFF"/>
                </a:solidFill>
              </a:rPr>
              <a:t>Atlas</a:t>
            </a:r>
          </a:p>
        </p:txBody>
      </p:sp>
      <p:sp>
        <p:nvSpPr>
          <p:cNvPr id="30" name="TextBox 29"/>
          <p:cNvSpPr txBox="1"/>
          <p:nvPr/>
        </p:nvSpPr>
        <p:spPr>
          <a:xfrm>
            <a:off x="9973628" y="2194393"/>
            <a:ext cx="2252929" cy="830997"/>
          </a:xfrm>
          <a:prstGeom prst="rect">
            <a:avLst/>
          </a:prstGeom>
          <a:noFill/>
        </p:spPr>
        <p:txBody>
          <a:bodyPr wrap="square" rtlCol="0">
            <a:spAutoFit/>
          </a:bodyPr>
          <a:lstStyle/>
          <a:p>
            <a:pPr algn="ctr"/>
            <a:r>
              <a:rPr lang="en-US" sz="2400" dirty="0"/>
              <a:t>A ring (overexposed)</a:t>
            </a:r>
          </a:p>
        </p:txBody>
      </p:sp>
      <p:sp>
        <p:nvSpPr>
          <p:cNvPr id="31" name="TextBox 30"/>
          <p:cNvSpPr txBox="1"/>
          <p:nvPr/>
        </p:nvSpPr>
        <p:spPr>
          <a:xfrm>
            <a:off x="2159806" y="3984764"/>
            <a:ext cx="184731" cy="461665"/>
          </a:xfrm>
          <a:prstGeom prst="rect">
            <a:avLst/>
          </a:prstGeom>
          <a:noFill/>
        </p:spPr>
        <p:txBody>
          <a:bodyPr wrap="none" rtlCol="0">
            <a:spAutoFit/>
          </a:bodyPr>
          <a:lstStyle/>
          <a:p>
            <a:endParaRPr lang="en-US" sz="2400" dirty="0"/>
          </a:p>
        </p:txBody>
      </p:sp>
      <p:sp>
        <p:nvSpPr>
          <p:cNvPr id="32" name="TextBox 31"/>
          <p:cNvSpPr txBox="1"/>
          <p:nvPr/>
        </p:nvSpPr>
        <p:spPr>
          <a:xfrm>
            <a:off x="9207095" y="3424702"/>
            <a:ext cx="1906232" cy="830997"/>
          </a:xfrm>
          <a:prstGeom prst="rect">
            <a:avLst/>
          </a:prstGeom>
          <a:noFill/>
        </p:spPr>
        <p:txBody>
          <a:bodyPr wrap="square" rtlCol="0">
            <a:spAutoFit/>
          </a:bodyPr>
          <a:lstStyle/>
          <a:p>
            <a:pPr algn="ctr"/>
            <a:r>
              <a:rPr lang="en-US" sz="2400" dirty="0">
                <a:solidFill>
                  <a:srgbClr val="000000"/>
                </a:solidFill>
              </a:rPr>
              <a:t>3 dusty ringlets</a:t>
            </a:r>
          </a:p>
        </p:txBody>
      </p:sp>
      <p:sp>
        <p:nvSpPr>
          <p:cNvPr id="33" name="TextBox 32"/>
          <p:cNvSpPr txBox="1"/>
          <p:nvPr/>
        </p:nvSpPr>
        <p:spPr>
          <a:xfrm>
            <a:off x="8554448" y="4329113"/>
            <a:ext cx="2420613" cy="1200329"/>
          </a:xfrm>
          <a:prstGeom prst="rect">
            <a:avLst/>
          </a:prstGeom>
          <a:noFill/>
        </p:spPr>
        <p:txBody>
          <a:bodyPr wrap="square" rtlCol="0">
            <a:spAutoFit/>
          </a:bodyPr>
          <a:lstStyle/>
          <a:p>
            <a:pPr algn="ctr"/>
            <a:r>
              <a:rPr lang="en-US" sz="2400" dirty="0">
                <a:solidFill>
                  <a:srgbClr val="000000"/>
                </a:solidFill>
              </a:rPr>
              <a:t>Keeler Gap</a:t>
            </a:r>
          </a:p>
          <a:p>
            <a:pPr algn="ctr"/>
            <a:r>
              <a:rPr lang="en-US" sz="2400" dirty="0">
                <a:solidFill>
                  <a:srgbClr val="000000"/>
                </a:solidFill>
              </a:rPr>
              <a:t>(too narrow)</a:t>
            </a:r>
          </a:p>
          <a:p>
            <a:pPr algn="ctr"/>
            <a:r>
              <a:rPr lang="en-US" sz="2400" dirty="0">
                <a:solidFill>
                  <a:srgbClr val="000000"/>
                </a:solidFill>
              </a:rPr>
              <a:t>home of Daphnis</a:t>
            </a:r>
          </a:p>
        </p:txBody>
      </p:sp>
      <p:sp>
        <p:nvSpPr>
          <p:cNvPr id="36" name="TextBox 35"/>
          <p:cNvSpPr txBox="1"/>
          <p:nvPr/>
        </p:nvSpPr>
        <p:spPr>
          <a:xfrm>
            <a:off x="9509931" y="5873312"/>
            <a:ext cx="889692" cy="461665"/>
          </a:xfrm>
          <a:prstGeom prst="rect">
            <a:avLst/>
          </a:prstGeom>
          <a:noFill/>
        </p:spPr>
        <p:txBody>
          <a:bodyPr wrap="square" rtlCol="0">
            <a:spAutoFit/>
          </a:bodyPr>
          <a:lstStyle/>
          <a:p>
            <a:r>
              <a:rPr lang="en-US" sz="2400" dirty="0">
                <a:solidFill>
                  <a:srgbClr val="000000"/>
                </a:solidFill>
              </a:rPr>
              <a:t>Pan</a:t>
            </a:r>
          </a:p>
        </p:txBody>
      </p:sp>
      <p:cxnSp>
        <p:nvCxnSpPr>
          <p:cNvPr id="37" name="Straight Arrow Connector 36"/>
          <p:cNvCxnSpPr/>
          <p:nvPr/>
        </p:nvCxnSpPr>
        <p:spPr>
          <a:xfrm flipH="1" flipV="1">
            <a:off x="8641062" y="4329115"/>
            <a:ext cx="393617" cy="284288"/>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10730738" y="3955285"/>
            <a:ext cx="699423" cy="373831"/>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10160211" y="6154583"/>
            <a:ext cx="746443" cy="342488"/>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8856522" y="701293"/>
            <a:ext cx="2066381" cy="1077218"/>
          </a:xfrm>
          <a:prstGeom prst="rect">
            <a:avLst/>
          </a:prstGeom>
          <a:noFill/>
        </p:spPr>
        <p:txBody>
          <a:bodyPr wrap="square" rtlCol="0">
            <a:spAutoFit/>
          </a:bodyPr>
          <a:lstStyle/>
          <a:p>
            <a:pPr algn="ctr"/>
            <a:r>
              <a:rPr lang="en-US" sz="3200" dirty="0">
                <a:solidFill>
                  <a:srgbClr val="FFFFFF"/>
                </a:solidFill>
              </a:rPr>
              <a:t>Roche Division</a:t>
            </a:r>
          </a:p>
        </p:txBody>
      </p:sp>
      <p:sp>
        <p:nvSpPr>
          <p:cNvPr id="34" name="TextBox 33"/>
          <p:cNvSpPr txBox="1"/>
          <p:nvPr/>
        </p:nvSpPr>
        <p:spPr>
          <a:xfrm>
            <a:off x="10975062" y="5315701"/>
            <a:ext cx="1116748" cy="830997"/>
          </a:xfrm>
          <a:prstGeom prst="rect">
            <a:avLst/>
          </a:prstGeom>
          <a:noFill/>
        </p:spPr>
        <p:txBody>
          <a:bodyPr wrap="square" rtlCol="0">
            <a:spAutoFit/>
          </a:bodyPr>
          <a:lstStyle/>
          <a:p>
            <a:pPr algn="ctr"/>
            <a:r>
              <a:rPr lang="en-US" sz="2400" dirty="0" err="1">
                <a:solidFill>
                  <a:srgbClr val="000000"/>
                </a:solidFill>
              </a:rPr>
              <a:t>Encke</a:t>
            </a:r>
            <a:endParaRPr lang="en-US" sz="2400" dirty="0">
              <a:solidFill>
                <a:srgbClr val="000000"/>
              </a:solidFill>
            </a:endParaRPr>
          </a:p>
          <a:p>
            <a:pPr algn="ctr"/>
            <a:r>
              <a:rPr lang="en-US" sz="2400" dirty="0">
                <a:solidFill>
                  <a:srgbClr val="000000"/>
                </a:solidFill>
              </a:rPr>
              <a:t>Gap</a:t>
            </a:r>
          </a:p>
        </p:txBody>
      </p:sp>
      <p:cxnSp>
        <p:nvCxnSpPr>
          <p:cNvPr id="35" name="Straight Arrow Connector 34"/>
          <p:cNvCxnSpPr/>
          <p:nvPr/>
        </p:nvCxnSpPr>
        <p:spPr>
          <a:xfrm flipH="1" flipV="1">
            <a:off x="11123897" y="5184401"/>
            <a:ext cx="363688" cy="20490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4769074" y="4949744"/>
            <a:ext cx="1457183" cy="750709"/>
          </a:xfrm>
          <a:prstGeom prst="straightConnector1">
            <a:avLst/>
          </a:prstGeom>
          <a:ln w="19050">
            <a:solidFill>
              <a:srgbClr val="BFBFBF"/>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865145" y="5454230"/>
            <a:ext cx="1903929" cy="461665"/>
          </a:xfrm>
          <a:prstGeom prst="rect">
            <a:avLst/>
          </a:prstGeom>
          <a:noFill/>
        </p:spPr>
        <p:txBody>
          <a:bodyPr wrap="square" rtlCol="0">
            <a:spAutoFit/>
          </a:bodyPr>
          <a:lstStyle/>
          <a:p>
            <a:pPr algn="ctr"/>
            <a:r>
              <a:rPr lang="en-US" sz="2400" dirty="0">
                <a:solidFill>
                  <a:srgbClr val="FFFFFF"/>
                </a:solidFill>
              </a:rPr>
              <a:t>Prometheus</a:t>
            </a:r>
          </a:p>
        </p:txBody>
      </p:sp>
      <p:sp>
        <p:nvSpPr>
          <p:cNvPr id="24" name="TextBox 23">
            <a:extLst>
              <a:ext uri="{FF2B5EF4-FFF2-40B4-BE49-F238E27FC236}">
                <a16:creationId xmlns:a16="http://schemas.microsoft.com/office/drawing/2014/main" id="{6966DA83-EE1C-7045-BB85-92B6D192B837}"/>
              </a:ext>
            </a:extLst>
          </p:cNvPr>
          <p:cNvSpPr txBox="1"/>
          <p:nvPr/>
        </p:nvSpPr>
        <p:spPr>
          <a:xfrm>
            <a:off x="101212" y="986809"/>
            <a:ext cx="2467417" cy="1938992"/>
          </a:xfrm>
          <a:prstGeom prst="rect">
            <a:avLst/>
          </a:prstGeom>
          <a:noFill/>
        </p:spPr>
        <p:txBody>
          <a:bodyPr wrap="square" rtlCol="0">
            <a:spAutoFit/>
          </a:bodyPr>
          <a:lstStyle/>
          <a:p>
            <a:pPr algn="ctr"/>
            <a:r>
              <a:rPr lang="en-US" sz="2400" dirty="0">
                <a:solidFill>
                  <a:srgbClr val="FFFFFF"/>
                </a:solidFill>
              </a:rPr>
              <a:t>Cassini ISS</a:t>
            </a:r>
          </a:p>
          <a:p>
            <a:pPr algn="ctr"/>
            <a:r>
              <a:rPr lang="en-US" sz="2400" dirty="0">
                <a:solidFill>
                  <a:srgbClr val="FFFFFF"/>
                </a:solidFill>
              </a:rPr>
              <a:t>Rev 268</a:t>
            </a:r>
          </a:p>
          <a:p>
            <a:pPr algn="ctr"/>
            <a:r>
              <a:rPr lang="en-US" sz="2400" dirty="0">
                <a:solidFill>
                  <a:srgbClr val="FFFFFF"/>
                </a:solidFill>
              </a:rPr>
              <a:t>HPMONITOR002</a:t>
            </a:r>
          </a:p>
          <a:p>
            <a:pPr algn="ctr"/>
            <a:r>
              <a:rPr lang="en-US" sz="2400" dirty="0">
                <a:solidFill>
                  <a:srgbClr val="FFFFFF"/>
                </a:solidFill>
              </a:rPr>
              <a:t>N1870374754</a:t>
            </a:r>
          </a:p>
          <a:p>
            <a:pPr algn="ctr"/>
            <a:r>
              <a:rPr lang="en-US" sz="2400" dirty="0">
                <a:solidFill>
                  <a:srgbClr val="FFFFFF"/>
                </a:solidFill>
              </a:rPr>
              <a:t>April 2017</a:t>
            </a:r>
          </a:p>
        </p:txBody>
      </p:sp>
      <p:sp>
        <p:nvSpPr>
          <p:cNvPr id="25" name="TextBox 24">
            <a:extLst>
              <a:ext uri="{FF2B5EF4-FFF2-40B4-BE49-F238E27FC236}">
                <a16:creationId xmlns:a16="http://schemas.microsoft.com/office/drawing/2014/main" id="{FE14DA2E-15D6-A24D-A051-CCAFAC8A7AD1}"/>
              </a:ext>
            </a:extLst>
          </p:cNvPr>
          <p:cNvSpPr txBox="1"/>
          <p:nvPr/>
        </p:nvSpPr>
        <p:spPr>
          <a:xfrm>
            <a:off x="-239698" y="0"/>
            <a:ext cx="2467417" cy="646331"/>
          </a:xfrm>
          <a:prstGeom prst="rect">
            <a:avLst/>
          </a:prstGeom>
          <a:noFill/>
        </p:spPr>
        <p:txBody>
          <a:bodyPr wrap="square" rtlCol="0">
            <a:spAutoFit/>
          </a:bodyPr>
          <a:lstStyle/>
          <a:p>
            <a:pPr algn="ctr"/>
            <a:r>
              <a:rPr lang="en-US" sz="3600" dirty="0">
                <a:solidFill>
                  <a:srgbClr val="FFFFFF"/>
                </a:solidFill>
              </a:rPr>
              <a:t>Roche </a:t>
            </a:r>
            <a:r>
              <a:rPr lang="en-US" sz="3600" dirty="0" err="1">
                <a:solidFill>
                  <a:srgbClr val="FFFFFF"/>
                </a:solidFill>
              </a:rPr>
              <a:t>Div</a:t>
            </a:r>
            <a:endParaRPr lang="en-US" sz="3600" dirty="0">
              <a:solidFill>
                <a:srgbClr val="FFFFFF"/>
              </a:solidFill>
            </a:endParaRPr>
          </a:p>
        </p:txBody>
      </p:sp>
    </p:spTree>
    <p:extLst>
      <p:ext uri="{BB962C8B-B14F-4D97-AF65-F5344CB8AC3E}">
        <p14:creationId xmlns:p14="http://schemas.microsoft.com/office/powerpoint/2010/main" val="3776712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36259</TotalTime>
  <Words>1265</Words>
  <Application>Microsoft Macintosh PowerPoint</Application>
  <PresentationFormat>Widescreen</PresentationFormat>
  <Paragraphs>320</Paragraphs>
  <Slides>28</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Chancia, Robert (rchancia@uidaho.edu)</dc:creator>
  <cp:lastModifiedBy>Microsoft Office User</cp:lastModifiedBy>
  <cp:revision>116</cp:revision>
  <dcterms:created xsi:type="dcterms:W3CDTF">2018-07-19T17:22:51Z</dcterms:created>
  <dcterms:modified xsi:type="dcterms:W3CDTF">2018-08-14T14:28:53Z</dcterms:modified>
</cp:coreProperties>
</file>