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9" r:id="rId9"/>
    <p:sldId id="266" r:id="rId10"/>
    <p:sldId id="267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2"/>
    <p:restoredTop sz="99834" autoAdjust="0"/>
  </p:normalViewPr>
  <p:slideViewPr>
    <p:cSldViewPr snapToGrid="0" snapToObjects="1">
      <p:cViewPr varScale="1">
        <p:scale>
          <a:sx n="96" d="100"/>
          <a:sy n="96" d="100"/>
        </p:scale>
        <p:origin x="15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4C0BF-CDAF-9140-988B-AF752045F4FF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D7959-138D-B44E-9F24-10933738383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099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Good</a:t>
            </a:r>
            <a:r>
              <a:rPr kumimoji="1" lang="zh-TW" altLang="en-US" dirty="0"/>
              <a:t> </a:t>
            </a:r>
            <a:r>
              <a:rPr kumimoji="1" lang="en-US" altLang="zh-TW" dirty="0"/>
              <a:t>afternoon,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this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Wendy</a:t>
            </a:r>
            <a:r>
              <a:rPr kumimoji="1" lang="zh-TW" altLang="en-US" dirty="0"/>
              <a:t> </a:t>
            </a:r>
            <a:r>
              <a:rPr kumimoji="1" lang="en-US" altLang="zh-TW" dirty="0"/>
              <a:t>Tseng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Taiwan.</a:t>
            </a:r>
            <a:r>
              <a:rPr kumimoji="1" lang="zh-TW" altLang="en-US" dirty="0"/>
              <a:t> </a:t>
            </a:r>
            <a:r>
              <a:rPr kumimoji="1" lang="en-US" altLang="zh-TW" dirty="0"/>
              <a:t>I</a:t>
            </a:r>
            <a:r>
              <a:rPr kumimoji="1" lang="zh-TW" altLang="en-US" dirty="0"/>
              <a:t> </a:t>
            </a:r>
            <a:r>
              <a:rPr kumimoji="1" lang="en-US" altLang="zh-TW" dirty="0"/>
              <a:t>have</a:t>
            </a:r>
            <a:r>
              <a:rPr kumimoji="1" lang="zh-TW" altLang="en-US" dirty="0"/>
              <a:t> </a:t>
            </a:r>
            <a:r>
              <a:rPr kumimoji="1" lang="en-US" altLang="zh-TW" dirty="0"/>
              <a:t>been</a:t>
            </a:r>
            <a:r>
              <a:rPr kumimoji="1" lang="zh-TW" altLang="en-US" dirty="0"/>
              <a:t> </a:t>
            </a:r>
            <a:r>
              <a:rPr kumimoji="1" lang="en-US" altLang="zh-TW" dirty="0"/>
              <a:t>working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Bob</a:t>
            </a:r>
            <a:r>
              <a:rPr kumimoji="1" lang="zh-TW" altLang="en-US" dirty="0"/>
              <a:t> </a:t>
            </a:r>
            <a:r>
              <a:rPr kumimoji="1" lang="en-US" altLang="zh-TW" dirty="0"/>
              <a:t>Johnson,</a:t>
            </a:r>
            <a:r>
              <a:rPr kumimoji="1" lang="zh-TW" altLang="en-US" dirty="0"/>
              <a:t> </a:t>
            </a:r>
            <a:r>
              <a:rPr kumimoji="1" lang="en-US" altLang="zh-TW" dirty="0"/>
              <a:t>OJ</a:t>
            </a:r>
            <a:r>
              <a:rPr kumimoji="1" lang="zh-TW" altLang="en-US" dirty="0"/>
              <a:t> </a:t>
            </a:r>
            <a:r>
              <a:rPr kumimoji="1" lang="en-US" altLang="zh-TW" dirty="0"/>
              <a:t>Tucker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Wing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ip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long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time.</a:t>
            </a:r>
          </a:p>
          <a:p>
            <a:r>
              <a:rPr kumimoji="1" lang="zh-TW" altLang="zh-TW" dirty="0"/>
              <a:t>N</a:t>
            </a:r>
            <a:r>
              <a:rPr kumimoji="1" lang="en-US" altLang="zh-TW" dirty="0" err="1"/>
              <a:t>ow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in-situ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measurements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during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grand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fianle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mission,</a:t>
            </a:r>
            <a:r>
              <a:rPr kumimoji="1" lang="zh-TW" altLang="en-US" dirty="0"/>
              <a:t> </a:t>
            </a:r>
            <a:r>
              <a:rPr kumimoji="1" lang="en-US" altLang="zh-TW" dirty="0"/>
              <a:t>it’s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first-ever</a:t>
            </a:r>
            <a:r>
              <a:rPr kumimoji="1" lang="zh-TW" altLang="en-US" dirty="0"/>
              <a:t> </a:t>
            </a:r>
            <a:r>
              <a:rPr kumimoji="1" lang="en-US" altLang="zh-TW" dirty="0"/>
              <a:t>opportunity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/>
              <a:t>us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review</a:t>
            </a:r>
            <a:r>
              <a:rPr kumimoji="1" lang="zh-TW" altLang="en-US" dirty="0"/>
              <a:t> </a:t>
            </a:r>
            <a:r>
              <a:rPr kumimoji="1" lang="en-US" altLang="zh-TW" dirty="0"/>
              <a:t>our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5568E-C57C-4340-B625-C812664ECEE3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66583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addition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source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organic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material.</a:t>
            </a:r>
            <a:r>
              <a:rPr kumimoji="1" lang="zh-TW" altLang="en-US" dirty="0"/>
              <a:t> </a:t>
            </a:r>
            <a:r>
              <a:rPr kumimoji="1" lang="en-US" altLang="zh-TW" dirty="0"/>
              <a:t>Another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important</a:t>
            </a:r>
            <a:r>
              <a:rPr kumimoji="1" lang="zh-TW" altLang="en-US" dirty="0"/>
              <a:t> </a:t>
            </a:r>
            <a:r>
              <a:rPr kumimoji="1" lang="en-US" altLang="zh-TW" dirty="0"/>
              <a:t>question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would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be</a:t>
            </a:r>
            <a:r>
              <a:rPr kumimoji="1" lang="zh-TW" altLang="en-US" dirty="0"/>
              <a:t> </a:t>
            </a:r>
            <a:r>
              <a:rPr kumimoji="1" lang="en-US" altLang="zh-TW" dirty="0"/>
              <a:t>how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these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transport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into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addition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organic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impacts</a:t>
            </a:r>
            <a:r>
              <a:rPr kumimoji="1" lang="zh-TW" altLang="en-US" dirty="0"/>
              <a:t> </a:t>
            </a:r>
            <a:r>
              <a:rPr kumimoji="1" lang="en-US" altLang="zh-TW" dirty="0"/>
              <a:t>detected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INMS,</a:t>
            </a:r>
            <a:r>
              <a:rPr kumimoji="1" lang="zh-TW" altLang="en-US" dirty="0"/>
              <a:t> </a:t>
            </a:r>
            <a:r>
              <a:rPr kumimoji="1" lang="en-US" altLang="zh-TW" dirty="0"/>
              <a:t>Cassini</a:t>
            </a:r>
            <a:r>
              <a:rPr kumimoji="1" lang="zh-TW" altLang="en-US" dirty="0"/>
              <a:t> </a:t>
            </a:r>
            <a:r>
              <a:rPr kumimoji="1" lang="en-US" altLang="zh-TW" dirty="0"/>
              <a:t>MIMI</a:t>
            </a:r>
            <a:r>
              <a:rPr kumimoji="1" lang="zh-TW" altLang="en-US" dirty="0"/>
              <a:t> </a:t>
            </a:r>
            <a:r>
              <a:rPr kumimoji="1" lang="en-US" altLang="zh-TW" dirty="0"/>
              <a:t>instrument</a:t>
            </a:r>
            <a:r>
              <a:rPr kumimoji="1" lang="zh-TW" altLang="en-US" dirty="0"/>
              <a:t>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have</a:t>
            </a:r>
            <a:r>
              <a:rPr kumimoji="1" lang="zh-TW" altLang="en-US" dirty="0"/>
              <a:t> </a:t>
            </a:r>
            <a:r>
              <a:rPr kumimoji="1" lang="en-US" altLang="zh-TW" dirty="0"/>
              <a:t>discovered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population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1-2</a:t>
            </a:r>
            <a:r>
              <a:rPr kumimoji="1" lang="zh-TW" altLang="en-US" dirty="0"/>
              <a:t> </a:t>
            </a:r>
            <a:r>
              <a:rPr kumimoji="1" lang="en-US" altLang="zh-TW" dirty="0"/>
              <a:t>nm</a:t>
            </a:r>
            <a:r>
              <a:rPr kumimoji="1" lang="zh-TW" altLang="en-US" dirty="0"/>
              <a:t> </a:t>
            </a:r>
            <a:r>
              <a:rPr kumimoji="1" lang="en-US" altLang="zh-TW" dirty="0"/>
              <a:t>sized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inside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D-ring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around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Satrurn’s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equator.</a:t>
            </a:r>
          </a:p>
          <a:p>
            <a:r>
              <a:rPr kumimoji="1" lang="zh-TW" altLang="zh-TW" dirty="0"/>
              <a:t>M</a:t>
            </a:r>
            <a:r>
              <a:rPr kumimoji="1" lang="en-US" altLang="zh-TW" dirty="0" err="1"/>
              <a:t>ost</a:t>
            </a:r>
            <a:r>
              <a:rPr kumimoji="1" lang="zh-TW" altLang="en-US" dirty="0"/>
              <a:t> </a:t>
            </a:r>
            <a:r>
              <a:rPr kumimoji="1" lang="en-US" altLang="zh-TW" dirty="0"/>
              <a:t>people</a:t>
            </a:r>
            <a:r>
              <a:rPr kumimoji="1" lang="zh-TW" altLang="en-US" dirty="0"/>
              <a:t> </a:t>
            </a:r>
            <a:r>
              <a:rPr kumimoji="1" lang="en-US" altLang="zh-TW" dirty="0"/>
              <a:t>believe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they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diffusive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rings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interested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transport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process.</a:t>
            </a:r>
            <a:r>
              <a:rPr kumimoji="1" lang="zh-TW" altLang="en-US" dirty="0"/>
              <a:t> </a:t>
            </a:r>
            <a:r>
              <a:rPr kumimoji="1" lang="en-US" altLang="zh-TW" dirty="0"/>
              <a:t>Wing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ip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provided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possible</a:t>
            </a:r>
            <a:r>
              <a:rPr kumimoji="1" lang="zh-TW" altLang="en-US" dirty="0"/>
              <a:t> </a:t>
            </a:r>
            <a:r>
              <a:rPr kumimoji="1" lang="en-US" altLang="zh-TW" dirty="0"/>
              <a:t>mechanism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micron-sized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charges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normall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travel</a:t>
            </a:r>
            <a:r>
              <a:rPr kumimoji="1" lang="zh-TW" altLang="en-US" dirty="0"/>
              <a:t> </a:t>
            </a:r>
            <a:r>
              <a:rPr kumimoji="1" lang="en-US" altLang="zh-TW" dirty="0"/>
              <a:t>along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magetic</a:t>
            </a:r>
            <a:r>
              <a:rPr kumimoji="1" lang="zh-TW" altLang="en-US" dirty="0"/>
              <a:t> </a:t>
            </a:r>
            <a:r>
              <a:rPr kumimoji="1" lang="en-US" altLang="zh-TW" dirty="0"/>
              <a:t>filed</a:t>
            </a:r>
            <a:r>
              <a:rPr kumimoji="1" lang="zh-TW" altLang="en-US" dirty="0"/>
              <a:t> </a:t>
            </a:r>
            <a:r>
              <a:rPr kumimoji="1" lang="en-US" altLang="zh-TW" dirty="0"/>
              <a:t>lines</a:t>
            </a:r>
            <a:r>
              <a:rPr kumimoji="1" lang="zh-TW" altLang="en-US" dirty="0"/>
              <a:t>, </a:t>
            </a:r>
            <a:r>
              <a:rPr kumimoji="1" lang="en-US" altLang="zh-TW" dirty="0" err="1"/>
              <a:t>bowever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charged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nanograins</a:t>
            </a:r>
            <a:r>
              <a:rPr kumimoji="1" lang="zh-TW" altLang="en-US" dirty="0"/>
              <a:t>, </a:t>
            </a:r>
            <a:r>
              <a:rPr kumimoji="1" lang="en-US" altLang="zh-TW" dirty="0"/>
              <a:t>they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travel</a:t>
            </a:r>
            <a:r>
              <a:rPr kumimoji="1" lang="zh-TW" altLang="en-US" dirty="0"/>
              <a:t> </a:t>
            </a:r>
            <a:r>
              <a:rPr kumimoji="1" lang="en-US" altLang="zh-TW" dirty="0"/>
              <a:t>along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pane.</a:t>
            </a: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5568E-C57C-4340-B625-C812664ECEE3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622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Outer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data,</a:t>
            </a:r>
            <a:r>
              <a:rPr kumimoji="1" lang="zh-TW" altLang="en-US" dirty="0"/>
              <a:t> </a:t>
            </a:r>
            <a:r>
              <a:rPr kumimoji="1" lang="en-US" altLang="zh-TW" dirty="0"/>
              <a:t>like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MIMI</a:t>
            </a:r>
            <a:r>
              <a:rPr kumimoji="1" lang="zh-TW" altLang="en-US" dirty="0"/>
              <a:t> </a:t>
            </a:r>
            <a:r>
              <a:rPr kumimoji="1" lang="en-US" altLang="zh-TW" dirty="0"/>
              <a:t>CHEMS,</a:t>
            </a:r>
            <a:r>
              <a:rPr kumimoji="1" lang="zh-TW" altLang="en-US" dirty="0"/>
              <a:t> 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provide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n </a:t>
            </a:r>
            <a:r>
              <a:rPr kumimoji="1" lang="en-US" altLang="zh-TW" dirty="0"/>
              <a:t>valuable</a:t>
            </a:r>
            <a:r>
              <a:rPr kumimoji="1" lang="zh-TW" altLang="en-US" dirty="0"/>
              <a:t> </a:t>
            </a:r>
            <a:r>
              <a:rPr kumimoji="1" lang="en-US" altLang="zh-TW" dirty="0"/>
              <a:t>constraints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D7959-138D-B44E-9F24-109337383838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590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D7959-138D-B44E-9F24-109337383838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953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Like</a:t>
            </a:r>
            <a:r>
              <a:rPr kumimoji="1" lang="zh-TW" altLang="en-US" dirty="0"/>
              <a:t> </a:t>
            </a:r>
            <a:r>
              <a:rPr kumimoji="1" lang="en-US" altLang="zh-TW" dirty="0"/>
              <a:t>what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I</a:t>
            </a:r>
            <a:r>
              <a:rPr kumimoji="1" lang="zh-TW" altLang="en-US" dirty="0"/>
              <a:t> </a:t>
            </a:r>
            <a:r>
              <a:rPr kumimoji="1" lang="en-US" altLang="zh-TW" dirty="0"/>
              <a:t>said</a:t>
            </a:r>
            <a:r>
              <a:rPr kumimoji="1" lang="zh-TW" altLang="en-US" dirty="0"/>
              <a:t> </a:t>
            </a:r>
            <a:r>
              <a:rPr kumimoji="1" lang="en-US" altLang="zh-TW" dirty="0"/>
              <a:t>before</a:t>
            </a:r>
            <a:r>
              <a:rPr kumimoji="1" lang="zh-TW" altLang="en-US" dirty="0"/>
              <a:t>,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O2+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outer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nagnetosphere</a:t>
            </a:r>
            <a:endParaRPr kumimoji="1" lang="en-US" altLang="zh-TW" dirty="0"/>
          </a:p>
          <a:p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addition,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H2O</a:t>
            </a:r>
            <a:r>
              <a:rPr kumimoji="1" lang="zh-TW" altLang="en-US" dirty="0"/>
              <a:t>, </a:t>
            </a:r>
            <a:r>
              <a:rPr kumimoji="1" lang="en-US" altLang="zh-TW" dirty="0"/>
              <a:t>H2O</a:t>
            </a:r>
            <a:r>
              <a:rPr kumimoji="1" lang="zh-TW" altLang="en-US" dirty="0"/>
              <a:t> </a:t>
            </a:r>
            <a:r>
              <a:rPr kumimoji="1" lang="en-US" altLang="zh-TW" dirty="0"/>
              <a:t>has</a:t>
            </a:r>
            <a:r>
              <a:rPr kumimoji="1" lang="zh-TW" altLang="en-US" dirty="0"/>
              <a:t> </a:t>
            </a:r>
            <a:r>
              <a:rPr kumimoji="1" lang="en-US" altLang="zh-TW" dirty="0"/>
              <a:t>been</a:t>
            </a:r>
            <a:r>
              <a:rPr kumimoji="1" lang="zh-TW" altLang="en-US" dirty="0"/>
              <a:t> </a:t>
            </a:r>
            <a:r>
              <a:rPr kumimoji="1" lang="en-US" altLang="zh-TW" dirty="0"/>
              <a:t>discovered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upper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atmosphere.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was</a:t>
            </a:r>
            <a:r>
              <a:rPr kumimoji="1" lang="zh-TW" altLang="en-US" dirty="0"/>
              <a:t> </a:t>
            </a:r>
            <a:r>
              <a:rPr kumimoji="1" lang="en-US" altLang="zh-TW" dirty="0"/>
              <a:t>suggested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oxygen-contained</a:t>
            </a:r>
            <a:r>
              <a:rPr kumimoji="1" lang="zh-TW" altLang="en-US" dirty="0"/>
              <a:t> </a:t>
            </a:r>
            <a:r>
              <a:rPr kumimoji="1" lang="en-US" altLang="zh-TW" dirty="0"/>
              <a:t>molecules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be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</a:t>
            </a:r>
            <a:r>
              <a:rPr kumimoji="1" lang="zh-TW" altLang="en-US" dirty="0"/>
              <a:t> </a:t>
            </a:r>
            <a:r>
              <a:rPr kumimoji="1" lang="en-US" altLang="zh-TW" dirty="0"/>
              <a:t>exterior</a:t>
            </a:r>
            <a:r>
              <a:rPr kumimoji="1" lang="zh-TW" altLang="en-US" dirty="0"/>
              <a:t> </a:t>
            </a:r>
            <a:r>
              <a:rPr kumimoji="1" lang="en-US" altLang="zh-TW" dirty="0"/>
              <a:t>source</a:t>
            </a:r>
            <a:r>
              <a:rPr kumimoji="1" lang="zh-TW" altLang="en-US" dirty="0"/>
              <a:t> </a:t>
            </a:r>
            <a:r>
              <a:rPr kumimoji="1" lang="en-US" altLang="zh-TW" dirty="0"/>
              <a:t>bases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photochmeical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course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Enceladus</a:t>
            </a:r>
            <a:r>
              <a:rPr kumimoji="1" lang="zh-TW" altLang="en-US" dirty="0"/>
              <a:t> </a:t>
            </a:r>
            <a:r>
              <a:rPr kumimoji="1" lang="en-US" altLang="zh-TW" dirty="0"/>
              <a:t>water</a:t>
            </a:r>
            <a:r>
              <a:rPr kumimoji="1" lang="zh-TW" altLang="en-US" dirty="0"/>
              <a:t> </a:t>
            </a:r>
            <a:r>
              <a:rPr kumimoji="1" lang="en-US" altLang="zh-TW" dirty="0"/>
              <a:t>plume</a:t>
            </a:r>
            <a:r>
              <a:rPr kumimoji="1" lang="zh-TW" altLang="en-US" dirty="0"/>
              <a:t> </a:t>
            </a:r>
            <a:r>
              <a:rPr kumimoji="1" lang="zh-TW" altLang="zh-TW" dirty="0"/>
              <a:t>c</a:t>
            </a:r>
            <a:r>
              <a:rPr kumimoji="1" lang="en-US" altLang="zh-TW" dirty="0" err="1"/>
              <a:t>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be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nother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major</a:t>
            </a:r>
            <a:r>
              <a:rPr kumimoji="1" lang="zh-TW" altLang="en-US" dirty="0"/>
              <a:t> </a:t>
            </a:r>
            <a:r>
              <a:rPr kumimoji="1" lang="en-US" altLang="zh-TW" dirty="0"/>
              <a:t>source.</a:t>
            </a:r>
          </a:p>
          <a:p>
            <a:r>
              <a:rPr kumimoji="1" lang="zh-TW" altLang="zh-TW" dirty="0"/>
              <a:t>H</a:t>
            </a:r>
            <a:r>
              <a:rPr kumimoji="1" lang="en-US" altLang="zh-TW" dirty="0"/>
              <a:t>2O</a:t>
            </a:r>
            <a:r>
              <a:rPr kumimoji="1" lang="zh-TW" altLang="en-US" dirty="0"/>
              <a:t> </a:t>
            </a:r>
            <a:r>
              <a:rPr kumimoji="1" lang="en-US" altLang="zh-TW" dirty="0"/>
              <a:t>detection</a:t>
            </a:r>
          </a:p>
          <a:p>
            <a:r>
              <a:rPr kumimoji="1" lang="en-US" altLang="zh-TW" dirty="0"/>
              <a:t>Reduced</a:t>
            </a:r>
            <a:r>
              <a:rPr kumimoji="1" lang="zh-TW" altLang="en-US" dirty="0"/>
              <a:t> </a:t>
            </a:r>
            <a:r>
              <a:rPr kumimoji="1" lang="zh-TW" altLang="zh-TW" dirty="0"/>
              <a:t>i</a:t>
            </a:r>
            <a:r>
              <a:rPr kumimoji="1" lang="en-US" altLang="zh-TW" dirty="0" err="1"/>
              <a:t>onospheric</a:t>
            </a:r>
            <a:r>
              <a:rPr kumimoji="1" lang="zh-TW" altLang="en-US" dirty="0"/>
              <a:t> </a:t>
            </a:r>
            <a:r>
              <a:rPr kumimoji="1" lang="en-US" altLang="zh-TW" dirty="0"/>
              <a:t>plasma</a:t>
            </a:r>
            <a:r>
              <a:rPr kumimoji="1" lang="zh-TW" altLang="en-US" dirty="0"/>
              <a:t> </a:t>
            </a:r>
            <a:r>
              <a:rPr kumimoji="1" lang="en-US" altLang="zh-TW" dirty="0"/>
              <a:t>density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Saturn.</a:t>
            </a:r>
            <a:r>
              <a:rPr kumimoji="1" lang="zh-TW" altLang="en-US" dirty="0"/>
              <a:t> </a:t>
            </a:r>
            <a:r>
              <a:rPr kumimoji="1" lang="en-US" altLang="zh-TW" dirty="0"/>
              <a:t>Charged</a:t>
            </a:r>
            <a:r>
              <a:rPr kumimoji="1" lang="zh-TW" altLang="en-US" dirty="0"/>
              <a:t> </a:t>
            </a:r>
            <a:r>
              <a:rPr kumimoji="1" lang="en-US" altLang="zh-TW" dirty="0"/>
              <a:t>particle</a:t>
            </a:r>
            <a:r>
              <a:rPr kumimoji="1" lang="zh-TW" altLang="en-US" dirty="0"/>
              <a:t> </a:t>
            </a:r>
            <a:r>
              <a:rPr kumimoji="1" lang="en-US" altLang="zh-TW" dirty="0"/>
              <a:t>precipitation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rings.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infared</a:t>
            </a:r>
            <a:r>
              <a:rPr kumimoji="1" lang="zh-TW" altLang="en-US" dirty="0"/>
              <a:t> </a:t>
            </a:r>
            <a:r>
              <a:rPr kumimoji="1" lang="en-US" altLang="zh-TW" dirty="0"/>
              <a:t>emission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Keck</a:t>
            </a:r>
          </a:p>
          <a:p>
            <a:r>
              <a:rPr kumimoji="1" lang="zh-TW" altLang="zh-TW" dirty="0"/>
              <a:t>C</a:t>
            </a:r>
            <a:r>
              <a:rPr kumimoji="1" lang="en-US" altLang="zh-TW" dirty="0" err="1"/>
              <a:t>assini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finale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mission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I</a:t>
            </a:r>
            <a:r>
              <a:rPr kumimoji="1" lang="zh-TW" altLang="en-US" dirty="0"/>
              <a:t> </a:t>
            </a:r>
            <a:r>
              <a:rPr kumimoji="1" lang="en-US" altLang="zh-TW" dirty="0"/>
              <a:t>will</a:t>
            </a:r>
            <a:r>
              <a:rPr kumimoji="1" lang="zh-TW" altLang="en-US" dirty="0"/>
              <a:t> </a:t>
            </a:r>
            <a:r>
              <a:rPr kumimoji="1" lang="en-US" altLang="zh-TW" dirty="0"/>
              <a:t>talk</a:t>
            </a:r>
            <a:r>
              <a:rPr kumimoji="1" lang="zh-TW" altLang="en-US" dirty="0"/>
              <a:t> </a:t>
            </a:r>
            <a:r>
              <a:rPr kumimoji="1" lang="en-US" altLang="zh-TW" dirty="0"/>
              <a:t>about</a:t>
            </a:r>
            <a:r>
              <a:rPr kumimoji="1" lang="zh-TW" altLang="en-US" dirty="0"/>
              <a:t>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later.</a:t>
            </a:r>
          </a:p>
          <a:p>
            <a:r>
              <a:rPr kumimoji="1" lang="en-US" altLang="zh-TW" dirty="0"/>
              <a:t>Besides,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account</a:t>
            </a:r>
            <a:r>
              <a:rPr kumimoji="1" lang="zh-TW" altLang="en-US" dirty="0"/>
              <a:t> </a:t>
            </a:r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reducedSaturn’s</a:t>
            </a:r>
            <a:r>
              <a:rPr kumimoji="1" lang="zh-TW" altLang="en-US" dirty="0"/>
              <a:t>  </a:t>
            </a:r>
            <a:r>
              <a:rPr kumimoji="1" lang="en-US" altLang="zh-TW" dirty="0" err="1"/>
              <a:t>ionopheric</a:t>
            </a:r>
            <a:r>
              <a:rPr kumimoji="1" lang="zh-TW" altLang="en-US" dirty="0"/>
              <a:t> </a:t>
            </a:r>
            <a:r>
              <a:rPr kumimoji="1" lang="en-US" altLang="zh-TW" dirty="0"/>
              <a:t>plasma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densit,y</a:t>
            </a:r>
            <a:r>
              <a:rPr kumimoji="1" lang="zh-TW" altLang="en-US" dirty="0"/>
              <a:t> </a:t>
            </a:r>
            <a:r>
              <a:rPr kumimoji="1" lang="zh-TW" altLang="zh-TW" dirty="0"/>
              <a:t>L</a:t>
            </a:r>
            <a:r>
              <a:rPr kumimoji="1" lang="en-US" altLang="zh-TW" dirty="0" err="1"/>
              <a:t>ong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time</a:t>
            </a:r>
            <a:r>
              <a:rPr kumimoji="1" lang="zh-TW" altLang="en-US" dirty="0"/>
              <a:t> </a:t>
            </a:r>
            <a:r>
              <a:rPr kumimoji="1" lang="en-US" altLang="zh-TW" dirty="0"/>
              <a:t>ago,</a:t>
            </a:r>
            <a:r>
              <a:rPr kumimoji="1" lang="zh-TW" altLang="en-US" dirty="0"/>
              <a:t> </a:t>
            </a:r>
            <a:r>
              <a:rPr kumimoji="1" lang="en-US" altLang="zh-TW" dirty="0"/>
              <a:t>many</a:t>
            </a:r>
            <a:r>
              <a:rPr kumimoji="1" lang="zh-TW" altLang="en-US" dirty="0"/>
              <a:t> </a:t>
            </a:r>
            <a:r>
              <a:rPr kumimoji="1" lang="en-US" altLang="zh-TW" dirty="0"/>
              <a:t>people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have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thought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charged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paticles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zh-TW" dirty="0"/>
              <a:t>w</a:t>
            </a:r>
            <a:r>
              <a:rPr kumimoji="1" lang="en-US" altLang="zh-TW" dirty="0" err="1"/>
              <a:t>ater</a:t>
            </a:r>
            <a:r>
              <a:rPr kumimoji="1" lang="zh-TW" altLang="en-US" dirty="0"/>
              <a:t> </a:t>
            </a:r>
            <a:r>
              <a:rPr kumimoji="1" lang="en-US" altLang="zh-TW" dirty="0"/>
              <a:t>ice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grains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into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saturn’s</a:t>
            </a:r>
            <a:r>
              <a:rPr kumimoji="1" lang="zh-TW" altLang="en-US" dirty="0"/>
              <a:t> 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initiate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bunch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chemical</a:t>
            </a:r>
            <a:r>
              <a:rPr kumimoji="1" lang="zh-TW" altLang="en-US" dirty="0"/>
              <a:t> </a:t>
            </a:r>
            <a:r>
              <a:rPr kumimoji="1" lang="en-US" altLang="zh-TW" dirty="0"/>
              <a:t>reactions.</a:t>
            </a:r>
          </a:p>
          <a:p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first</a:t>
            </a:r>
            <a:r>
              <a:rPr kumimoji="1" lang="zh-TW" altLang="en-US" dirty="0"/>
              <a:t> </a:t>
            </a:r>
            <a:r>
              <a:rPr kumimoji="1" lang="en-US" altLang="zh-TW" dirty="0"/>
              <a:t>time</a:t>
            </a:r>
            <a:r>
              <a:rPr kumimoji="1" lang="zh-TW" altLang="en-US" dirty="0"/>
              <a:t> </a:t>
            </a:r>
            <a:r>
              <a:rPr kumimoji="1" lang="en-US" altLang="zh-TW" dirty="0"/>
              <a:t>ever,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theyre</a:t>
            </a:r>
            <a:r>
              <a:rPr kumimoji="1" lang="zh-TW" altLang="en-US" dirty="0"/>
              <a:t> </a:t>
            </a:r>
            <a:r>
              <a:rPr kumimoji="1" lang="en-US" altLang="zh-TW" dirty="0"/>
              <a:t>were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in-situ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measurements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this</a:t>
            </a:r>
            <a:r>
              <a:rPr kumimoji="1" lang="zh-TW" altLang="en-US" dirty="0"/>
              <a:t> </a:t>
            </a:r>
            <a:r>
              <a:rPr kumimoji="1" lang="en-US" altLang="zh-TW" dirty="0"/>
              <a:t>region.</a:t>
            </a:r>
          </a:p>
          <a:p>
            <a:r>
              <a:rPr kumimoji="1" lang="zh-TW" altLang="zh-TW" dirty="0"/>
              <a:t>A</a:t>
            </a:r>
            <a:r>
              <a:rPr kumimoji="1" lang="en-US" altLang="zh-TW" dirty="0" err="1"/>
              <a:t>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this</a:t>
            </a:r>
            <a:r>
              <a:rPr kumimoji="1" lang="zh-TW" altLang="en-US" dirty="0"/>
              <a:t> </a:t>
            </a:r>
            <a:r>
              <a:rPr kumimoji="1" lang="en-US" altLang="zh-TW" dirty="0"/>
              <a:t>region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very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complex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interactions.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They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neutrals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saturn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encelauds</a:t>
            </a:r>
            <a:r>
              <a:rPr kumimoji="1" lang="zh-TW" altLang="en-US" dirty="0"/>
              <a:t> </a:t>
            </a:r>
            <a:r>
              <a:rPr kumimoji="1" lang="en-US" altLang="zh-TW" dirty="0"/>
              <a:t>torus</a:t>
            </a:r>
            <a:r>
              <a:rPr kumimoji="1" lang="zh-TW" altLang="en-US" dirty="0"/>
              <a:t> </a:t>
            </a:r>
            <a:r>
              <a:rPr kumimoji="1" lang="en-US" altLang="zh-TW" dirty="0"/>
              <a:t>charged</a:t>
            </a:r>
            <a:r>
              <a:rPr kumimoji="1" lang="zh-TW" altLang="en-US" dirty="0"/>
              <a:t> </a:t>
            </a:r>
            <a:r>
              <a:rPr kumimoji="1" lang="en-US" altLang="zh-TW" dirty="0"/>
              <a:t>particles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grains</a:t>
            </a:r>
            <a:r>
              <a:rPr kumimoji="1" lang="is-IS" altLang="zh-TW" dirty="0"/>
              <a:t>…</a:t>
            </a:r>
            <a:r>
              <a:rPr kumimoji="1" lang="en-US" altLang="zh-TW" dirty="0"/>
              <a:t>..</a:t>
            </a:r>
          </a:p>
          <a:p>
            <a:r>
              <a:rPr kumimoji="1" lang="en-US" altLang="zh-TW" dirty="0"/>
              <a:t>So,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so</a:t>
            </a:r>
            <a:r>
              <a:rPr kumimoji="1" lang="zh-TW" altLang="en-US" dirty="0"/>
              <a:t> </a:t>
            </a:r>
            <a:r>
              <a:rPr kumimoji="1" lang="en-US" altLang="zh-TW" dirty="0"/>
              <a:t>excited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about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Cassini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finale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results.</a:t>
            </a:r>
            <a:r>
              <a:rPr kumimoji="1" lang="zh-TW" altLang="en-US" dirty="0"/>
              <a:t> 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this</a:t>
            </a:r>
            <a:r>
              <a:rPr kumimoji="1" lang="zh-TW" altLang="en-US" dirty="0"/>
              <a:t> </a:t>
            </a:r>
            <a:r>
              <a:rPr kumimoji="1" lang="zh-TW" altLang="zh-TW" dirty="0"/>
              <a:t>f</a:t>
            </a:r>
            <a:r>
              <a:rPr kumimoji="1" lang="en-US" altLang="zh-TW" dirty="0" err="1"/>
              <a:t>irst</a:t>
            </a:r>
            <a:r>
              <a:rPr kumimoji="1" lang="en-US" altLang="zh-TW" dirty="0"/>
              <a:t>-ever-seen</a:t>
            </a:r>
            <a:r>
              <a:rPr kumimoji="1" lang="zh-TW" altLang="en-US" dirty="0"/>
              <a:t> </a:t>
            </a:r>
            <a:r>
              <a:rPr kumimoji="1" lang="en-US" altLang="zh-TW" dirty="0"/>
              <a:t>regions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</a:t>
            </a:r>
            <a:r>
              <a:rPr kumimoji="1" lang="zh-TW" altLang="en-US" dirty="0"/>
              <a:t> </a:t>
            </a:r>
            <a:r>
              <a:rPr kumimoji="1" lang="zh-TW" altLang="zh-TW" dirty="0"/>
              <a:t>w</a:t>
            </a:r>
            <a:r>
              <a:rPr kumimoji="1" lang="en-US" altLang="zh-TW" dirty="0" err="1"/>
              <a:t>hich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very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interesting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complicated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interactions</a:t>
            </a:r>
          </a:p>
          <a:p>
            <a:r>
              <a:rPr kumimoji="1" lang="en-US" altLang="zh-TW" dirty="0"/>
              <a:t>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mixed</a:t>
            </a:r>
            <a:r>
              <a:rPr kumimoji="1" lang="zh-TW" altLang="en-US" dirty="0"/>
              <a:t> </a:t>
            </a:r>
            <a:r>
              <a:rPr kumimoji="1" lang="en-US" altLang="zh-TW" dirty="0"/>
              <a:t>up.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highly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varable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magnetoaheric</a:t>
            </a:r>
            <a:r>
              <a:rPr kumimoji="1" lang="zh-TW" altLang="en-US" dirty="0"/>
              <a:t> </a:t>
            </a:r>
            <a:r>
              <a:rPr kumimoji="1" lang="en-US" altLang="zh-TW" dirty="0"/>
              <a:t>environments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would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make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study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complicated.</a:t>
            </a:r>
          </a:p>
          <a:p>
            <a:r>
              <a:rPr kumimoji="1" lang="zh-TW" altLang="zh-TW" dirty="0"/>
              <a:t>A</a:t>
            </a:r>
            <a:r>
              <a:rPr kumimoji="1" lang="en-US" altLang="zh-TW" dirty="0" err="1"/>
              <a:t>ll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mixed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this</a:t>
            </a:r>
            <a:r>
              <a:rPr kumimoji="1" lang="zh-TW" altLang="en-US" dirty="0"/>
              <a:t> </a:t>
            </a:r>
            <a:r>
              <a:rPr kumimoji="1" lang="en-US" altLang="zh-TW" dirty="0"/>
              <a:t>region: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satrun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atmosphere,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probably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Enceladus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</a:p>
          <a:p>
            <a:r>
              <a:rPr kumimoji="1" lang="zh-TW" altLang="zh-TW" dirty="0"/>
              <a:t>W</a:t>
            </a:r>
            <a:r>
              <a:rPr kumimoji="1" lang="en-US" altLang="zh-TW" dirty="0"/>
              <a:t>e</a:t>
            </a:r>
            <a:r>
              <a:rPr kumimoji="1" lang="zh-TW" altLang="en-US" dirty="0"/>
              <a:t> </a:t>
            </a:r>
            <a:r>
              <a:rPr kumimoji="1" lang="en-US" altLang="zh-TW" dirty="0"/>
              <a:t>have</a:t>
            </a:r>
            <a:r>
              <a:rPr kumimoji="1" lang="zh-TW" altLang="en-US" dirty="0"/>
              <a:t> </a:t>
            </a:r>
            <a:r>
              <a:rPr kumimoji="1" lang="en-US" altLang="zh-TW" dirty="0"/>
              <a:t>neutrals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xxx,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plasma</a:t>
            </a:r>
            <a:r>
              <a:rPr kumimoji="1" lang="zh-TW" altLang="en-US" dirty="0"/>
              <a:t>, </a:t>
            </a:r>
            <a:r>
              <a:rPr kumimoji="1" lang="en-US" altLang="zh-TW" dirty="0" err="1"/>
              <a:t>nano</a:t>
            </a:r>
            <a:r>
              <a:rPr kumimoji="1" lang="en-US" altLang="zh-TW" dirty="0"/>
              <a:t>-grains,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interesting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stuff</a:t>
            </a:r>
          </a:p>
          <a:p>
            <a:r>
              <a:rPr kumimoji="1" lang="en-US" altLang="zh-TW" dirty="0"/>
              <a:t>Highly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variabble</a:t>
            </a:r>
            <a:r>
              <a:rPr kumimoji="1" lang="zh-TW" altLang="en-US" dirty="0"/>
              <a:t> </a:t>
            </a:r>
            <a:r>
              <a:rPr kumimoji="1" lang="en-US" altLang="zh-TW" dirty="0"/>
              <a:t>environment</a:t>
            </a:r>
            <a:r>
              <a:rPr kumimoji="1" lang="zh-TW" altLang="en-US" dirty="0"/>
              <a:t>, </a:t>
            </a:r>
            <a:r>
              <a:rPr kumimoji="1" lang="en-US" altLang="zh-TW" dirty="0"/>
              <a:t>background</a:t>
            </a:r>
            <a:r>
              <a:rPr kumimoji="1" lang="zh-TW" altLang="en-US" dirty="0"/>
              <a:t> </a:t>
            </a:r>
            <a:r>
              <a:rPr kumimoji="1" lang="en-US" altLang="zh-TW" dirty="0"/>
              <a:t>radiation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active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environment</a:t>
            </a: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5568E-C57C-4340-B625-C812664ECEE3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7903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So</a:t>
            </a:r>
            <a:r>
              <a:rPr kumimoji="1" lang="zh-TW" altLang="en-US" dirty="0"/>
              <a:t> </a:t>
            </a:r>
            <a:r>
              <a:rPr kumimoji="1" lang="en-US" altLang="zh-TW" dirty="0"/>
              <a:t>first</a:t>
            </a:r>
            <a:r>
              <a:rPr kumimoji="1" lang="zh-TW" altLang="en-US" dirty="0"/>
              <a:t> </a:t>
            </a:r>
            <a:r>
              <a:rPr kumimoji="1" lang="en-US" altLang="zh-TW" dirty="0"/>
              <a:t>I’ll</a:t>
            </a:r>
            <a:r>
              <a:rPr kumimoji="1" lang="zh-TW" altLang="en-US" dirty="0"/>
              <a:t> </a:t>
            </a:r>
            <a:r>
              <a:rPr kumimoji="1" lang="en-US" altLang="zh-TW" dirty="0"/>
              <a:t>give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quick</a:t>
            </a:r>
            <a:r>
              <a:rPr kumimoji="1" lang="zh-TW" altLang="en-US" dirty="0"/>
              <a:t> </a:t>
            </a:r>
            <a:r>
              <a:rPr kumimoji="1" lang="en-US" altLang="zh-TW" dirty="0"/>
              <a:t>review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our</a:t>
            </a:r>
            <a:r>
              <a:rPr kumimoji="1" lang="zh-TW" altLang="en-US" dirty="0"/>
              <a:t> </a:t>
            </a:r>
            <a:r>
              <a:rPr kumimoji="1" lang="en-US" altLang="zh-TW" dirty="0"/>
              <a:t>previous</a:t>
            </a:r>
            <a:r>
              <a:rPr kumimoji="1" lang="zh-TW" altLang="en-US" dirty="0"/>
              <a:t> </a:t>
            </a:r>
            <a:r>
              <a:rPr kumimoji="1" lang="en-US" altLang="zh-TW" dirty="0"/>
              <a:t>work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at</a:t>
            </a:r>
            <a:r>
              <a:rPr kumimoji="1" lang="zh-TW" altLang="en-US" dirty="0"/>
              <a:t> </a:t>
            </a:r>
            <a:r>
              <a:rPr kumimoji="1" lang="en-US" altLang="zh-TW" dirty="0"/>
              <a:t>SOI</a:t>
            </a:r>
          </a:p>
          <a:p>
            <a:r>
              <a:rPr kumimoji="1" lang="zh-TW" altLang="zh-TW" dirty="0"/>
              <a:t>T</a:t>
            </a:r>
            <a:r>
              <a:rPr kumimoji="1" lang="en-US" altLang="zh-TW" dirty="0"/>
              <a:t>hen,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new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set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finale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mission.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en-US" altLang="zh-TW" dirty="0"/>
              <a:t>As</a:t>
            </a:r>
            <a:r>
              <a:rPr kumimoji="1" lang="zh-TW" altLang="en-US" dirty="0"/>
              <a:t> </a:t>
            </a:r>
            <a:r>
              <a:rPr kumimoji="1" lang="en-US" altLang="zh-TW" dirty="0"/>
              <a:t>you</a:t>
            </a:r>
            <a:r>
              <a:rPr kumimoji="1" lang="zh-TW" altLang="en-US" dirty="0"/>
              <a:t> </a:t>
            </a:r>
            <a:r>
              <a:rPr kumimoji="1" lang="en-US" altLang="zh-TW" dirty="0"/>
              <a:t>may</a:t>
            </a:r>
            <a:r>
              <a:rPr kumimoji="1" lang="zh-TW" altLang="en-US" dirty="0"/>
              <a:t> </a:t>
            </a:r>
            <a:r>
              <a:rPr kumimoji="1" lang="en-US" altLang="zh-TW" dirty="0"/>
              <a:t>have</a:t>
            </a:r>
            <a:r>
              <a:rPr kumimoji="1" lang="zh-TW" altLang="en-US" dirty="0"/>
              <a:t> </a:t>
            </a:r>
            <a:r>
              <a:rPr kumimoji="1" lang="en-US" altLang="zh-TW" dirty="0"/>
              <a:t>known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two</a:t>
            </a:r>
            <a:r>
              <a:rPr kumimoji="1" lang="zh-TW" altLang="en-US" dirty="0"/>
              <a:t> </a:t>
            </a:r>
            <a:r>
              <a:rPr kumimoji="1" lang="en-US" altLang="zh-TW" dirty="0"/>
              <a:t>unexpected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results</a:t>
            </a:r>
            <a:r>
              <a:rPr kumimoji="1" lang="zh-TW" altLang="en-US" dirty="0"/>
              <a:t> </a:t>
            </a:r>
            <a:r>
              <a:rPr kumimoji="1" lang="en-US" altLang="zh-TW" dirty="0"/>
              <a:t>such</a:t>
            </a:r>
            <a:r>
              <a:rPr kumimoji="1" lang="zh-TW" altLang="en-US" dirty="0"/>
              <a:t> </a:t>
            </a:r>
            <a:r>
              <a:rPr kumimoji="1" lang="en-US" altLang="zh-TW" dirty="0"/>
              <a:t>as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organic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main</a:t>
            </a:r>
            <a:r>
              <a:rPr kumimoji="1" lang="zh-TW" altLang="en-US" dirty="0"/>
              <a:t> </a:t>
            </a:r>
            <a:r>
              <a:rPr kumimoji="1" lang="zh-TW" altLang="zh-TW" dirty="0"/>
              <a:t>r</a:t>
            </a:r>
            <a:r>
              <a:rPr kumimoji="1" lang="en-US" altLang="zh-TW" dirty="0" err="1"/>
              <a:t>ing</a:t>
            </a:r>
            <a:r>
              <a:rPr kumimoji="1" lang="zh-TW" altLang="en-US" dirty="0"/>
              <a:t>s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than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previuos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thoughts.</a:t>
            </a:r>
            <a:r>
              <a:rPr kumimoji="1" lang="zh-TW" altLang="en-US" dirty="0"/>
              <a:t> </a:t>
            </a:r>
            <a:r>
              <a:rPr kumimoji="1" lang="en-US" altLang="zh-TW" dirty="0"/>
              <a:t>Later,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several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talks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give</a:t>
            </a:r>
            <a:r>
              <a:rPr kumimoji="1" lang="zh-TW" altLang="en-US" dirty="0"/>
              <a:t> </a:t>
            </a:r>
            <a:r>
              <a:rPr kumimoji="1" lang="en-US" altLang="zh-TW" dirty="0"/>
              <a:t>you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information.</a:t>
            </a:r>
          </a:p>
          <a:p>
            <a:r>
              <a:rPr kumimoji="1" lang="zh-TW" altLang="zh-TW" dirty="0"/>
              <a:t>F</a:t>
            </a:r>
            <a:r>
              <a:rPr kumimoji="1" lang="en-US" altLang="zh-TW" dirty="0" err="1"/>
              <a:t>inally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I’ll</a:t>
            </a:r>
            <a:r>
              <a:rPr kumimoji="1" lang="zh-TW" altLang="en-US" dirty="0"/>
              <a:t> </a:t>
            </a:r>
            <a:r>
              <a:rPr kumimoji="1" lang="en-US" altLang="zh-TW" dirty="0"/>
              <a:t>talk</a:t>
            </a:r>
            <a:r>
              <a:rPr kumimoji="1" lang="zh-TW" altLang="en-US" dirty="0"/>
              <a:t> </a:t>
            </a:r>
            <a:r>
              <a:rPr kumimoji="1" lang="en-US" altLang="zh-TW" dirty="0"/>
              <a:t>about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transport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upper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which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most</a:t>
            </a:r>
            <a:r>
              <a:rPr kumimoji="1" lang="zh-TW" altLang="en-US" dirty="0"/>
              <a:t> </a:t>
            </a:r>
            <a:r>
              <a:rPr kumimoji="1" lang="en-US" altLang="zh-TW" dirty="0"/>
              <a:t>people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zh-TW" altLang="zh-TW" dirty="0"/>
              <a:t>h</a:t>
            </a:r>
            <a:r>
              <a:rPr kumimoji="1" lang="en-US" altLang="zh-TW" dirty="0" err="1"/>
              <a:t>ighly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interested!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5568E-C57C-4340-B625-C812664ECEE3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1052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/>
              <a:t>At</a:t>
            </a:r>
            <a:r>
              <a:rPr lang="zh-TW" altLang="en-US" dirty="0"/>
              <a:t> </a:t>
            </a:r>
            <a:r>
              <a:rPr lang="en-US" altLang="zh-TW" dirty="0"/>
              <a:t>SOI,</a:t>
            </a:r>
            <a:r>
              <a:rPr lang="zh-TW" altLang="en-US" dirty="0"/>
              <a:t> </a:t>
            </a:r>
            <a:r>
              <a:rPr lang="en-US" altLang="zh-TW" dirty="0"/>
              <a:t>Cassini</a:t>
            </a:r>
            <a:r>
              <a:rPr lang="zh-TW" altLang="en-US" dirty="0"/>
              <a:t> </a:t>
            </a:r>
            <a:r>
              <a:rPr lang="en-US" altLang="zh-TW" dirty="0"/>
              <a:t>INMS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CAPS</a:t>
            </a:r>
            <a:r>
              <a:rPr lang="zh-TW" altLang="en-US" dirty="0"/>
              <a:t> </a:t>
            </a:r>
            <a:r>
              <a:rPr lang="en-US" altLang="zh-TW" dirty="0" err="1"/>
              <a:t>intruments</a:t>
            </a:r>
            <a:r>
              <a:rPr lang="zh-TW" altLang="en-US" dirty="0"/>
              <a:t> </a:t>
            </a:r>
            <a:r>
              <a:rPr lang="en-US" altLang="zh-TW" dirty="0"/>
              <a:t>have</a:t>
            </a:r>
            <a:r>
              <a:rPr lang="zh-TW" altLang="en-US" dirty="0"/>
              <a:t> </a:t>
            </a:r>
            <a:r>
              <a:rPr lang="en-US" altLang="zh-TW" dirty="0"/>
              <a:t>detected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O2+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O+</a:t>
            </a:r>
            <a:r>
              <a:rPr lang="zh-TW" altLang="en-US" dirty="0"/>
              <a:t> </a:t>
            </a:r>
            <a:r>
              <a:rPr lang="en-US" altLang="zh-TW" dirty="0"/>
              <a:t>over</a:t>
            </a:r>
            <a:r>
              <a:rPr lang="zh-TW" altLang="en-US" dirty="0"/>
              <a:t> </a:t>
            </a:r>
            <a:r>
              <a:rPr lang="en-US" altLang="zh-TW" dirty="0" err="1"/>
              <a:t>th</a:t>
            </a:r>
            <a:r>
              <a:rPr lang="zh-TW" altLang="en-US" dirty="0"/>
              <a:t>e </a:t>
            </a:r>
            <a:r>
              <a:rPr lang="en-US" altLang="zh-TW" dirty="0"/>
              <a:t>main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region.</a:t>
            </a:r>
            <a:r>
              <a:rPr lang="zh-TW" altLang="en-US" dirty="0"/>
              <a:t> </a:t>
            </a:r>
            <a:r>
              <a:rPr lang="en-US" altLang="zh-TW" dirty="0"/>
              <a:t>It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suggested</a:t>
            </a:r>
            <a:r>
              <a:rPr lang="zh-TW" altLang="en-US" dirty="0"/>
              <a:t> </a:t>
            </a:r>
            <a:r>
              <a:rPr lang="en-US" altLang="zh-TW" dirty="0"/>
              <a:t>that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main</a:t>
            </a:r>
            <a:r>
              <a:rPr lang="zh-TW" altLang="en-US" dirty="0"/>
              <a:t> </a:t>
            </a:r>
            <a:r>
              <a:rPr lang="en-US" altLang="zh-TW" dirty="0"/>
              <a:t>rings</a:t>
            </a:r>
            <a:r>
              <a:rPr lang="zh-TW" altLang="en-US" dirty="0"/>
              <a:t> </a:t>
            </a:r>
            <a:r>
              <a:rPr lang="en-US" altLang="zh-TW" dirty="0"/>
              <a:t>have</a:t>
            </a:r>
            <a:r>
              <a:rPr lang="zh-TW" altLang="en-US" dirty="0"/>
              <a:t> </a:t>
            </a:r>
            <a:r>
              <a:rPr lang="en-US" altLang="zh-TW" dirty="0"/>
              <a:t>an</a:t>
            </a:r>
            <a:r>
              <a:rPr lang="zh-TW" altLang="en-US" dirty="0"/>
              <a:t> </a:t>
            </a:r>
            <a:r>
              <a:rPr lang="en-US" altLang="zh-TW" dirty="0"/>
              <a:t>atmosphere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O2</a:t>
            </a:r>
            <a:r>
              <a:rPr lang="zh-TW" altLang="en-US" dirty="0"/>
              <a:t> </a:t>
            </a:r>
            <a:r>
              <a:rPr lang="en-US" altLang="zh-TW" dirty="0"/>
              <a:t>which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primarily</a:t>
            </a:r>
            <a:r>
              <a:rPr lang="zh-TW" altLang="en-US" dirty="0"/>
              <a:t> </a:t>
            </a:r>
            <a:r>
              <a:rPr lang="en-US" altLang="zh-TW" dirty="0"/>
              <a:t>produced</a:t>
            </a:r>
            <a:r>
              <a:rPr lang="zh-TW" altLang="en-US" dirty="0"/>
              <a:t> </a:t>
            </a:r>
            <a:r>
              <a:rPr lang="en-US" altLang="zh-TW" dirty="0"/>
              <a:t>from</a:t>
            </a:r>
            <a:r>
              <a:rPr lang="zh-TW" altLang="en-US" dirty="0"/>
              <a:t> </a:t>
            </a:r>
            <a:r>
              <a:rPr lang="en-US" altLang="zh-TW" dirty="0"/>
              <a:t>photolytic</a:t>
            </a:r>
            <a:r>
              <a:rPr lang="zh-TW" altLang="en-US" dirty="0"/>
              <a:t> </a:t>
            </a:r>
            <a:r>
              <a:rPr lang="en-US" altLang="zh-TW" dirty="0"/>
              <a:t>decomposition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water</a:t>
            </a:r>
            <a:r>
              <a:rPr lang="zh-TW" altLang="en-US" dirty="0"/>
              <a:t> </a:t>
            </a:r>
            <a:r>
              <a:rPr lang="en-US" altLang="zh-TW" dirty="0"/>
              <a:t>ice.</a:t>
            </a:r>
            <a:r>
              <a:rPr lang="zh-TW" altLang="en-US" dirty="0"/>
              <a:t> </a:t>
            </a:r>
            <a:r>
              <a:rPr lang="zh-TW" altLang="zh-TW" dirty="0"/>
              <a:t>W</a:t>
            </a:r>
            <a:r>
              <a:rPr lang="en-US" altLang="zh-TW" dirty="0" err="1"/>
              <a:t>ater</a:t>
            </a:r>
            <a:r>
              <a:rPr lang="zh-TW" altLang="en-US" dirty="0"/>
              <a:t> </a:t>
            </a:r>
            <a:r>
              <a:rPr lang="en-US" altLang="zh-TW" dirty="0"/>
              <a:t>molecules</a:t>
            </a:r>
            <a:r>
              <a:rPr lang="zh-TW" altLang="en-US" dirty="0"/>
              <a:t> </a:t>
            </a:r>
            <a:r>
              <a:rPr lang="en-US" altLang="zh-TW" dirty="0"/>
              <a:t>would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be</a:t>
            </a:r>
            <a:r>
              <a:rPr lang="zh-TW" altLang="en-US" dirty="0"/>
              <a:t> </a:t>
            </a:r>
            <a:r>
              <a:rPr lang="en-US" altLang="zh-TW" dirty="0" err="1"/>
              <a:t>relased</a:t>
            </a:r>
            <a:r>
              <a:rPr lang="zh-TW" altLang="en-US" dirty="0"/>
              <a:t> </a:t>
            </a:r>
            <a:r>
              <a:rPr lang="en-US" altLang="zh-TW" dirty="0"/>
              <a:t>from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water</a:t>
            </a:r>
            <a:r>
              <a:rPr lang="zh-TW" altLang="en-US" dirty="0"/>
              <a:t> </a:t>
            </a:r>
            <a:r>
              <a:rPr lang="en-US" altLang="zh-TW" dirty="0"/>
              <a:t>ice</a:t>
            </a:r>
            <a:r>
              <a:rPr lang="zh-TW" altLang="en-US" dirty="0"/>
              <a:t>, </a:t>
            </a:r>
            <a:r>
              <a:rPr lang="en-US" altLang="zh-TW" dirty="0"/>
              <a:t>however,</a:t>
            </a:r>
            <a:r>
              <a:rPr lang="zh-TW" altLang="en-US" dirty="0"/>
              <a:t> </a:t>
            </a:r>
            <a:r>
              <a:rPr lang="zh-TW" altLang="zh-TW" dirty="0"/>
              <a:t>t</a:t>
            </a:r>
            <a:r>
              <a:rPr lang="en-US" altLang="zh-TW" dirty="0"/>
              <a:t>hey</a:t>
            </a:r>
            <a:r>
              <a:rPr lang="zh-TW" altLang="en-US" dirty="0"/>
              <a:t> </a:t>
            </a:r>
            <a:r>
              <a:rPr lang="en-US" altLang="zh-TW" dirty="0"/>
              <a:t>would</a:t>
            </a:r>
            <a:r>
              <a:rPr lang="zh-TW" altLang="en-US" dirty="0"/>
              <a:t> </a:t>
            </a:r>
            <a:r>
              <a:rPr lang="en-US" altLang="zh-TW" dirty="0" err="1"/>
              <a:t>recondense</a:t>
            </a:r>
            <a:r>
              <a:rPr lang="zh-TW" altLang="en-US" dirty="0"/>
              <a:t> 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zh-TW" altLang="zh-TW" dirty="0"/>
              <a:t>i</a:t>
            </a:r>
            <a:r>
              <a:rPr lang="en-US" altLang="zh-TW" dirty="0"/>
              <a:t>cy</a:t>
            </a:r>
            <a:r>
              <a:rPr lang="zh-TW" altLang="en-US" dirty="0"/>
              <a:t> </a:t>
            </a:r>
            <a:r>
              <a:rPr lang="en-US" altLang="zh-TW" dirty="0"/>
              <a:t>grains</a:t>
            </a:r>
            <a:r>
              <a:rPr lang="zh-TW" altLang="en-US" dirty="0"/>
              <a:t> </a:t>
            </a:r>
            <a:r>
              <a:rPr lang="en-US" altLang="zh-TW" dirty="0"/>
              <a:t>at</a:t>
            </a:r>
            <a:r>
              <a:rPr lang="zh-TW" altLang="en-US" dirty="0"/>
              <a:t> </a:t>
            </a:r>
            <a:r>
              <a:rPr lang="en-US" altLang="zh-TW" dirty="0"/>
              <a:t>T~100K.</a:t>
            </a:r>
            <a:r>
              <a:rPr lang="zh-TW" altLang="en-US" dirty="0"/>
              <a:t> </a:t>
            </a:r>
            <a:r>
              <a:rPr lang="en-US" altLang="zh-TW" dirty="0"/>
              <a:t>This</a:t>
            </a:r>
            <a:r>
              <a:rPr lang="zh-TW" altLang="en-US" dirty="0"/>
              <a:t> </a:t>
            </a:r>
            <a:r>
              <a:rPr lang="en-US" altLang="zh-TW" dirty="0"/>
              <a:t>difference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volatility</a:t>
            </a:r>
            <a:r>
              <a:rPr lang="zh-TW" altLang="en-US" dirty="0"/>
              <a:t> </a:t>
            </a:r>
            <a:r>
              <a:rPr lang="en-US" altLang="zh-TW" dirty="0"/>
              <a:t>leaves</a:t>
            </a:r>
            <a:r>
              <a:rPr lang="zh-TW" altLang="en-US" dirty="0"/>
              <a:t> </a:t>
            </a:r>
            <a:r>
              <a:rPr lang="en-US" altLang="zh-TW" dirty="0"/>
              <a:t>only</a:t>
            </a:r>
            <a:r>
              <a:rPr lang="zh-TW" altLang="en-US" dirty="0"/>
              <a:t> </a:t>
            </a:r>
            <a:r>
              <a:rPr lang="en-US" altLang="zh-TW" dirty="0"/>
              <a:t>O2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H2</a:t>
            </a:r>
            <a:r>
              <a:rPr lang="zh-TW" altLang="en-US" dirty="0"/>
              <a:t> </a:t>
            </a:r>
            <a:r>
              <a:rPr lang="en-US" altLang="zh-TW" dirty="0"/>
              <a:t>gas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accumulate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atmosphere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07315-A691-4BD6-BA74-172AE1C46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1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Using</a:t>
            </a:r>
            <a:r>
              <a:rPr lang="zh-TW" altLang="en-US" dirty="0"/>
              <a:t> </a:t>
            </a:r>
            <a:r>
              <a:rPr lang="en-US" altLang="zh-TW" dirty="0"/>
              <a:t>with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test</a:t>
            </a:r>
            <a:r>
              <a:rPr lang="zh-TW" altLang="en-US" dirty="0"/>
              <a:t> </a:t>
            </a:r>
            <a:r>
              <a:rPr lang="en-US" altLang="zh-TW" dirty="0"/>
              <a:t>particle</a:t>
            </a:r>
            <a:r>
              <a:rPr lang="zh-TW" altLang="en-US" dirty="0"/>
              <a:t> </a:t>
            </a:r>
            <a:r>
              <a:rPr lang="en-US" altLang="zh-TW" dirty="0"/>
              <a:t>simulation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model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morphologies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neutral</a:t>
            </a:r>
            <a:r>
              <a:rPr lang="zh-TW" altLang="en-US" dirty="0"/>
              <a:t> </a:t>
            </a:r>
            <a:r>
              <a:rPr lang="en-US" altLang="zh-TW" dirty="0"/>
              <a:t>O2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H2</a:t>
            </a:r>
            <a:r>
              <a:rPr lang="zh-TW" altLang="en-US" dirty="0"/>
              <a:t> </a:t>
            </a:r>
            <a:r>
              <a:rPr lang="en-US" altLang="zh-TW" dirty="0"/>
              <a:t>clouds.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emit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O2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H2</a:t>
            </a:r>
            <a:r>
              <a:rPr lang="zh-TW" altLang="en-US" dirty="0"/>
              <a:t> </a:t>
            </a:r>
            <a:r>
              <a:rPr lang="zh-TW" altLang="zh-TW" dirty="0"/>
              <a:t>m</a:t>
            </a:r>
            <a:r>
              <a:rPr lang="en-US" altLang="zh-TW" dirty="0" err="1"/>
              <a:t>olecules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ratio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2:1</a:t>
            </a:r>
            <a:r>
              <a:rPr lang="zh-TW" altLang="en-US" dirty="0"/>
              <a:t> </a:t>
            </a:r>
            <a:r>
              <a:rPr lang="en-US" altLang="zh-TW" dirty="0"/>
              <a:t>from</a:t>
            </a:r>
            <a:r>
              <a:rPr lang="zh-TW" altLang="en-US" dirty="0"/>
              <a:t> </a:t>
            </a:r>
            <a:r>
              <a:rPr lang="en-US" altLang="zh-TW" dirty="0"/>
              <a:t>photolytic</a:t>
            </a:r>
            <a:r>
              <a:rPr lang="zh-TW" altLang="en-US" dirty="0"/>
              <a:t> </a:t>
            </a:r>
            <a:r>
              <a:rPr lang="en-US" altLang="zh-TW" dirty="0"/>
              <a:t>decomposition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water</a:t>
            </a:r>
            <a:r>
              <a:rPr lang="zh-TW" altLang="en-US" dirty="0"/>
              <a:t> </a:t>
            </a:r>
            <a:r>
              <a:rPr lang="en-US" altLang="zh-TW" dirty="0"/>
              <a:t>ice</a:t>
            </a:r>
            <a:r>
              <a:rPr lang="zh-TW" altLang="en-US" dirty="0"/>
              <a:t> </a:t>
            </a:r>
            <a:r>
              <a:rPr lang="zh-TW" altLang="zh-TW" dirty="0"/>
              <a:t>i</a:t>
            </a:r>
            <a:r>
              <a:rPr lang="en-US" altLang="zh-TW" dirty="0"/>
              <a:t>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main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 err="1"/>
              <a:t>ragion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US" altLang="zh-TW" dirty="0"/>
              <a:t>Here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show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morphology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H2</a:t>
            </a:r>
            <a:r>
              <a:rPr lang="zh-TW" altLang="en-US" dirty="0"/>
              <a:t> </a:t>
            </a:r>
            <a:r>
              <a:rPr lang="en-US" altLang="zh-TW" dirty="0"/>
              <a:t>atmosphere.</a:t>
            </a:r>
          </a:p>
          <a:p>
            <a:r>
              <a:rPr lang="zh-TW" altLang="zh-TW" dirty="0"/>
              <a:t>I</a:t>
            </a:r>
            <a:r>
              <a:rPr lang="en-US" altLang="zh-TW" dirty="0"/>
              <a:t>n</a:t>
            </a:r>
            <a:r>
              <a:rPr lang="zh-TW" altLang="en-US" dirty="0"/>
              <a:t> </a:t>
            </a:r>
            <a:r>
              <a:rPr lang="en-US" altLang="zh-TW" dirty="0" err="1"/>
              <a:t>addtion</a:t>
            </a:r>
            <a:r>
              <a:rPr lang="en-US" altLang="zh-TW" dirty="0"/>
              <a:t>,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also</a:t>
            </a:r>
            <a:r>
              <a:rPr lang="zh-TW" altLang="en-US" dirty="0"/>
              <a:t> </a:t>
            </a:r>
            <a:r>
              <a:rPr lang="en-US" altLang="zh-TW" dirty="0"/>
              <a:t>simulate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spatial</a:t>
            </a:r>
            <a:r>
              <a:rPr lang="zh-TW" altLang="en-US" dirty="0"/>
              <a:t> </a:t>
            </a:r>
            <a:r>
              <a:rPr lang="en-US" altLang="zh-TW" dirty="0"/>
              <a:t>distribution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ionosphere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O2+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H2+</a:t>
            </a:r>
            <a:r>
              <a:rPr lang="zh-TW" altLang="en-US" dirty="0"/>
              <a:t> </a:t>
            </a:r>
            <a:r>
              <a:rPr lang="en-US" altLang="zh-TW" dirty="0"/>
              <a:t>by</a:t>
            </a:r>
            <a:r>
              <a:rPr lang="zh-TW" altLang="en-US" dirty="0"/>
              <a:t> </a:t>
            </a:r>
            <a:r>
              <a:rPr lang="en-US" altLang="zh-TW" dirty="0"/>
              <a:t>photoionization.</a:t>
            </a:r>
            <a:r>
              <a:rPr lang="zh-TW" altLang="en-US" dirty="0"/>
              <a:t> </a:t>
            </a:r>
            <a:r>
              <a:rPr lang="en-US" altLang="zh-TW" dirty="0"/>
              <a:t>(photoionization</a:t>
            </a:r>
            <a:r>
              <a:rPr lang="zh-TW" altLang="en-US" dirty="0"/>
              <a:t> </a:t>
            </a:r>
            <a:r>
              <a:rPr lang="en-US" altLang="zh-TW" dirty="0"/>
              <a:t>rate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H2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~</a:t>
            </a:r>
            <a:r>
              <a:rPr lang="zh-TW" altLang="en-US" dirty="0"/>
              <a:t> </a:t>
            </a:r>
            <a:r>
              <a:rPr lang="zh-TW" altLang="zh-TW" dirty="0"/>
              <a:t>o</a:t>
            </a:r>
            <a:r>
              <a:rPr lang="en-US" altLang="zh-TW" dirty="0"/>
              <a:t>ne</a:t>
            </a:r>
            <a:r>
              <a:rPr lang="zh-TW" altLang="en-US" dirty="0"/>
              <a:t> </a:t>
            </a:r>
            <a:r>
              <a:rPr lang="en-US" altLang="zh-TW" dirty="0"/>
              <a:t>order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magnitude</a:t>
            </a:r>
            <a:r>
              <a:rPr lang="zh-TW" altLang="en-US" dirty="0"/>
              <a:t> </a:t>
            </a:r>
            <a:r>
              <a:rPr lang="en-US" altLang="zh-TW" dirty="0"/>
              <a:t>smaller</a:t>
            </a:r>
            <a:r>
              <a:rPr lang="zh-TW" altLang="en-US" dirty="0"/>
              <a:t> </a:t>
            </a:r>
            <a:r>
              <a:rPr lang="en-US" altLang="zh-TW" dirty="0"/>
              <a:t>than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photoionization</a:t>
            </a:r>
            <a:r>
              <a:rPr lang="zh-TW" altLang="en-US" dirty="0"/>
              <a:t> </a:t>
            </a:r>
            <a:r>
              <a:rPr lang="en-US" altLang="zh-TW" dirty="0"/>
              <a:t>rate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O2.</a:t>
            </a:r>
          </a:p>
          <a:p>
            <a:r>
              <a:rPr lang="zh-TW" altLang="zh-TW" dirty="0"/>
              <a:t>I</a:t>
            </a:r>
            <a:r>
              <a:rPr lang="en-US" altLang="zh-TW" dirty="0"/>
              <a:t>t</a:t>
            </a:r>
            <a:r>
              <a:rPr lang="zh-TW" altLang="en-US" dirty="0"/>
              <a:t>s </a:t>
            </a:r>
            <a:r>
              <a:rPr lang="zh-TW" altLang="zh-TW" dirty="0"/>
              <a:t>m</a:t>
            </a:r>
            <a:r>
              <a:rPr lang="en-US" altLang="zh-TW" dirty="0" err="1"/>
              <a:t>ain</a:t>
            </a:r>
            <a:r>
              <a:rPr lang="zh-TW" altLang="en-US" dirty="0"/>
              <a:t> </a:t>
            </a:r>
            <a:r>
              <a:rPr lang="en-US" altLang="zh-TW" dirty="0"/>
              <a:t>feature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 err="1"/>
              <a:t>asymmetirc</a:t>
            </a:r>
            <a:r>
              <a:rPr lang="zh-TW" altLang="en-US" dirty="0"/>
              <a:t> </a:t>
            </a:r>
            <a:r>
              <a:rPr lang="en-US" altLang="zh-TW" dirty="0"/>
              <a:t>distribution</a:t>
            </a:r>
            <a:r>
              <a:rPr lang="zh-TW" altLang="en-US" dirty="0"/>
              <a:t> </a:t>
            </a:r>
            <a:r>
              <a:rPr lang="en-US" altLang="zh-TW" dirty="0"/>
              <a:t>above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below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plane</a:t>
            </a:r>
            <a:r>
              <a:rPr lang="zh-TW" altLang="en-US" dirty="0"/>
              <a:t> </a:t>
            </a:r>
            <a:r>
              <a:rPr lang="en-US" altLang="zh-TW" dirty="0"/>
              <a:t>because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vertical</a:t>
            </a:r>
            <a:r>
              <a:rPr lang="zh-TW" altLang="en-US" dirty="0"/>
              <a:t> </a:t>
            </a:r>
            <a:r>
              <a:rPr lang="en-US" altLang="zh-TW" dirty="0"/>
              <a:t>north-</a:t>
            </a:r>
            <a:r>
              <a:rPr lang="en-US" altLang="zh-TW" dirty="0" err="1"/>
              <a:t>shif</a:t>
            </a:r>
            <a:r>
              <a:rPr lang="zh-TW" altLang="en-US" dirty="0"/>
              <a:t>t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 err="1"/>
              <a:t>tha</a:t>
            </a:r>
            <a:r>
              <a:rPr lang="zh-TW" altLang="en-US" dirty="0"/>
              <a:t> </a:t>
            </a:r>
            <a:r>
              <a:rPr lang="en-US" altLang="zh-TW" dirty="0" err="1"/>
              <a:t>magentic</a:t>
            </a:r>
            <a:r>
              <a:rPr lang="zh-TW" altLang="en-US" dirty="0"/>
              <a:t> </a:t>
            </a:r>
            <a:r>
              <a:rPr lang="en-US" altLang="zh-TW" dirty="0"/>
              <a:t>equator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plane.</a:t>
            </a:r>
          </a:p>
          <a:p>
            <a:r>
              <a:rPr lang="en-US" altLang="zh-TW" dirty="0"/>
              <a:t>More</a:t>
            </a:r>
            <a:r>
              <a:rPr lang="zh-TW" altLang="en-US" dirty="0"/>
              <a:t> </a:t>
            </a:r>
            <a:r>
              <a:rPr lang="en-US" altLang="zh-TW" dirty="0"/>
              <a:t>ions</a:t>
            </a:r>
            <a:r>
              <a:rPr lang="zh-TW" altLang="en-US" dirty="0"/>
              <a:t> </a:t>
            </a:r>
            <a:r>
              <a:rPr lang="en-US" altLang="zh-TW" dirty="0"/>
              <a:t>survive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 err="1"/>
              <a:t>cassini</a:t>
            </a:r>
            <a:r>
              <a:rPr lang="zh-TW" altLang="en-US" dirty="0"/>
              <a:t> </a:t>
            </a:r>
            <a:r>
              <a:rPr lang="en-US" altLang="zh-TW" dirty="0"/>
              <a:t>division</a:t>
            </a:r>
            <a:r>
              <a:rPr lang="zh-TW" altLang="en-US" dirty="0"/>
              <a:t> </a:t>
            </a:r>
            <a:r>
              <a:rPr lang="en-US" altLang="zh-TW" dirty="0"/>
              <a:t>due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 err="1"/>
              <a:t>abroption</a:t>
            </a:r>
            <a:r>
              <a:rPr lang="zh-TW" altLang="en-US" dirty="0"/>
              <a:t>. </a:t>
            </a:r>
            <a:r>
              <a:rPr lang="en-US" altLang="zh-TW" dirty="0" err="1"/>
              <a:t>Alo</a:t>
            </a:r>
            <a:r>
              <a:rPr lang="zh-TW" altLang="en-US" dirty="0"/>
              <a:t> </a:t>
            </a:r>
            <a:r>
              <a:rPr lang="en-US" altLang="zh-TW" dirty="0"/>
              <a:t>there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thin</a:t>
            </a:r>
            <a:r>
              <a:rPr lang="zh-TW" altLang="en-US" dirty="0"/>
              <a:t> </a:t>
            </a:r>
            <a:r>
              <a:rPr lang="en-US" altLang="zh-TW" dirty="0"/>
              <a:t>plasma</a:t>
            </a:r>
            <a:r>
              <a:rPr lang="zh-TW" altLang="en-US" dirty="0"/>
              <a:t> </a:t>
            </a:r>
            <a:r>
              <a:rPr lang="en-US" altLang="zh-TW" dirty="0" err="1"/>
              <a:t>dsik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region</a:t>
            </a:r>
            <a:r>
              <a:rPr lang="zh-TW" altLang="en-US" dirty="0"/>
              <a:t> </a:t>
            </a:r>
            <a:r>
              <a:rPr lang="en-US" altLang="zh-TW" dirty="0"/>
              <a:t>between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magnetic</a:t>
            </a:r>
            <a:r>
              <a:rPr lang="zh-TW" altLang="en-US" dirty="0"/>
              <a:t> </a:t>
            </a:r>
            <a:r>
              <a:rPr lang="en-US" altLang="zh-TW" dirty="0"/>
              <a:t>equator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5568E-C57C-4340-B625-C812664ECEE3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1548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Beacsue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atmosphere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mainly</a:t>
            </a:r>
            <a:r>
              <a:rPr lang="zh-TW" altLang="en-US" dirty="0"/>
              <a:t> </a:t>
            </a:r>
            <a:r>
              <a:rPr lang="en-US" altLang="zh-TW" dirty="0"/>
              <a:t>produced</a:t>
            </a:r>
            <a:r>
              <a:rPr lang="zh-TW" altLang="en-US" dirty="0"/>
              <a:t> </a:t>
            </a:r>
            <a:r>
              <a:rPr lang="en-US" altLang="zh-TW" dirty="0"/>
              <a:t>from</a:t>
            </a:r>
            <a:r>
              <a:rPr lang="zh-TW" altLang="en-US" dirty="0"/>
              <a:t> </a:t>
            </a:r>
            <a:r>
              <a:rPr lang="zh-TW" altLang="zh-TW" dirty="0"/>
              <a:t>p</a:t>
            </a:r>
            <a:r>
              <a:rPr lang="en-US" altLang="zh-TW" dirty="0" err="1"/>
              <a:t>hotolytic</a:t>
            </a:r>
            <a:r>
              <a:rPr lang="zh-TW" altLang="en-US" dirty="0"/>
              <a:t> </a:t>
            </a:r>
            <a:r>
              <a:rPr lang="en-US" altLang="zh-TW" dirty="0"/>
              <a:t>decomposition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water</a:t>
            </a:r>
            <a:r>
              <a:rPr lang="zh-TW" altLang="en-US" dirty="0"/>
              <a:t> </a:t>
            </a:r>
            <a:r>
              <a:rPr lang="en-US" altLang="zh-TW" dirty="0"/>
              <a:t>ice,</a:t>
            </a:r>
            <a:r>
              <a:rPr lang="zh-TW" altLang="en-US" dirty="0"/>
              <a:t> </a:t>
            </a:r>
            <a:r>
              <a:rPr lang="en-US" altLang="zh-TW" dirty="0"/>
              <a:t>so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predict</a:t>
            </a:r>
            <a:r>
              <a:rPr lang="zh-TW" altLang="en-US" dirty="0"/>
              <a:t> </a:t>
            </a:r>
            <a:r>
              <a:rPr lang="en-US" altLang="zh-TW" dirty="0"/>
              <a:t>that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atmosphere</a:t>
            </a:r>
            <a:r>
              <a:rPr lang="zh-TW" altLang="en-US" dirty="0"/>
              <a:t> </a:t>
            </a:r>
            <a:r>
              <a:rPr lang="zh-TW" altLang="zh-TW" dirty="0"/>
              <a:t>e</a:t>
            </a:r>
            <a:r>
              <a:rPr lang="en-US" altLang="zh-TW" dirty="0" err="1"/>
              <a:t>xperience</a:t>
            </a:r>
            <a:r>
              <a:rPr lang="zh-TW" altLang="en-US" dirty="0"/>
              <a:t> </a:t>
            </a:r>
            <a:r>
              <a:rPr lang="en-US" altLang="zh-TW" dirty="0"/>
              <a:t>seasonal</a:t>
            </a:r>
            <a:r>
              <a:rPr lang="zh-TW" altLang="en-US" dirty="0"/>
              <a:t> </a:t>
            </a:r>
            <a:r>
              <a:rPr lang="en-US" altLang="zh-TW" dirty="0" err="1"/>
              <a:t>vartiations</a:t>
            </a:r>
            <a:r>
              <a:rPr lang="zh-TW" altLang="en-US" dirty="0"/>
              <a:t> </a:t>
            </a:r>
            <a:r>
              <a:rPr lang="en-US" altLang="zh-TW" dirty="0"/>
              <a:t>due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orientation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plane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sun.</a:t>
            </a:r>
          </a:p>
          <a:p>
            <a:r>
              <a:rPr lang="zh-TW" altLang="zh-TW" dirty="0"/>
              <a:t>H</a:t>
            </a:r>
            <a:r>
              <a:rPr lang="en-US" altLang="zh-TW" dirty="0"/>
              <a:t>ere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show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O2</a:t>
            </a:r>
            <a:r>
              <a:rPr lang="zh-TW" altLang="en-US" dirty="0"/>
              <a:t> </a:t>
            </a:r>
            <a:r>
              <a:rPr lang="en-US" altLang="zh-TW" dirty="0"/>
              <a:t>column</a:t>
            </a:r>
            <a:r>
              <a:rPr lang="zh-TW" altLang="en-US" dirty="0"/>
              <a:t> </a:t>
            </a:r>
            <a:r>
              <a:rPr lang="en-US" altLang="zh-TW" dirty="0"/>
              <a:t>density</a:t>
            </a:r>
            <a:r>
              <a:rPr lang="zh-TW" altLang="en-US" dirty="0"/>
              <a:t> </a:t>
            </a:r>
            <a:r>
              <a:rPr lang="en-US" altLang="zh-TW" dirty="0"/>
              <a:t>distribution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different</a:t>
            </a:r>
            <a:r>
              <a:rPr lang="zh-TW" altLang="en-US" dirty="0"/>
              <a:t> </a:t>
            </a:r>
            <a:r>
              <a:rPr lang="en-US" altLang="zh-TW" dirty="0"/>
              <a:t>seasons.</a:t>
            </a:r>
            <a:r>
              <a:rPr lang="zh-TW" altLang="en-US" dirty="0"/>
              <a:t> </a:t>
            </a:r>
            <a:r>
              <a:rPr lang="en-US" altLang="zh-TW" dirty="0"/>
              <a:t>You</a:t>
            </a:r>
            <a:r>
              <a:rPr lang="zh-TW" altLang="en-US" dirty="0"/>
              <a:t> </a:t>
            </a:r>
            <a:r>
              <a:rPr lang="en-US" altLang="zh-TW" dirty="0"/>
              <a:t>would</a:t>
            </a:r>
            <a:r>
              <a:rPr lang="zh-TW" altLang="en-US" dirty="0"/>
              <a:t> </a:t>
            </a:r>
            <a:r>
              <a:rPr lang="en-US" altLang="zh-TW" dirty="0"/>
              <a:t>see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thermal</a:t>
            </a:r>
            <a:r>
              <a:rPr lang="zh-TW" altLang="en-US" dirty="0"/>
              <a:t> </a:t>
            </a:r>
            <a:r>
              <a:rPr lang="en-US" altLang="zh-TW" dirty="0"/>
              <a:t>components</a:t>
            </a:r>
            <a:r>
              <a:rPr lang="zh-TW" altLang="en-US" dirty="0"/>
              <a:t> </a:t>
            </a:r>
            <a:r>
              <a:rPr lang="en-US" altLang="zh-TW" dirty="0"/>
              <a:t>would</a:t>
            </a:r>
            <a:r>
              <a:rPr lang="zh-TW" altLang="en-US" dirty="0"/>
              <a:t> </a:t>
            </a:r>
            <a:r>
              <a:rPr lang="en-US" altLang="zh-TW" dirty="0"/>
              <a:t>bound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main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region.</a:t>
            </a:r>
            <a:r>
              <a:rPr lang="zh-TW" altLang="en-US" dirty="0"/>
              <a:t> </a:t>
            </a:r>
            <a:r>
              <a:rPr lang="zh-TW" altLang="zh-TW" dirty="0"/>
              <a:t>A</a:t>
            </a:r>
            <a:endParaRPr lang="en-US" altLang="zh-TW" dirty="0"/>
          </a:p>
          <a:p>
            <a:r>
              <a:rPr lang="en-US" altLang="zh-TW" dirty="0"/>
              <a:t>Because</a:t>
            </a:r>
            <a:r>
              <a:rPr lang="zh-TW" altLang="en-US" dirty="0"/>
              <a:t> </a:t>
            </a:r>
            <a:r>
              <a:rPr lang="en-US" altLang="zh-TW" dirty="0"/>
              <a:t>we</a:t>
            </a:r>
            <a:r>
              <a:rPr lang="zh-TW" altLang="en-US" dirty="0"/>
              <a:t> </a:t>
            </a:r>
            <a:r>
              <a:rPr lang="en-US" altLang="zh-TW" dirty="0"/>
              <a:t>assume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 err="1"/>
              <a:t>eutrals</a:t>
            </a:r>
            <a:r>
              <a:rPr lang="zh-TW" altLang="en-US" dirty="0"/>
              <a:t> </a:t>
            </a:r>
            <a:r>
              <a:rPr lang="en-US" altLang="zh-TW" dirty="0"/>
              <a:t>would</a:t>
            </a:r>
            <a:r>
              <a:rPr lang="zh-TW" altLang="en-US" dirty="0"/>
              <a:t> </a:t>
            </a:r>
            <a:r>
              <a:rPr lang="en-US" altLang="zh-TW" dirty="0"/>
              <a:t>have</a:t>
            </a:r>
            <a:r>
              <a:rPr lang="zh-TW" altLang="en-US" dirty="0"/>
              <a:t> </a:t>
            </a:r>
            <a:r>
              <a:rPr lang="en-US" altLang="zh-TW" dirty="0"/>
              <a:t>thermal</a:t>
            </a:r>
            <a:r>
              <a:rPr lang="zh-TW" altLang="en-US" dirty="0"/>
              <a:t> </a:t>
            </a:r>
            <a:r>
              <a:rPr lang="en-US" altLang="zh-TW" dirty="0" err="1"/>
              <a:t>accomodation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temperature.</a:t>
            </a:r>
            <a:r>
              <a:rPr lang="zh-TW" altLang="en-US" dirty="0"/>
              <a:t>  </a:t>
            </a:r>
            <a:r>
              <a:rPr lang="en-US" altLang="zh-TW" dirty="0"/>
              <a:t>These</a:t>
            </a:r>
            <a:r>
              <a:rPr lang="zh-TW" altLang="en-US" dirty="0"/>
              <a:t> </a:t>
            </a:r>
            <a:r>
              <a:rPr lang="zh-TW" altLang="zh-TW" dirty="0"/>
              <a:t>s</a:t>
            </a:r>
            <a:r>
              <a:rPr lang="en-US" altLang="zh-TW" dirty="0" err="1"/>
              <a:t>cattered</a:t>
            </a:r>
            <a:r>
              <a:rPr lang="zh-TW" altLang="en-US" dirty="0"/>
              <a:t> </a:t>
            </a:r>
            <a:r>
              <a:rPr lang="en-US" altLang="zh-TW" dirty="0"/>
              <a:t>components</a:t>
            </a:r>
            <a:r>
              <a:rPr lang="zh-TW" altLang="en-US" dirty="0"/>
              <a:t> </a:t>
            </a:r>
            <a:r>
              <a:rPr lang="en-US" altLang="zh-TW" dirty="0"/>
              <a:t>experiencing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ion-molecular</a:t>
            </a:r>
            <a:r>
              <a:rPr lang="zh-TW" altLang="en-US" dirty="0"/>
              <a:t> </a:t>
            </a:r>
            <a:r>
              <a:rPr lang="en-US" altLang="zh-TW" dirty="0" err="1"/>
              <a:t>cossions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ring</a:t>
            </a:r>
            <a:r>
              <a:rPr lang="zh-TW" altLang="en-US" dirty="0"/>
              <a:t> </a:t>
            </a:r>
            <a:r>
              <a:rPr lang="en-US" altLang="zh-TW" dirty="0"/>
              <a:t>ionosphere</a:t>
            </a:r>
            <a:r>
              <a:rPr lang="zh-TW" altLang="en-US" dirty="0"/>
              <a:t> </a:t>
            </a:r>
            <a:r>
              <a:rPr lang="en-US" altLang="zh-TW" dirty="0"/>
              <a:t>travel</a:t>
            </a:r>
            <a:r>
              <a:rPr lang="zh-TW" altLang="en-US" dirty="0"/>
              <a:t> </a:t>
            </a:r>
            <a:r>
              <a:rPr lang="en-US" altLang="zh-TW" dirty="0"/>
              <a:t>into</a:t>
            </a:r>
            <a:r>
              <a:rPr lang="zh-TW" altLang="en-US" dirty="0"/>
              <a:t> </a:t>
            </a:r>
            <a:r>
              <a:rPr lang="en-US" altLang="zh-TW" dirty="0"/>
              <a:t>Saturn’s</a:t>
            </a:r>
            <a:r>
              <a:rPr lang="zh-TW" altLang="en-US" dirty="0"/>
              <a:t> </a:t>
            </a:r>
            <a:r>
              <a:rPr lang="en-US" altLang="zh-TW" dirty="0"/>
              <a:t>upper</a:t>
            </a:r>
            <a:r>
              <a:rPr lang="zh-TW" altLang="en-US" dirty="0"/>
              <a:t> </a:t>
            </a:r>
            <a:r>
              <a:rPr lang="en-US" altLang="zh-TW" dirty="0"/>
              <a:t>atmosphere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outer</a:t>
            </a:r>
            <a:r>
              <a:rPr lang="zh-TW" altLang="en-US" dirty="0"/>
              <a:t> </a:t>
            </a:r>
            <a:r>
              <a:rPr lang="en-US" altLang="zh-TW" dirty="0"/>
              <a:t>magnetosphere</a:t>
            </a:r>
          </a:p>
          <a:p>
            <a:r>
              <a:rPr lang="en-US" altLang="zh-TW" dirty="0" err="1"/>
              <a:t>nd</a:t>
            </a:r>
            <a:r>
              <a:rPr lang="zh-TW" altLang="en-US" dirty="0"/>
              <a:t> </a:t>
            </a:r>
            <a:r>
              <a:rPr lang="en-US" altLang="zh-TW" dirty="0"/>
              <a:t>those</a:t>
            </a:r>
            <a:r>
              <a:rPr lang="zh-TW" altLang="en-US" dirty="0"/>
              <a:t> </a:t>
            </a:r>
            <a:r>
              <a:rPr lang="en-US" altLang="zh-TW" dirty="0"/>
              <a:t>one</a:t>
            </a:r>
            <a:r>
              <a:rPr lang="zh-TW" altLang="en-US" dirty="0"/>
              <a:t> </a:t>
            </a:r>
            <a:r>
              <a:rPr lang="en-US" altLang="zh-TW" dirty="0"/>
              <a:t>who</a:t>
            </a:r>
            <a:r>
              <a:rPr lang="zh-TW" altLang="en-US" dirty="0"/>
              <a:t> </a:t>
            </a:r>
            <a:r>
              <a:rPr lang="en-US" altLang="zh-TW" dirty="0"/>
              <a:t>experiences</a:t>
            </a:r>
            <a:r>
              <a:rPr lang="zh-TW" altLang="en-US" dirty="0"/>
              <a:t> </a:t>
            </a:r>
            <a:r>
              <a:rPr lang="en-US" altLang="zh-TW" dirty="0"/>
              <a:t>ion</a:t>
            </a:r>
            <a:r>
              <a:rPr lang="zh-TW" altLang="en-US" dirty="0"/>
              <a:t>-</a:t>
            </a:r>
            <a:r>
              <a:rPr lang="en-US" altLang="zh-TW" dirty="0"/>
              <a:t>molecule</a:t>
            </a:r>
            <a:r>
              <a:rPr lang="zh-TW" altLang="en-US" dirty="0"/>
              <a:t> </a:t>
            </a:r>
            <a:r>
              <a:rPr lang="en-US" altLang="zh-TW" dirty="0"/>
              <a:t>collisions</a:t>
            </a:r>
            <a:r>
              <a:rPr lang="zh-TW" altLang="en-US" dirty="0"/>
              <a:t> </a:t>
            </a:r>
            <a:r>
              <a:rPr lang="en-US" altLang="zh-TW" dirty="0"/>
              <a:t>would</a:t>
            </a:r>
            <a:r>
              <a:rPr lang="zh-TW" altLang="en-US" dirty="0"/>
              <a:t> </a:t>
            </a:r>
            <a:r>
              <a:rPr lang="en-US" altLang="zh-TW" dirty="0"/>
              <a:t>scatter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to</a:t>
            </a:r>
            <a:r>
              <a:rPr lang="zh-TW" altLang="en-US" dirty="0"/>
              <a:t> </a:t>
            </a:r>
            <a:r>
              <a:rPr lang="en-US" altLang="zh-TW" dirty="0"/>
              <a:t>Saturn’s</a:t>
            </a:r>
            <a:r>
              <a:rPr lang="zh-TW" altLang="en-US" dirty="0"/>
              <a:t> </a:t>
            </a:r>
            <a:r>
              <a:rPr lang="en-US" altLang="zh-TW" dirty="0" err="1"/>
              <a:t>uuper</a:t>
            </a:r>
            <a:r>
              <a:rPr lang="zh-TW" altLang="en-US" dirty="0"/>
              <a:t> </a:t>
            </a:r>
            <a:r>
              <a:rPr lang="en-US" altLang="zh-TW" dirty="0"/>
              <a:t>atmosphere</a:t>
            </a:r>
            <a:r>
              <a:rPr lang="zh-TW" altLang="en-US" dirty="0"/>
              <a:t> </a:t>
            </a: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outer</a:t>
            </a:r>
            <a:r>
              <a:rPr lang="zh-TW" altLang="en-US" dirty="0"/>
              <a:t> </a:t>
            </a:r>
            <a:r>
              <a:rPr lang="en-US" altLang="zh-TW" dirty="0"/>
              <a:t>magnetosphere.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07315-A691-4BD6-BA74-172AE1C462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63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seasonal</a:t>
            </a:r>
            <a:r>
              <a:rPr kumimoji="1" lang="zh-TW" altLang="en-US" dirty="0"/>
              <a:t> </a:t>
            </a:r>
            <a:r>
              <a:rPr kumimoji="1" lang="en-US" altLang="zh-TW" dirty="0"/>
              <a:t>variations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has</a:t>
            </a:r>
            <a:r>
              <a:rPr kumimoji="1" lang="zh-TW" altLang="en-US" dirty="0"/>
              <a:t> </a:t>
            </a:r>
            <a:r>
              <a:rPr kumimoji="1" lang="en-US" altLang="zh-TW" dirty="0"/>
              <a:t>been</a:t>
            </a:r>
            <a:r>
              <a:rPr kumimoji="1" lang="zh-TW" altLang="en-US" dirty="0"/>
              <a:t> </a:t>
            </a:r>
            <a:r>
              <a:rPr kumimoji="1" lang="en-US" altLang="zh-TW" dirty="0"/>
              <a:t>confirmed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multiple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instrument</a:t>
            </a:r>
            <a:r>
              <a:rPr kumimoji="1" lang="zh-TW" altLang="en-US" dirty="0"/>
              <a:t> </a:t>
            </a:r>
            <a:r>
              <a:rPr kumimoji="1" lang="zh-TW" altLang="zh-TW" dirty="0"/>
              <a:t>m</a:t>
            </a:r>
            <a:r>
              <a:rPr kumimoji="1" lang="en-US" altLang="zh-TW" dirty="0" err="1"/>
              <a:t>easurements</a:t>
            </a:r>
            <a:endParaRPr kumimoji="1" lang="en-US" altLang="zh-TW" dirty="0"/>
          </a:p>
          <a:p>
            <a:r>
              <a:rPr kumimoji="1" lang="zh-TW" altLang="zh-TW" dirty="0"/>
              <a:t>F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plasma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measurements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inner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inside</a:t>
            </a:r>
            <a:r>
              <a:rPr kumimoji="1" lang="zh-TW" altLang="en-US" dirty="0"/>
              <a:t> </a:t>
            </a:r>
            <a:r>
              <a:rPr kumimoji="1" lang="en-US" altLang="zh-TW" dirty="0"/>
              <a:t>4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Rs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cassini</a:t>
            </a:r>
            <a:r>
              <a:rPr kumimoji="1" lang="zh-TW" altLang="en-US" dirty="0"/>
              <a:t> </a:t>
            </a:r>
            <a:r>
              <a:rPr kumimoji="1" lang="en-US" altLang="zh-TW" dirty="0"/>
              <a:t>CAPS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RPWS</a:t>
            </a:r>
          </a:p>
          <a:p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clearly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O2+/W+</a:t>
            </a:r>
            <a:r>
              <a:rPr kumimoji="1" lang="zh-TW" altLang="en-US" dirty="0"/>
              <a:t> </a:t>
            </a:r>
            <a:r>
              <a:rPr kumimoji="1" lang="en-US" altLang="zh-TW" dirty="0"/>
              <a:t>followed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seasonal</a:t>
            </a:r>
            <a:r>
              <a:rPr kumimoji="1" lang="zh-TW" altLang="en-US" dirty="0"/>
              <a:t> </a:t>
            </a:r>
            <a:r>
              <a:rPr kumimoji="1" lang="en-US" altLang="zh-TW" dirty="0"/>
              <a:t>variations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an</a:t>
            </a:r>
            <a:r>
              <a:rPr kumimoji="1" lang="zh-TW" altLang="en-US" dirty="0"/>
              <a:t> </a:t>
            </a:r>
            <a:r>
              <a:rPr kumimoji="1" lang="en-US" altLang="zh-TW" dirty="0"/>
              <a:t>d</a:t>
            </a:r>
            <a:r>
              <a:rPr kumimoji="1" lang="zh-TW" altLang="en-US" dirty="0"/>
              <a:t> </a:t>
            </a:r>
            <a:r>
              <a:rPr kumimoji="1" lang="en-US" altLang="zh-TW" dirty="0"/>
              <a:t>got</a:t>
            </a:r>
            <a:r>
              <a:rPr kumimoji="1" lang="zh-TW" altLang="en-US" dirty="0"/>
              <a:t> </a:t>
            </a:r>
            <a:r>
              <a:rPr kumimoji="1" lang="en-US" altLang="zh-TW" dirty="0"/>
              <a:t>recovery</a:t>
            </a:r>
            <a:r>
              <a:rPr kumimoji="1" lang="zh-TW" altLang="en-US" dirty="0"/>
              <a:t> </a:t>
            </a:r>
            <a:r>
              <a:rPr kumimoji="1" lang="en-US" altLang="zh-TW" dirty="0"/>
              <a:t>after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eqinox</a:t>
            </a:r>
            <a:endParaRPr kumimoji="1" lang="en-US" altLang="zh-TW" dirty="0"/>
          </a:p>
          <a:p>
            <a:r>
              <a:rPr kumimoji="1" lang="zh-TW" altLang="zh-TW" dirty="0"/>
              <a:t>S</a:t>
            </a:r>
            <a:r>
              <a:rPr kumimoji="1" lang="en-US" altLang="zh-TW" dirty="0" err="1"/>
              <a:t>urprisingly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they</a:t>
            </a:r>
            <a:r>
              <a:rPr kumimoji="1" lang="zh-TW" altLang="en-US" dirty="0"/>
              <a:t>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found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mass</a:t>
            </a:r>
            <a:r>
              <a:rPr kumimoji="1" lang="zh-TW" altLang="en-US" dirty="0"/>
              <a:t> </a:t>
            </a:r>
            <a:r>
              <a:rPr kumimoji="1" lang="en-US" altLang="zh-TW" dirty="0"/>
              <a:t>28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have</a:t>
            </a:r>
            <a:r>
              <a:rPr kumimoji="1" lang="zh-TW" altLang="en-US" dirty="0"/>
              <a:t> </a:t>
            </a:r>
            <a:r>
              <a:rPr kumimoji="1" lang="en-US" altLang="zh-TW" dirty="0"/>
              <a:t>seasonal</a:t>
            </a:r>
            <a:r>
              <a:rPr kumimoji="1" lang="zh-TW" altLang="en-US" dirty="0"/>
              <a:t> </a:t>
            </a:r>
            <a:r>
              <a:rPr kumimoji="1" lang="en-US" altLang="zh-TW" dirty="0"/>
              <a:t>variations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higher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persisten</a:t>
            </a:r>
            <a:r>
              <a:rPr kumimoji="1" lang="zh-TW" altLang="en-US" dirty="0"/>
              <a:t>t </a:t>
            </a:r>
            <a:r>
              <a:rPr kumimoji="1" lang="en-US" altLang="zh-TW" dirty="0"/>
              <a:t>level</a:t>
            </a:r>
            <a:r>
              <a:rPr kumimoji="1" lang="zh-TW" altLang="en-US" dirty="0"/>
              <a:t> </a:t>
            </a:r>
            <a:r>
              <a:rPr kumimoji="1" lang="en-US" altLang="zh-TW" dirty="0"/>
              <a:t>which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be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icy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astellites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like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Enceladus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en-US" altLang="zh-TW" dirty="0"/>
              <a:t>Finally,</a:t>
            </a:r>
            <a:r>
              <a:rPr kumimoji="1" lang="zh-TW" altLang="en-US" dirty="0"/>
              <a:t> </a:t>
            </a:r>
            <a:r>
              <a:rPr kumimoji="1" lang="en-US" altLang="zh-TW" dirty="0"/>
              <a:t>Seasonal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vairations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O2+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has</a:t>
            </a:r>
            <a:r>
              <a:rPr kumimoji="1" lang="zh-TW" altLang="en-US" dirty="0"/>
              <a:t> </a:t>
            </a:r>
            <a:r>
              <a:rPr kumimoji="1" lang="en-US" altLang="zh-TW" dirty="0"/>
              <a:t>been</a:t>
            </a:r>
            <a:r>
              <a:rPr kumimoji="1" lang="zh-TW" altLang="en-US" dirty="0"/>
              <a:t> </a:t>
            </a:r>
            <a:r>
              <a:rPr kumimoji="1" lang="en-US" altLang="zh-TW" dirty="0"/>
              <a:t>identified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CAPS/MIMI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as</a:t>
            </a:r>
            <a:r>
              <a:rPr kumimoji="1" lang="zh-TW" altLang="en-US" dirty="0"/>
              <a:t> </a:t>
            </a:r>
            <a:r>
              <a:rPr kumimoji="1" lang="en-US" altLang="zh-TW" dirty="0"/>
              <a:t>well</a:t>
            </a:r>
            <a:r>
              <a:rPr kumimoji="1" lang="zh-TW" altLang="en-US" dirty="0"/>
              <a:t> </a:t>
            </a:r>
            <a:r>
              <a:rPr kumimoji="1" lang="en-US" altLang="zh-TW" dirty="0"/>
              <a:t>as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electron</a:t>
            </a:r>
            <a:r>
              <a:rPr kumimoji="1" lang="zh-TW" altLang="en-US" dirty="0"/>
              <a:t> </a:t>
            </a:r>
            <a:r>
              <a:rPr kumimoji="1" lang="zh-TW" altLang="zh-TW" dirty="0"/>
              <a:t>d</a:t>
            </a:r>
            <a:r>
              <a:rPr kumimoji="1" lang="en-US" altLang="zh-TW" dirty="0" err="1"/>
              <a:t>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inner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RPWS</a:t>
            </a:r>
          </a:p>
          <a:p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sharp</a:t>
            </a:r>
            <a:r>
              <a:rPr kumimoji="1" lang="zh-TW" altLang="en-US" dirty="0"/>
              <a:t> </a:t>
            </a:r>
            <a:r>
              <a:rPr kumimoji="1" lang="en-US" altLang="zh-TW" dirty="0"/>
              <a:t>increase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mass</a:t>
            </a:r>
            <a:r>
              <a:rPr kumimoji="1" lang="zh-TW" altLang="en-US" dirty="0"/>
              <a:t> </a:t>
            </a:r>
            <a:r>
              <a:rPr kumimoji="1" lang="en-US" altLang="zh-TW" dirty="0"/>
              <a:t>28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Carbon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factor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4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8</a:t>
            </a:r>
          </a:p>
          <a:p>
            <a:r>
              <a:rPr kumimoji="1" lang="zh-TW" altLang="zh-TW" dirty="0"/>
              <a:t>H</a:t>
            </a:r>
            <a:r>
              <a:rPr kumimoji="1" lang="en-US" altLang="zh-TW" dirty="0"/>
              <a:t>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MIMI/</a:t>
            </a:r>
            <a:r>
              <a:rPr kumimoji="1" lang="en-US" altLang="zh-TW" dirty="0" err="1"/>
              <a:t>Chems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data;</a:t>
            </a:r>
            <a:r>
              <a:rPr kumimoji="1" lang="zh-TW" altLang="en-US" dirty="0"/>
              <a:t> </a:t>
            </a:r>
            <a:r>
              <a:rPr kumimoji="1" lang="en-US" altLang="zh-TW" dirty="0"/>
              <a:t>clearly</a:t>
            </a:r>
            <a:r>
              <a:rPr kumimoji="1" lang="zh-TW" altLang="en-US" dirty="0"/>
              <a:t> </a:t>
            </a:r>
            <a:r>
              <a:rPr kumimoji="1" lang="en-US" altLang="zh-TW" dirty="0"/>
              <a:t>you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</a:t>
            </a:r>
            <a:r>
              <a:rPr kumimoji="1" lang="zh-TW" altLang="en-US" dirty="0"/>
              <a:t> </a:t>
            </a:r>
            <a:r>
              <a:rPr kumimoji="1" lang="en-US" altLang="zh-TW" dirty="0"/>
              <a:t>O2+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follwed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seasonal</a:t>
            </a:r>
            <a:r>
              <a:rPr kumimoji="1" lang="zh-TW" altLang="en-US" dirty="0"/>
              <a:t> </a:t>
            </a:r>
            <a:r>
              <a:rPr kumimoji="1" lang="en-US" altLang="zh-TW" dirty="0"/>
              <a:t>variation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lagged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recoverly</a:t>
            </a:r>
            <a:r>
              <a:rPr kumimoji="1" lang="en-US" altLang="zh-TW" dirty="0"/>
              <a:t>.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aslo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rapid</a:t>
            </a:r>
            <a:r>
              <a:rPr kumimoji="1" lang="zh-TW" altLang="en-US" dirty="0"/>
              <a:t> </a:t>
            </a:r>
            <a:r>
              <a:rPr kumimoji="1" lang="en-US" altLang="zh-TW" dirty="0"/>
              <a:t>decay</a:t>
            </a:r>
            <a:r>
              <a:rPr kumimoji="1" lang="zh-TW" altLang="en-US" dirty="0"/>
              <a:t> </a:t>
            </a:r>
            <a:r>
              <a:rPr kumimoji="1" lang="zh-TW" altLang="zh-TW" dirty="0"/>
              <a:t>i</a:t>
            </a:r>
            <a:r>
              <a:rPr kumimoji="1" lang="en-US" altLang="zh-TW" dirty="0"/>
              <a:t>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following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years</a:t>
            </a:r>
          </a:p>
          <a:p>
            <a:r>
              <a:rPr kumimoji="1" lang="zh-TW" altLang="zh-TW" dirty="0"/>
              <a:t>I</a:t>
            </a:r>
            <a:r>
              <a:rPr kumimoji="1" lang="en-US" altLang="zh-TW" dirty="0" err="1"/>
              <a:t>nterestingly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they</a:t>
            </a:r>
            <a:r>
              <a:rPr kumimoji="1" lang="zh-TW" altLang="en-US" dirty="0"/>
              <a:t>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found</a:t>
            </a:r>
            <a:r>
              <a:rPr kumimoji="1" lang="zh-TW" altLang="en-US" dirty="0"/>
              <a:t> </a:t>
            </a:r>
            <a:r>
              <a:rPr kumimoji="1" lang="en-US" altLang="zh-TW" dirty="0"/>
              <a:t>mass</a:t>
            </a:r>
            <a:r>
              <a:rPr kumimoji="1" lang="zh-TW" altLang="en-US" dirty="0"/>
              <a:t> </a:t>
            </a:r>
            <a:r>
              <a:rPr kumimoji="1" lang="en-US" altLang="zh-TW" dirty="0"/>
              <a:t>28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alos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</a:t>
            </a:r>
            <a:r>
              <a:rPr kumimoji="1" lang="zh-TW" altLang="en-US" dirty="0"/>
              <a:t> </a:t>
            </a:r>
            <a:r>
              <a:rPr kumimoji="1" lang="en-US" altLang="zh-TW" dirty="0"/>
              <a:t>seasonal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dependence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longer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perstent</a:t>
            </a:r>
            <a:r>
              <a:rPr kumimoji="1" lang="zh-TW" altLang="en-US" dirty="0"/>
              <a:t> </a:t>
            </a:r>
            <a:r>
              <a:rPr kumimoji="1" lang="en-US" altLang="zh-TW" dirty="0"/>
              <a:t>level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be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icy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satelittles</a:t>
            </a:r>
            <a:r>
              <a:rPr kumimoji="1" lang="zh-TW" altLang="en-US" dirty="0"/>
              <a:t> </a:t>
            </a:r>
            <a:r>
              <a:rPr kumimoji="1" lang="en-US" altLang="zh-TW" dirty="0"/>
              <a:t>like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Enceladus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</a:t>
            </a:r>
          </a:p>
          <a:p>
            <a:r>
              <a:rPr kumimoji="1" lang="zh-TW" altLang="zh-TW" dirty="0"/>
              <a:t>M</a:t>
            </a:r>
            <a:r>
              <a:rPr kumimoji="1" lang="en-US" altLang="zh-TW" dirty="0" err="1"/>
              <a:t>ostly</a:t>
            </a:r>
            <a:r>
              <a:rPr kumimoji="1" lang="zh-TW" altLang="en-US" dirty="0"/>
              <a:t> </a:t>
            </a:r>
            <a:r>
              <a:rPr kumimoji="1" lang="en-US" altLang="zh-TW" dirty="0"/>
              <a:t>striking</a:t>
            </a:r>
            <a:r>
              <a:rPr kumimoji="1" lang="zh-TW" altLang="en-US" dirty="0"/>
              <a:t>l</a:t>
            </a:r>
            <a:r>
              <a:rPr kumimoji="1" lang="en-US" altLang="zh-TW" dirty="0"/>
              <a:t>y,</a:t>
            </a:r>
            <a:r>
              <a:rPr kumimoji="1" lang="zh-TW" altLang="en-US" dirty="0"/>
              <a:t> </a:t>
            </a:r>
            <a:r>
              <a:rPr kumimoji="1" lang="zh-TW" altLang="zh-TW" dirty="0"/>
              <a:t>t</a:t>
            </a:r>
            <a:r>
              <a:rPr kumimoji="1" lang="en-US" altLang="zh-TW" dirty="0"/>
              <a:t>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MIMI/</a:t>
            </a:r>
            <a:r>
              <a:rPr kumimoji="1" lang="en-US" altLang="zh-TW" dirty="0" err="1"/>
              <a:t>chms</a:t>
            </a: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5568E-C57C-4340-B625-C812664ECEE3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951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zh-TW" dirty="0"/>
              <a:t>T</a:t>
            </a:r>
            <a:r>
              <a:rPr kumimoji="1" lang="en-US" altLang="zh-TW" dirty="0"/>
              <a:t>hanks</a:t>
            </a:r>
            <a:r>
              <a:rPr kumimoji="1" lang="zh-TW" altLang="en-US" dirty="0"/>
              <a:t> </a:t>
            </a:r>
            <a:r>
              <a:rPr kumimoji="1" lang="zh-TW" altLang="zh-TW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lot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cassini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finale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mission,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thi</a:t>
            </a:r>
            <a:r>
              <a:rPr kumimoji="1" lang="zh-TW" altLang="en-US" dirty="0"/>
              <a:t>s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first</a:t>
            </a:r>
            <a:r>
              <a:rPr kumimoji="1" lang="zh-TW" altLang="en-US" dirty="0"/>
              <a:t> </a:t>
            </a:r>
            <a:r>
              <a:rPr kumimoji="1" lang="en-US" altLang="zh-TW" dirty="0"/>
              <a:t>ever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opptunity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zh-TW" altLang="zh-TW" dirty="0"/>
              <a:t>i</a:t>
            </a:r>
            <a:r>
              <a:rPr kumimoji="1" lang="en-US" altLang="zh-TW" dirty="0"/>
              <a:t>n-situ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atmoosphere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ionosphere.</a:t>
            </a:r>
            <a:r>
              <a:rPr kumimoji="1" lang="zh-TW" altLang="en-US" dirty="0"/>
              <a:t> </a:t>
            </a:r>
            <a:r>
              <a:rPr kumimoji="1" lang="en-US" altLang="zh-TW" dirty="0"/>
              <a:t>However,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zh-TW" altLang="zh-TW" dirty="0"/>
              <a:t>we</a:t>
            </a:r>
            <a:r>
              <a:rPr kumimoji="1" lang="en-US" altLang="zh-TW" dirty="0"/>
              <a:t>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always</a:t>
            </a:r>
            <a:r>
              <a:rPr kumimoji="1" lang="zh-TW" altLang="en-US" dirty="0"/>
              <a:t> </a:t>
            </a:r>
            <a:r>
              <a:rPr kumimoji="1" lang="en-US" altLang="zh-TW" dirty="0"/>
              <a:t>unexpected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things</a:t>
            </a:r>
            <a:r>
              <a:rPr kumimoji="1" lang="zh-TW" altLang="en-US" dirty="0"/>
              <a:t> </a:t>
            </a:r>
            <a:r>
              <a:rPr kumimoji="1" lang="en-US" altLang="zh-TW" dirty="0"/>
              <a:t>happened.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no</a:t>
            </a:r>
            <a:r>
              <a:rPr kumimoji="1" lang="zh-TW" altLang="en-US" dirty="0"/>
              <a:t> </a:t>
            </a:r>
            <a:r>
              <a:rPr kumimoji="1" lang="en-US" altLang="zh-TW" dirty="0"/>
              <a:t>O2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O2+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finale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missions.</a:t>
            </a:r>
            <a:r>
              <a:rPr kumimoji="1" lang="zh-TW" altLang="en-US" dirty="0"/>
              <a:t> </a:t>
            </a:r>
            <a:r>
              <a:rPr kumimoji="1" lang="en-US" altLang="zh-TW" dirty="0"/>
              <a:t>Because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its</a:t>
            </a:r>
            <a:r>
              <a:rPr kumimoji="1" lang="zh-TW" altLang="en-US" dirty="0"/>
              <a:t> </a:t>
            </a:r>
            <a:r>
              <a:rPr kumimoji="1" lang="en-US" altLang="zh-TW" dirty="0"/>
              <a:t>high</a:t>
            </a:r>
            <a:r>
              <a:rPr kumimoji="1" lang="zh-TW" altLang="en-US" dirty="0"/>
              <a:t> </a:t>
            </a:r>
            <a:r>
              <a:rPr kumimoji="1" lang="en-US" altLang="zh-TW" dirty="0"/>
              <a:t>flyby</a:t>
            </a:r>
            <a:r>
              <a:rPr kumimoji="1" lang="zh-TW" altLang="en-US" dirty="0"/>
              <a:t> </a:t>
            </a:r>
            <a:r>
              <a:rPr kumimoji="1" lang="en-US" altLang="zh-TW" dirty="0"/>
              <a:t>velocity,</a:t>
            </a:r>
            <a:r>
              <a:rPr kumimoji="1" lang="zh-TW" altLang="en-US" dirty="0"/>
              <a:t> </a:t>
            </a:r>
            <a:r>
              <a:rPr kumimoji="1" lang="zh-TW" altLang="zh-TW" dirty="0"/>
              <a:t>d</a:t>
            </a:r>
            <a:r>
              <a:rPr kumimoji="1" lang="en-US" altLang="zh-TW" dirty="0" err="1"/>
              <a:t>etections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limits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placed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water-group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ions.</a:t>
            </a:r>
            <a:r>
              <a:rPr kumimoji="1" lang="zh-TW" altLang="en-US" dirty="0"/>
              <a:t> </a:t>
            </a:r>
            <a:r>
              <a:rPr kumimoji="1" lang="en-US" altLang="zh-TW" dirty="0"/>
              <a:t>No</a:t>
            </a:r>
            <a:r>
              <a:rPr kumimoji="1" lang="zh-TW" altLang="en-US" dirty="0"/>
              <a:t> </a:t>
            </a:r>
            <a:r>
              <a:rPr kumimoji="1" lang="en-US" altLang="zh-TW" dirty="0"/>
              <a:t>heavier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travel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detector.</a:t>
            </a:r>
            <a:r>
              <a:rPr kumimoji="1" lang="zh-TW" altLang="en-US" dirty="0"/>
              <a:t> </a:t>
            </a:r>
            <a:r>
              <a:rPr kumimoji="1" lang="en-US" altLang="zh-TW" dirty="0"/>
              <a:t>Neutral</a:t>
            </a:r>
            <a:r>
              <a:rPr kumimoji="1" lang="zh-TW" altLang="en-US" dirty="0"/>
              <a:t> </a:t>
            </a:r>
            <a:r>
              <a:rPr kumimoji="1" lang="en-US" altLang="zh-TW" dirty="0"/>
              <a:t>O2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not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possible</a:t>
            </a:r>
            <a:r>
              <a:rPr kumimoji="1" lang="zh-TW" altLang="en-US" dirty="0"/>
              <a:t> </a:t>
            </a:r>
            <a:r>
              <a:rPr kumimoji="1" lang="en-US" altLang="zh-TW" dirty="0"/>
              <a:t>due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broken</a:t>
            </a:r>
            <a:r>
              <a:rPr kumimoji="1" lang="zh-TW" altLang="en-US" dirty="0"/>
              <a:t> </a:t>
            </a:r>
            <a:r>
              <a:rPr kumimoji="1" lang="en-US" altLang="zh-TW" dirty="0"/>
              <a:t>up</a:t>
            </a:r>
            <a:r>
              <a:rPr kumimoji="1" lang="zh-TW" altLang="en-US" dirty="0"/>
              <a:t> </a:t>
            </a:r>
            <a:r>
              <a:rPr kumimoji="1" lang="en-US" altLang="zh-TW" dirty="0"/>
              <a:t>inside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chamber</a:t>
            </a:r>
            <a:r>
              <a:rPr kumimoji="1" lang="zh-TW" altLang="en-US" dirty="0"/>
              <a:t>. 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under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detectsion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limits.</a:t>
            </a:r>
            <a:r>
              <a:rPr kumimoji="1" lang="zh-TW" altLang="en-US" dirty="0"/>
              <a:t>  </a:t>
            </a:r>
            <a:r>
              <a:rPr kumimoji="1" lang="zh-TW" altLang="zh-TW" dirty="0"/>
              <a:t>A</a:t>
            </a:r>
            <a:r>
              <a:rPr kumimoji="1" lang="en-US" altLang="zh-TW" dirty="0" err="1"/>
              <a:t>onther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interesting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have</a:t>
            </a:r>
            <a:r>
              <a:rPr kumimoji="1" lang="zh-TW" altLang="en-US" dirty="0"/>
              <a:t> </a:t>
            </a:r>
            <a:r>
              <a:rPr kumimoji="1" lang="en-US" altLang="zh-TW" dirty="0"/>
              <a:t>detected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H2,</a:t>
            </a:r>
            <a:r>
              <a:rPr kumimoji="1" lang="zh-TW" altLang="en-US" dirty="0"/>
              <a:t> </a:t>
            </a:r>
            <a:r>
              <a:rPr kumimoji="1" lang="en-US" altLang="zh-TW" dirty="0"/>
              <a:t>CH4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CO</a:t>
            </a:r>
            <a:r>
              <a:rPr kumimoji="1" lang="zh-TW" altLang="en-US" dirty="0"/>
              <a:t> </a:t>
            </a:r>
            <a:r>
              <a:rPr kumimoji="1" lang="en-US" altLang="zh-TW" dirty="0"/>
              <a:t>which</a:t>
            </a:r>
            <a:r>
              <a:rPr kumimoji="1" lang="zh-TW" altLang="en-US" dirty="0"/>
              <a:t> </a:t>
            </a:r>
            <a:r>
              <a:rPr kumimoji="1" lang="en-US" altLang="zh-TW" dirty="0"/>
              <a:t>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</a:t>
            </a:r>
            <a:r>
              <a:rPr kumimoji="1" lang="zh-TW" altLang="en-US" dirty="0"/>
              <a:t> </a:t>
            </a:r>
            <a:r>
              <a:rPr kumimoji="1" lang="en-US" altLang="zh-TW" dirty="0"/>
              <a:t>similar</a:t>
            </a:r>
            <a:r>
              <a:rPr kumimoji="1" lang="zh-TW" altLang="en-US" dirty="0"/>
              <a:t> </a:t>
            </a:r>
            <a:r>
              <a:rPr kumimoji="1" lang="en-US" altLang="zh-TW" dirty="0"/>
              <a:t>density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distribution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scale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heights.</a:t>
            </a:r>
            <a:r>
              <a:rPr kumimoji="1" lang="zh-TW" altLang="en-US" dirty="0"/>
              <a:t> </a:t>
            </a:r>
            <a:r>
              <a:rPr kumimoji="1" lang="zh-TW" altLang="zh-TW" dirty="0"/>
              <a:t>H</a:t>
            </a:r>
            <a:r>
              <a:rPr kumimoji="1" lang="en-US" altLang="zh-TW" dirty="0" err="1"/>
              <a:t>owever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not</a:t>
            </a:r>
            <a:r>
              <a:rPr kumimoji="1" lang="zh-TW" altLang="en-US" dirty="0"/>
              <a:t> </a:t>
            </a:r>
            <a:r>
              <a:rPr kumimoji="1" lang="en-US" altLang="zh-TW" dirty="0"/>
              <a:t>consistent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our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model.</a:t>
            </a:r>
            <a:r>
              <a:rPr kumimoji="1" lang="zh-TW" altLang="en-US" dirty="0"/>
              <a:t> </a:t>
            </a:r>
            <a:r>
              <a:rPr kumimoji="1" lang="en-US" altLang="zh-TW" dirty="0"/>
              <a:t>Because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nuetral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thermal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accomodation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temperature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scale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height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should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showllow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1/square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mass.</a:t>
            </a:r>
            <a:r>
              <a:rPr kumimoji="1" lang="zh-TW" altLang="en-US" dirty="0"/>
              <a:t>  </a:t>
            </a:r>
            <a:r>
              <a:rPr kumimoji="1" lang="en-US" altLang="zh-TW" dirty="0"/>
              <a:t>Like</a:t>
            </a:r>
            <a:r>
              <a:rPr kumimoji="1" lang="zh-TW" altLang="en-US" dirty="0"/>
              <a:t> </a:t>
            </a:r>
            <a:r>
              <a:rPr kumimoji="1" lang="en-US" altLang="zh-TW" dirty="0"/>
              <a:t>H2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O2.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Therefore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suggested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reuslts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likely</a:t>
            </a:r>
            <a:r>
              <a:rPr kumimoji="1" lang="zh-TW" altLang="en-US" dirty="0"/>
              <a:t> </a:t>
            </a:r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small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grains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impacts.</a:t>
            </a:r>
          </a:p>
          <a:p>
            <a:r>
              <a:rPr kumimoji="1" lang="zh-TW" altLang="zh-TW" dirty="0"/>
              <a:t>I</a:t>
            </a:r>
            <a:r>
              <a:rPr kumimoji="1" lang="en-US" altLang="zh-TW" dirty="0"/>
              <a:t>n</a:t>
            </a:r>
            <a:r>
              <a:rPr kumimoji="1" lang="zh-TW" altLang="en-US" dirty="0"/>
              <a:t> </a:t>
            </a:r>
            <a:r>
              <a:rPr kumimoji="1" lang="en-US" altLang="zh-TW" dirty="0"/>
              <a:t>addition,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seems</a:t>
            </a:r>
            <a:r>
              <a:rPr kumimoji="1" lang="zh-TW" altLang="en-US" dirty="0"/>
              <a:t> </a:t>
            </a:r>
            <a:r>
              <a:rPr kumimoji="1" lang="zh-TW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reduced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F-ring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orbits</a:t>
            </a:r>
            <a:r>
              <a:rPr kumimoji="1" lang="zh-TW" altLang="en-US" dirty="0"/>
              <a:t> 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two</a:t>
            </a:r>
            <a:r>
              <a:rPr kumimoji="1" lang="zh-TW" altLang="en-US" dirty="0"/>
              <a:t> </a:t>
            </a:r>
            <a:r>
              <a:rPr kumimoji="1" lang="en-US" altLang="zh-TW" dirty="0"/>
              <a:t>possible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causes</a:t>
            </a:r>
            <a:r>
              <a:rPr kumimoji="1" lang="zh-TW" altLang="en-US" dirty="0"/>
              <a:t>: </a:t>
            </a:r>
            <a:r>
              <a:rPr kumimoji="1" lang="en-US" altLang="zh-TW" dirty="0"/>
              <a:t>one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quehcning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zh-TW" altLang="zh-TW" dirty="0"/>
              <a:t>F</a:t>
            </a:r>
            <a:r>
              <a:rPr kumimoji="1" lang="en-US" altLang="zh-TW" dirty="0"/>
              <a:t>0ring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predicted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Johnson</a:t>
            </a:r>
            <a:r>
              <a:rPr kumimoji="1" lang="zh-TW" altLang="en-US" dirty="0"/>
              <a:t> </a:t>
            </a:r>
            <a:r>
              <a:rPr kumimoji="1" lang="en-US" altLang="zh-TW" dirty="0"/>
              <a:t>et</a:t>
            </a:r>
            <a:r>
              <a:rPr kumimoji="1" lang="zh-TW" altLang="en-US" dirty="0"/>
              <a:t> </a:t>
            </a:r>
            <a:r>
              <a:rPr kumimoji="1" lang="en-US" altLang="zh-TW" dirty="0"/>
              <a:t>al.,</a:t>
            </a:r>
            <a:r>
              <a:rPr kumimoji="1" lang="zh-TW" altLang="en-US" dirty="0"/>
              <a:t> </a:t>
            </a:r>
            <a:r>
              <a:rPr kumimoji="1" lang="en-US" altLang="zh-TW" dirty="0"/>
              <a:t>2017.</a:t>
            </a:r>
            <a:r>
              <a:rPr kumimoji="1" lang="zh-TW" altLang="en-US" dirty="0"/>
              <a:t> 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smaller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solarSome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en-US" altLang="zh-TW" baseline="0" dirty="0"/>
              <a:t> at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the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F-ring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 err="1"/>
              <a:t>orbits</a:t>
            </a:r>
            <a:r>
              <a:rPr kumimoji="1" lang="en-US" altLang="zh-TW" dirty="0" err="1"/>
              <a:t>showed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no</a:t>
            </a:r>
            <a:r>
              <a:rPr kumimoji="1" lang="zh-TW" altLang="en-US" dirty="0"/>
              <a:t> </a:t>
            </a:r>
            <a:r>
              <a:rPr kumimoji="1" lang="en-US" altLang="zh-TW" dirty="0"/>
              <a:t>signals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zh-TW" altLang="zh-TW" dirty="0"/>
              <a:t>n</a:t>
            </a:r>
            <a:r>
              <a:rPr kumimoji="1" lang="en-US" altLang="zh-TW" dirty="0" err="1"/>
              <a:t>eutral</a:t>
            </a:r>
            <a:r>
              <a:rPr kumimoji="1" lang="zh-TW" altLang="en-US" dirty="0"/>
              <a:t> </a:t>
            </a:r>
            <a:r>
              <a:rPr kumimoji="1" lang="en-US" altLang="zh-TW" dirty="0"/>
              <a:t>O2</a:t>
            </a:r>
            <a:r>
              <a:rPr kumimoji="1" lang="zh-TW" altLang="en-US" dirty="0"/>
              <a:t> </a:t>
            </a:r>
            <a:r>
              <a:rPr kumimoji="1" lang="en-US" altLang="zh-TW" dirty="0"/>
              <a:t>=&gt;</a:t>
            </a:r>
            <a:r>
              <a:rPr kumimoji="1" lang="zh-TW" altLang="en-US" dirty="0"/>
              <a:t> </a:t>
            </a:r>
            <a:r>
              <a:rPr kumimoji="1" lang="en-US" altLang="zh-TW" dirty="0"/>
              <a:t>O2</a:t>
            </a:r>
            <a:r>
              <a:rPr kumimoji="1" lang="zh-TW" altLang="en-US" dirty="0"/>
              <a:t> </a:t>
            </a:r>
            <a:r>
              <a:rPr kumimoji="1" lang="en-US" altLang="zh-TW" dirty="0"/>
              <a:t>molecules</a:t>
            </a:r>
            <a:r>
              <a:rPr kumimoji="1" lang="zh-TW" altLang="en-US" dirty="0"/>
              <a:t> </a:t>
            </a:r>
            <a:r>
              <a:rPr kumimoji="1" lang="en-US" altLang="zh-TW" dirty="0"/>
              <a:t>broken</a:t>
            </a:r>
            <a:r>
              <a:rPr kumimoji="1" lang="zh-TW" altLang="en-US" dirty="0"/>
              <a:t> </a:t>
            </a:r>
            <a:r>
              <a:rPr kumimoji="1" lang="en-US" altLang="zh-TW" dirty="0"/>
              <a:t>up</a:t>
            </a:r>
            <a:r>
              <a:rPr kumimoji="1" lang="zh-TW" altLang="en-US" dirty="0"/>
              <a:t> </a:t>
            </a:r>
            <a:r>
              <a:rPr kumimoji="1" lang="en-US" altLang="zh-TW" dirty="0"/>
              <a:t>inside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chamber</a:t>
            </a:r>
            <a:r>
              <a:rPr kumimoji="1" lang="zh-TW" altLang="en-US" dirty="0"/>
              <a:t> 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O2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smaller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sensibility</a:t>
            </a:r>
          </a:p>
          <a:p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O2+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ions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zh-TW" altLang="zh-TW" dirty="0"/>
              <a:t>A</a:t>
            </a:r>
            <a:r>
              <a:rPr kumimoji="1" lang="en-US" altLang="zh-TW" dirty="0" err="1"/>
              <a:t>nother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interesting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molecules</a:t>
            </a:r>
            <a:r>
              <a:rPr kumimoji="1" lang="zh-TW" altLang="en-US" dirty="0"/>
              <a:t> </a:t>
            </a:r>
            <a:r>
              <a:rPr kumimoji="1" lang="en-US" altLang="zh-TW" dirty="0"/>
              <a:t>detected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very</a:t>
            </a:r>
            <a:r>
              <a:rPr kumimoji="1" lang="zh-TW" altLang="en-US" dirty="0"/>
              <a:t> </a:t>
            </a:r>
            <a:r>
              <a:rPr kumimoji="1" lang="en-US" altLang="zh-TW" dirty="0"/>
              <a:t>similar</a:t>
            </a:r>
            <a:r>
              <a:rPr kumimoji="1" lang="zh-TW" altLang="en-US" dirty="0"/>
              <a:t> </a:t>
            </a:r>
            <a:r>
              <a:rPr kumimoji="1" lang="en-US" altLang="zh-TW" dirty="0"/>
              <a:t>distribution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roughly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same</a:t>
            </a:r>
            <a:r>
              <a:rPr kumimoji="1" lang="zh-TW" altLang="en-US" dirty="0"/>
              <a:t> </a:t>
            </a:r>
            <a:r>
              <a:rPr kumimoji="1" lang="en-US" altLang="zh-TW" dirty="0"/>
              <a:t>scale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height.</a:t>
            </a:r>
            <a:r>
              <a:rPr kumimoji="1" lang="zh-TW" altLang="en-US" dirty="0"/>
              <a:t> </a:t>
            </a:r>
            <a:r>
              <a:rPr kumimoji="1" lang="zh-TW" altLang="zh-TW" dirty="0"/>
              <a:t>T</a:t>
            </a:r>
            <a:r>
              <a:rPr kumimoji="1" lang="en-US" altLang="zh-TW" dirty="0"/>
              <a:t>his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not</a:t>
            </a:r>
            <a:r>
              <a:rPr kumimoji="1" lang="zh-TW" altLang="en-US" dirty="0"/>
              <a:t> </a:t>
            </a:r>
            <a:r>
              <a:rPr kumimoji="1" lang="en-US" altLang="zh-TW" dirty="0"/>
              <a:t>consistent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our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model.</a:t>
            </a:r>
            <a:r>
              <a:rPr kumimoji="1" lang="zh-TW" altLang="en-US" dirty="0"/>
              <a:t> </a:t>
            </a:r>
            <a:r>
              <a:rPr kumimoji="1" lang="en-US" altLang="zh-TW" dirty="0"/>
              <a:t>Because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molecules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thermal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accomodattion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temperature,</a:t>
            </a:r>
            <a:r>
              <a:rPr kumimoji="1" lang="zh-TW" altLang="en-US" dirty="0"/>
              <a:t> </a:t>
            </a:r>
            <a:r>
              <a:rPr kumimoji="1" lang="en-US" altLang="zh-TW" dirty="0"/>
              <a:t>so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zh-TW" altLang="zh-TW" dirty="0"/>
              <a:t>ea</a:t>
            </a:r>
            <a:r>
              <a:rPr kumimoji="1" lang="en-US" altLang="zh-TW" dirty="0" err="1"/>
              <a:t>ch</a:t>
            </a:r>
            <a:r>
              <a:rPr kumimoji="1" lang="zh-TW" altLang="en-US" dirty="0"/>
              <a:t> </a:t>
            </a:r>
            <a:r>
              <a:rPr kumimoji="1" lang="en-US" altLang="zh-TW" dirty="0"/>
              <a:t>molecule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has</a:t>
            </a:r>
            <a:r>
              <a:rPr kumimoji="1" lang="zh-TW" altLang="en-US" dirty="0"/>
              <a:t> </a:t>
            </a:r>
            <a:r>
              <a:rPr kumimoji="1" lang="en-US" altLang="zh-TW" dirty="0"/>
              <a:t>its</a:t>
            </a:r>
            <a:r>
              <a:rPr kumimoji="1" lang="zh-TW" altLang="en-US" dirty="0"/>
              <a:t> </a:t>
            </a:r>
            <a:r>
              <a:rPr kumimoji="1" lang="en-US" altLang="zh-TW" dirty="0"/>
              <a:t>own</a:t>
            </a:r>
            <a:r>
              <a:rPr kumimoji="1" lang="zh-TW" altLang="en-US" dirty="0"/>
              <a:t> </a:t>
            </a:r>
            <a:r>
              <a:rPr kumimoji="1" lang="en-US" altLang="zh-TW" dirty="0"/>
              <a:t>scale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height</a:t>
            </a:r>
            <a:r>
              <a:rPr kumimoji="1" lang="zh-TW" altLang="en-US" dirty="0"/>
              <a:t> </a:t>
            </a:r>
            <a:r>
              <a:rPr kumimoji="1" lang="en-US" altLang="zh-TW" dirty="0"/>
              <a:t>follow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one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square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mass.</a:t>
            </a:r>
            <a:r>
              <a:rPr kumimoji="1" lang="zh-TW" altLang="en-US" dirty="0"/>
              <a:t> 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Johnson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etal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zh-TW" altLang="zh-TW" dirty="0"/>
              <a:t>p</a:t>
            </a:r>
            <a:r>
              <a:rPr kumimoji="1" lang="en-US" altLang="zh-TW" dirty="0" err="1"/>
              <a:t>redicted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were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abundant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</a:t>
            </a:r>
            <a:r>
              <a:rPr kumimoji="1" lang="en-US" altLang="zh-TW" dirty="0"/>
              <a:t>-sized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zh-TW" altLang="zh-TW" dirty="0"/>
              <a:t>p</a:t>
            </a:r>
            <a:r>
              <a:rPr kumimoji="1" lang="en-US" altLang="zh-TW" dirty="0"/>
              <a:t>resented</a:t>
            </a:r>
            <a:r>
              <a:rPr kumimoji="1" lang="zh-TW" altLang="en-US" dirty="0"/>
              <a:t> </a:t>
            </a:r>
            <a:r>
              <a:rPr kumimoji="1" lang="zh-TW" altLang="zh-TW" dirty="0"/>
              <a:t>o</a:t>
            </a:r>
            <a:r>
              <a:rPr kumimoji="1" lang="en-US" altLang="zh-TW" dirty="0" err="1"/>
              <a:t>utside</a:t>
            </a:r>
            <a:r>
              <a:rPr kumimoji="1" lang="zh-TW" altLang="en-US" dirty="0"/>
              <a:t> </a:t>
            </a:r>
            <a:r>
              <a:rPr kumimoji="1" lang="zh-TW" altLang="zh-TW" dirty="0"/>
              <a:t>o</a:t>
            </a:r>
            <a:r>
              <a:rPr kumimoji="1" lang="en-US" altLang="zh-TW" dirty="0"/>
              <a:t>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A-ring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F-ring.</a:t>
            </a:r>
            <a:r>
              <a:rPr kumimoji="1" lang="zh-TW" altLang="en-US" dirty="0"/>
              <a:t> </a:t>
            </a:r>
            <a:r>
              <a:rPr kumimoji="1" lang="en-US" altLang="zh-TW" dirty="0"/>
              <a:t>So</a:t>
            </a:r>
            <a:r>
              <a:rPr kumimoji="1" lang="zh-TW" altLang="en-US" dirty="0"/>
              <a:t> </a:t>
            </a:r>
            <a:r>
              <a:rPr kumimoji="1" lang="en-US" altLang="zh-TW" dirty="0"/>
              <a:t>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suggested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measurements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results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impacts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zh-TW" altLang="zh-TW" dirty="0"/>
              <a:t>F</a:t>
            </a:r>
            <a:r>
              <a:rPr kumimoji="1" lang="en-US" altLang="zh-TW" dirty="0" err="1"/>
              <a:t>inally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zh-TW" altLang="zh-TW" dirty="0"/>
              <a:t>d</a:t>
            </a:r>
            <a:r>
              <a:rPr kumimoji="1" lang="en-US" altLang="zh-TW" dirty="0" err="1"/>
              <a:t>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F-ring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seems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reduced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. </a:t>
            </a:r>
            <a:r>
              <a:rPr kumimoji="1" lang="en-US" altLang="zh-TW" dirty="0"/>
              <a:t>So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possible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cause</a:t>
            </a:r>
            <a:r>
              <a:rPr kumimoji="1" lang="zh-TW" altLang="en-US" dirty="0"/>
              <a:t>s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zh-TW" altLang="zh-TW" dirty="0"/>
              <a:t>w</a:t>
            </a:r>
            <a:r>
              <a:rPr kumimoji="1" lang="en-US" altLang="zh-TW" dirty="0" err="1"/>
              <a:t>ither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neutral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atmosphere,</a:t>
            </a:r>
            <a:r>
              <a:rPr kumimoji="1" lang="zh-TW" altLang="en-US" dirty="0"/>
              <a:t> </a:t>
            </a:r>
            <a:r>
              <a:rPr kumimoji="1" lang="en-US" altLang="zh-TW" dirty="0"/>
              <a:t>similar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plsama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quenched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anonograins</a:t>
            </a:r>
            <a:r>
              <a:rPr kumimoji="1" lang="en-US" altLang="zh-TW" dirty="0"/>
              <a:t>.</a:t>
            </a:r>
            <a:r>
              <a:rPr kumimoji="1" lang="zh-TW" altLang="en-US" dirty="0"/>
              <a:t> 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it’s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due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smaller</a:t>
            </a:r>
            <a:r>
              <a:rPr kumimoji="1" lang="zh-TW" altLang="en-US" dirty="0"/>
              <a:t> </a:t>
            </a:r>
            <a:r>
              <a:rPr kumimoji="1" lang="en-US" altLang="zh-TW" dirty="0"/>
              <a:t>solar</a:t>
            </a:r>
            <a:r>
              <a:rPr kumimoji="1" lang="zh-TW" altLang="en-US" dirty="0"/>
              <a:t> </a:t>
            </a:r>
            <a:r>
              <a:rPr kumimoji="1" lang="en-US" altLang="zh-TW" dirty="0"/>
              <a:t>activity</a:t>
            </a:r>
            <a:r>
              <a:rPr kumimoji="1" lang="zh-TW" altLang="en-US" dirty="0"/>
              <a:t> </a:t>
            </a:r>
            <a:r>
              <a:rPr kumimoji="1" lang="zh-TW" altLang="zh-TW" dirty="0"/>
              <a:t>c</a:t>
            </a:r>
            <a:r>
              <a:rPr kumimoji="1" lang="en-US" altLang="zh-TW" dirty="0" err="1"/>
              <a:t>ompared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SOI.</a:t>
            </a:r>
          </a:p>
          <a:p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also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provide</a:t>
            </a:r>
            <a:r>
              <a:rPr kumimoji="1" lang="zh-TW" altLang="en-US" dirty="0"/>
              <a:t> </a:t>
            </a:r>
            <a:r>
              <a:rPr kumimoji="1" lang="en-US" altLang="zh-TW" dirty="0"/>
              <a:t>another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compelling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evidence</a:t>
            </a:r>
            <a:r>
              <a:rPr kumimoji="1" lang="zh-TW" altLang="en-US" dirty="0"/>
              <a:t> </a:t>
            </a:r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/>
              <a:t>likely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impact:</a:t>
            </a:r>
            <a:r>
              <a:rPr kumimoji="1" lang="zh-TW" altLang="en-US" dirty="0"/>
              <a:t> </a:t>
            </a:r>
            <a:r>
              <a:rPr kumimoji="1" lang="en-US" altLang="zh-TW" dirty="0"/>
              <a:t>Everything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likely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impact-induced</a:t>
            </a:r>
            <a:r>
              <a:rPr kumimoji="1" lang="zh-TW" altLang="en-US" dirty="0"/>
              <a:t> </a:t>
            </a:r>
            <a:r>
              <a:rPr kumimoji="1" lang="en-US" altLang="zh-TW" dirty="0"/>
              <a:t>dissociation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=&gt;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could</a:t>
            </a:r>
            <a:r>
              <a:rPr kumimoji="1" lang="zh-TW" altLang="en-US" dirty="0"/>
              <a:t> </a:t>
            </a:r>
            <a:r>
              <a:rPr kumimoji="1" lang="en-US" altLang="zh-TW" dirty="0"/>
              <a:t>not</a:t>
            </a:r>
            <a:r>
              <a:rPr kumimoji="1" lang="zh-TW" altLang="en-US" dirty="0"/>
              <a:t> </a:t>
            </a:r>
            <a:r>
              <a:rPr kumimoji="1" lang="en-US" altLang="zh-TW" dirty="0"/>
              <a:t>trace</a:t>
            </a:r>
            <a:r>
              <a:rPr kumimoji="1" lang="zh-TW" altLang="en-US" dirty="0"/>
              <a:t> </a:t>
            </a:r>
            <a:r>
              <a:rPr kumimoji="1" lang="en-US" altLang="zh-TW" dirty="0"/>
              <a:t>back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single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molecule,</a:t>
            </a:r>
            <a:r>
              <a:rPr kumimoji="1" lang="zh-TW" altLang="en-US" dirty="0"/>
              <a:t> </a:t>
            </a:r>
            <a:r>
              <a:rPr kumimoji="1" lang="en-US" altLang="zh-TW" dirty="0"/>
              <a:t>cluster,</a:t>
            </a:r>
            <a:r>
              <a:rPr kumimoji="1" lang="zh-TW" altLang="en-US" dirty="0"/>
              <a:t> 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particulates,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grains</a:t>
            </a:r>
            <a:r>
              <a:rPr kumimoji="1" lang="is-IS" altLang="zh-TW" dirty="0"/>
              <a:t>……</a:t>
            </a:r>
            <a:r>
              <a:rPr kumimoji="1" lang="zh-TW" altLang="en-US" dirty="0"/>
              <a:t> </a:t>
            </a:r>
            <a:r>
              <a:rPr kumimoji="1" lang="en-US" altLang="zh-TW" dirty="0"/>
              <a:t>due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high-velocity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flybys</a:t>
            </a:r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en-US" altLang="zh-TW" dirty="0"/>
              <a:t>Now</a:t>
            </a:r>
            <a:r>
              <a:rPr kumimoji="1" lang="zh-TW" altLang="en-US" dirty="0"/>
              <a:t> </a:t>
            </a:r>
            <a:r>
              <a:rPr kumimoji="1" lang="en-US" altLang="zh-TW" dirty="0"/>
              <a:t>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comes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interesting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part: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this</a:t>
            </a:r>
            <a:r>
              <a:rPr kumimoji="1" lang="zh-TW" altLang="en-US" dirty="0"/>
              <a:t> </a:t>
            </a:r>
            <a:r>
              <a:rPr kumimoji="1" lang="en-US" altLang="zh-TW" dirty="0"/>
              <a:t>plot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vertical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distributions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meausrements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one</a:t>
            </a:r>
            <a:r>
              <a:rPr kumimoji="1" lang="zh-TW" altLang="en-US" dirty="0"/>
              <a:t> </a:t>
            </a:r>
            <a:r>
              <a:rPr kumimoji="1" lang="en-US" altLang="zh-TW" dirty="0"/>
              <a:t>over</a:t>
            </a:r>
            <a:r>
              <a:rPr kumimoji="1" lang="zh-TW" altLang="en-US" dirty="0"/>
              <a:t> </a:t>
            </a:r>
            <a:r>
              <a:rPr kumimoji="1" lang="en-US" altLang="zh-TW" dirty="0"/>
              <a:t>square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mass</a:t>
            </a:r>
          </a:p>
          <a:p>
            <a:r>
              <a:rPr kumimoji="1" lang="zh-TW" altLang="zh-TW" dirty="0"/>
              <a:t>W</a:t>
            </a:r>
            <a:r>
              <a:rPr kumimoji="1" lang="en-US" altLang="zh-TW" dirty="0"/>
              <a:t>e</a:t>
            </a:r>
            <a:r>
              <a:rPr kumimoji="1" lang="zh-TW" altLang="en-US" dirty="0"/>
              <a:t> </a:t>
            </a:r>
            <a:r>
              <a:rPr kumimoji="1" lang="en-US" altLang="zh-TW" dirty="0"/>
              <a:t>find</a:t>
            </a:r>
            <a:r>
              <a:rPr kumimoji="1" lang="zh-TW" altLang="en-US" dirty="0"/>
              <a:t>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very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difnaficult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explain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species</a:t>
            </a:r>
            <a:r>
              <a:rPr kumimoji="1" lang="zh-TW" altLang="en-US" dirty="0"/>
              <a:t> </a:t>
            </a:r>
            <a:r>
              <a:rPr kumimoji="1" lang="en-US" altLang="zh-TW" dirty="0"/>
              <a:t>share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same</a:t>
            </a:r>
            <a:r>
              <a:rPr kumimoji="1" lang="zh-TW" altLang="en-US" dirty="0"/>
              <a:t> </a:t>
            </a:r>
            <a:r>
              <a:rPr kumimoji="1" lang="en-US" altLang="zh-TW" dirty="0"/>
              <a:t>scale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heights</a:t>
            </a:r>
            <a:r>
              <a:rPr kumimoji="1" lang="zh-TW" altLang="en-US" dirty="0"/>
              <a:t> </a:t>
            </a:r>
            <a:r>
              <a:rPr kumimoji="1" lang="en-US" altLang="zh-TW" dirty="0"/>
              <a:t>based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our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modeling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conept</a:t>
            </a:r>
            <a:r>
              <a:rPr kumimoji="1" lang="en-US" altLang="zh-TW" dirty="0"/>
              <a:t>.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Sthereofree</a:t>
            </a:r>
            <a:r>
              <a:rPr kumimoji="1" lang="zh-TW" altLang="en-US" dirty="0"/>
              <a:t>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lead</a:t>
            </a:r>
            <a:r>
              <a:rPr kumimoji="1" lang="zh-TW" altLang="en-US" dirty="0"/>
              <a:t> </a:t>
            </a:r>
            <a:r>
              <a:rPr kumimoji="1" lang="en-US" altLang="zh-TW" dirty="0"/>
              <a:t>us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think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another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possibility.</a:t>
            </a:r>
            <a:r>
              <a:rPr kumimoji="1" lang="zh-TW" altLang="en-US" dirty="0"/>
              <a:t> </a:t>
            </a:r>
            <a:r>
              <a:rPr kumimoji="1" lang="en-US" altLang="zh-TW" dirty="0"/>
              <a:t>Are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these</a:t>
            </a:r>
            <a:r>
              <a:rPr kumimoji="1" lang="zh-TW" altLang="en-US" dirty="0"/>
              <a:t> </a:t>
            </a:r>
            <a:r>
              <a:rPr kumimoji="1" lang="en-US" altLang="zh-TW" dirty="0"/>
              <a:t>neutrals</a:t>
            </a:r>
            <a:r>
              <a:rPr kumimoji="1" lang="zh-TW" altLang="en-US" dirty="0"/>
              <a:t> </a:t>
            </a:r>
            <a:r>
              <a:rPr kumimoji="1" lang="en-US" altLang="zh-TW" dirty="0"/>
              <a:t>due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evaporization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s</a:t>
            </a:r>
            <a:r>
              <a:rPr kumimoji="1" lang="en-US" altLang="zh-TW" dirty="0"/>
              <a:t>ide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chmaber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impacts?</a:t>
            </a:r>
          </a:p>
          <a:p>
            <a:r>
              <a:rPr kumimoji="1" lang="zh-TW" altLang="zh-TW" dirty="0"/>
              <a:t>J</a:t>
            </a:r>
            <a:r>
              <a:rPr kumimoji="1" lang="en-US" altLang="zh-TW" dirty="0" err="1"/>
              <a:t>ust</a:t>
            </a:r>
            <a:r>
              <a:rPr kumimoji="1" lang="zh-TW" altLang="en-US" dirty="0"/>
              <a:t> </a:t>
            </a:r>
            <a:r>
              <a:rPr kumimoji="1" lang="en-US" altLang="zh-TW" dirty="0"/>
              <a:t>remind</a:t>
            </a:r>
            <a:r>
              <a:rPr kumimoji="1" lang="zh-TW" altLang="en-US" dirty="0"/>
              <a:t> </a:t>
            </a:r>
            <a:r>
              <a:rPr kumimoji="1" lang="en-US" altLang="zh-TW" dirty="0"/>
              <a:t>you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suded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CAPS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RPWS</a:t>
            </a:r>
            <a:r>
              <a:rPr kumimoji="1" lang="zh-TW" altLang="en-US" dirty="0"/>
              <a:t> </a:t>
            </a:r>
            <a:r>
              <a:rPr kumimoji="1" lang="en-US" altLang="zh-TW" dirty="0"/>
              <a:t>electron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daata</a:t>
            </a:r>
            <a:r>
              <a:rPr kumimoji="1" lang="zh-TW" altLang="en-US" dirty="0"/>
              <a:t> </a:t>
            </a:r>
            <a:r>
              <a:rPr kumimoji="1" lang="zh-TW" altLang="zh-TW" dirty="0"/>
              <a:t>b</a:t>
            </a:r>
            <a:r>
              <a:rPr kumimoji="1" lang="en-US" altLang="zh-TW" dirty="0" err="1"/>
              <a:t>etween</a:t>
            </a:r>
            <a:r>
              <a:rPr kumimoji="1" lang="zh-TW" altLang="en-US" dirty="0"/>
              <a:t> </a:t>
            </a:r>
            <a:r>
              <a:rPr kumimoji="1" lang="zh-TW" altLang="zh-TW" dirty="0"/>
              <a:t>t</a:t>
            </a:r>
            <a:r>
              <a:rPr kumimoji="1" lang="en-US" altLang="zh-TW" dirty="0"/>
              <a:t>he</a:t>
            </a:r>
            <a:r>
              <a:rPr kumimoji="1" lang="zh-TW" altLang="en-US" dirty="0"/>
              <a:t> </a:t>
            </a:r>
            <a:r>
              <a:rPr kumimoji="1" lang="en-US" altLang="zh-TW" dirty="0"/>
              <a:t>edge</a:t>
            </a:r>
            <a:r>
              <a:rPr kumimoji="1" lang="zh-TW" altLang="en-US" dirty="0"/>
              <a:t> </a:t>
            </a:r>
            <a:r>
              <a:rPr kumimoji="1" lang="zh-TW" altLang="zh-TW" dirty="0"/>
              <a:t>o</a:t>
            </a:r>
            <a:r>
              <a:rPr kumimoji="1" lang="en-US" altLang="zh-TW" dirty="0"/>
              <a:t>f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Ar-ing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ad</a:t>
            </a:r>
            <a:r>
              <a:rPr kumimoji="1" lang="zh-TW" altLang="en-US" dirty="0"/>
              <a:t> </a:t>
            </a:r>
            <a:r>
              <a:rPr kumimoji="1" lang="en-US" altLang="zh-TW" dirty="0"/>
              <a:t>F-ring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ans</a:t>
            </a:r>
            <a:r>
              <a:rPr kumimoji="1" lang="zh-TW" altLang="en-US" dirty="0"/>
              <a:t> </a:t>
            </a:r>
            <a:r>
              <a:rPr kumimoji="1" lang="en-US" altLang="zh-TW" dirty="0"/>
              <a:t>suggest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zh-TW" altLang="zh-TW" dirty="0"/>
              <a:t>l</a:t>
            </a:r>
            <a:r>
              <a:rPr kumimoji="1" lang="en-US" altLang="zh-TW" dirty="0" err="1"/>
              <a:t>arge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amout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nanograins</a:t>
            </a:r>
            <a:r>
              <a:rPr kumimoji="1" lang="en-US" altLang="zh-TW" dirty="0"/>
              <a:t>.</a:t>
            </a:r>
          </a:p>
          <a:p>
            <a:r>
              <a:rPr kumimoji="1" lang="zh-TW" altLang="zh-TW" dirty="0"/>
              <a:t>T</a:t>
            </a:r>
            <a:r>
              <a:rPr kumimoji="1" lang="en-US" altLang="zh-TW" dirty="0"/>
              <a:t>he</a:t>
            </a:r>
            <a:r>
              <a:rPr kumimoji="1" lang="zh-TW" altLang="en-US" dirty="0"/>
              <a:t> </a:t>
            </a:r>
            <a:r>
              <a:rPr kumimoji="1" lang="en-US" altLang="zh-TW" dirty="0"/>
              <a:t>next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en-US" altLang="zh-TW" dirty="0"/>
              <a:t>At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first</a:t>
            </a:r>
            <a:r>
              <a:rPr kumimoji="1" lang="zh-TW" altLang="en-US" dirty="0"/>
              <a:t> </a:t>
            </a:r>
            <a:r>
              <a:rPr kumimoji="1" lang="en-US" altLang="zh-TW" dirty="0"/>
              <a:t>look,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modeled</a:t>
            </a:r>
            <a:r>
              <a:rPr kumimoji="1" lang="zh-TW" altLang="en-US" dirty="0"/>
              <a:t>  </a:t>
            </a:r>
            <a:r>
              <a:rPr kumimoji="1" lang="en-US" altLang="zh-TW" dirty="0"/>
              <a:t>H2</a:t>
            </a:r>
            <a:r>
              <a:rPr kumimoji="1" lang="zh-TW" altLang="en-US" dirty="0"/>
              <a:t> </a:t>
            </a:r>
            <a:r>
              <a:rPr kumimoji="1" lang="en-US" altLang="zh-TW" dirty="0"/>
              <a:t>density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at</a:t>
            </a:r>
            <a:r>
              <a:rPr kumimoji="1" lang="zh-TW" altLang="en-US" dirty="0"/>
              <a:t> </a:t>
            </a:r>
            <a:r>
              <a:rPr kumimoji="1" lang="en-US" altLang="zh-TW" dirty="0"/>
              <a:t>least</a:t>
            </a:r>
            <a:r>
              <a:rPr kumimoji="1" lang="zh-TW" altLang="en-US" dirty="0"/>
              <a:t> </a:t>
            </a:r>
            <a:r>
              <a:rPr kumimoji="1" lang="en-US" altLang="zh-TW" dirty="0"/>
              <a:t>five</a:t>
            </a:r>
            <a:r>
              <a:rPr kumimoji="1" lang="zh-TW" altLang="en-US" dirty="0"/>
              <a:t> </a:t>
            </a:r>
            <a:r>
              <a:rPr kumimoji="1" lang="en-US" altLang="zh-TW" dirty="0"/>
              <a:t>times</a:t>
            </a:r>
            <a:r>
              <a:rPr kumimoji="1" lang="zh-TW" altLang="en-US" dirty="0"/>
              <a:t> </a:t>
            </a:r>
            <a:r>
              <a:rPr kumimoji="1" lang="en-US" altLang="zh-TW" dirty="0"/>
              <a:t>larger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measured</a:t>
            </a:r>
            <a:r>
              <a:rPr kumimoji="1" lang="zh-TW" altLang="en-US" dirty="0"/>
              <a:t> </a:t>
            </a:r>
            <a:r>
              <a:rPr kumimoji="1" lang="en-US" altLang="zh-TW" dirty="0"/>
              <a:t>H2</a:t>
            </a:r>
            <a:r>
              <a:rPr kumimoji="1" lang="zh-TW" altLang="en-US" dirty="0"/>
              <a:t> </a:t>
            </a:r>
            <a:r>
              <a:rPr kumimoji="1" lang="zh-TW" altLang="zh-TW" dirty="0"/>
              <a:t>d</a:t>
            </a:r>
            <a:r>
              <a:rPr kumimoji="1" lang="en-US" altLang="zh-TW" dirty="0" err="1"/>
              <a:t>ensity</a:t>
            </a:r>
            <a:r>
              <a:rPr kumimoji="1" lang="en-US" altLang="zh-TW" dirty="0"/>
              <a:t>,</a:t>
            </a:r>
            <a:r>
              <a:rPr kumimoji="1" lang="zh-TW" altLang="en-US" dirty="0"/>
              <a:t>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seems</a:t>
            </a:r>
            <a:r>
              <a:rPr kumimoji="1" lang="zh-TW" altLang="en-US" dirty="0"/>
              <a:t> </a:t>
            </a:r>
            <a:r>
              <a:rPr kumimoji="1" lang="en-US" altLang="zh-TW" dirty="0"/>
              <a:t>no</a:t>
            </a:r>
            <a:r>
              <a:rPr kumimoji="1" lang="zh-TW" altLang="en-US" dirty="0"/>
              <a:t> </a:t>
            </a:r>
            <a:r>
              <a:rPr kumimoji="1" lang="en-US" altLang="zh-TW" dirty="0"/>
              <a:t>sign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</a:p>
          <a:p>
            <a:r>
              <a:rPr kumimoji="1" lang="en-US" altLang="zh-TW" dirty="0"/>
              <a:t>However,</a:t>
            </a:r>
            <a:r>
              <a:rPr kumimoji="1" lang="zh-TW" altLang="en-US" dirty="0"/>
              <a:t> </a:t>
            </a:r>
            <a:r>
              <a:rPr kumimoji="1" lang="zh-TW" altLang="zh-TW" dirty="0"/>
              <a:t>a</a:t>
            </a:r>
            <a:r>
              <a:rPr kumimoji="1" lang="en-US" altLang="zh-TW" dirty="0" err="1"/>
              <a:t>nother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big</a:t>
            </a:r>
            <a:r>
              <a:rPr kumimoji="1" lang="zh-TW" altLang="en-US" dirty="0"/>
              <a:t> </a:t>
            </a:r>
            <a:r>
              <a:rPr kumimoji="1" lang="en-US" altLang="zh-TW" dirty="0"/>
              <a:t>puzzle</a:t>
            </a:r>
            <a:r>
              <a:rPr kumimoji="1" lang="zh-TW" altLang="en-US" dirty="0"/>
              <a:t> </a:t>
            </a:r>
            <a:r>
              <a:rPr kumimoji="1" lang="en-US" altLang="zh-TW" dirty="0"/>
              <a:t>puzzle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F-ring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zh-TW" altLang="zh-TW" dirty="0"/>
              <a:t>t</a:t>
            </a:r>
            <a:r>
              <a:rPr kumimoji="1" lang="en-US" altLang="zh-TW" dirty="0"/>
              <a:t>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species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plot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comparisons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thescale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heights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information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vertical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distance.</a:t>
            </a:r>
            <a:r>
              <a:rPr kumimoji="1" lang="zh-TW" altLang="en-US" dirty="0"/>
              <a:t> </a:t>
            </a:r>
            <a:r>
              <a:rPr kumimoji="1" lang="en-US" altLang="zh-TW" dirty="0"/>
              <a:t>Green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zh-TW" altLang="zh-TW" dirty="0"/>
              <a:t>I</a:t>
            </a:r>
            <a:r>
              <a:rPr kumimoji="1" lang="en-US" altLang="zh-TW" dirty="0"/>
              <a:t>t</a:t>
            </a:r>
            <a:r>
              <a:rPr kumimoji="1" lang="zh-TW" altLang="en-US" dirty="0"/>
              <a:t> </a:t>
            </a:r>
            <a:r>
              <a:rPr kumimoji="1" lang="en-US" altLang="zh-TW" dirty="0"/>
              <a:t>led</a:t>
            </a:r>
            <a:r>
              <a:rPr kumimoji="1" lang="zh-TW" altLang="en-US" dirty="0"/>
              <a:t> </a:t>
            </a:r>
            <a:r>
              <a:rPr kumimoji="1" lang="en-US" altLang="zh-TW" dirty="0"/>
              <a:t>us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think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zh-TW" altLang="zh-TW" dirty="0"/>
              <a:t>p</a:t>
            </a:r>
            <a:r>
              <a:rPr kumimoji="1" lang="en-US" altLang="zh-TW" dirty="0" err="1"/>
              <a:t>ossibility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impacts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vapor</a:t>
            </a:r>
            <a:r>
              <a:rPr kumimoji="1" lang="zh-TW" altLang="en-US" dirty="0"/>
              <a:t> </a:t>
            </a:r>
            <a:r>
              <a:rPr kumimoji="1" lang="en-US" altLang="zh-TW" dirty="0"/>
              <a:t>vaporization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chamner</a:t>
            </a:r>
            <a:r>
              <a:rPr kumimoji="1" lang="en-US" altLang="zh-TW" dirty="0"/>
              <a:t>?</a:t>
            </a:r>
          </a:p>
          <a:p>
            <a:r>
              <a:rPr kumimoji="1" lang="en-US" altLang="zh-TW" dirty="0"/>
              <a:t>ADD</a:t>
            </a:r>
            <a:r>
              <a:rPr kumimoji="1" lang="en-US" altLang="zh-TW" baseline="0" dirty="0"/>
              <a:t> O2 DENSITY SCALE HEIGHT (</a:t>
            </a:r>
            <a:r>
              <a:rPr kumimoji="1" lang="zh-TW" altLang="en-US" baseline="0" dirty="0"/>
              <a:t>要從</a:t>
            </a:r>
            <a:r>
              <a:rPr kumimoji="1" lang="en-US" altLang="zh-TW" baseline="0" dirty="0"/>
              <a:t>2D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O2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density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map</a:t>
            </a:r>
            <a:r>
              <a:rPr kumimoji="1" lang="zh-TW" altLang="en-US" baseline="0" dirty="0"/>
              <a:t> 取出</a:t>
            </a:r>
            <a:r>
              <a:rPr kumimoji="1" lang="en-US" altLang="zh-TW" baseline="0" dirty="0"/>
              <a:t>2.5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 err="1"/>
              <a:t>Rs</a:t>
            </a:r>
            <a:r>
              <a:rPr kumimoji="1" lang="zh-TW" altLang="en-US" baseline="0" dirty="0"/>
              <a:t>的</a:t>
            </a:r>
            <a:r>
              <a:rPr kumimoji="1" lang="en-US" altLang="zh-TW" baseline="0" dirty="0"/>
              <a:t>Z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direction</a:t>
            </a:r>
            <a:r>
              <a:rPr kumimoji="1" lang="zh-TW" altLang="en-US" baseline="0" dirty="0"/>
              <a:t> 分佈</a:t>
            </a:r>
            <a:r>
              <a:rPr kumimoji="1" lang="en-US" altLang="zh-TW" baseline="0" dirty="0"/>
              <a:t>)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=&gt;</a:t>
            </a:r>
            <a:r>
              <a:rPr kumimoji="1" lang="zh-TW" altLang="en-US" baseline="0" dirty="0"/>
              <a:t> 我讀</a:t>
            </a:r>
            <a:r>
              <a:rPr kumimoji="1" lang="en-US" altLang="zh-TW" baseline="0" dirty="0"/>
              <a:t>O2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data</a:t>
            </a:r>
            <a:r>
              <a:rPr kumimoji="1" lang="zh-TW" altLang="en-US" baseline="0" dirty="0"/>
              <a:t>的</a:t>
            </a:r>
            <a:r>
              <a:rPr kumimoji="1" lang="en-US" altLang="zh-TW" baseline="0" dirty="0" err="1"/>
              <a:t>Fring</a:t>
            </a:r>
            <a:r>
              <a:rPr kumimoji="1" lang="zh-TW" altLang="en-US" baseline="0" dirty="0"/>
              <a:t>時</a:t>
            </a:r>
            <a:r>
              <a:rPr kumimoji="1" lang="en-US" altLang="zh-TW" baseline="0" dirty="0"/>
              <a:t>;</a:t>
            </a:r>
            <a:r>
              <a:rPr kumimoji="1" lang="zh-TW" altLang="en-US" baseline="0" dirty="0"/>
              <a:t> 要非常小心</a:t>
            </a:r>
            <a:r>
              <a:rPr kumimoji="1" lang="en-US" altLang="zh-TW" baseline="0" dirty="0"/>
              <a:t>grid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number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0.05Rs??</a:t>
            </a:r>
          </a:p>
          <a:p>
            <a:r>
              <a:rPr kumimoji="1" lang="en-US" altLang="zh-TW" dirty="0"/>
              <a:t>From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comparisons</a:t>
            </a:r>
            <a:r>
              <a:rPr kumimoji="1" lang="zh-TW" altLang="en-US" dirty="0"/>
              <a:t> </a:t>
            </a:r>
            <a:r>
              <a:rPr kumimoji="1" lang="en-US" altLang="zh-TW" dirty="0"/>
              <a:t>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CAPS</a:t>
            </a:r>
            <a:r>
              <a:rPr kumimoji="1" lang="zh-TW" altLang="en-US" dirty="0"/>
              <a:t> </a:t>
            </a:r>
            <a:r>
              <a:rPr kumimoji="1" lang="en-US" altLang="zh-TW" dirty="0"/>
              <a:t>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zh-TW" altLang="zh-TW" dirty="0"/>
              <a:t>a</a:t>
            </a:r>
            <a:r>
              <a:rPr kumimoji="1" lang="en-US" altLang="zh-TW" dirty="0" err="1"/>
              <a:t>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zh-TW" altLang="zh-TW" dirty="0"/>
              <a:t>R</a:t>
            </a:r>
            <a:r>
              <a:rPr kumimoji="1" lang="en-US" altLang="zh-TW" dirty="0"/>
              <a:t>PES</a:t>
            </a:r>
            <a:r>
              <a:rPr kumimoji="1" lang="zh-TW" altLang="en-US" dirty="0"/>
              <a:t> </a:t>
            </a:r>
            <a:r>
              <a:rPr kumimoji="1" lang="en-US" altLang="zh-TW" dirty="0"/>
              <a:t>electron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zh-TW" altLang="zh-TW" dirty="0"/>
              <a:t>b</a:t>
            </a:r>
            <a:r>
              <a:rPr kumimoji="1" lang="en-US" altLang="zh-TW" dirty="0" err="1"/>
              <a:t>etween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edeg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A-</a:t>
            </a:r>
            <a:r>
              <a:rPr kumimoji="1" lang="en-US" altLang="zh-TW" dirty="0" err="1"/>
              <a:t>ringa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dn</a:t>
            </a:r>
            <a:r>
              <a:rPr kumimoji="1" lang="zh-TW" altLang="en-US" dirty="0"/>
              <a:t> </a:t>
            </a:r>
            <a:r>
              <a:rPr kumimoji="1" lang="en-US" altLang="zh-TW" dirty="0"/>
              <a:t>F-ring,</a:t>
            </a:r>
            <a:r>
              <a:rPr kumimoji="1" lang="zh-TW" altLang="en-US" dirty="0"/>
              <a:t>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sugeested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large</a:t>
            </a:r>
            <a:r>
              <a:rPr kumimoji="1" lang="zh-TW" altLang="en-US" dirty="0"/>
              <a:t> </a:t>
            </a:r>
            <a:r>
              <a:rPr kumimoji="1" lang="en-US" altLang="zh-TW" dirty="0"/>
              <a:t>amount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nanograins</a:t>
            </a:r>
            <a:r>
              <a:rPr kumimoji="1" lang="en-US" altLang="zh-TW" dirty="0"/>
              <a:t>.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zh-TW" altLang="zh-TW" dirty="0"/>
              <a:t>S</a:t>
            </a:r>
            <a:r>
              <a:rPr kumimoji="1" lang="en-US" altLang="zh-TW" dirty="0"/>
              <a:t>o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could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invetsitgate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about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possibility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</a:t>
            </a:r>
            <a:r>
              <a:rPr kumimoji="1" lang="zh-TW" altLang="en-US" dirty="0"/>
              <a:t> </a:t>
            </a:r>
            <a:r>
              <a:rPr kumimoji="1" lang="en-US" altLang="zh-TW" dirty="0"/>
              <a:t>signatures</a:t>
            </a: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D7959-138D-B44E-9F24-109337383838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9088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So</a:t>
            </a:r>
            <a:r>
              <a:rPr kumimoji="1" lang="zh-TW" altLang="en-US" dirty="0"/>
              <a:t> </a:t>
            </a:r>
            <a:r>
              <a:rPr kumimoji="1" lang="en-US" altLang="zh-TW" dirty="0"/>
              <a:t>now</a:t>
            </a:r>
            <a:r>
              <a:rPr kumimoji="1" lang="zh-TW" altLang="en-US" dirty="0"/>
              <a:t> </a:t>
            </a:r>
            <a:r>
              <a:rPr kumimoji="1" lang="en-US" altLang="zh-TW" dirty="0"/>
              <a:t>we’d</a:t>
            </a:r>
            <a:r>
              <a:rPr kumimoji="1" lang="zh-TW" altLang="en-US" dirty="0"/>
              <a:t> </a:t>
            </a:r>
            <a:r>
              <a:rPr kumimoji="1" lang="en-US" altLang="zh-TW" dirty="0"/>
              <a:t>like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see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other</a:t>
            </a:r>
            <a:r>
              <a:rPr kumimoji="1" lang="zh-TW" altLang="en-US" dirty="0"/>
              <a:t> </a:t>
            </a:r>
            <a:r>
              <a:rPr kumimoji="1" lang="en-US" altLang="zh-TW" dirty="0"/>
              <a:t>end</a:t>
            </a:r>
            <a:r>
              <a:rPr kumimoji="1" lang="zh-TW" altLang="en-US" dirty="0"/>
              <a:t> </a:t>
            </a:r>
            <a:r>
              <a:rPr kumimoji="1" lang="en-US" altLang="zh-TW" dirty="0"/>
              <a:t>–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proximal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data.</a:t>
            </a:r>
          </a:p>
          <a:p>
            <a:r>
              <a:rPr kumimoji="1" lang="zh-TW" altLang="zh-TW" dirty="0"/>
              <a:t>O</a:t>
            </a:r>
            <a:r>
              <a:rPr kumimoji="1" lang="en-US" altLang="zh-TW" dirty="0"/>
              <a:t>J</a:t>
            </a:r>
            <a:r>
              <a:rPr kumimoji="1" lang="zh-TW" altLang="en-US" dirty="0"/>
              <a:t> </a:t>
            </a:r>
            <a:r>
              <a:rPr kumimoji="1" lang="en-US" altLang="zh-TW" dirty="0"/>
              <a:t>tucker</a:t>
            </a:r>
            <a:r>
              <a:rPr kumimoji="1" lang="zh-TW" altLang="en-US" dirty="0"/>
              <a:t> </a:t>
            </a:r>
            <a:r>
              <a:rPr kumimoji="1" lang="zh-TW" altLang="zh-TW" dirty="0"/>
              <a:t>d</a:t>
            </a:r>
            <a:r>
              <a:rPr kumimoji="1" lang="en-US" altLang="zh-TW" dirty="0" err="1"/>
              <a:t>eveloped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DSMC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simulate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Saturn’s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exophere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beased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properties</a:t>
            </a:r>
            <a:r>
              <a:rPr kumimoji="1" lang="zh-TW" altLang="en-US" dirty="0"/>
              <a:t> </a:t>
            </a:r>
            <a:r>
              <a:rPr kumimoji="1" lang="zh-TW" altLang="zh-TW" dirty="0"/>
              <a:t>o</a:t>
            </a:r>
            <a:r>
              <a:rPr kumimoji="1" lang="en-US" altLang="zh-TW" dirty="0"/>
              <a:t>f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Exobase</a:t>
            </a:r>
            <a:r>
              <a:rPr kumimoji="1" lang="zh-TW" altLang="en-US" dirty="0"/>
              <a:t> </a:t>
            </a:r>
            <a:r>
              <a:rPr kumimoji="1" lang="en-US" altLang="zh-TW" dirty="0"/>
              <a:t>measured</a:t>
            </a:r>
            <a:r>
              <a:rPr kumimoji="1" lang="zh-TW" altLang="en-US" dirty="0"/>
              <a:t> </a:t>
            </a:r>
            <a:r>
              <a:rPr kumimoji="1" lang="en-US" altLang="zh-TW" dirty="0"/>
              <a:t>by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UVIS</a:t>
            </a:r>
            <a:r>
              <a:rPr kumimoji="1" lang="zh-TW" altLang="en-US" dirty="0"/>
              <a:t> </a:t>
            </a:r>
            <a:r>
              <a:rPr kumimoji="1" lang="en-US" altLang="zh-TW" dirty="0"/>
              <a:t>such</a:t>
            </a:r>
            <a:r>
              <a:rPr kumimoji="1" lang="zh-TW" altLang="en-US" dirty="0"/>
              <a:t> </a:t>
            </a:r>
            <a:r>
              <a:rPr kumimoji="1" lang="en-US" altLang="zh-TW" dirty="0"/>
              <a:t>as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thermal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T~300K</a:t>
            </a:r>
            <a:r>
              <a:rPr kumimoji="1" lang="zh-TW" altLang="en-US" dirty="0"/>
              <a:t>  </a:t>
            </a:r>
            <a:r>
              <a:rPr kumimoji="1" lang="en-US" altLang="zh-TW" dirty="0"/>
              <a:t>It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aimed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look</a:t>
            </a:r>
            <a:r>
              <a:rPr kumimoji="1" lang="zh-TW" altLang="en-US" dirty="0"/>
              <a:t> </a:t>
            </a:r>
            <a:r>
              <a:rPr kumimoji="1" lang="en-US" altLang="zh-TW" dirty="0"/>
              <a:t>for</a:t>
            </a:r>
            <a:r>
              <a:rPr kumimoji="1" lang="zh-TW" altLang="en-US" dirty="0"/>
              <a:t> </a:t>
            </a:r>
            <a:r>
              <a:rPr kumimoji="1" lang="en-US" altLang="zh-TW" dirty="0"/>
              <a:t>any</a:t>
            </a:r>
            <a:r>
              <a:rPr kumimoji="1" lang="zh-TW" altLang="en-US" dirty="0"/>
              <a:t> </a:t>
            </a:r>
            <a:r>
              <a:rPr kumimoji="1" lang="en-US" altLang="zh-TW" dirty="0"/>
              <a:t>signature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data.</a:t>
            </a:r>
          </a:p>
          <a:p>
            <a:r>
              <a:rPr kumimoji="1" lang="zh-TW" altLang="zh-TW" dirty="0"/>
              <a:t>F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model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comparisons,</a:t>
            </a:r>
            <a:r>
              <a:rPr kumimoji="1" lang="zh-TW" altLang="en-US" dirty="0"/>
              <a:t> 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high-altitude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proximal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suttested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robust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D7959-138D-B44E-9F24-109337383838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289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big</a:t>
            </a:r>
            <a:r>
              <a:rPr kumimoji="1" lang="zh-TW" altLang="en-US" dirty="0"/>
              <a:t> </a:t>
            </a:r>
            <a:r>
              <a:rPr kumimoji="1" lang="zh-TW" altLang="zh-TW" dirty="0"/>
              <a:t>s</a:t>
            </a:r>
            <a:r>
              <a:rPr kumimoji="1" lang="en-US" altLang="zh-TW" dirty="0" err="1"/>
              <a:t>urprise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that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carbon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rings</a:t>
            </a:r>
            <a:r>
              <a:rPr kumimoji="1" lang="zh-TW" altLang="en-US" dirty="0"/>
              <a:t>  </a:t>
            </a:r>
            <a:r>
              <a:rPr kumimoji="1" lang="en-US" altLang="zh-TW" dirty="0"/>
              <a:t>than</a:t>
            </a:r>
            <a:r>
              <a:rPr kumimoji="1" lang="zh-TW" altLang="en-US" dirty="0"/>
              <a:t> </a:t>
            </a:r>
            <a:r>
              <a:rPr kumimoji="1" lang="en-US" altLang="zh-TW" dirty="0"/>
              <a:t>previous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thoughts,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sucha</a:t>
            </a:r>
            <a:r>
              <a:rPr kumimoji="1" lang="zh-TW" altLang="en-US" dirty="0"/>
              <a:t> </a:t>
            </a:r>
            <a:r>
              <a:rPr kumimoji="1" lang="en-US" altLang="zh-TW" dirty="0"/>
              <a:t>s</a:t>
            </a:r>
            <a:r>
              <a:rPr kumimoji="1" lang="zh-TW" altLang="en-US" dirty="0"/>
              <a:t> </a:t>
            </a:r>
            <a:r>
              <a:rPr kumimoji="1" lang="en-US" altLang="zh-TW" dirty="0"/>
              <a:t>Jeff’s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HST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specta</a:t>
            </a:r>
            <a:r>
              <a:rPr kumimoji="1" lang="zh-TW" altLang="en-US" dirty="0"/>
              <a:t> </a:t>
            </a:r>
            <a:r>
              <a:rPr kumimoji="1" lang="en-US" altLang="zh-TW" dirty="0"/>
              <a:t>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zh-TW" altLang="zh-TW" dirty="0"/>
              <a:t>p</a:t>
            </a:r>
            <a:r>
              <a:rPr kumimoji="1" lang="en-US" altLang="zh-TW" dirty="0" err="1"/>
              <a:t>roximal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data,</a:t>
            </a:r>
            <a:r>
              <a:rPr kumimoji="1" lang="zh-TW" altLang="en-US" dirty="0"/>
              <a:t> </a:t>
            </a:r>
            <a:r>
              <a:rPr kumimoji="1" lang="en-US" altLang="zh-TW" dirty="0"/>
              <a:t>So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invetigate</a:t>
            </a:r>
            <a:r>
              <a:rPr kumimoji="1" lang="zh-TW" altLang="en-US" dirty="0"/>
              <a:t> </a:t>
            </a:r>
            <a:r>
              <a:rPr kumimoji="1" lang="en-US" altLang="zh-TW" dirty="0"/>
              <a:t>some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low-altitude</a:t>
            </a:r>
            <a:r>
              <a:rPr kumimoji="1" lang="zh-TW" altLang="en-US" dirty="0"/>
              <a:t> </a:t>
            </a:r>
            <a:r>
              <a:rPr kumimoji="1" lang="en-US" altLang="zh-TW" dirty="0"/>
              <a:t>flyby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low-Why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zh-TW" altLang="zh-TW" dirty="0"/>
              <a:t>s</a:t>
            </a:r>
            <a:r>
              <a:rPr kumimoji="1" lang="en-US" altLang="zh-TW" dirty="0"/>
              <a:t>aw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CH4</a:t>
            </a:r>
            <a:r>
              <a:rPr kumimoji="1" lang="zh-TW" altLang="en-US" dirty="0"/>
              <a:t> </a:t>
            </a:r>
            <a:r>
              <a:rPr kumimoji="1" lang="zh-TW" altLang="zh-TW" dirty="0"/>
              <a:t>&gt;</a:t>
            </a:r>
            <a:r>
              <a:rPr kumimoji="1" lang="zh-TW" altLang="en-US" dirty="0"/>
              <a:t> </a:t>
            </a:r>
            <a:r>
              <a:rPr kumimoji="1" lang="en-US" altLang="zh-TW" dirty="0"/>
              <a:t>H2O;</a:t>
            </a:r>
            <a:r>
              <a:rPr kumimoji="1" lang="zh-TW" altLang="en-US" dirty="0"/>
              <a:t> </a:t>
            </a:r>
            <a:r>
              <a:rPr kumimoji="1" lang="en-US" altLang="zh-TW" dirty="0"/>
              <a:t>water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recondensed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grains</a:t>
            </a:r>
            <a:r>
              <a:rPr kumimoji="1" lang="zh-TW" altLang="en-US" dirty="0"/>
              <a:t> </a:t>
            </a:r>
            <a:r>
              <a:rPr kumimoji="1" lang="en-US" altLang="zh-TW" dirty="0"/>
              <a:t>at</a:t>
            </a:r>
            <a:r>
              <a:rPr kumimoji="1" lang="zh-TW" altLang="en-US" dirty="0"/>
              <a:t> </a:t>
            </a:r>
            <a:r>
              <a:rPr kumimoji="1" lang="en-US" altLang="zh-TW" dirty="0"/>
              <a:t>T=100K</a:t>
            </a:r>
            <a:r>
              <a:rPr kumimoji="1" lang="zh-TW" altLang="en-US" dirty="0"/>
              <a:t> </a:t>
            </a:r>
            <a:r>
              <a:rPr kumimoji="1" lang="en-US" altLang="zh-TW" dirty="0"/>
              <a:t>(neutral</a:t>
            </a:r>
            <a:r>
              <a:rPr kumimoji="1" lang="zh-TW" altLang="en-US" dirty="0"/>
              <a:t> </a:t>
            </a:r>
            <a:r>
              <a:rPr kumimoji="1" lang="en-US" altLang="zh-TW" dirty="0"/>
              <a:t>H2O</a:t>
            </a:r>
            <a:r>
              <a:rPr kumimoji="1" lang="zh-TW" altLang="en-US" dirty="0"/>
              <a:t> </a:t>
            </a:r>
            <a:r>
              <a:rPr kumimoji="1" lang="en-US" altLang="zh-TW" dirty="0"/>
              <a:t>stick</a:t>
            </a:r>
            <a:r>
              <a:rPr kumimoji="1" lang="zh-TW" altLang="en-US" dirty="0"/>
              <a:t>s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grains</a:t>
            </a:r>
            <a:r>
              <a:rPr kumimoji="1" lang="zh-TW" altLang="en-US" dirty="0"/>
              <a:t> </a:t>
            </a:r>
            <a:r>
              <a:rPr kumimoji="1" lang="zh-TW" altLang="zh-TW" dirty="0"/>
              <a:t>f</a:t>
            </a:r>
            <a:r>
              <a:rPr kumimoji="1" lang="en-US" altLang="zh-TW" dirty="0"/>
              <a:t>or</a:t>
            </a:r>
            <a:r>
              <a:rPr kumimoji="1" lang="zh-TW" altLang="en-US" dirty="0"/>
              <a:t> </a:t>
            </a:r>
            <a:r>
              <a:rPr kumimoji="1" lang="en-US" altLang="zh-TW" dirty="0"/>
              <a:t>T~</a:t>
            </a:r>
            <a:r>
              <a:rPr kumimoji="1" lang="zh-TW" altLang="en-US" dirty="0"/>
              <a:t> </a:t>
            </a:r>
            <a:r>
              <a:rPr kumimoji="1" lang="en-US" altLang="zh-TW" dirty="0"/>
              <a:t>100K</a:t>
            </a:r>
          </a:p>
          <a:p>
            <a:r>
              <a:rPr kumimoji="1" lang="en-US" altLang="zh-TW" dirty="0"/>
              <a:t>We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investigate</a:t>
            </a:r>
            <a:r>
              <a:rPr kumimoji="1" lang="zh-TW" altLang="en-US" dirty="0"/>
              <a:t> </a:t>
            </a:r>
            <a:r>
              <a:rPr kumimoji="1" lang="en-US" altLang="zh-TW" dirty="0"/>
              <a:t>possible</a:t>
            </a:r>
            <a:r>
              <a:rPr kumimoji="1" lang="zh-TW" altLang="en-US" dirty="0"/>
              <a:t> </a:t>
            </a:r>
            <a:r>
              <a:rPr kumimoji="1" lang="en-US" altLang="zh-TW" dirty="0"/>
              <a:t>source</a:t>
            </a:r>
            <a:r>
              <a:rPr kumimoji="1" lang="zh-TW" altLang="en-US" dirty="0"/>
              <a:t> </a:t>
            </a:r>
            <a:r>
              <a:rPr kumimoji="1" lang="en-US" altLang="zh-TW" dirty="0"/>
              <a:t>if</a:t>
            </a:r>
            <a:r>
              <a:rPr kumimoji="1" lang="zh-TW" altLang="en-US" dirty="0"/>
              <a:t> </a:t>
            </a:r>
            <a:r>
              <a:rPr kumimoji="1" lang="en-US" altLang="zh-TW" dirty="0"/>
              <a:t>organic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rings.</a:t>
            </a:r>
            <a:r>
              <a:rPr kumimoji="1" lang="zh-TW" altLang="en-US" dirty="0"/>
              <a:t> </a:t>
            </a:r>
            <a:r>
              <a:rPr kumimoji="1" lang="en-US" altLang="zh-TW" dirty="0"/>
              <a:t>First,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zh-TW" altLang="zh-TW" dirty="0"/>
              <a:t>I</a:t>
            </a:r>
            <a:r>
              <a:rPr kumimoji="1" lang="en-US" altLang="zh-TW" dirty="0"/>
              <a:t>t</a:t>
            </a:r>
            <a:r>
              <a:rPr kumimoji="1" lang="zh-TW" altLang="en-US" dirty="0"/>
              <a:t> </a:t>
            </a:r>
            <a:r>
              <a:rPr kumimoji="1" lang="en-US" altLang="zh-TW" dirty="0"/>
              <a:t>leaves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volatile</a:t>
            </a:r>
            <a:r>
              <a:rPr kumimoji="1" lang="zh-TW" altLang="en-US" dirty="0"/>
              <a:t> </a:t>
            </a:r>
            <a:r>
              <a:rPr kumimoji="1" lang="en-US" altLang="zh-TW" dirty="0"/>
              <a:t>spices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accumated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gas</a:t>
            </a:r>
            <a:r>
              <a:rPr kumimoji="1" lang="zh-TW" altLang="en-US" dirty="0"/>
              <a:t> </a:t>
            </a:r>
            <a:r>
              <a:rPr kumimoji="1" lang="en-US" altLang="zh-TW" dirty="0"/>
              <a:t>phase!!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saw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organic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around</a:t>
            </a:r>
            <a:r>
              <a:rPr kumimoji="1" lang="zh-TW" altLang="en-US" dirty="0"/>
              <a:t> </a:t>
            </a:r>
            <a:r>
              <a:rPr kumimoji="1" lang="en-US" altLang="zh-TW" dirty="0"/>
              <a:t>equator</a:t>
            </a:r>
            <a:r>
              <a:rPr kumimoji="1" lang="zh-TW" altLang="en-US" dirty="0"/>
              <a:t> </a:t>
            </a:r>
          </a:p>
          <a:p>
            <a:r>
              <a:rPr kumimoji="1" lang="en-US" altLang="zh-TW" dirty="0"/>
              <a:t>Selection-effect</a:t>
            </a:r>
            <a:r>
              <a:rPr kumimoji="1" lang="zh-TW" altLang="en-US" dirty="0"/>
              <a:t>: </a:t>
            </a:r>
            <a:r>
              <a:rPr kumimoji="1" lang="en-US" altLang="zh-TW" dirty="0"/>
              <a:t>chemical</a:t>
            </a:r>
            <a:r>
              <a:rPr kumimoji="1" lang="zh-TW" altLang="en-US" dirty="0"/>
              <a:t> </a:t>
            </a:r>
            <a:r>
              <a:rPr kumimoji="1" lang="en-US" altLang="zh-TW" dirty="0"/>
              <a:t>volatility</a:t>
            </a:r>
            <a:r>
              <a:rPr kumimoji="1" lang="zh-TW" altLang="en-US" dirty="0"/>
              <a:t> </a:t>
            </a:r>
            <a:r>
              <a:rPr kumimoji="1" lang="en-US" altLang="zh-TW" dirty="0"/>
              <a:t>vs.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temperature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5568E-C57C-4340-B625-C812664ECEE3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67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485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7610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975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312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6953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74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1819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743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852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493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44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F6B17-9283-4C4D-82D0-F9E31DD1B302}" type="datetimeFigureOut">
              <a:rPr kumimoji="1" lang="zh-TW" altLang="en-US" smtClean="0"/>
              <a:t>2018/8/14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AC0E-1531-6A48-B23A-FE6A9A8422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610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sciencemag.org/content/vol307/issue5713/images/large/307_1260_F2.j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" y="1388299"/>
            <a:ext cx="9144000" cy="48768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23129" y="34698"/>
            <a:ext cx="9749023" cy="1302291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660066"/>
                </a:solidFill>
              </a:rPr>
              <a:t>Revisit the modeling of the </a:t>
            </a:r>
            <a:r>
              <a:rPr lang="en-US" altLang="zh-TW" sz="3600" b="1" dirty="0" err="1">
                <a:solidFill>
                  <a:srgbClr val="660066"/>
                </a:solidFill>
              </a:rPr>
              <a:t>Saturnian</a:t>
            </a:r>
            <a:r>
              <a:rPr lang="en-US" altLang="zh-TW" sz="3600" b="1" dirty="0">
                <a:solidFill>
                  <a:srgbClr val="660066"/>
                </a:solidFill>
              </a:rPr>
              <a:t> ring atmosphere during the</a:t>
            </a:r>
            <a:r>
              <a:rPr lang="zh-TW" altLang="en-US" sz="3600" b="1" dirty="0">
                <a:solidFill>
                  <a:srgbClr val="660066"/>
                </a:solidFill>
              </a:rPr>
              <a:t> </a:t>
            </a:r>
            <a:r>
              <a:rPr lang="en-US" altLang="zh-TW" sz="3600" b="1" i="1" dirty="0">
                <a:solidFill>
                  <a:srgbClr val="660066"/>
                </a:solidFill>
              </a:rPr>
              <a:t>Cassini Grand Finales</a:t>
            </a:r>
            <a:endParaRPr kumimoji="1" lang="zh-TW" altLang="en-US" sz="3600" b="1" dirty="0">
              <a:solidFill>
                <a:srgbClr val="660066"/>
              </a:solidFill>
            </a:endParaRP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7831" y="4675955"/>
            <a:ext cx="9136169" cy="2182045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zh-TW" sz="3600" dirty="0">
                <a:solidFill>
                  <a:srgbClr val="FF0000"/>
                </a:solidFill>
              </a:rPr>
              <a:t>Wendy Tseng</a:t>
            </a:r>
            <a:r>
              <a:rPr kumimoji="1" lang="en-US" altLang="zh-TW" sz="3600" baseline="30000" dirty="0">
                <a:solidFill>
                  <a:srgbClr val="FF0000"/>
                </a:solidFill>
              </a:rPr>
              <a:t>1</a:t>
            </a:r>
            <a:r>
              <a:rPr kumimoji="1" lang="en-US" altLang="zh-TW" sz="3600" dirty="0">
                <a:solidFill>
                  <a:srgbClr val="FF0000"/>
                </a:solidFill>
              </a:rPr>
              <a:t>, Bob Johnson</a:t>
            </a:r>
            <a:r>
              <a:rPr kumimoji="1" lang="en-US" altLang="zh-TW" sz="3600" baseline="30000" dirty="0">
                <a:solidFill>
                  <a:srgbClr val="FF0000"/>
                </a:solidFill>
              </a:rPr>
              <a:t>2</a:t>
            </a:r>
            <a:r>
              <a:rPr kumimoji="1" lang="en-US" altLang="zh-TW" sz="3600" dirty="0">
                <a:solidFill>
                  <a:srgbClr val="FF0000"/>
                </a:solidFill>
              </a:rPr>
              <a:t>, O.J. Tucker</a:t>
            </a:r>
            <a:r>
              <a:rPr kumimoji="1" lang="en-US" altLang="zh-TW" sz="3600" baseline="30000" dirty="0">
                <a:solidFill>
                  <a:srgbClr val="FF0000"/>
                </a:solidFill>
              </a:rPr>
              <a:t>3</a:t>
            </a:r>
            <a:r>
              <a:rPr kumimoji="1" lang="en-US" altLang="zh-TW" sz="3600" dirty="0">
                <a:solidFill>
                  <a:srgbClr val="FF0000"/>
                </a:solidFill>
              </a:rPr>
              <a:t>,</a:t>
            </a:r>
            <a:r>
              <a:rPr kumimoji="1" lang="zh-TW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TW" sz="3600" dirty="0">
                <a:solidFill>
                  <a:srgbClr val="FF0000"/>
                </a:solidFill>
              </a:rPr>
              <a:t>Wing Ip</a:t>
            </a:r>
            <a:r>
              <a:rPr kumimoji="1" lang="en-US" altLang="zh-TW" sz="3600" baseline="30000" dirty="0">
                <a:solidFill>
                  <a:srgbClr val="FF0000"/>
                </a:solidFill>
              </a:rPr>
              <a:t>4</a:t>
            </a:r>
            <a:r>
              <a:rPr kumimoji="1" lang="en-US" altLang="zh-TW" sz="3600" dirty="0">
                <a:solidFill>
                  <a:srgbClr val="FF0000"/>
                </a:solidFill>
              </a:rPr>
              <a:t>,</a:t>
            </a:r>
            <a:r>
              <a:rPr kumimoji="1" lang="zh-TW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TW" sz="3600" dirty="0">
                <a:solidFill>
                  <a:srgbClr val="FF0000"/>
                </a:solidFill>
              </a:rPr>
              <a:t>Mark</a:t>
            </a:r>
            <a:r>
              <a:rPr kumimoji="1" lang="zh-TW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TW" sz="3600" dirty="0">
                <a:solidFill>
                  <a:srgbClr val="FF0000"/>
                </a:solidFill>
              </a:rPr>
              <a:t>Perry</a:t>
            </a:r>
            <a:r>
              <a:rPr kumimoji="1" lang="en-US" altLang="zh-TW" sz="3600" baseline="30000" dirty="0">
                <a:solidFill>
                  <a:srgbClr val="FF0000"/>
                </a:solidFill>
              </a:rPr>
              <a:t>5</a:t>
            </a:r>
            <a:r>
              <a:rPr kumimoji="1" lang="zh-TW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TW" sz="3600" dirty="0">
                <a:solidFill>
                  <a:srgbClr val="FF0000"/>
                </a:solidFill>
              </a:rPr>
              <a:t>and</a:t>
            </a:r>
            <a:r>
              <a:rPr kumimoji="1" lang="zh-TW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TW" sz="3600" dirty="0">
                <a:solidFill>
                  <a:srgbClr val="FF0000"/>
                </a:solidFill>
              </a:rPr>
              <a:t>Hunter</a:t>
            </a:r>
            <a:r>
              <a:rPr kumimoji="1" lang="zh-TW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TW" sz="3600" dirty="0">
                <a:solidFill>
                  <a:srgbClr val="FF0000"/>
                </a:solidFill>
              </a:rPr>
              <a:t>Waite</a:t>
            </a:r>
            <a:r>
              <a:rPr kumimoji="1" lang="en-US" altLang="zh-TW" sz="3600" baseline="30000" dirty="0">
                <a:solidFill>
                  <a:srgbClr val="FF0000"/>
                </a:solidFill>
              </a:rPr>
              <a:t>6</a:t>
            </a:r>
          </a:p>
          <a:p>
            <a:endParaRPr kumimoji="1" lang="zh-TW" altLang="en-US" sz="3600" baseline="30000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kumimoji="1" lang="en-US" altLang="zh-TW" sz="2600" b="1" i="1" dirty="0">
                <a:solidFill>
                  <a:srgbClr val="FF0000"/>
                </a:solidFill>
              </a:rPr>
              <a:t>NTNU,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Taiwan;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2. </a:t>
            </a:r>
            <a:r>
              <a:rPr kumimoji="1" lang="en-US" altLang="zh-TW" sz="2600" b="1" i="1" dirty="0" err="1">
                <a:solidFill>
                  <a:srgbClr val="FF0000"/>
                </a:solidFill>
              </a:rPr>
              <a:t>UVa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;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3.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NASA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Goddard;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4.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NCU,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Taiwan;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5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.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APL</a:t>
            </a:r>
            <a:r>
              <a:rPr kumimoji="1" lang="zh-TW" altLang="zh-TW" sz="2600" b="1" i="1" dirty="0">
                <a:solidFill>
                  <a:srgbClr val="FF0000"/>
                </a:solidFill>
              </a:rPr>
              <a:t>;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>
                <a:solidFill>
                  <a:srgbClr val="FF0000"/>
                </a:solidFill>
              </a:rPr>
              <a:t>5.</a:t>
            </a:r>
            <a:r>
              <a:rPr kumimoji="1" lang="zh-TW" altLang="en-US" sz="26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2600" b="1" i="1" dirty="0" err="1">
                <a:solidFill>
                  <a:srgbClr val="FF0000"/>
                </a:solidFill>
              </a:rPr>
              <a:t>SwRI</a:t>
            </a:r>
            <a:endParaRPr kumimoji="1" lang="en-US" altLang="zh-TW" sz="2600" b="1" dirty="0">
              <a:solidFill>
                <a:srgbClr val="000090"/>
              </a:solidFill>
            </a:endParaRPr>
          </a:p>
          <a:p>
            <a:endParaRPr kumimoji="1" lang="en-US" altLang="zh-TW" sz="2600" b="1" dirty="0">
              <a:solidFill>
                <a:srgbClr val="000090"/>
              </a:solidFill>
            </a:endParaRPr>
          </a:p>
          <a:p>
            <a:r>
              <a:rPr kumimoji="1" lang="en-US" altLang="zh-TW" sz="2600" b="1" dirty="0">
                <a:solidFill>
                  <a:srgbClr val="000090"/>
                </a:solidFill>
              </a:rPr>
              <a:t>August 2018;</a:t>
            </a:r>
            <a:r>
              <a:rPr kumimoji="1" lang="zh-TW" altLang="en-US" sz="26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2600" b="1" dirty="0">
                <a:solidFill>
                  <a:srgbClr val="000090"/>
                </a:solidFill>
              </a:rPr>
              <a:t>Boulder</a:t>
            </a:r>
            <a:r>
              <a:rPr kumimoji="1" lang="zh-TW" altLang="en-US" sz="26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2600" b="1" dirty="0">
                <a:solidFill>
                  <a:srgbClr val="000090"/>
                </a:solidFill>
              </a:rPr>
              <a:t>Colorado,</a:t>
            </a:r>
            <a:r>
              <a:rPr kumimoji="1" lang="zh-TW" altLang="en-US" sz="26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2600" b="1" dirty="0">
                <a:solidFill>
                  <a:srgbClr val="000090"/>
                </a:solidFill>
              </a:rPr>
              <a:t>USA</a:t>
            </a:r>
            <a:endParaRPr kumimoji="1" lang="zh-TW" altLang="en-US" sz="26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11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3682" y="24469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/>
              <a:t>Transport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along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equator?</a:t>
            </a:r>
            <a:endParaRPr kumimoji="1" lang="zh-TW" altLang="en-US" dirty="0"/>
          </a:p>
        </p:txBody>
      </p:sp>
      <p:pic>
        <p:nvPicPr>
          <p:cNvPr id="4" name="圖片 3" descr="Screen Shot 2017-12-05 at 12.21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4259" r="3998" b="2817"/>
          <a:stretch/>
        </p:blipFill>
        <p:spPr>
          <a:xfrm>
            <a:off x="769615" y="2636259"/>
            <a:ext cx="7107855" cy="382425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545198" y="3276829"/>
            <a:ext cx="5875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b="1" dirty="0">
                <a:solidFill>
                  <a:srgbClr val="000090"/>
                </a:solidFill>
              </a:rPr>
              <a:t>Positively</a:t>
            </a:r>
            <a:r>
              <a:rPr kumimoji="1" lang="zh-TW" altLang="en-US" sz="32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90"/>
                </a:solidFill>
              </a:rPr>
              <a:t>Charged</a:t>
            </a:r>
            <a:r>
              <a:rPr kumimoji="1" lang="zh-TW" altLang="en-US" sz="32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90"/>
                </a:solidFill>
              </a:rPr>
              <a:t>particle</a:t>
            </a:r>
            <a:r>
              <a:rPr kumimoji="1" lang="zh-TW" altLang="en-US" sz="32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90"/>
                </a:solidFill>
              </a:rPr>
              <a:t>impact</a:t>
            </a:r>
            <a:r>
              <a:rPr kumimoji="1" lang="zh-TW" altLang="en-US" sz="32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90"/>
                </a:solidFill>
              </a:rPr>
              <a:t>(</a:t>
            </a:r>
            <a:r>
              <a:rPr kumimoji="1" lang="en-US" altLang="zh-TW" sz="3200" b="1" dirty="0" err="1">
                <a:solidFill>
                  <a:srgbClr val="000090"/>
                </a:solidFill>
              </a:rPr>
              <a:t>Ip</a:t>
            </a:r>
            <a:r>
              <a:rPr kumimoji="1" lang="zh-TW" altLang="zh-TW" sz="32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90"/>
                </a:solidFill>
              </a:rPr>
              <a:t>et</a:t>
            </a:r>
            <a:r>
              <a:rPr kumimoji="1" lang="zh-TW" altLang="en-US" sz="32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90"/>
                </a:solidFill>
              </a:rPr>
              <a:t>al.,</a:t>
            </a:r>
            <a:r>
              <a:rPr kumimoji="1" lang="zh-TW" altLang="en-US" sz="3200" b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90"/>
                </a:solidFill>
              </a:rPr>
              <a:t>2016)</a:t>
            </a:r>
            <a:r>
              <a:rPr kumimoji="1" lang="zh-TW" altLang="en-US" sz="3200" b="1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878620" y="1334229"/>
            <a:ext cx="7257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3200" b="1" dirty="0">
                <a:solidFill>
                  <a:srgbClr val="0000FF"/>
                </a:solidFill>
              </a:rPr>
              <a:t>Discovery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of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 err="1">
                <a:solidFill>
                  <a:srgbClr val="0000FF"/>
                </a:solidFill>
              </a:rPr>
              <a:t>nanograins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inside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the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D-ring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by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Cassini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MIMI,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Mitchel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et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al.,</a:t>
            </a:r>
            <a:r>
              <a:rPr kumimoji="1" lang="zh-TW" altLang="en-US" sz="32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63394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be</a:t>
            </a:r>
            <a:r>
              <a:rPr kumimoji="1" lang="zh-TW" altLang="en-US" dirty="0"/>
              <a:t> </a:t>
            </a:r>
            <a:r>
              <a:rPr kumimoji="1" lang="en-US" altLang="zh-TW" dirty="0"/>
              <a:t>explored: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70105"/>
            <a:ext cx="8229600" cy="5261863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A</a:t>
            </a:r>
            <a:r>
              <a:rPr kumimoji="1" lang="zh-TW" altLang="en-US" dirty="0"/>
              <a:t> </a:t>
            </a:r>
            <a:r>
              <a:rPr kumimoji="1" lang="en-US" altLang="zh-TW" dirty="0"/>
              <a:t>robust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H2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  <a:r>
              <a:rPr kumimoji="1" lang="en-US" altLang="zh-TW" dirty="0"/>
              <a:t>is</a:t>
            </a:r>
            <a:r>
              <a:rPr kumimoji="1" lang="zh-TW" altLang="en-US" dirty="0"/>
              <a:t> </a:t>
            </a:r>
            <a:r>
              <a:rPr kumimoji="1" lang="en-US" altLang="zh-TW" dirty="0"/>
              <a:t>shown</a:t>
            </a:r>
            <a:r>
              <a:rPr kumimoji="1" lang="zh-TW" altLang="en-US" dirty="0"/>
              <a:t> </a:t>
            </a:r>
            <a:r>
              <a:rPr kumimoji="1" lang="en-US" altLang="zh-TW" dirty="0"/>
              <a:t>in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high-altitude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proximal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</a:p>
          <a:p>
            <a:r>
              <a:rPr kumimoji="1" lang="en-US" altLang="zh-TW" dirty="0"/>
              <a:t>Constraints</a:t>
            </a:r>
            <a:r>
              <a:rPr kumimoji="1" lang="zh-TW" altLang="en-US" dirty="0"/>
              <a:t> </a:t>
            </a:r>
            <a:r>
              <a:rPr kumimoji="1" lang="en-US" altLang="zh-TW" dirty="0"/>
              <a:t>on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atmosphere:</a:t>
            </a:r>
          </a:p>
          <a:p>
            <a:pPr marL="0" indent="0">
              <a:buNone/>
            </a:pPr>
            <a:r>
              <a:rPr kumimoji="1" lang="en-US" altLang="zh-TW" dirty="0"/>
              <a:t>       grand</a:t>
            </a:r>
            <a:r>
              <a:rPr kumimoji="1" lang="zh-TW" altLang="en-US" dirty="0"/>
              <a:t> </a:t>
            </a:r>
            <a:r>
              <a:rPr kumimoji="1" lang="en-US" altLang="zh-TW" dirty="0"/>
              <a:t>finale</a:t>
            </a:r>
            <a:r>
              <a:rPr kumimoji="1" lang="zh-TW" altLang="en-US" dirty="0"/>
              <a:t> </a:t>
            </a:r>
            <a:r>
              <a:rPr kumimoji="1" lang="en-US" altLang="zh-TW" dirty="0"/>
              <a:t>vs.</a:t>
            </a:r>
            <a:r>
              <a:rPr kumimoji="1" lang="zh-TW" altLang="en-US" dirty="0"/>
              <a:t> </a:t>
            </a:r>
            <a:r>
              <a:rPr kumimoji="1" lang="en-US" altLang="zh-TW" dirty="0"/>
              <a:t>outer</a:t>
            </a:r>
            <a:r>
              <a:rPr kumimoji="1" lang="zh-TW" altLang="en-US" dirty="0"/>
              <a:t> </a:t>
            </a:r>
            <a:r>
              <a:rPr kumimoji="1" lang="en-US" altLang="zh-TW" dirty="0"/>
              <a:t>magnetosphere data</a:t>
            </a:r>
          </a:p>
          <a:p>
            <a:r>
              <a:rPr kumimoji="1" lang="en-US" altLang="zh-TW" dirty="0"/>
              <a:t>Interaction of neutral</a:t>
            </a:r>
            <a:r>
              <a:rPr kumimoji="1" lang="zh-TW" altLang="en-US" dirty="0"/>
              <a:t> </a:t>
            </a:r>
            <a:r>
              <a:rPr kumimoji="1" lang="en-US" altLang="zh-TW" dirty="0"/>
              <a:t>clouds with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grains</a:t>
            </a:r>
            <a:r>
              <a:rPr kumimoji="1" lang="zh-TW" altLang="zh-TW" dirty="0"/>
              <a:t> </a:t>
            </a:r>
            <a:r>
              <a:rPr kumimoji="1" lang="en-US" altLang="zh-TW" dirty="0"/>
              <a:t>(vs.</a:t>
            </a:r>
            <a:r>
              <a:rPr kumimoji="1" lang="zh-TW" altLang="en-US" dirty="0"/>
              <a:t> </a:t>
            </a:r>
            <a:r>
              <a:rPr kumimoji="1" lang="en-US" altLang="zh-TW" dirty="0"/>
              <a:t>removal by ion-molecule</a:t>
            </a:r>
            <a:r>
              <a:rPr kumimoji="1" lang="zh-TW" altLang="en-US" dirty="0"/>
              <a:t> </a:t>
            </a:r>
            <a:r>
              <a:rPr kumimoji="1" lang="en-US" altLang="zh-TW" dirty="0"/>
              <a:t>scattering)</a:t>
            </a:r>
            <a:r>
              <a:rPr kumimoji="1" lang="zh-TW" altLang="en-US" dirty="0"/>
              <a:t> </a:t>
            </a:r>
            <a:endParaRPr kumimoji="1" lang="en-US" altLang="zh-TW" dirty="0"/>
          </a:p>
          <a:p>
            <a:r>
              <a:rPr kumimoji="1" lang="en-US" altLang="zh-TW" dirty="0"/>
              <a:t>Ice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composition:</a:t>
            </a:r>
            <a:r>
              <a:rPr kumimoji="1" lang="zh-TW" altLang="en-US" dirty="0"/>
              <a:t> </a:t>
            </a:r>
            <a:r>
              <a:rPr kumimoji="1" lang="en-US" altLang="zh-TW" dirty="0"/>
              <a:t>role of</a:t>
            </a:r>
            <a:r>
              <a:rPr kumimoji="1" lang="zh-TW" altLang="en-US" dirty="0"/>
              <a:t> </a:t>
            </a:r>
            <a:r>
              <a:rPr kumimoji="1" lang="en-US" altLang="zh-TW" dirty="0"/>
              <a:t>organics?</a:t>
            </a:r>
          </a:p>
          <a:p>
            <a:r>
              <a:rPr kumimoji="1" lang="en-US" altLang="zh-TW" dirty="0"/>
              <a:t>Propagation of charged ring grains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upper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8763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Backup</a:t>
            </a:r>
            <a:r>
              <a:rPr kumimoji="1" lang="zh-TW" altLang="en-US" dirty="0"/>
              <a:t> </a:t>
            </a:r>
            <a:r>
              <a:rPr kumimoji="1" lang="en-US" altLang="zh-TW" dirty="0"/>
              <a:t>slides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6892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AC48-CE38-6B4C-9E02-BC9157FD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Equatorial Profile of the Extended Exosphere and Ring Atmosphere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25A3E-5E7A-E344-A9B1-C4C5F6121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91" y="1581157"/>
            <a:ext cx="5891217" cy="48903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62C133-FD18-8141-901A-2704149FCBC0}"/>
              </a:ext>
            </a:extLst>
          </p:cNvPr>
          <p:cNvCxnSpPr>
            <a:cxnSpLocks/>
          </p:cNvCxnSpPr>
          <p:nvPr/>
        </p:nvCxnSpPr>
        <p:spPr>
          <a:xfrm flipH="1">
            <a:off x="5036657" y="3932061"/>
            <a:ext cx="122548" cy="94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FB489B-F98E-7D43-9666-A016E433C6A7}"/>
              </a:ext>
            </a:extLst>
          </p:cNvPr>
          <p:cNvSpPr txBox="1"/>
          <p:nvPr/>
        </p:nvSpPr>
        <p:spPr>
          <a:xfrm>
            <a:off x="5144330" y="3656997"/>
            <a:ext cx="11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Exosphere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9CC51-EBBE-F44E-993A-F109F76C42BD}"/>
              </a:ext>
            </a:extLst>
          </p:cNvPr>
          <p:cNvSpPr txBox="1"/>
          <p:nvPr/>
        </p:nvSpPr>
        <p:spPr>
          <a:xfrm>
            <a:off x="5830994" y="1944877"/>
            <a:ext cx="11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Tx = 370 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C427FA-1D9C-9F4B-AF57-0299B34B3346}"/>
              </a:ext>
            </a:extLst>
          </p:cNvPr>
          <p:cNvCxnSpPr/>
          <p:nvPr/>
        </p:nvCxnSpPr>
        <p:spPr>
          <a:xfrm>
            <a:off x="2488676" y="2508250"/>
            <a:ext cx="46432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BC140B-306E-6148-BC47-C62FBE426402}"/>
              </a:ext>
            </a:extLst>
          </p:cNvPr>
          <p:cNvSpPr txBox="1"/>
          <p:nvPr/>
        </p:nvSpPr>
        <p:spPr>
          <a:xfrm>
            <a:off x="4077632" y="2070633"/>
            <a:ext cx="12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</a:t>
            </a:r>
            <a:r>
              <a:rPr lang="en-US" dirty="0" err="1"/>
              <a:t>Atmo</a:t>
            </a:r>
            <a:r>
              <a:rPr lang="en-US" dirty="0"/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710990-37FF-4E4A-88DB-AD7DFC6C63EA}"/>
              </a:ext>
            </a:extLst>
          </p:cNvPr>
          <p:cNvCxnSpPr>
            <a:cxnSpLocks/>
          </p:cNvCxnSpPr>
          <p:nvPr/>
        </p:nvCxnSpPr>
        <p:spPr>
          <a:xfrm flipH="1">
            <a:off x="4445278" y="2392831"/>
            <a:ext cx="122548" cy="942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C81A471-44CD-B14C-AAEF-729487E514AB}"/>
              </a:ext>
            </a:extLst>
          </p:cNvPr>
          <p:cNvSpPr txBox="1"/>
          <p:nvPr/>
        </p:nvSpPr>
        <p:spPr>
          <a:xfrm>
            <a:off x="593889" y="6286835"/>
            <a:ext cx="526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Maybe use this as a backup slide or just to think about</a:t>
            </a:r>
          </a:p>
        </p:txBody>
      </p:sp>
    </p:spTree>
    <p:extLst>
      <p:ext uri="{BB962C8B-B14F-4D97-AF65-F5344CB8AC3E}">
        <p14:creationId xmlns:p14="http://schemas.microsoft.com/office/powerpoint/2010/main" val="269558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2"/>
            <a:ext cx="9144000" cy="5141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550" y="5066424"/>
            <a:ext cx="902234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F0000"/>
                </a:solidFill>
              </a:rPr>
              <a:t>Interaction Region:</a:t>
            </a:r>
            <a:r>
              <a:rPr lang="zh-TW" altLang="zh-TW" sz="20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Saturn Atmosphere</a:t>
            </a:r>
            <a:r>
              <a:rPr lang="zh-TW" altLang="en-US" sz="3600" b="1" dirty="0">
                <a:solidFill>
                  <a:srgbClr val="FF0000"/>
                </a:solidFill>
              </a:rPr>
              <a:t> 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FF0000"/>
                </a:solidFill>
              </a:rPr>
              <a:t>&amp;</a:t>
            </a:r>
            <a:r>
              <a:rPr lang="zh-TW" alt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Ring Atmosphere</a:t>
            </a:r>
            <a:r>
              <a:rPr lang="zh-TW" altLang="zh-TW" sz="3600" b="1" dirty="0">
                <a:solidFill>
                  <a:srgbClr val="FF0000"/>
                </a:solidFill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</a:rPr>
              <a:t>&amp;</a:t>
            </a:r>
            <a:r>
              <a:rPr lang="zh-TW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</a:rPr>
              <a:t>Enceladus</a:t>
            </a:r>
            <a:r>
              <a:rPr lang="zh-TW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</a:rPr>
              <a:t>torus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neutrals, ions, </a:t>
            </a:r>
            <a:r>
              <a:rPr lang="en-US" altLang="zh-TW" sz="3600" b="1" dirty="0" err="1">
                <a:solidFill>
                  <a:srgbClr val="FF0000"/>
                </a:solidFill>
              </a:rPr>
              <a:t>nano</a:t>
            </a:r>
            <a:r>
              <a:rPr lang="en-US" altLang="zh-TW" sz="3600" b="1" dirty="0">
                <a:solidFill>
                  <a:srgbClr val="FF0000"/>
                </a:solidFill>
              </a:rPr>
              <a:t>-grains,</a:t>
            </a:r>
            <a:r>
              <a:rPr lang="zh-TW" alt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ring-rain &amp; all that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3305" y="534616"/>
            <a:ext cx="5893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FF00"/>
                </a:solidFill>
              </a:rPr>
              <a:t>Cassini</a:t>
            </a:r>
            <a:r>
              <a:rPr lang="zh-TW" altLang="en-US" sz="4000" b="1" dirty="0">
                <a:solidFill>
                  <a:srgbClr val="FFFF00"/>
                </a:solidFill>
              </a:rPr>
              <a:t> </a:t>
            </a:r>
            <a:r>
              <a:rPr lang="en-US" altLang="zh-TW" sz="4000" b="1" dirty="0">
                <a:solidFill>
                  <a:srgbClr val="FFFF00"/>
                </a:solidFill>
              </a:rPr>
              <a:t>Grand</a:t>
            </a:r>
            <a:r>
              <a:rPr lang="zh-TW" altLang="en-US" sz="4000" b="1" dirty="0">
                <a:solidFill>
                  <a:srgbClr val="FFFF00"/>
                </a:solidFill>
              </a:rPr>
              <a:t> </a:t>
            </a:r>
            <a:r>
              <a:rPr lang="en-US" altLang="zh-TW" sz="4000" b="1" dirty="0">
                <a:solidFill>
                  <a:srgbClr val="FFFF00"/>
                </a:solidFill>
              </a:rPr>
              <a:t>Finale</a:t>
            </a:r>
            <a:r>
              <a:rPr lang="zh-TW" altLang="en-US" sz="4000" b="1" dirty="0">
                <a:solidFill>
                  <a:srgbClr val="FFFF00"/>
                </a:solidFill>
              </a:rPr>
              <a:t> </a:t>
            </a:r>
            <a:r>
              <a:rPr lang="en-US" altLang="zh-TW" sz="4000" b="1" dirty="0">
                <a:solidFill>
                  <a:srgbClr val="FFFF00"/>
                </a:solidFill>
              </a:rPr>
              <a:t>Orbits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518" y="1847401"/>
            <a:ext cx="2933482" cy="27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9130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Modeling of the ring atmosphere/ionosphere (O</a:t>
            </a:r>
            <a:r>
              <a:rPr kumimoji="1" lang="en-US" altLang="zh-TW" baseline="-25000" dirty="0"/>
              <a:t>2</a:t>
            </a:r>
            <a:r>
              <a:rPr kumimoji="1" lang="en-US" altLang="zh-TW" dirty="0"/>
              <a:t>/O</a:t>
            </a:r>
            <a:r>
              <a:rPr kumimoji="1" lang="en-US" altLang="zh-TW" baseline="-25000" dirty="0"/>
              <a:t>2</a:t>
            </a:r>
            <a:r>
              <a:rPr kumimoji="1" lang="en-US" altLang="zh-TW" baseline="30000" dirty="0"/>
              <a:t>+</a:t>
            </a:r>
            <a:r>
              <a:rPr kumimoji="1" lang="en-US" altLang="zh-TW" dirty="0"/>
              <a:t>, H</a:t>
            </a:r>
            <a:r>
              <a:rPr kumimoji="1" lang="en-US" altLang="zh-TW" baseline="-25000" dirty="0"/>
              <a:t>2</a:t>
            </a:r>
            <a:r>
              <a:rPr kumimoji="1" lang="en-US" altLang="zh-TW" dirty="0"/>
              <a:t>/H</a:t>
            </a:r>
            <a:r>
              <a:rPr kumimoji="1" lang="en-US" altLang="zh-TW" baseline="-25000" dirty="0"/>
              <a:t>2</a:t>
            </a:r>
            <a:r>
              <a:rPr kumimoji="1" lang="en-US" altLang="zh-TW" baseline="30000" dirty="0"/>
              <a:t>+</a:t>
            </a:r>
            <a:r>
              <a:rPr kumimoji="1" lang="en-US" altLang="zh-TW" dirty="0"/>
              <a:t>):</a:t>
            </a:r>
            <a:r>
              <a:rPr kumimoji="1" lang="zh-TW" altLang="en-US" dirty="0"/>
              <a:t> </a:t>
            </a:r>
            <a:r>
              <a:rPr kumimoji="1" lang="en-US" altLang="zh-TW" dirty="0"/>
              <a:t>SOI</a:t>
            </a:r>
            <a:r>
              <a:rPr kumimoji="1" lang="zh-TW" altLang="en-US" dirty="0"/>
              <a:t> </a:t>
            </a:r>
            <a:r>
              <a:rPr kumimoji="1" lang="en-US" altLang="zh-TW" dirty="0"/>
              <a:t>to</a:t>
            </a:r>
            <a:r>
              <a:rPr kumimoji="1" lang="zh-TW" altLang="en-US" dirty="0"/>
              <a:t> </a:t>
            </a:r>
            <a:r>
              <a:rPr kumimoji="1" lang="en-US" altLang="zh-TW" dirty="0"/>
              <a:t>Northern Solstice</a:t>
            </a:r>
          </a:p>
          <a:p>
            <a:endParaRPr kumimoji="1" lang="en-US" altLang="zh-TW" dirty="0"/>
          </a:p>
          <a:p>
            <a:r>
              <a:rPr kumimoji="1" lang="en-US" altLang="zh-TW" dirty="0"/>
              <a:t>Model</a:t>
            </a:r>
            <a:r>
              <a:rPr kumimoji="1" lang="zh-TW" altLang="en-US" dirty="0"/>
              <a:t> </a:t>
            </a:r>
            <a:r>
              <a:rPr kumimoji="1" lang="en-US" altLang="zh-TW" dirty="0"/>
              <a:t>densities</a:t>
            </a:r>
            <a:r>
              <a:rPr kumimoji="1" lang="zh-TW" altLang="en-US" dirty="0"/>
              <a:t> </a:t>
            </a:r>
            <a:r>
              <a:rPr kumimoji="1" lang="en-US" altLang="zh-TW" dirty="0"/>
              <a:t>vs.</a:t>
            </a:r>
            <a:r>
              <a:rPr kumimoji="1" lang="zh-TW" altLang="en-US" dirty="0"/>
              <a:t> </a:t>
            </a:r>
            <a:r>
              <a:rPr kumimoji="1" lang="en-US" altLang="zh-TW" dirty="0"/>
              <a:t>Cassini</a:t>
            </a:r>
            <a:r>
              <a:rPr kumimoji="1" lang="zh-TW" altLang="en-US" dirty="0"/>
              <a:t> </a:t>
            </a:r>
            <a:r>
              <a:rPr kumimoji="1" lang="en-US" altLang="zh-TW" dirty="0"/>
              <a:t>INMS</a:t>
            </a:r>
            <a:r>
              <a:rPr kumimoji="1" lang="zh-TW" altLang="en-US" dirty="0"/>
              <a:t> </a:t>
            </a:r>
            <a:r>
              <a:rPr kumimoji="1" lang="en-US" altLang="zh-TW" dirty="0"/>
              <a:t>F-ring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&amp;</a:t>
            </a:r>
            <a:r>
              <a:rPr kumimoji="1" lang="zh-TW" altLang="en-US" dirty="0"/>
              <a:t> </a:t>
            </a:r>
            <a:r>
              <a:rPr kumimoji="1" lang="en-US" altLang="zh-TW" dirty="0"/>
              <a:t>Proximal</a:t>
            </a:r>
            <a:r>
              <a:rPr kumimoji="1" lang="zh-TW" altLang="en-US" dirty="0"/>
              <a:t> </a:t>
            </a:r>
            <a:r>
              <a:rPr kumimoji="1" lang="en-US" altLang="zh-TW" dirty="0"/>
              <a:t>data</a:t>
            </a:r>
          </a:p>
          <a:p>
            <a:pPr marL="0" indent="0">
              <a:buNone/>
            </a:pPr>
            <a:r>
              <a:rPr kumimoji="1" lang="zh-TW" altLang="zh-TW" dirty="0"/>
              <a:t> </a:t>
            </a:r>
            <a:r>
              <a:rPr kumimoji="1" lang="zh-TW" altLang="en-US" dirty="0"/>
              <a:t>  </a:t>
            </a:r>
            <a:r>
              <a:rPr kumimoji="1" lang="en-US" altLang="zh-TW" dirty="0"/>
              <a:t>=&gt;</a:t>
            </a:r>
            <a:r>
              <a:rPr kumimoji="1" lang="zh-TW" altLang="en-US" dirty="0"/>
              <a:t> </a:t>
            </a:r>
            <a:r>
              <a:rPr kumimoji="1" lang="en-US" altLang="zh-TW" dirty="0"/>
              <a:t>Sign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small</a:t>
            </a:r>
            <a:r>
              <a:rPr kumimoji="1" lang="zh-TW" altLang="en-US" dirty="0"/>
              <a:t> </a:t>
            </a:r>
            <a:r>
              <a:rPr kumimoji="1" lang="en-US" altLang="zh-TW" dirty="0"/>
              <a:t>grain</a:t>
            </a:r>
            <a:r>
              <a:rPr kumimoji="1" lang="zh-TW" altLang="en-US" dirty="0"/>
              <a:t> </a:t>
            </a:r>
            <a:r>
              <a:rPr kumimoji="1" lang="en-US" altLang="zh-TW" dirty="0"/>
              <a:t>impacts</a:t>
            </a:r>
          </a:p>
          <a:p>
            <a:pPr marL="0" indent="0">
              <a:buNone/>
            </a:pPr>
            <a:r>
              <a:rPr kumimoji="1" lang="zh-TW" altLang="zh-TW" dirty="0"/>
              <a:t> </a:t>
            </a:r>
            <a:r>
              <a:rPr kumimoji="1" lang="zh-TW" altLang="en-US" dirty="0"/>
              <a:t>  </a:t>
            </a:r>
            <a:r>
              <a:rPr kumimoji="1" lang="en-US" altLang="zh-TW" dirty="0"/>
              <a:t>=&gt;</a:t>
            </a:r>
            <a:r>
              <a:rPr kumimoji="1" lang="zh-TW" altLang="en-US" dirty="0"/>
              <a:t> </a:t>
            </a:r>
            <a:r>
              <a:rPr kumimoji="1" lang="en-US" altLang="zh-TW" dirty="0"/>
              <a:t>More</a:t>
            </a:r>
            <a:r>
              <a:rPr kumimoji="1" lang="zh-TW" altLang="en-US" dirty="0"/>
              <a:t> </a:t>
            </a:r>
            <a:r>
              <a:rPr kumimoji="1" lang="en-US" altLang="zh-TW" dirty="0"/>
              <a:t>carbon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than</a:t>
            </a:r>
            <a:r>
              <a:rPr kumimoji="1" lang="zh-TW" altLang="en-US" dirty="0"/>
              <a:t>  </a:t>
            </a:r>
            <a:r>
              <a:rPr kumimoji="1" lang="en-US" altLang="zh-TW" dirty="0"/>
              <a:t>previously</a:t>
            </a:r>
            <a:r>
              <a:rPr kumimoji="1" lang="zh-TW" altLang="en-US" dirty="0"/>
              <a:t> </a:t>
            </a:r>
            <a:r>
              <a:rPr kumimoji="1" lang="en-US" altLang="zh-TW" dirty="0"/>
              <a:t>thought</a:t>
            </a:r>
          </a:p>
          <a:p>
            <a:endParaRPr kumimoji="1" lang="en-US" altLang="zh-TW" dirty="0"/>
          </a:p>
          <a:p>
            <a:r>
              <a:rPr kumimoji="1" lang="en-US" altLang="zh-TW" dirty="0"/>
              <a:t>Transport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/>
              <a:t>the</a:t>
            </a:r>
            <a:r>
              <a:rPr kumimoji="1" lang="zh-TW" altLang="en-US" dirty="0"/>
              <a:t> </a:t>
            </a:r>
            <a:r>
              <a:rPr kumimoji="1" lang="en-US" altLang="zh-TW" dirty="0"/>
              <a:t>ring</a:t>
            </a:r>
            <a:r>
              <a:rPr kumimoji="1" lang="zh-TW" altLang="en-US" dirty="0"/>
              <a:t> </a:t>
            </a:r>
            <a:r>
              <a:rPr kumimoji="1" lang="en-US" altLang="zh-TW" dirty="0"/>
              <a:t>material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into</a:t>
            </a:r>
            <a:r>
              <a:rPr kumimoji="1" lang="zh-TW" altLang="en-US" dirty="0"/>
              <a:t> </a:t>
            </a:r>
            <a:r>
              <a:rPr kumimoji="1" lang="en-US" altLang="zh-TW" dirty="0"/>
              <a:t>Saturn’s</a:t>
            </a:r>
            <a:r>
              <a:rPr kumimoji="1" lang="zh-TW" altLang="en-US" dirty="0"/>
              <a:t> </a:t>
            </a:r>
            <a:r>
              <a:rPr kumimoji="1" lang="en-US" altLang="zh-TW" dirty="0"/>
              <a:t>upper</a:t>
            </a:r>
            <a:r>
              <a:rPr kumimoji="1" lang="zh-TW" altLang="en-US" dirty="0"/>
              <a:t> </a:t>
            </a:r>
            <a:r>
              <a:rPr kumimoji="1" lang="en-US" altLang="zh-TW" dirty="0"/>
              <a:t>atmosphere</a:t>
            </a:r>
            <a:r>
              <a:rPr kumimoji="1"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220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7"/>
          <a:stretch/>
        </p:blipFill>
        <p:spPr bwMode="auto">
          <a:xfrm>
            <a:off x="0" y="3643075"/>
            <a:ext cx="9144000" cy="32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311028" y="1386565"/>
            <a:ext cx="3989809" cy="2649930"/>
            <a:chOff x="1828800" y="1752600"/>
            <a:chExt cx="5449887" cy="3389313"/>
          </a:xfrm>
        </p:grpSpPr>
        <p:pic>
          <p:nvPicPr>
            <p:cNvPr id="11" name="Picture 3">
              <a:hlinkClick r:id="rId4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752600"/>
              <a:ext cx="5449887" cy="338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3810000" y="2743200"/>
              <a:ext cx="6604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O</a:t>
              </a:r>
              <a:r>
                <a:rPr lang="en-US" sz="2400" b="1" baseline="30000" dirty="0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  <p:sp>
          <p:nvSpPr>
            <p:cNvPr id="13" name="Rectangle 6"/>
            <p:cNvSpPr>
              <a:spLocks/>
            </p:cNvSpPr>
            <p:nvPr/>
          </p:nvSpPr>
          <p:spPr bwMode="auto">
            <a:xfrm>
              <a:off x="5257800" y="2057401"/>
              <a:ext cx="981606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35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O</a:t>
              </a:r>
              <a:r>
                <a:rPr lang="en-US" sz="2400" b="1" baseline="-25000" dirty="0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2966668" y="3617332"/>
            <a:ext cx="218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Waite</a:t>
            </a:r>
            <a:r>
              <a:rPr kumimoji="1" lang="zh-TW" altLang="en-US" sz="2000" dirty="0"/>
              <a:t> </a:t>
            </a:r>
            <a:r>
              <a:rPr kumimoji="1" lang="en-US" altLang="zh-TW" sz="2000" dirty="0"/>
              <a:t>et</a:t>
            </a:r>
            <a:r>
              <a:rPr kumimoji="1" lang="zh-TW" altLang="en-US" sz="2000" dirty="0"/>
              <a:t> </a:t>
            </a:r>
            <a:r>
              <a:rPr kumimoji="1" lang="en-US" altLang="zh-TW" sz="2000" dirty="0"/>
              <a:t>al.,</a:t>
            </a:r>
            <a:r>
              <a:rPr kumimoji="1" lang="zh-TW" altLang="en-US" sz="2000" dirty="0"/>
              <a:t> </a:t>
            </a:r>
            <a:r>
              <a:rPr kumimoji="1" lang="en-US" altLang="zh-TW" sz="2000" dirty="0"/>
              <a:t>2005</a:t>
            </a:r>
            <a:endParaRPr kumimoji="1" lang="zh-TW" altLang="en-US" sz="2000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721" y="1386565"/>
            <a:ext cx="3240788" cy="243059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5257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>
                <a:solidFill>
                  <a:srgbClr val="660066"/>
                </a:solidFill>
              </a:rPr>
              <a:t>Detections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of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O</a:t>
            </a:r>
            <a:r>
              <a:rPr kumimoji="1" lang="en-US" altLang="zh-TW" baseline="-25000" dirty="0">
                <a:solidFill>
                  <a:srgbClr val="660066"/>
                </a:solidFill>
              </a:rPr>
              <a:t>2</a:t>
            </a:r>
            <a:r>
              <a:rPr kumimoji="1" lang="en-US" altLang="zh-TW" baseline="30000" dirty="0">
                <a:solidFill>
                  <a:srgbClr val="660066"/>
                </a:solidFill>
              </a:rPr>
              <a:t>+</a:t>
            </a:r>
            <a:r>
              <a:rPr kumimoji="1" lang="en-US" altLang="zh-TW" dirty="0">
                <a:solidFill>
                  <a:srgbClr val="660066"/>
                </a:solidFill>
              </a:rPr>
              <a:t>/O</a:t>
            </a:r>
            <a:r>
              <a:rPr kumimoji="1" lang="en-US" altLang="zh-TW" baseline="30000" dirty="0">
                <a:solidFill>
                  <a:srgbClr val="660066"/>
                </a:solidFill>
              </a:rPr>
              <a:t>+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over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the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main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rings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at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SOI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by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Cassini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INMS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&amp;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r>
              <a:rPr kumimoji="1" lang="en-US" altLang="zh-TW" dirty="0">
                <a:solidFill>
                  <a:srgbClr val="660066"/>
                </a:solidFill>
              </a:rPr>
              <a:t>CAPS</a:t>
            </a:r>
            <a:r>
              <a:rPr kumimoji="1" lang="zh-TW" altLang="en-US" dirty="0">
                <a:solidFill>
                  <a:srgbClr val="660066"/>
                </a:solidFill>
              </a:rPr>
              <a:t> </a:t>
            </a:r>
            <a:br>
              <a:rPr kumimoji="1" lang="en-US" altLang="zh-TW" dirty="0">
                <a:solidFill>
                  <a:srgbClr val="660066"/>
                </a:solidFill>
              </a:rPr>
            </a:br>
            <a:r>
              <a:rPr kumimoji="1" lang="en-US" altLang="zh-TW" sz="2200" b="1" i="1" dirty="0">
                <a:solidFill>
                  <a:srgbClr val="660066"/>
                </a:solidFill>
              </a:rPr>
              <a:t>(</a:t>
            </a:r>
            <a:r>
              <a:rPr kumimoji="1" lang="en-US" altLang="zh-TW" sz="2200" b="1" i="1" dirty="0" err="1">
                <a:solidFill>
                  <a:srgbClr val="660066"/>
                </a:solidFill>
              </a:rPr>
              <a:t>Tokar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et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al.,2005: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Waite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et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al.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,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2005;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Elrod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et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al.</a:t>
            </a:r>
            <a:r>
              <a:rPr kumimoji="1" lang="zh-TW" altLang="en-US" sz="22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200" b="1" i="1" dirty="0">
                <a:solidFill>
                  <a:srgbClr val="660066"/>
                </a:solidFill>
              </a:rPr>
              <a:t>2012)</a:t>
            </a:r>
            <a:endParaRPr kumimoji="1" lang="zh-TW" altLang="en-US" sz="2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62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5118644" y="478018"/>
            <a:ext cx="3966450" cy="3665285"/>
            <a:chOff x="3001203" y="1698108"/>
            <a:chExt cx="5858030" cy="549202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6" r="3080" b="1876"/>
            <a:stretch/>
          </p:blipFill>
          <p:spPr bwMode="auto">
            <a:xfrm>
              <a:off x="3001203" y="1698108"/>
              <a:ext cx="5858030" cy="549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3"/>
            <p:cNvCxnSpPr/>
            <p:nvPr/>
          </p:nvCxnSpPr>
          <p:spPr>
            <a:xfrm>
              <a:off x="4876800" y="3460810"/>
              <a:ext cx="533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4"/>
            <p:cNvSpPr txBox="1"/>
            <p:nvPr/>
          </p:nvSpPr>
          <p:spPr>
            <a:xfrm>
              <a:off x="6113461" y="3248790"/>
              <a:ext cx="1412676" cy="60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B-ring</a:t>
              </a:r>
            </a:p>
          </p:txBody>
        </p:sp>
        <p:cxnSp>
          <p:nvCxnSpPr>
            <p:cNvPr id="9" name="Straight Connector 6"/>
            <p:cNvCxnSpPr/>
            <p:nvPr/>
          </p:nvCxnSpPr>
          <p:spPr>
            <a:xfrm>
              <a:off x="7242148" y="4193480"/>
              <a:ext cx="381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8"/>
            <p:cNvSpPr txBox="1"/>
            <p:nvPr/>
          </p:nvSpPr>
          <p:spPr>
            <a:xfrm>
              <a:off x="6819800" y="4145256"/>
              <a:ext cx="1521068" cy="60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A-ring</a:t>
              </a: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12" y="75406"/>
            <a:ext cx="9144000" cy="756945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zh-TW" sz="3600" b="1" dirty="0">
                <a:solidFill>
                  <a:srgbClr val="C00000"/>
                </a:solidFill>
              </a:rPr>
              <a:t>O</a:t>
            </a:r>
            <a:r>
              <a:rPr kumimoji="1" lang="en-US" altLang="zh-TW" sz="3600" b="1" baseline="-25000" dirty="0">
                <a:solidFill>
                  <a:srgbClr val="C00000"/>
                </a:solidFill>
              </a:rPr>
              <a:t>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/O</a:t>
            </a:r>
            <a:r>
              <a:rPr kumimoji="1" lang="en-US" altLang="zh-TW" sz="3600" b="1" baseline="-25000" dirty="0">
                <a:solidFill>
                  <a:srgbClr val="C00000"/>
                </a:solidFill>
              </a:rPr>
              <a:t>2</a:t>
            </a:r>
            <a:r>
              <a:rPr kumimoji="1" lang="en-US" altLang="zh-TW" sz="3600" b="1" baseline="30000" dirty="0">
                <a:solidFill>
                  <a:srgbClr val="C00000"/>
                </a:solidFill>
              </a:rPr>
              <a:t>+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;</a:t>
            </a:r>
            <a:r>
              <a:rPr kumimoji="1" lang="en-US" altLang="zh-TW" sz="3600" b="1" baseline="30000" dirty="0">
                <a:solidFill>
                  <a:srgbClr val="C00000"/>
                </a:solidFill>
              </a:rPr>
              <a:t> </a:t>
            </a:r>
            <a:r>
              <a:rPr kumimoji="1" lang="zh-TW" altLang="en-US" sz="3600" b="1" baseline="30000" dirty="0">
                <a:solidFill>
                  <a:srgbClr val="C00000"/>
                </a:solidFill>
              </a:rPr>
              <a:t> 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H</a:t>
            </a:r>
            <a:r>
              <a:rPr kumimoji="1" lang="en-US" altLang="zh-TW" sz="3600" b="1" baseline="-25000" dirty="0">
                <a:solidFill>
                  <a:srgbClr val="C00000"/>
                </a:solidFill>
              </a:rPr>
              <a:t>2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/H</a:t>
            </a:r>
            <a:r>
              <a:rPr kumimoji="1" lang="en-US" altLang="zh-TW" sz="3600" b="1" baseline="-25000" dirty="0">
                <a:solidFill>
                  <a:srgbClr val="C00000"/>
                </a:solidFill>
              </a:rPr>
              <a:t>2</a:t>
            </a:r>
            <a:r>
              <a:rPr kumimoji="1" lang="en-US" altLang="zh-TW" sz="3600" b="1" baseline="30000" dirty="0">
                <a:solidFill>
                  <a:srgbClr val="C00000"/>
                </a:solidFill>
              </a:rPr>
              <a:t>+</a:t>
            </a:r>
            <a:r>
              <a:rPr kumimoji="1" lang="zh-TW" altLang="en-US" sz="3600" b="1" baseline="30000" dirty="0">
                <a:solidFill>
                  <a:srgbClr val="C00000"/>
                </a:solidFill>
              </a:rPr>
              <a:t> 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at</a:t>
            </a:r>
            <a:r>
              <a:rPr kumimoji="1" lang="zh-TW" altLang="en-US" sz="3600" b="1" dirty="0">
                <a:solidFill>
                  <a:srgbClr val="C00000"/>
                </a:solidFill>
              </a:rPr>
              <a:t> 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SOI</a:t>
            </a:r>
            <a:r>
              <a:rPr kumimoji="1" lang="en-US" altLang="zh-TW" sz="3600" b="1" baseline="30000" dirty="0">
                <a:solidFill>
                  <a:srgbClr val="C00000"/>
                </a:solidFill>
              </a:rPr>
              <a:t>:</a:t>
            </a:r>
            <a:r>
              <a:rPr kumimoji="1" lang="zh-TW" altLang="en-US" sz="3600" b="1" baseline="30000" dirty="0">
                <a:solidFill>
                  <a:srgbClr val="C00000"/>
                </a:solidFill>
              </a:rPr>
              <a:t>  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Ring</a:t>
            </a:r>
            <a:r>
              <a:rPr kumimoji="1" lang="zh-TW" altLang="en-US" sz="3600" b="1" dirty="0">
                <a:solidFill>
                  <a:srgbClr val="C00000"/>
                </a:solidFill>
              </a:rPr>
              <a:t> </a:t>
            </a:r>
            <a:r>
              <a:rPr kumimoji="1" lang="en-US" altLang="zh-TW" sz="3600" b="1" dirty="0">
                <a:solidFill>
                  <a:srgbClr val="C00000"/>
                </a:solidFill>
              </a:rPr>
              <a:t>atmosphere/ionosphere </a:t>
            </a:r>
            <a:r>
              <a:rPr kumimoji="1" lang="en-US" altLang="zh-TW" sz="3100" b="1" dirty="0"/>
              <a:t>Tseng</a:t>
            </a:r>
            <a:r>
              <a:rPr kumimoji="1" lang="zh-TW" altLang="en-US" sz="3100" b="1" dirty="0"/>
              <a:t> </a:t>
            </a:r>
            <a:r>
              <a:rPr kumimoji="1" lang="en-US" altLang="zh-TW" sz="3100" b="1" dirty="0"/>
              <a:t>et</a:t>
            </a:r>
            <a:r>
              <a:rPr kumimoji="1" lang="zh-TW" altLang="en-US" sz="3100" b="1" dirty="0"/>
              <a:t> </a:t>
            </a:r>
            <a:r>
              <a:rPr kumimoji="1" lang="en-US" altLang="zh-TW" sz="3100" b="1" dirty="0"/>
              <a:t>al.,</a:t>
            </a:r>
            <a:r>
              <a:rPr kumimoji="1" lang="zh-TW" altLang="en-US" sz="3100" b="1" dirty="0"/>
              <a:t> </a:t>
            </a:r>
            <a:r>
              <a:rPr kumimoji="1" lang="en-US" altLang="zh-TW" sz="3100" b="1" dirty="0"/>
              <a:t>2010;</a:t>
            </a:r>
            <a:r>
              <a:rPr kumimoji="1" lang="zh-TW" altLang="en-US" sz="3100" b="1" dirty="0"/>
              <a:t> </a:t>
            </a:r>
            <a:r>
              <a:rPr kumimoji="1" lang="en-US" altLang="zh-TW" sz="3100" b="1" dirty="0"/>
              <a:t>2011</a:t>
            </a:r>
            <a:endParaRPr kumimoji="1" lang="zh-TW" altLang="en-US" sz="3100" b="1" dirty="0"/>
          </a:p>
        </p:txBody>
      </p:sp>
      <p:sp>
        <p:nvSpPr>
          <p:cNvPr id="16" name="矩形 15"/>
          <p:cNvSpPr/>
          <p:nvPr/>
        </p:nvSpPr>
        <p:spPr>
          <a:xfrm>
            <a:off x="7475116" y="882904"/>
            <a:ext cx="77062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3200" b="1" dirty="0">
                <a:solidFill>
                  <a:srgbClr val="FFFFFF"/>
                </a:solidFill>
              </a:rPr>
              <a:t>O</a:t>
            </a:r>
            <a:r>
              <a:rPr kumimoji="1" lang="en-US" altLang="zh-TW" sz="3200" b="1" baseline="-25000" dirty="0">
                <a:solidFill>
                  <a:srgbClr val="FFFFFF"/>
                </a:solidFill>
              </a:rPr>
              <a:t>2</a:t>
            </a:r>
            <a:r>
              <a:rPr kumimoji="1" lang="en-US" altLang="zh-TW" sz="3200" b="1" baseline="30000" dirty="0">
                <a:solidFill>
                  <a:srgbClr val="FFFFFF"/>
                </a:solidFill>
              </a:rPr>
              <a:t>+</a:t>
            </a:r>
            <a:endParaRPr lang="zh-TW" altLang="en-US" sz="3200" b="1" baseline="30000" dirty="0">
              <a:solidFill>
                <a:srgbClr val="FFFFFF"/>
              </a:solidFill>
            </a:endParaRPr>
          </a:p>
        </p:txBody>
      </p:sp>
      <p:pic>
        <p:nvPicPr>
          <p:cNvPr id="24" name="圖片 23" descr="螢幕快照 2017-02-27 下午9.37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39" y="3770167"/>
            <a:ext cx="3330579" cy="306603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520468" y="4022338"/>
            <a:ext cx="93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>
                <a:solidFill>
                  <a:schemeClr val="bg1"/>
                </a:solidFill>
              </a:rPr>
              <a:t>H</a:t>
            </a:r>
            <a:r>
              <a:rPr kumimoji="1" lang="en-US" altLang="zh-TW" sz="3600" b="1" baseline="-25000" dirty="0">
                <a:solidFill>
                  <a:schemeClr val="bg1"/>
                </a:solidFill>
              </a:rPr>
              <a:t>2</a:t>
            </a:r>
            <a:r>
              <a:rPr kumimoji="1" lang="en-US" altLang="zh-TW" sz="3600" b="1" baseline="30000" dirty="0">
                <a:solidFill>
                  <a:schemeClr val="bg1"/>
                </a:solidFill>
              </a:rPr>
              <a:t>+</a:t>
            </a:r>
            <a:endParaRPr kumimoji="1" lang="zh-TW" altLang="en-US" sz="3600" b="1" baseline="30000" dirty="0">
              <a:solidFill>
                <a:schemeClr val="bg1"/>
              </a:solidFill>
            </a:endParaRPr>
          </a:p>
        </p:txBody>
      </p:sp>
      <p:cxnSp>
        <p:nvCxnSpPr>
          <p:cNvPr id="30" name="直線箭頭接點 29"/>
          <p:cNvCxnSpPr/>
          <p:nvPr/>
        </p:nvCxnSpPr>
        <p:spPr>
          <a:xfrm>
            <a:off x="8343330" y="1090353"/>
            <a:ext cx="0" cy="5514897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箭頭接點 25"/>
          <p:cNvCxnSpPr/>
          <p:nvPr/>
        </p:nvCxnSpPr>
        <p:spPr>
          <a:xfrm>
            <a:off x="7225942" y="1198246"/>
            <a:ext cx="0" cy="5514897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群組 3"/>
          <p:cNvGrpSpPr/>
          <p:nvPr/>
        </p:nvGrpSpPr>
        <p:grpSpPr>
          <a:xfrm>
            <a:off x="541066" y="832351"/>
            <a:ext cx="4029469" cy="6025649"/>
            <a:chOff x="831214" y="832351"/>
            <a:chExt cx="4029469" cy="6025649"/>
          </a:xfrm>
        </p:grpSpPr>
        <p:pic>
          <p:nvPicPr>
            <p:cNvPr id="31" name="圖片 30" descr="螢幕快照 2017-02-20 下午4.31.1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" t="3449" r="7343" b="3374"/>
            <a:stretch/>
          </p:blipFill>
          <p:spPr>
            <a:xfrm>
              <a:off x="1048779" y="832351"/>
              <a:ext cx="3811904" cy="6025649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1528841" y="5293943"/>
              <a:ext cx="1946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000" b="1" dirty="0">
                  <a:solidFill>
                    <a:srgbClr val="FFFFFF"/>
                  </a:solidFill>
                </a:rPr>
                <a:t>Proximal</a:t>
              </a:r>
              <a:r>
                <a:rPr kumimoji="1" lang="zh-TW" altLang="en-US" sz="2000" b="1" dirty="0">
                  <a:solidFill>
                    <a:srgbClr val="FFFFFF"/>
                  </a:solidFill>
                </a:rPr>
                <a:t> </a:t>
              </a:r>
              <a:r>
                <a:rPr kumimoji="1" lang="en-US" altLang="zh-TW" sz="2000" b="1" dirty="0">
                  <a:solidFill>
                    <a:srgbClr val="FFFFFF"/>
                  </a:solidFill>
                </a:rPr>
                <a:t>orbits</a:t>
              </a:r>
              <a:endParaRPr kumimoji="1" lang="zh-TW" alt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2567815" y="4126710"/>
              <a:ext cx="1587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000" b="1" dirty="0">
                  <a:solidFill>
                    <a:srgbClr val="FFFFFF"/>
                  </a:solidFill>
                </a:rPr>
                <a:t>F-ring</a:t>
              </a:r>
              <a:r>
                <a:rPr kumimoji="1" lang="zh-TW" altLang="en-US" sz="2000" b="1" dirty="0">
                  <a:solidFill>
                    <a:srgbClr val="FFFFFF"/>
                  </a:solidFill>
                </a:rPr>
                <a:t> </a:t>
              </a:r>
              <a:r>
                <a:rPr kumimoji="1" lang="en-US" altLang="zh-TW" sz="2000" b="1" dirty="0">
                  <a:solidFill>
                    <a:srgbClr val="FFFFFF"/>
                  </a:solidFill>
                </a:rPr>
                <a:t>flybys</a:t>
              </a:r>
              <a:endParaRPr kumimoji="1" lang="zh-TW" alt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32" name="橢圓 31"/>
            <p:cNvSpPr>
              <a:spLocks noChangeAspect="1"/>
            </p:cNvSpPr>
            <p:nvPr/>
          </p:nvSpPr>
          <p:spPr>
            <a:xfrm>
              <a:off x="831214" y="3104301"/>
              <a:ext cx="1181406" cy="118131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cxnSp>
          <p:nvCxnSpPr>
            <p:cNvPr id="33" name="直線箭頭接點 32"/>
            <p:cNvCxnSpPr/>
            <p:nvPr/>
          </p:nvCxnSpPr>
          <p:spPr>
            <a:xfrm>
              <a:off x="2045992" y="978517"/>
              <a:ext cx="0" cy="5281265"/>
            </a:xfrm>
            <a:prstGeom prst="straightConnector1">
              <a:avLst/>
            </a:prstGeom>
            <a:ln w="50800">
              <a:solidFill>
                <a:schemeClr val="bg1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箭頭接點 33"/>
            <p:cNvCxnSpPr/>
            <p:nvPr/>
          </p:nvCxnSpPr>
          <p:spPr>
            <a:xfrm>
              <a:off x="2721166" y="1118217"/>
              <a:ext cx="0" cy="5128865"/>
            </a:xfrm>
            <a:prstGeom prst="straightConnector1">
              <a:avLst/>
            </a:prstGeom>
            <a:ln w="50800">
              <a:solidFill>
                <a:schemeClr val="bg1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2892667" y="1175292"/>
              <a:ext cx="582210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TW" sz="3200" b="1" dirty="0">
                  <a:solidFill>
                    <a:schemeClr val="bg1"/>
                  </a:solidFill>
                </a:rPr>
                <a:t>H</a:t>
              </a:r>
              <a:r>
                <a:rPr kumimoji="1" lang="en-US" altLang="zh-TW" sz="3200" b="1" baseline="-25000" dirty="0">
                  <a:solidFill>
                    <a:schemeClr val="bg1"/>
                  </a:solidFill>
                </a:rPr>
                <a:t>2</a:t>
              </a:r>
              <a:endParaRPr kumimoji="1" lang="zh-TW" altLang="en-US" sz="32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8631" y="1839944"/>
            <a:ext cx="3313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FFFF00"/>
                </a:solidFill>
                <a:latin typeface="Calibri" charset="0"/>
                <a:ea typeface="宋体" charset="0"/>
                <a:cs typeface="Times New Roman" charset="0"/>
              </a:rPr>
              <a:t>H</a:t>
            </a:r>
            <a:r>
              <a:rPr lang="en-US" altLang="zh-TW" sz="2000" b="1" baseline="-25000" dirty="0">
                <a:solidFill>
                  <a:srgbClr val="FFFF00"/>
                </a:solidFill>
                <a:latin typeface="Calibri" charset="0"/>
                <a:ea typeface="宋体" charset="0"/>
                <a:cs typeface="Times New Roman" charset="0"/>
              </a:rPr>
              <a:t>2</a:t>
            </a:r>
            <a:r>
              <a:rPr lang="en-US" altLang="zh-TW" sz="2000" b="1" dirty="0">
                <a:solidFill>
                  <a:srgbClr val="FFFF00"/>
                </a:solidFill>
                <a:latin typeface="Calibri" charset="0"/>
                <a:ea typeface="宋体" charset="0"/>
                <a:cs typeface="Times New Roman" charset="0"/>
              </a:rPr>
              <a:t> &amp; O</a:t>
            </a:r>
            <a:r>
              <a:rPr lang="en-US" altLang="zh-TW" sz="2000" b="1" baseline="-25000" dirty="0">
                <a:solidFill>
                  <a:srgbClr val="FFFF00"/>
                </a:solidFill>
                <a:latin typeface="Calibri" charset="0"/>
                <a:ea typeface="宋体" charset="0"/>
                <a:cs typeface="Times New Roman" charset="0"/>
              </a:rPr>
              <a:t>2</a:t>
            </a:r>
            <a:r>
              <a:rPr lang="en-US" altLang="zh-TW" sz="2000" b="1" dirty="0">
                <a:solidFill>
                  <a:srgbClr val="FFFF00"/>
                </a:solidFill>
                <a:latin typeface="Calibri" charset="0"/>
                <a:ea typeface="宋体" charset="0"/>
                <a:cs typeface="Times New Roman" charset="0"/>
              </a:rPr>
              <a:t> in a</a:t>
            </a:r>
            <a:r>
              <a:rPr lang="zh-TW" altLang="en-US" sz="2000" b="1" dirty="0">
                <a:solidFill>
                  <a:srgbClr val="FFFF00"/>
                </a:solidFill>
                <a:latin typeface="Calibri" charset="0"/>
                <a:ea typeface="宋体" charset="0"/>
                <a:cs typeface="Times New Roman" charset="0"/>
              </a:rPr>
              <a:t> </a:t>
            </a:r>
            <a:r>
              <a:rPr lang="en-US" altLang="zh-TW" sz="2000" b="1" dirty="0">
                <a:solidFill>
                  <a:srgbClr val="FFFF00"/>
                </a:solidFill>
                <a:latin typeface="Calibri" charset="0"/>
                <a:ea typeface="宋体" charset="0"/>
                <a:cs typeface="Times New Roman" charset="0"/>
              </a:rPr>
              <a:t>ratio of 2:1 </a:t>
            </a:r>
          </a:p>
        </p:txBody>
      </p:sp>
    </p:spTree>
    <p:extLst>
      <p:ext uri="{BB962C8B-B14F-4D97-AF65-F5344CB8AC3E}">
        <p14:creationId xmlns:p14="http://schemas.microsoft.com/office/powerpoint/2010/main" val="347969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7201"/>
          </a:xfrm>
          <a:ln/>
        </p:spPr>
        <p:txBody>
          <a:bodyPr vert="horz" lIns="91440" tIns="45720" rIns="81279" bIns="45720" rtlCol="0" anchor="b">
            <a:normAutofit/>
          </a:bodyPr>
          <a:lstStyle/>
          <a:p>
            <a:r>
              <a:rPr lang="en-US" altLang="en-US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Seasonal </a:t>
            </a:r>
            <a:r>
              <a:rPr lang="en-US" altLang="zh-TW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v</a:t>
            </a:r>
            <a:r>
              <a:rPr lang="en-US" altLang="en-US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ariations</a:t>
            </a:r>
            <a:r>
              <a:rPr lang="zh-TW" altLang="en-US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altLang="zh-TW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of</a:t>
            </a:r>
            <a:r>
              <a:rPr lang="zh-TW" altLang="en-US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altLang="zh-TW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the</a:t>
            </a:r>
            <a:r>
              <a:rPr lang="zh-TW" altLang="en-US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altLang="zh-TW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ring</a:t>
            </a:r>
            <a:r>
              <a:rPr lang="zh-TW" altLang="en-US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 </a:t>
            </a:r>
            <a:r>
              <a:rPr lang="en-US" altLang="zh-TW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atmosphere</a:t>
            </a:r>
            <a:r>
              <a:rPr lang="en-US" altLang="en-US" sz="3600" b="1" dirty="0">
                <a:solidFill>
                  <a:srgbClr val="0000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 </a:t>
            </a:r>
            <a:endParaRPr lang="en-US" altLang="en-US" sz="3600" dirty="0">
              <a:latin typeface="Times New Roman Bold" charset="0"/>
              <a:ea typeface="儷宋 Pro" charset="0"/>
              <a:cs typeface="儷宋 Pro" charset="0"/>
              <a:sym typeface="Times New Roman Bold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70" y="1054187"/>
            <a:ext cx="3059315" cy="27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52400" y="819693"/>
            <a:ext cx="5062170" cy="5651807"/>
            <a:chOff x="4047963" y="1236494"/>
            <a:chExt cx="5062170" cy="5651807"/>
          </a:xfrm>
        </p:grpSpPr>
        <p:pic>
          <p:nvPicPr>
            <p:cNvPr id="19457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963" y="1470988"/>
              <a:ext cx="4918422" cy="4543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2" name="Rectangle 6"/>
            <p:cNvSpPr>
              <a:spLocks/>
            </p:cNvSpPr>
            <p:nvPr/>
          </p:nvSpPr>
          <p:spPr bwMode="auto">
            <a:xfrm>
              <a:off x="4189982" y="5857250"/>
              <a:ext cx="4572000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40639" bIns="0">
              <a:spAutoFit/>
            </a:bodyPr>
            <a:lstStyle>
              <a:lvl1pPr marL="396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4300" dirty="0">
                  <a:latin typeface="Times New Roman Bold Italic" charset="0"/>
                  <a:cs typeface="Times New Roman Bold Italic" charset="0"/>
                  <a:sym typeface="Times New Roman Bold Italic" charset="0"/>
                </a:rPr>
                <a:t> </a:t>
              </a:r>
              <a:r>
                <a:rPr lang="en-US" altLang="en-US" sz="2400" b="1" dirty="0">
                  <a:latin typeface="Times New Roman Bold" charset="0"/>
                  <a:cs typeface="Times New Roman Bold" charset="0"/>
                  <a:sym typeface="Times New Roman Bold" charset="0"/>
                </a:rPr>
                <a:t>O</a:t>
              </a:r>
              <a:r>
                <a:rPr lang="en-US" altLang="en-US" sz="2400" b="1" baseline="-40000" dirty="0">
                  <a:latin typeface="Times New Roman Bold" charset="0"/>
                  <a:cs typeface="Times New Roman Bold" charset="0"/>
                  <a:sym typeface="Times New Roman Bold" charset="0"/>
                </a:rPr>
                <a:t>2</a:t>
              </a:r>
              <a:r>
                <a:rPr lang="en-US" altLang="en-US" sz="2400" b="1" dirty="0">
                  <a:latin typeface="Times New Roman Bold" charset="0"/>
                  <a:cs typeface="Times New Roman Bold" charset="0"/>
                  <a:sym typeface="Times New Roman Bold" charset="0"/>
                </a:rPr>
                <a:t> column density </a:t>
              </a:r>
              <a:r>
                <a:rPr lang="en-US" altLang="zh-TW" sz="2400" b="1" dirty="0">
                  <a:latin typeface="Times New Roman Bold" charset="0"/>
                  <a:cs typeface="Times New Roman Bold" charset="0"/>
                  <a:sym typeface="Times New Roman Bold" charset="0"/>
                </a:rPr>
                <a:t>inside</a:t>
              </a:r>
              <a:r>
                <a:rPr lang="zh-TW" altLang="en-US" sz="2400" b="1" dirty="0">
                  <a:latin typeface="Times New Roman Bold" charset="0"/>
                  <a:cs typeface="Times New Roman Bold" charset="0"/>
                  <a:sym typeface="Times New Roman Bold" charset="0"/>
                </a:rPr>
                <a:t> </a:t>
              </a:r>
              <a:r>
                <a:rPr lang="en-US" altLang="zh-TW" sz="2400" b="1" dirty="0">
                  <a:latin typeface="Times New Roman Bold" charset="0"/>
                  <a:cs typeface="Times New Roman Bold" charset="0"/>
                  <a:sym typeface="Times New Roman Bold" charset="0"/>
                </a:rPr>
                <a:t>10</a:t>
              </a:r>
              <a:r>
                <a:rPr lang="zh-TW" altLang="en-US" sz="2400" b="1" dirty="0">
                  <a:latin typeface="Times New Roman Bold" charset="0"/>
                  <a:cs typeface="Times New Roman Bold" charset="0"/>
                  <a:sym typeface="Times New Roman Bold" charset="0"/>
                </a:rPr>
                <a:t> </a:t>
              </a:r>
              <a:r>
                <a:rPr lang="en-US" altLang="zh-TW" sz="2400" b="1" dirty="0" err="1">
                  <a:latin typeface="Times New Roman Bold" charset="0"/>
                  <a:cs typeface="Times New Roman Bold" charset="0"/>
                  <a:sym typeface="Times New Roman Bold" charset="0"/>
                </a:rPr>
                <a:t>Rs</a:t>
              </a:r>
              <a:endParaRPr lang="en-US" altLang="en-US" sz="2400" b="1" dirty="0">
                <a:latin typeface="Times New Roman Bold" charset="0"/>
                <a:cs typeface="Times New Roman Bold" charset="0"/>
                <a:sym typeface="Times New Roman Bold" charset="0"/>
              </a:endParaRPr>
            </a:p>
            <a:p>
              <a:pPr algn="ctr"/>
              <a:r>
                <a:rPr lang="en-US" altLang="en-US" sz="2400" dirty="0">
                  <a:latin typeface="Times New Roman Bold" charset="0"/>
                  <a:cs typeface="Times New Roman Bold" charset="0"/>
                  <a:sym typeface="Times New Roman Bold" charset="0"/>
                </a:rPr>
                <a:t>Tseng et al., (</a:t>
              </a:r>
              <a:r>
                <a:rPr lang="en-US" altLang="zh-TW" sz="2400" dirty="0">
                  <a:latin typeface="Times New Roman Bold" charset="0"/>
                  <a:cs typeface="Times New Roman Bold" charset="0"/>
                  <a:sym typeface="Times New Roman Bold" charset="0"/>
                </a:rPr>
                <a:t>2010;</a:t>
              </a:r>
              <a:r>
                <a:rPr lang="zh-TW" altLang="en-US" sz="2400" dirty="0">
                  <a:latin typeface="Times New Roman Bold" charset="0"/>
                  <a:cs typeface="Times New Roman Bold" charset="0"/>
                  <a:sym typeface="Times New Roman Bold" charset="0"/>
                </a:rPr>
                <a:t> </a:t>
              </a:r>
              <a:r>
                <a:rPr lang="en-US" altLang="en-US" sz="2400" dirty="0">
                  <a:latin typeface="Times New Roman Bold" charset="0"/>
                  <a:cs typeface="Times New Roman Bold" charset="0"/>
                  <a:sym typeface="Times New Roman Bold" charset="0"/>
                </a:rPr>
                <a:t>2013)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71973" y="1236494"/>
              <a:ext cx="10040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75000"/>
                    </a:schemeClr>
                  </a:solidFill>
                </a:rPr>
                <a:t>Main Rings</a:t>
              </a:r>
            </a:p>
          </p:txBody>
        </p:sp>
        <p:cxnSp>
          <p:nvCxnSpPr>
            <p:cNvPr id="5" name="直線接點 4"/>
            <p:cNvCxnSpPr/>
            <p:nvPr/>
          </p:nvCxnSpPr>
          <p:spPr>
            <a:xfrm>
              <a:off x="5471968" y="1673954"/>
              <a:ext cx="0" cy="3632142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5973972" y="1673954"/>
              <a:ext cx="0" cy="3632142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7"/>
            <p:cNvSpPr txBox="1"/>
            <p:nvPr/>
          </p:nvSpPr>
          <p:spPr>
            <a:xfrm>
              <a:off x="6002949" y="3581407"/>
              <a:ext cx="3107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Scattered component : ion-molecule collisions</a:t>
              </a: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5070822" y="3959381"/>
            <a:ext cx="40731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i="1" dirty="0">
                <a:solidFill>
                  <a:srgbClr val="660066"/>
                </a:solidFill>
              </a:rPr>
              <a:t>Thermal</a:t>
            </a:r>
            <a:r>
              <a:rPr kumimoji="1" lang="zh-TW" altLang="en-US" sz="28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800" b="1" i="1" dirty="0">
                <a:solidFill>
                  <a:srgbClr val="660066"/>
                </a:solidFill>
              </a:rPr>
              <a:t>component</a:t>
            </a:r>
            <a:r>
              <a:rPr kumimoji="1" lang="en-US" altLang="zh-TW" sz="2800" dirty="0">
                <a:solidFill>
                  <a:srgbClr val="660066"/>
                </a:solidFill>
              </a:rPr>
              <a:t>:</a:t>
            </a:r>
          </a:p>
          <a:p>
            <a:pPr algn="ctr"/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scale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height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vs.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ring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temperature</a:t>
            </a:r>
          </a:p>
          <a:p>
            <a:pPr algn="ctr"/>
            <a:r>
              <a:rPr kumimoji="1" lang="en-US" altLang="zh-TW" sz="2800" b="1" i="1" dirty="0">
                <a:solidFill>
                  <a:srgbClr val="660066"/>
                </a:solidFill>
              </a:rPr>
              <a:t>Scattered</a:t>
            </a:r>
            <a:r>
              <a:rPr kumimoji="1" lang="zh-TW" altLang="en-US" sz="28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2800" b="1" i="1" dirty="0">
                <a:solidFill>
                  <a:srgbClr val="660066"/>
                </a:solidFill>
              </a:rPr>
              <a:t>one</a:t>
            </a:r>
            <a:r>
              <a:rPr kumimoji="1" lang="en-US" altLang="zh-TW" sz="2800" dirty="0">
                <a:solidFill>
                  <a:srgbClr val="660066"/>
                </a:solidFill>
              </a:rPr>
              <a:t>: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into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Saturn’s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atmosphere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&amp;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magnetosphere</a:t>
            </a:r>
            <a:endParaRPr kumimoji="1" lang="zh-TW" altLang="en-US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6-11-28 下午12.20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2809"/>
          <a:stretch/>
        </p:blipFill>
        <p:spPr>
          <a:xfrm>
            <a:off x="0" y="0"/>
            <a:ext cx="5088183" cy="697085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0" y="943379"/>
            <a:ext cx="146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dirty="0">
                <a:solidFill>
                  <a:srgbClr val="FF0000"/>
                </a:solidFill>
              </a:rPr>
              <a:t>MIMI</a:t>
            </a:r>
            <a:r>
              <a:rPr kumimoji="1" lang="zh-TW" altLang="en-US" sz="3200" b="1" dirty="0">
                <a:solidFill>
                  <a:srgbClr val="FF0000"/>
                </a:solidFill>
              </a:rPr>
              <a:t> </a:t>
            </a:r>
            <a:r>
              <a:rPr kumimoji="1" lang="en-US" altLang="zh-TW" sz="3200" b="1" dirty="0">
                <a:solidFill>
                  <a:srgbClr val="FF0000"/>
                </a:solidFill>
              </a:rPr>
              <a:t>O</a:t>
            </a:r>
            <a:r>
              <a:rPr kumimoji="1" lang="en-US" altLang="zh-TW" sz="3200" b="1" baseline="-25000" dirty="0">
                <a:solidFill>
                  <a:srgbClr val="FF0000"/>
                </a:solidFill>
              </a:rPr>
              <a:t>2</a:t>
            </a:r>
            <a:r>
              <a:rPr kumimoji="1" lang="en-US" altLang="zh-TW" sz="3200" b="1" baseline="30000" dirty="0">
                <a:solidFill>
                  <a:srgbClr val="FF0000"/>
                </a:solidFill>
              </a:rPr>
              <a:t>+</a:t>
            </a:r>
            <a:r>
              <a:rPr kumimoji="1" lang="en-US" altLang="zh-TW" sz="3200" b="1" dirty="0">
                <a:solidFill>
                  <a:srgbClr val="FF0000"/>
                </a:solidFill>
              </a:rPr>
              <a:t>/W</a:t>
            </a:r>
            <a:r>
              <a:rPr kumimoji="1" lang="en-US" altLang="zh-TW" sz="3200" b="1" baseline="30000" dirty="0">
                <a:solidFill>
                  <a:srgbClr val="FF0000"/>
                </a:solidFill>
              </a:rPr>
              <a:t>+</a:t>
            </a:r>
            <a:endParaRPr kumimoji="1" lang="zh-TW" alt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03231" y="3433609"/>
            <a:ext cx="18066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 baseline="30000" dirty="0">
                <a:solidFill>
                  <a:srgbClr val="0000FF"/>
                </a:solidFill>
              </a:rPr>
              <a:t>28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M</a:t>
            </a:r>
            <a:r>
              <a:rPr kumimoji="1" lang="en-US" altLang="zh-TW" sz="3200" b="1" baseline="30000" dirty="0">
                <a:solidFill>
                  <a:srgbClr val="0000FF"/>
                </a:solidFill>
              </a:rPr>
              <a:t>+</a:t>
            </a:r>
            <a:r>
              <a:rPr kumimoji="1" lang="en-US" altLang="zh-TW" sz="3200" b="1" dirty="0">
                <a:solidFill>
                  <a:srgbClr val="0000FF"/>
                </a:solidFill>
              </a:rPr>
              <a:t>/W</a:t>
            </a:r>
            <a:r>
              <a:rPr kumimoji="1" lang="en-US" altLang="zh-TW" sz="3200" b="1" baseline="30000" dirty="0">
                <a:solidFill>
                  <a:srgbClr val="0000FF"/>
                </a:solidFill>
              </a:rPr>
              <a:t>+</a:t>
            </a:r>
            <a:endParaRPr kumimoji="1" lang="zh-TW" altLang="en-US" sz="3200" b="1" baseline="30000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88183" y="5934039"/>
            <a:ext cx="2807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400" b="1" i="1" dirty="0" err="1">
                <a:solidFill>
                  <a:srgbClr val="008000"/>
                </a:solidFill>
              </a:rPr>
              <a:t>Christon</a:t>
            </a:r>
            <a:r>
              <a:rPr kumimoji="1" lang="zh-TW" altLang="en-US" sz="2400" b="1" i="1" dirty="0">
                <a:solidFill>
                  <a:srgbClr val="008000"/>
                </a:solidFill>
              </a:rPr>
              <a:t> </a:t>
            </a:r>
            <a:r>
              <a:rPr kumimoji="1" lang="en-US" altLang="zh-TW" sz="2400" b="1" i="1" dirty="0">
                <a:solidFill>
                  <a:srgbClr val="008000"/>
                </a:solidFill>
              </a:rPr>
              <a:t>et</a:t>
            </a:r>
            <a:r>
              <a:rPr kumimoji="1" lang="zh-TW" altLang="en-US" sz="2400" b="1" i="1" dirty="0">
                <a:solidFill>
                  <a:srgbClr val="008000"/>
                </a:solidFill>
              </a:rPr>
              <a:t> </a:t>
            </a:r>
            <a:r>
              <a:rPr kumimoji="1" lang="en-US" altLang="zh-TW" sz="2400" b="1" i="1" dirty="0">
                <a:solidFill>
                  <a:srgbClr val="008000"/>
                </a:solidFill>
              </a:rPr>
              <a:t>al.,</a:t>
            </a:r>
            <a:r>
              <a:rPr kumimoji="1" lang="zh-TW" altLang="en-US" sz="2400" b="1" i="1" dirty="0">
                <a:solidFill>
                  <a:srgbClr val="008000"/>
                </a:solidFill>
              </a:rPr>
              <a:t> </a:t>
            </a:r>
            <a:r>
              <a:rPr kumimoji="1" lang="en-US" altLang="zh-TW" sz="2400" b="1" i="1" dirty="0">
                <a:solidFill>
                  <a:srgbClr val="008000"/>
                </a:solidFill>
              </a:rPr>
              <a:t>2013</a:t>
            </a:r>
            <a:r>
              <a:rPr kumimoji="1" lang="zh-TW" altLang="en-US" sz="2400" b="1" i="1" dirty="0">
                <a:solidFill>
                  <a:srgbClr val="008000"/>
                </a:solidFill>
              </a:rPr>
              <a:t> </a:t>
            </a:r>
            <a:endParaRPr lang="zh-TW" altLang="en-US" sz="2400" dirty="0">
              <a:solidFill>
                <a:srgbClr val="008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03819" y="943379"/>
            <a:ext cx="4329986" cy="267765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TW" sz="3200" b="1" i="1" dirty="0">
                <a:solidFill>
                  <a:srgbClr val="FF0000"/>
                </a:solidFill>
              </a:rPr>
              <a:t>Seasonal</a:t>
            </a:r>
            <a:r>
              <a:rPr kumimoji="1" lang="zh-TW" altLang="en-US" sz="32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FF0000"/>
                </a:solidFill>
              </a:rPr>
              <a:t>variations  in</a:t>
            </a:r>
            <a:r>
              <a:rPr kumimoji="1" lang="zh-TW" altLang="en-US" sz="32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FF0000"/>
                </a:solidFill>
              </a:rPr>
              <a:t>outer</a:t>
            </a:r>
            <a:r>
              <a:rPr kumimoji="1" lang="zh-TW" altLang="en-US" sz="3200" b="1" i="1" dirty="0">
                <a:solidFill>
                  <a:srgbClr val="FF000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FF0000"/>
                </a:solidFill>
              </a:rPr>
              <a:t>magnetosphere</a:t>
            </a:r>
          </a:p>
          <a:p>
            <a:r>
              <a:rPr kumimoji="1" lang="en-US" altLang="zh-TW" sz="3200" b="1" i="1" dirty="0">
                <a:solidFill>
                  <a:srgbClr val="FF0000"/>
                </a:solidFill>
              </a:rPr>
              <a:t>due to ring atmosphere</a:t>
            </a:r>
          </a:p>
          <a:p>
            <a:r>
              <a:rPr kumimoji="1" lang="zh-TW" altLang="en-US" sz="3200" b="1" i="1" dirty="0">
                <a:solidFill>
                  <a:srgbClr val="FF0000"/>
                </a:solidFill>
              </a:rPr>
              <a:t> </a:t>
            </a:r>
            <a:endParaRPr kumimoji="1" lang="en-US" altLang="zh-TW" sz="3200" b="1" i="1" dirty="0">
              <a:solidFill>
                <a:srgbClr val="FF0000"/>
              </a:solidFill>
            </a:endParaRPr>
          </a:p>
          <a:p>
            <a:r>
              <a:rPr kumimoji="1" lang="en-US" altLang="zh-TW" sz="2000" b="1" i="1" dirty="0"/>
              <a:t>(Elrod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et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al.,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2012,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2014;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 err="1"/>
              <a:t>Christon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et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al.,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2013, 2014; </a:t>
            </a:r>
            <a:r>
              <a:rPr kumimoji="1" lang="en-US" altLang="zh-TW" sz="2000" b="1" i="1" dirty="0" err="1"/>
              <a:t>Persoon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et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al.,</a:t>
            </a:r>
            <a:r>
              <a:rPr kumimoji="1" lang="zh-TW" altLang="en-US" sz="2000" b="1" i="1" dirty="0"/>
              <a:t> </a:t>
            </a:r>
            <a:r>
              <a:rPr kumimoji="1" lang="en-US" altLang="zh-TW" sz="2000" b="1" i="1" dirty="0"/>
              <a:t>2013;2015)</a:t>
            </a:r>
          </a:p>
        </p:txBody>
      </p:sp>
    </p:spTree>
    <p:extLst>
      <p:ext uri="{BB962C8B-B14F-4D97-AF65-F5344CB8AC3E}">
        <p14:creationId xmlns:p14="http://schemas.microsoft.com/office/powerpoint/2010/main" val="244731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" y="4651362"/>
            <a:ext cx="4528702" cy="1815882"/>
          </a:xfrm>
          <a:prstGeom prst="rect">
            <a:avLst/>
          </a:prstGeom>
          <a:noFill/>
          <a:ln w="3175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2800" dirty="0">
                <a:solidFill>
                  <a:srgbClr val="660066"/>
                </a:solidFill>
              </a:rPr>
              <a:t>The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INMS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(Perry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et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al.,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2017):</a:t>
            </a:r>
          </a:p>
          <a:p>
            <a:pPr marL="342900" indent="-342900">
              <a:buAutoNum type="arabicPeriod"/>
            </a:pPr>
            <a:r>
              <a:rPr kumimoji="1" lang="en-US" altLang="zh-TW" sz="2800" dirty="0">
                <a:solidFill>
                  <a:srgbClr val="660066"/>
                </a:solidFill>
              </a:rPr>
              <a:t>Not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able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to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see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O</a:t>
            </a:r>
            <a:r>
              <a:rPr kumimoji="1" lang="en-US" altLang="zh-TW" sz="2800" baseline="-25000" dirty="0">
                <a:solidFill>
                  <a:srgbClr val="660066"/>
                </a:solidFill>
              </a:rPr>
              <a:t>2</a:t>
            </a:r>
            <a:r>
              <a:rPr kumimoji="1" lang="en-US" altLang="zh-TW" sz="2800" dirty="0">
                <a:solidFill>
                  <a:srgbClr val="660066"/>
                </a:solidFill>
              </a:rPr>
              <a:t>/O</a:t>
            </a:r>
            <a:r>
              <a:rPr kumimoji="1" lang="en-US" altLang="zh-TW" sz="2800" baseline="-25000" dirty="0">
                <a:solidFill>
                  <a:srgbClr val="660066"/>
                </a:solidFill>
              </a:rPr>
              <a:t>2</a:t>
            </a:r>
            <a:r>
              <a:rPr kumimoji="1" lang="en-US" altLang="zh-TW" sz="2800" baseline="30000" dirty="0">
                <a:solidFill>
                  <a:srgbClr val="660066"/>
                </a:solidFill>
              </a:rPr>
              <a:t>+</a:t>
            </a:r>
            <a:r>
              <a:rPr kumimoji="1" lang="zh-TW" altLang="en-US" sz="2800" baseline="30000" dirty="0">
                <a:solidFill>
                  <a:srgbClr val="660066"/>
                </a:solidFill>
              </a:rPr>
              <a:t> </a:t>
            </a:r>
            <a:endParaRPr kumimoji="1" lang="en-US" altLang="zh-TW" sz="2800" dirty="0">
              <a:solidFill>
                <a:srgbClr val="660066"/>
              </a:solidFill>
            </a:endParaRPr>
          </a:p>
          <a:p>
            <a:pPr marL="342900" indent="-342900">
              <a:buAutoNum type="arabicPeriod"/>
            </a:pPr>
            <a:r>
              <a:rPr kumimoji="1" lang="en-US" altLang="zh-TW" sz="2800" dirty="0">
                <a:solidFill>
                  <a:srgbClr val="660066"/>
                </a:solidFill>
              </a:rPr>
              <a:t>Detection-limits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on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heavy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ions: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high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flyby</a:t>
            </a:r>
            <a:r>
              <a:rPr kumimoji="1" lang="zh-TW" altLang="en-US" sz="2800" dirty="0">
                <a:solidFill>
                  <a:srgbClr val="660066"/>
                </a:solidFill>
              </a:rPr>
              <a:t> </a:t>
            </a:r>
            <a:r>
              <a:rPr kumimoji="1" lang="en-US" altLang="zh-TW" sz="2800" dirty="0">
                <a:solidFill>
                  <a:srgbClr val="660066"/>
                </a:solidFill>
              </a:rPr>
              <a:t>velocity</a:t>
            </a:r>
            <a:r>
              <a:rPr kumimoji="1" lang="zh-TW" altLang="en-US" sz="2800" dirty="0">
                <a:solidFill>
                  <a:srgbClr val="660066"/>
                </a:solidFill>
              </a:rPr>
              <a:t>  </a:t>
            </a:r>
            <a:r>
              <a:rPr kumimoji="1" lang="en-US" altLang="zh-TW" sz="2800" dirty="0">
                <a:solidFill>
                  <a:srgbClr val="660066"/>
                </a:solidFill>
              </a:rPr>
              <a:t> </a:t>
            </a:r>
            <a:endParaRPr kumimoji="1" lang="en-US" altLang="zh-TW" sz="2800" baseline="30000" dirty="0">
              <a:solidFill>
                <a:srgbClr val="660066"/>
              </a:solidFill>
            </a:endParaRPr>
          </a:p>
        </p:txBody>
      </p:sp>
      <p:pic>
        <p:nvPicPr>
          <p:cNvPr id="5" name="圖片 4" descr="Screen Shot 2018-08-12 at 11.22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23"/>
            <a:ext cx="6709663" cy="4122339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-101600" y="1"/>
            <a:ext cx="9274467" cy="718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4000" b="1" i="1" dirty="0">
                <a:solidFill>
                  <a:srgbClr val="660066"/>
                </a:solidFill>
              </a:rPr>
              <a:t>F-ring:</a:t>
            </a:r>
            <a:r>
              <a:rPr kumimoji="1" lang="zh-TW" altLang="en-US" sz="40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4000" b="1" i="1" dirty="0">
                <a:solidFill>
                  <a:srgbClr val="660066"/>
                </a:solidFill>
              </a:rPr>
              <a:t>Data</a:t>
            </a:r>
            <a:r>
              <a:rPr kumimoji="1" lang="zh-TW" altLang="en-US" sz="40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4000" b="1" i="1" dirty="0">
                <a:solidFill>
                  <a:srgbClr val="660066"/>
                </a:solidFill>
              </a:rPr>
              <a:t>vs.</a:t>
            </a:r>
            <a:r>
              <a:rPr kumimoji="1" lang="zh-TW" altLang="en-US" sz="40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4000" b="1" i="1" dirty="0">
                <a:solidFill>
                  <a:srgbClr val="660066"/>
                </a:solidFill>
              </a:rPr>
              <a:t>Model</a:t>
            </a:r>
            <a:r>
              <a:rPr kumimoji="1" lang="zh-TW" altLang="en-US" sz="40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4000" b="1" i="1" dirty="0">
                <a:solidFill>
                  <a:srgbClr val="660066"/>
                </a:solidFill>
              </a:rPr>
              <a:t>(scale</a:t>
            </a:r>
            <a:r>
              <a:rPr kumimoji="1" lang="zh-TW" altLang="en-US" sz="40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4000" b="1" i="1" dirty="0">
                <a:solidFill>
                  <a:srgbClr val="660066"/>
                </a:solidFill>
              </a:rPr>
              <a:t>height</a:t>
            </a:r>
            <a:r>
              <a:rPr kumimoji="1" lang="zh-TW" altLang="en-US" sz="4000" b="1" i="1" dirty="0">
                <a:solidFill>
                  <a:srgbClr val="660066"/>
                </a:solidFill>
              </a:rPr>
              <a:t> </a:t>
            </a:r>
            <a:r>
              <a:rPr kumimoji="1" lang="en-US" altLang="zh-TW" sz="4000" b="1" i="1" dirty="0">
                <a:solidFill>
                  <a:srgbClr val="660066"/>
                </a:solidFill>
              </a:rPr>
              <a:t>1/m</a:t>
            </a:r>
            <a:r>
              <a:rPr kumimoji="1" lang="en-US" altLang="zh-TW" sz="4000" b="1" i="1" baseline="30000" dirty="0">
                <a:solidFill>
                  <a:srgbClr val="660066"/>
                </a:solidFill>
              </a:rPr>
              <a:t>0.5</a:t>
            </a:r>
            <a:r>
              <a:rPr kumimoji="1" lang="en-US" altLang="zh-TW" sz="4000" b="1" i="1" dirty="0">
                <a:solidFill>
                  <a:srgbClr val="660066"/>
                </a:solidFill>
              </a:rPr>
              <a:t>)</a:t>
            </a:r>
            <a:endParaRPr kumimoji="1" lang="zh-TW" altLang="en-US" sz="4000" b="1" i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77921" y="2735642"/>
            <a:ext cx="5494946" cy="802887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Role</a:t>
            </a:r>
            <a:r>
              <a:rPr kumimoji="1" lang="zh-TW" altLang="en-US" dirty="0"/>
              <a:t> </a:t>
            </a:r>
            <a:r>
              <a:rPr kumimoji="1" lang="en-US" altLang="zh-TW" dirty="0"/>
              <a:t>of</a:t>
            </a:r>
            <a:r>
              <a:rPr kumimoji="1" lang="zh-TW" altLang="en-US" dirty="0"/>
              <a:t> </a:t>
            </a:r>
            <a:r>
              <a:rPr kumimoji="1" lang="en-US" altLang="zh-TW" dirty="0" err="1"/>
              <a:t>nanograin</a:t>
            </a:r>
            <a:r>
              <a:rPr kumimoji="1" lang="en-US" altLang="zh-TW" dirty="0"/>
              <a:t>?</a:t>
            </a:r>
            <a:r>
              <a:rPr kumimoji="1" lang="zh-TW" altLang="en-US" dirty="0"/>
              <a:t> 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528703" y="3904833"/>
            <a:ext cx="4644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>
                <a:solidFill>
                  <a:srgbClr val="0000FF"/>
                </a:solidFill>
              </a:rPr>
              <a:t>A</a:t>
            </a:r>
            <a:r>
              <a:rPr kumimoji="1" lang="zh-TW" altLang="en-US" sz="28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800" b="1" dirty="0">
                <a:solidFill>
                  <a:srgbClr val="0000FF"/>
                </a:solidFill>
              </a:rPr>
              <a:t>reduced</a:t>
            </a:r>
            <a:r>
              <a:rPr kumimoji="1" lang="zh-TW" altLang="en-US" sz="28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800" b="1" dirty="0">
                <a:solidFill>
                  <a:srgbClr val="0000FF"/>
                </a:solidFill>
              </a:rPr>
              <a:t>ring</a:t>
            </a:r>
            <a:r>
              <a:rPr kumimoji="1" lang="zh-TW" altLang="en-US" sz="28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800" b="1" dirty="0">
                <a:solidFill>
                  <a:srgbClr val="0000FF"/>
                </a:solidFill>
              </a:rPr>
              <a:t>atmosphere</a:t>
            </a:r>
            <a:r>
              <a:rPr kumimoji="1" lang="zh-TW" altLang="en-US" sz="28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800" b="1" dirty="0">
                <a:solidFill>
                  <a:srgbClr val="0000FF"/>
                </a:solidFill>
              </a:rPr>
              <a:t>at</a:t>
            </a:r>
            <a:r>
              <a:rPr kumimoji="1" lang="zh-TW" altLang="en-US" sz="28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800" b="1" dirty="0">
                <a:solidFill>
                  <a:srgbClr val="0000FF"/>
                </a:solidFill>
              </a:rPr>
              <a:t>F-ring</a:t>
            </a:r>
            <a:r>
              <a:rPr kumimoji="1" lang="zh-TW" altLang="en-US" sz="28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800" b="1" dirty="0">
                <a:solidFill>
                  <a:srgbClr val="0000FF"/>
                </a:solidFill>
              </a:rPr>
              <a:t>orbits</a:t>
            </a:r>
            <a:r>
              <a:rPr kumimoji="1" lang="zh-TW" altLang="en-US" sz="28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800" b="1" dirty="0">
                <a:solidFill>
                  <a:srgbClr val="0000FF"/>
                </a:solidFill>
              </a:rPr>
              <a:t>??</a:t>
            </a:r>
          </a:p>
          <a:p>
            <a:pPr algn="ctr"/>
            <a:endParaRPr kumimoji="1" lang="en-US" altLang="zh-TW" sz="2800" b="1" dirty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kumimoji="1" lang="en-US" altLang="zh-TW" sz="2400" b="1" dirty="0">
                <a:solidFill>
                  <a:srgbClr val="0000FF"/>
                </a:solidFill>
              </a:rPr>
              <a:t>Quenching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by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the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 err="1">
                <a:solidFill>
                  <a:srgbClr val="0000FF"/>
                </a:solidFill>
              </a:rPr>
              <a:t>nanograins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(Johnson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et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al.,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2017)</a:t>
            </a:r>
          </a:p>
          <a:p>
            <a:pPr marL="342900" indent="-342900">
              <a:buAutoNum type="arabicPeriod"/>
            </a:pPr>
            <a:r>
              <a:rPr kumimoji="1" lang="en-US" altLang="zh-TW" sz="2400" b="1" dirty="0">
                <a:solidFill>
                  <a:srgbClr val="0000FF"/>
                </a:solidFill>
              </a:rPr>
              <a:t>Smaller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solar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activity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compared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to</a:t>
            </a:r>
            <a:r>
              <a:rPr kumimoji="1" lang="zh-TW" altLang="en-US" sz="2400" b="1" dirty="0">
                <a:solidFill>
                  <a:srgbClr val="0000FF"/>
                </a:solidFill>
              </a:rPr>
              <a:t> </a:t>
            </a:r>
            <a:r>
              <a:rPr kumimoji="1" lang="en-US" altLang="zh-TW" sz="2400" b="1" dirty="0">
                <a:solidFill>
                  <a:srgbClr val="0000FF"/>
                </a:solidFill>
              </a:rPr>
              <a:t>SOI</a:t>
            </a:r>
            <a:endParaRPr kumimoji="1" lang="zh-TW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8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95325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TW" sz="3600" b="1" dirty="0"/>
              <a:t>Proximal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data</a:t>
            </a:r>
            <a:r>
              <a:rPr kumimoji="1" lang="zh-TW" altLang="zh-TW" sz="3600" b="1" dirty="0"/>
              <a:t> </a:t>
            </a:r>
            <a:r>
              <a:rPr kumimoji="1" lang="en-US" altLang="zh-TW" sz="3600" b="1" dirty="0"/>
              <a:t>vs.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Combined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model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of H</a:t>
            </a:r>
            <a:r>
              <a:rPr kumimoji="1" lang="en-US" altLang="zh-TW" sz="3600" b="1" baseline="-25000" dirty="0"/>
              <a:t>2</a:t>
            </a:r>
            <a:r>
              <a:rPr kumimoji="1" lang="zh-TW" altLang="en-US" sz="3600" b="1" dirty="0"/>
              <a:t>  </a:t>
            </a:r>
            <a:r>
              <a:rPr kumimoji="1" lang="en-US" altLang="zh-TW" sz="3600" b="1" dirty="0"/>
              <a:t>from</a:t>
            </a:r>
            <a:br>
              <a:rPr kumimoji="1" lang="en-US" altLang="zh-TW" sz="3600" b="1" dirty="0"/>
            </a:br>
            <a:r>
              <a:rPr kumimoji="1" lang="en-US" altLang="zh-TW" sz="3600" b="1" dirty="0"/>
              <a:t>Saturn’s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exosphere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&amp;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ring</a:t>
            </a:r>
            <a:r>
              <a:rPr kumimoji="1" lang="zh-TW" altLang="en-US" sz="3600" b="1" dirty="0"/>
              <a:t> </a:t>
            </a:r>
            <a:r>
              <a:rPr kumimoji="1" lang="en-US" altLang="zh-TW" sz="3600" b="1" dirty="0"/>
              <a:t>atmosphere:</a:t>
            </a:r>
            <a:r>
              <a:rPr kumimoji="1" lang="zh-TW" altLang="en-US" sz="3600" b="1" dirty="0"/>
              <a:t> </a:t>
            </a:r>
            <a:br>
              <a:rPr kumimoji="1" lang="en-US" altLang="zh-TW" sz="3600" b="1" dirty="0"/>
            </a:br>
            <a:r>
              <a:rPr kumimoji="1" lang="en-US" altLang="zh-TW" sz="3200" dirty="0"/>
              <a:t>(DSMC</a:t>
            </a:r>
            <a:r>
              <a:rPr kumimoji="1" lang="zh-TW" altLang="en-US" sz="3200" dirty="0"/>
              <a:t> </a:t>
            </a:r>
            <a:r>
              <a:rPr kumimoji="1" lang="en-US" altLang="zh-TW" sz="3200" dirty="0"/>
              <a:t>model:</a:t>
            </a:r>
            <a:r>
              <a:rPr kumimoji="1" lang="zh-TW" altLang="en-US" sz="3200" dirty="0"/>
              <a:t> </a:t>
            </a:r>
            <a:r>
              <a:rPr kumimoji="1" lang="en-US" altLang="zh-TW" sz="3200" dirty="0"/>
              <a:t>OJ</a:t>
            </a:r>
            <a:r>
              <a:rPr kumimoji="1" lang="zh-TW" altLang="en-US" sz="3200" dirty="0"/>
              <a:t> </a:t>
            </a:r>
            <a:r>
              <a:rPr kumimoji="1" lang="en-US" altLang="zh-TW" sz="3200" dirty="0"/>
              <a:t>Tucker</a:t>
            </a:r>
            <a:r>
              <a:rPr kumimoji="1" lang="zh-TW" altLang="en-US" sz="3200" dirty="0"/>
              <a:t> </a:t>
            </a:r>
            <a:r>
              <a:rPr kumimoji="1" lang="en-US" altLang="zh-TW" sz="3200" dirty="0"/>
              <a:t>et</a:t>
            </a:r>
            <a:r>
              <a:rPr kumimoji="1" lang="zh-TW" altLang="en-US" sz="3200" dirty="0"/>
              <a:t> </a:t>
            </a:r>
            <a:r>
              <a:rPr kumimoji="1" lang="en-US" altLang="zh-TW" sz="3200" dirty="0"/>
              <a:t>al.,</a:t>
            </a:r>
            <a:r>
              <a:rPr kumimoji="1" lang="zh-TW" altLang="en-US" sz="3200" dirty="0"/>
              <a:t> </a:t>
            </a:r>
            <a:r>
              <a:rPr kumimoji="1" lang="en-US" altLang="zh-TW" sz="3200" dirty="0"/>
              <a:t>2017)</a:t>
            </a:r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4813" y="5539448"/>
            <a:ext cx="8459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b="1" i="1" dirty="0">
                <a:solidFill>
                  <a:srgbClr val="000090"/>
                </a:solidFill>
              </a:rPr>
              <a:t>High-altitude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proximal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data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(&gt;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4,000km)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kumimoji="1" lang="en-US" altLang="zh-TW" sz="3200" b="1" i="1" dirty="0">
                <a:solidFill>
                  <a:srgbClr val="000090"/>
                </a:solidFill>
              </a:rPr>
              <a:t>suggests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a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robust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H</a:t>
            </a:r>
            <a:r>
              <a:rPr kumimoji="1" lang="en-US" altLang="zh-TW" sz="3200" b="1" i="1" baseline="-25000" dirty="0">
                <a:solidFill>
                  <a:srgbClr val="000090"/>
                </a:solidFill>
              </a:rPr>
              <a:t>2</a:t>
            </a:r>
            <a:r>
              <a:rPr kumimoji="1" lang="zh-TW" altLang="en-US" sz="3200" b="1" i="1" dirty="0">
                <a:solidFill>
                  <a:srgbClr val="000090"/>
                </a:solidFill>
              </a:rPr>
              <a:t> </a:t>
            </a:r>
            <a:r>
              <a:rPr kumimoji="1" lang="en-US" altLang="zh-TW" sz="3200" b="1" i="1" dirty="0">
                <a:solidFill>
                  <a:srgbClr val="000090"/>
                </a:solidFill>
              </a:rPr>
              <a:t>ring atmosphere</a:t>
            </a:r>
            <a:endParaRPr kumimoji="1" lang="zh-TW" altLang="en-US" sz="3200" b="1" i="1" dirty="0">
              <a:solidFill>
                <a:srgbClr val="00009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2360B-5117-6845-8AB8-D7CD8DC6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05" y="1516000"/>
            <a:ext cx="4372610" cy="3890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5457D1-832E-4049-9B97-433FB59E4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120" y="1497171"/>
            <a:ext cx="4372610" cy="38906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4AC224-2479-1D49-8FE0-F941E076F72C}"/>
              </a:ext>
            </a:extLst>
          </p:cNvPr>
          <p:cNvSpPr txBox="1"/>
          <p:nvPr/>
        </p:nvSpPr>
        <p:spPr>
          <a:xfrm>
            <a:off x="1467465" y="1425405"/>
            <a:ext cx="1859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C.A. 2950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EE77C-B7C9-F74F-BD3A-8D1E244E56C6}"/>
              </a:ext>
            </a:extLst>
          </p:cNvPr>
          <p:cNvSpPr txBox="1"/>
          <p:nvPr/>
        </p:nvSpPr>
        <p:spPr>
          <a:xfrm>
            <a:off x="6144730" y="1448565"/>
            <a:ext cx="1859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C.A. 3890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6299D-0FCF-E848-B27E-E54F3FF9D416}"/>
              </a:ext>
            </a:extLst>
          </p:cNvPr>
          <p:cNvSpPr txBox="1"/>
          <p:nvPr/>
        </p:nvSpPr>
        <p:spPr>
          <a:xfrm>
            <a:off x="1979628" y="3893263"/>
            <a:ext cx="65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DCEA25-D3D0-E042-A4C9-BA1A39100F66}"/>
              </a:ext>
            </a:extLst>
          </p:cNvPr>
          <p:cNvSpPr txBox="1"/>
          <p:nvPr/>
        </p:nvSpPr>
        <p:spPr>
          <a:xfrm>
            <a:off x="1885359" y="2919274"/>
            <a:ext cx="934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Exobase 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 = 300 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C4FA32-D777-B34A-BAE1-48504DF08859}"/>
              </a:ext>
            </a:extLst>
          </p:cNvPr>
          <p:cNvSpPr txBox="1"/>
          <p:nvPr/>
        </p:nvSpPr>
        <p:spPr>
          <a:xfrm>
            <a:off x="826678" y="2101392"/>
            <a:ext cx="934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Exobase 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 = 450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9C433-A91F-0640-88E1-9D1FC56B43F6}"/>
              </a:ext>
            </a:extLst>
          </p:cNvPr>
          <p:cNvSpPr txBox="1"/>
          <p:nvPr/>
        </p:nvSpPr>
        <p:spPr>
          <a:xfrm>
            <a:off x="1652489" y="2223788"/>
            <a:ext cx="74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INMS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C00407-3678-D24C-971D-2F108019CA79}"/>
              </a:ext>
            </a:extLst>
          </p:cNvPr>
          <p:cNvCxnSpPr/>
          <p:nvPr/>
        </p:nvCxnSpPr>
        <p:spPr>
          <a:xfrm>
            <a:off x="1932494" y="2491930"/>
            <a:ext cx="94268" cy="1192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DCF7E6-4EC9-CB4C-9507-8E6CB302A7BB}"/>
              </a:ext>
            </a:extLst>
          </p:cNvPr>
          <p:cNvCxnSpPr/>
          <p:nvPr/>
        </p:nvCxnSpPr>
        <p:spPr>
          <a:xfrm>
            <a:off x="2084894" y="2804589"/>
            <a:ext cx="94268" cy="1192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6EFFFC-B49B-0448-97B9-0AF7B4AB32CE}"/>
              </a:ext>
            </a:extLst>
          </p:cNvPr>
          <p:cNvCxnSpPr/>
          <p:nvPr/>
        </p:nvCxnSpPr>
        <p:spPr>
          <a:xfrm>
            <a:off x="1388881" y="2551630"/>
            <a:ext cx="94268" cy="1192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06D17E-1BC7-9E40-94D2-D00388F1399D}"/>
              </a:ext>
            </a:extLst>
          </p:cNvPr>
          <p:cNvCxnSpPr/>
          <p:nvPr/>
        </p:nvCxnSpPr>
        <p:spPr>
          <a:xfrm>
            <a:off x="2312710" y="4248463"/>
            <a:ext cx="94268" cy="1192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39FFDC-F270-434B-917B-760E90D59080}"/>
              </a:ext>
            </a:extLst>
          </p:cNvPr>
          <p:cNvSpPr txBox="1"/>
          <p:nvPr/>
        </p:nvSpPr>
        <p:spPr>
          <a:xfrm>
            <a:off x="7590147" y="3257936"/>
            <a:ext cx="65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F7FA57-9CED-7744-BE34-AEFA4CD1DF66}"/>
              </a:ext>
            </a:extLst>
          </p:cNvPr>
          <p:cNvCxnSpPr>
            <a:cxnSpLocks/>
          </p:cNvCxnSpPr>
          <p:nvPr/>
        </p:nvCxnSpPr>
        <p:spPr>
          <a:xfrm flipV="1">
            <a:off x="7590147" y="3553494"/>
            <a:ext cx="111550" cy="69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B87689-37C3-B645-8DAF-41DC80038036}"/>
              </a:ext>
            </a:extLst>
          </p:cNvPr>
          <p:cNvCxnSpPr>
            <a:cxnSpLocks/>
          </p:cNvCxnSpPr>
          <p:nvPr/>
        </p:nvCxnSpPr>
        <p:spPr>
          <a:xfrm>
            <a:off x="6476212" y="3091991"/>
            <a:ext cx="199536" cy="2255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EAD7DE-EC41-2C40-86F3-8BBDD8FCE51F}"/>
              </a:ext>
            </a:extLst>
          </p:cNvPr>
          <p:cNvSpPr txBox="1"/>
          <p:nvPr/>
        </p:nvSpPr>
        <p:spPr>
          <a:xfrm>
            <a:off x="6108902" y="2633193"/>
            <a:ext cx="934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Exobase </a:t>
            </a:r>
          </a:p>
          <a:p>
            <a:r>
              <a:rPr lang="en-US" sz="1400" i="1" dirty="0">
                <a:solidFill>
                  <a:srgbClr val="FF0000"/>
                </a:solidFill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 = 450 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BFD15A-3096-044C-90E1-F690BF0623E0}"/>
              </a:ext>
            </a:extLst>
          </p:cNvPr>
          <p:cNvSpPr txBox="1"/>
          <p:nvPr/>
        </p:nvSpPr>
        <p:spPr>
          <a:xfrm>
            <a:off x="5400013" y="3091991"/>
            <a:ext cx="74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INMS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E70311-D09F-8749-99FD-52B5B3F3F4AC}"/>
              </a:ext>
            </a:extLst>
          </p:cNvPr>
          <p:cNvCxnSpPr>
            <a:cxnSpLocks/>
          </p:cNvCxnSpPr>
          <p:nvPr/>
        </p:nvCxnSpPr>
        <p:spPr>
          <a:xfrm>
            <a:off x="5828879" y="3370727"/>
            <a:ext cx="175993" cy="252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21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37241"/>
              </p:ext>
            </p:extLst>
          </p:nvPr>
        </p:nvGraphicFramePr>
        <p:xfrm>
          <a:off x="1" y="2839312"/>
          <a:ext cx="9143999" cy="389428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54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968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Source</a:t>
                      </a:r>
                      <a:endParaRPr lang="zh-TW" alt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Mechanism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Source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rate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375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Water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ice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grains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Photolysis;</a:t>
                      </a:r>
                    </a:p>
                    <a:p>
                      <a:r>
                        <a:rPr lang="en-US" altLang="zh-TW" sz="2400" dirty="0"/>
                        <a:t>Radiolysis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Carbons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in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the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ice;</a:t>
                      </a:r>
                    </a:p>
                    <a:p>
                      <a:r>
                        <a:rPr lang="en-US" altLang="zh-TW" sz="2400" dirty="0"/>
                        <a:t>Enhanced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CO/CO</a:t>
                      </a:r>
                      <a:r>
                        <a:rPr lang="en-US" altLang="zh-TW" sz="2400" baseline="-25000" dirty="0"/>
                        <a:t>2</a:t>
                      </a:r>
                      <a:r>
                        <a:rPr lang="en-US" altLang="zh-TW" sz="2400" baseline="0" dirty="0"/>
                        <a:t>;</a:t>
                      </a:r>
                      <a:r>
                        <a:rPr lang="zh-TW" altLang="en-US" sz="2400" baseline="0" dirty="0"/>
                        <a:t> </a:t>
                      </a:r>
                      <a:r>
                        <a:rPr lang="en-US" altLang="zh-TW" sz="2400" baseline="0" dirty="0"/>
                        <a:t>O</a:t>
                      </a:r>
                      <a:r>
                        <a:rPr lang="en-US" altLang="zh-TW" sz="2400" baseline="-25000" dirty="0"/>
                        <a:t>2</a:t>
                      </a:r>
                      <a:r>
                        <a:rPr lang="zh-TW" altLang="en-US" sz="2400" baseline="0" dirty="0"/>
                        <a:t> </a:t>
                      </a:r>
                      <a:r>
                        <a:rPr lang="en-US" altLang="zh-TW" sz="2400" baseline="0" dirty="0"/>
                        <a:t>suppression?</a:t>
                      </a:r>
                      <a:endParaRPr lang="en-US" altLang="zh-TW" sz="2400" baseline="-25000" dirty="0"/>
                    </a:p>
                    <a:p>
                      <a:r>
                        <a:rPr lang="en-US" altLang="zh-TW" sz="2400" dirty="0"/>
                        <a:t>Hard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to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produce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CH</a:t>
                      </a:r>
                      <a:r>
                        <a:rPr lang="en-US" altLang="zh-TW" sz="2400" baseline="-25000" dirty="0"/>
                        <a:t>4</a:t>
                      </a:r>
                      <a:r>
                        <a:rPr lang="en-US" altLang="zh-TW" sz="2400" baseline="0" dirty="0"/>
                        <a:t>?!</a:t>
                      </a:r>
                      <a:r>
                        <a:rPr lang="zh-TW" altLang="en-US" sz="2400" baseline="-25000" dirty="0"/>
                        <a:t> 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882">
                <a:tc>
                  <a:txBody>
                    <a:bodyPr/>
                    <a:lstStyle/>
                    <a:p>
                      <a:r>
                        <a:rPr lang="en-US" altLang="zh-TW" sz="2400" dirty="0" err="1"/>
                        <a:t>Enceladus</a:t>
                      </a:r>
                      <a:r>
                        <a:rPr lang="zh-TW" alt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Plume;</a:t>
                      </a:r>
                    </a:p>
                    <a:p>
                      <a:r>
                        <a:rPr lang="en-US" altLang="zh-TW" sz="2400" dirty="0"/>
                        <a:t>Torus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CO</a:t>
                      </a:r>
                      <a:r>
                        <a:rPr lang="en-US" altLang="zh-TW" sz="2400" baseline="-25000" dirty="0"/>
                        <a:t>2</a:t>
                      </a:r>
                      <a:r>
                        <a:rPr lang="en-US" altLang="zh-TW" sz="2400" dirty="0"/>
                        <a:t>/H</a:t>
                      </a:r>
                      <a:r>
                        <a:rPr lang="en-US" altLang="zh-TW" sz="2400" baseline="-25000" dirty="0"/>
                        <a:t>2</a:t>
                      </a:r>
                      <a:r>
                        <a:rPr lang="en-US" altLang="zh-TW" sz="2400" dirty="0"/>
                        <a:t>O</a:t>
                      </a:r>
                      <a:r>
                        <a:rPr lang="zh-TW" altLang="en-US" sz="2400" dirty="0"/>
                        <a:t>: </a:t>
                      </a:r>
                      <a:r>
                        <a:rPr lang="en-US" altLang="zh-TW" sz="2400" dirty="0"/>
                        <a:t>1-2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%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&amp;</a:t>
                      </a:r>
                      <a:r>
                        <a:rPr lang="zh-TW" altLang="en-US" sz="2400" dirty="0"/>
                        <a:t> </a:t>
                      </a:r>
                      <a:r>
                        <a:rPr lang="zh-TW" altLang="zh-TW" sz="2400" dirty="0"/>
                        <a:t> </a:t>
                      </a:r>
                      <a:r>
                        <a:rPr lang="en-US" altLang="zh-TW" sz="2400" dirty="0"/>
                        <a:t>CH</a:t>
                      </a:r>
                      <a:r>
                        <a:rPr lang="en-US" altLang="zh-TW" sz="2400" baseline="-25000" dirty="0"/>
                        <a:t>4</a:t>
                      </a:r>
                      <a:r>
                        <a:rPr lang="en-US" altLang="zh-TW" sz="2400" dirty="0"/>
                        <a:t>/H</a:t>
                      </a:r>
                      <a:r>
                        <a:rPr lang="en-US" altLang="zh-TW" sz="2400" baseline="-25000" dirty="0"/>
                        <a:t>2</a:t>
                      </a:r>
                      <a:r>
                        <a:rPr lang="en-US" altLang="zh-TW" sz="2400" dirty="0"/>
                        <a:t>O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~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&lt;1%</a:t>
                      </a:r>
                      <a:r>
                        <a:rPr lang="zh-TW" altLang="en-US" sz="2400" dirty="0"/>
                        <a:t> </a:t>
                      </a:r>
                      <a:r>
                        <a:rPr lang="zh-TW" altLang="zh-TW" sz="2400" dirty="0"/>
                        <a:t> </a:t>
                      </a:r>
                      <a:r>
                        <a:rPr lang="en-US" altLang="zh-TW" sz="2400" dirty="0"/>
                        <a:t>(Waite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et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al.,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2017)</a:t>
                      </a:r>
                      <a:r>
                        <a:rPr lang="zh-TW" altLang="en-US" sz="2400" dirty="0"/>
                        <a:t> </a:t>
                      </a:r>
                      <a:endParaRPr lang="en-US" altLang="zh-TW" sz="2400" dirty="0"/>
                    </a:p>
                    <a:p>
                      <a:r>
                        <a:rPr lang="zh-TW" altLang="zh-TW" sz="2400" dirty="0"/>
                        <a:t>~</a:t>
                      </a:r>
                      <a:r>
                        <a:rPr lang="en-US" altLang="zh-TW" sz="2400" dirty="0"/>
                        <a:t>25%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grains: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organics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(</a:t>
                      </a:r>
                      <a:r>
                        <a:rPr lang="en-US" altLang="zh-TW" sz="2400" dirty="0" err="1"/>
                        <a:t>Postberg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et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al.,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2017)</a:t>
                      </a:r>
                      <a:r>
                        <a:rPr lang="zh-TW" altLang="en-US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716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IDPs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Direct</a:t>
                      </a:r>
                      <a:r>
                        <a:rPr lang="zh-TW" altLang="en-US" sz="2400" dirty="0"/>
                        <a:t> </a:t>
                      </a:r>
                      <a:r>
                        <a:rPr lang="en-US" altLang="zh-TW" sz="2400" dirty="0"/>
                        <a:t>Deposit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Carbons/Organics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0" y="2193540"/>
            <a:ext cx="7061227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solidFill>
                  <a:schemeClr val="bg1"/>
                </a:solidFill>
              </a:rPr>
              <a:t>Sources</a:t>
            </a:r>
            <a:r>
              <a:rPr kumimoji="1" lang="zh-TW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TW" sz="3200" dirty="0">
                <a:solidFill>
                  <a:schemeClr val="bg1"/>
                </a:solidFill>
              </a:rPr>
              <a:t>of</a:t>
            </a:r>
            <a:r>
              <a:rPr kumimoji="1" lang="zh-TW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TW" sz="3200" dirty="0">
                <a:solidFill>
                  <a:schemeClr val="bg1"/>
                </a:solidFill>
              </a:rPr>
              <a:t>Organic</a:t>
            </a:r>
            <a:r>
              <a:rPr kumimoji="1" lang="zh-TW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TW" sz="3200" dirty="0">
                <a:solidFill>
                  <a:schemeClr val="bg1"/>
                </a:solidFill>
              </a:rPr>
              <a:t>material</a:t>
            </a:r>
            <a:r>
              <a:rPr kumimoji="1" lang="zh-TW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TW" sz="3200" dirty="0">
                <a:solidFill>
                  <a:schemeClr val="bg1"/>
                </a:solidFill>
              </a:rPr>
              <a:t>on</a:t>
            </a:r>
            <a:r>
              <a:rPr kumimoji="1" lang="zh-TW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TW" sz="3200" dirty="0">
                <a:solidFill>
                  <a:schemeClr val="bg1"/>
                </a:solidFill>
              </a:rPr>
              <a:t>the</a:t>
            </a:r>
            <a:r>
              <a:rPr kumimoji="1" lang="zh-TW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TW" sz="3200" dirty="0">
                <a:solidFill>
                  <a:schemeClr val="bg1"/>
                </a:solidFill>
              </a:rPr>
              <a:t>rings</a:t>
            </a:r>
            <a:r>
              <a:rPr kumimoji="1" lang="zh-TW" altLang="zh-TW" sz="3200" dirty="0">
                <a:solidFill>
                  <a:schemeClr val="bg1"/>
                </a:solidFill>
              </a:rPr>
              <a:t>:</a:t>
            </a:r>
            <a:endParaRPr kumimoji="1"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" y="0"/>
            <a:ext cx="9143999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4000" b="1" dirty="0">
                <a:solidFill>
                  <a:srgbClr val="FFFF00"/>
                </a:solidFill>
              </a:rPr>
              <a:t>More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carbon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material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in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the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main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rings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than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previous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thought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endParaRPr kumimoji="1" lang="en-US" altLang="zh-TW" sz="4000" b="1" dirty="0">
              <a:solidFill>
                <a:srgbClr val="FFFF00"/>
              </a:solidFill>
            </a:endParaRPr>
          </a:p>
          <a:p>
            <a:pPr algn="ctr"/>
            <a:r>
              <a:rPr kumimoji="1" lang="en-US" altLang="zh-TW" sz="4000" b="1" dirty="0" err="1">
                <a:solidFill>
                  <a:srgbClr val="FFFF00"/>
                </a:solidFill>
              </a:rPr>
              <a:t>Cuzzi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et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al.,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2018;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Waite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et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al.,</a:t>
            </a:r>
            <a:r>
              <a:rPr kumimoji="1" lang="zh-TW" altLang="en-US" sz="4000" b="1" dirty="0">
                <a:solidFill>
                  <a:srgbClr val="FFFF00"/>
                </a:solidFill>
              </a:rPr>
              <a:t> </a:t>
            </a:r>
            <a:r>
              <a:rPr kumimoji="1" lang="en-US" altLang="zh-TW" sz="4000" b="1" dirty="0">
                <a:solidFill>
                  <a:srgbClr val="FFFF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009981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2746</Words>
  <Application>Microsoft Macintosh PowerPoint</Application>
  <PresentationFormat>On-screen Show (4:3)</PresentationFormat>
  <Paragraphs>189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新細明體</vt:lpstr>
      <vt:lpstr>宋体</vt:lpstr>
      <vt:lpstr>Arial</vt:lpstr>
      <vt:lpstr>Calibri</vt:lpstr>
      <vt:lpstr>Times New Roman</vt:lpstr>
      <vt:lpstr>Times New Roman Bold</vt:lpstr>
      <vt:lpstr>Times New Roman Bold Italic</vt:lpstr>
      <vt:lpstr>儷宋 Pro</vt:lpstr>
      <vt:lpstr>Office 佈景主題</vt:lpstr>
      <vt:lpstr>Revisit the modeling of the Saturnian ring atmosphere during the Cassini Grand Finales</vt:lpstr>
      <vt:lpstr>Outline</vt:lpstr>
      <vt:lpstr>Detections of O2+/O+ over the main rings at SOI by Cassini INMS &amp; CAPS  (Tokar et al.,2005: Waite et al., 2005; Elrod et al. 2012)</vt:lpstr>
      <vt:lpstr>O2/O2+;  H2/H2+ at SOI:  Ring atmosphere/ionosphere Tseng et al., 2010; 2011</vt:lpstr>
      <vt:lpstr>Seasonal variations of the ring atmosphere </vt:lpstr>
      <vt:lpstr>PowerPoint Presentation</vt:lpstr>
      <vt:lpstr>Role of nanograin?  </vt:lpstr>
      <vt:lpstr>Proximal data vs. Combined model of H2  from Saturn’s exosphere &amp; ring atmosphere:  (DSMC model: OJ Tucker et al., 2017)</vt:lpstr>
      <vt:lpstr>PowerPoint Presentation</vt:lpstr>
      <vt:lpstr>Transport of the ring material along Saturn’s equator?</vt:lpstr>
      <vt:lpstr>More to be explored:</vt:lpstr>
      <vt:lpstr>Backup slides</vt:lpstr>
      <vt:lpstr>Equatorial Profile of the Extended Exosphere and Ring Atmosphere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Revisit the modeling of the Saturnian ring atmosphere during the Cassini Grand Finales</dc:title>
  <dc:creator>Wltseng</dc:creator>
  <cp:lastModifiedBy>Microsoft Office User</cp:lastModifiedBy>
  <cp:revision>19</cp:revision>
  <dcterms:created xsi:type="dcterms:W3CDTF">2018-08-12T20:28:05Z</dcterms:created>
  <dcterms:modified xsi:type="dcterms:W3CDTF">2018-08-14T18:31:34Z</dcterms:modified>
</cp:coreProperties>
</file>