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0" r:id="rId4"/>
    <p:sldId id="266" r:id="rId5"/>
    <p:sldId id="263" r:id="rId6"/>
    <p:sldId id="261" r:id="rId7"/>
    <p:sldId id="268" r:id="rId8"/>
    <p:sldId id="282" r:id="rId9"/>
    <p:sldId id="264" r:id="rId10"/>
    <p:sldId id="262" r:id="rId11"/>
    <p:sldId id="270" r:id="rId12"/>
    <p:sldId id="271" r:id="rId13"/>
    <p:sldId id="274" r:id="rId14"/>
    <p:sldId id="275" r:id="rId15"/>
    <p:sldId id="276" r:id="rId16"/>
    <p:sldId id="272" r:id="rId17"/>
    <p:sldId id="269" r:id="rId18"/>
    <p:sldId id="295" r:id="rId19"/>
    <p:sldId id="279" r:id="rId20"/>
    <p:sldId id="283" r:id="rId21"/>
    <p:sldId id="280" r:id="rId22"/>
    <p:sldId id="277" r:id="rId23"/>
    <p:sldId id="296" r:id="rId24"/>
    <p:sldId id="284" r:id="rId25"/>
    <p:sldId id="286" r:id="rId26"/>
    <p:sldId id="285" r:id="rId27"/>
    <p:sldId id="287" r:id="rId28"/>
    <p:sldId id="288" r:id="rId29"/>
    <p:sldId id="278" r:id="rId30"/>
    <p:sldId id="297" r:id="rId31"/>
    <p:sldId id="289" r:id="rId32"/>
    <p:sldId id="290" r:id="rId33"/>
    <p:sldId id="291" r:id="rId34"/>
    <p:sldId id="293" r:id="rId35"/>
    <p:sldId id="292" r:id="rId36"/>
    <p:sldId id="294" r:id="rId37"/>
    <p:sldId id="298" r:id="rId38"/>
    <p:sldId id="311" r:id="rId39"/>
    <p:sldId id="259" r:id="rId40"/>
    <p:sldId id="273" r:id="rId41"/>
    <p:sldId id="31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/>
    <p:restoredTop sz="94690"/>
  </p:normalViewPr>
  <p:slideViewPr>
    <p:cSldViewPr snapToGrid="0" snapToObjects="1">
      <p:cViewPr>
        <p:scale>
          <a:sx n="113" d="100"/>
          <a:sy n="113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9C776F-A929-5842-A21D-1EF194B3EB51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662C66-4F1A-4947-956D-52FCD71B5A1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Radiative processes</a:t>
          </a:r>
        </a:p>
      </dgm:t>
    </dgm:pt>
    <dgm:pt modelId="{924DCC02-CDAC-7244-8631-D7D182EEA324}" type="parTrans" cxnId="{232D95CC-36D0-4A42-9C68-CF77CA54D95A}">
      <dgm:prSet/>
      <dgm:spPr/>
      <dgm:t>
        <a:bodyPr/>
        <a:lstStyle/>
        <a:p>
          <a:endParaRPr lang="en-US"/>
        </a:p>
      </dgm:t>
    </dgm:pt>
    <dgm:pt modelId="{E84B0AAF-C1D9-004D-997F-BCB833BF8D00}" type="sibTrans" cxnId="{232D95CC-36D0-4A42-9C68-CF77CA54D95A}">
      <dgm:prSet/>
      <dgm:spPr/>
      <dgm:t>
        <a:bodyPr/>
        <a:lstStyle/>
        <a:p>
          <a:endParaRPr lang="en-US"/>
        </a:p>
      </dgm:t>
    </dgm:pt>
    <dgm:pt modelId="{661616BC-7394-424C-93B4-0E266261BDFF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Chemistry</a:t>
          </a:r>
        </a:p>
      </dgm:t>
    </dgm:pt>
    <dgm:pt modelId="{ADAC42BD-94B2-2C49-BB51-3316E5EFC06E}" type="parTrans" cxnId="{8F9E0438-E1E5-DE44-B6B4-5887F2476ECA}">
      <dgm:prSet/>
      <dgm:spPr/>
      <dgm:t>
        <a:bodyPr/>
        <a:lstStyle/>
        <a:p>
          <a:endParaRPr lang="en-US"/>
        </a:p>
      </dgm:t>
    </dgm:pt>
    <dgm:pt modelId="{FEA7EE6E-91C1-FA45-9CEF-1270D3F8124B}" type="sibTrans" cxnId="{8F9E0438-E1E5-DE44-B6B4-5887F2476ECA}">
      <dgm:prSet/>
      <dgm:spPr/>
      <dgm:t>
        <a:bodyPr/>
        <a:lstStyle/>
        <a:p>
          <a:endParaRPr lang="en-US"/>
        </a:p>
      </dgm:t>
    </dgm:pt>
    <dgm:pt modelId="{6DDF656C-9778-584C-9E4D-6475C1BC49DC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Dynamics</a:t>
          </a:r>
        </a:p>
      </dgm:t>
    </dgm:pt>
    <dgm:pt modelId="{9585172E-5D9E-B44B-810F-062D90CF6506}" type="parTrans" cxnId="{8062B245-CC6E-564E-9CBE-F550D8F57FAB}">
      <dgm:prSet/>
      <dgm:spPr/>
      <dgm:t>
        <a:bodyPr/>
        <a:lstStyle/>
        <a:p>
          <a:endParaRPr lang="en-US"/>
        </a:p>
      </dgm:t>
    </dgm:pt>
    <dgm:pt modelId="{4EAB5FCD-3A91-B54C-8C08-CE89E5E98616}" type="sibTrans" cxnId="{8062B245-CC6E-564E-9CBE-F550D8F57FAB}">
      <dgm:prSet/>
      <dgm:spPr/>
      <dgm:t>
        <a:bodyPr/>
        <a:lstStyle/>
        <a:p>
          <a:endParaRPr lang="en-US"/>
        </a:p>
      </dgm:t>
    </dgm:pt>
    <dgm:pt modelId="{A6315B8E-7E3C-7B46-88C5-80628049BD94}" type="pres">
      <dgm:prSet presAssocID="{A29C776F-A929-5842-A21D-1EF194B3EB51}" presName="Name0" presStyleCnt="0">
        <dgm:presLayoutVars>
          <dgm:dir/>
          <dgm:resizeHandles val="exact"/>
        </dgm:presLayoutVars>
      </dgm:prSet>
      <dgm:spPr/>
    </dgm:pt>
    <dgm:pt modelId="{7887373A-A46C-C645-8ADA-388E07C6F86B}" type="pres">
      <dgm:prSet presAssocID="{01662C66-4F1A-4947-956D-52FCD71B5A10}" presName="node" presStyleLbl="node1" presStyleIdx="0" presStyleCnt="3">
        <dgm:presLayoutVars>
          <dgm:bulletEnabled val="1"/>
        </dgm:presLayoutVars>
      </dgm:prSet>
      <dgm:spPr/>
    </dgm:pt>
    <dgm:pt modelId="{9A40AB5B-F5A8-764E-940C-45F4D9BC0454}" type="pres">
      <dgm:prSet presAssocID="{E84B0AAF-C1D9-004D-997F-BCB833BF8D00}" presName="sibTrans" presStyleLbl="sibTrans2D1" presStyleIdx="0" presStyleCnt="3"/>
      <dgm:spPr/>
    </dgm:pt>
    <dgm:pt modelId="{EAEB84E4-A1F8-7947-B525-1569B1C6F084}" type="pres">
      <dgm:prSet presAssocID="{E84B0AAF-C1D9-004D-997F-BCB833BF8D00}" presName="connectorText" presStyleLbl="sibTrans2D1" presStyleIdx="0" presStyleCnt="3"/>
      <dgm:spPr/>
    </dgm:pt>
    <dgm:pt modelId="{A171F92C-7D72-8547-A6B1-CC22FF5802A2}" type="pres">
      <dgm:prSet presAssocID="{661616BC-7394-424C-93B4-0E266261BDFF}" presName="node" presStyleLbl="node1" presStyleIdx="1" presStyleCnt="3">
        <dgm:presLayoutVars>
          <dgm:bulletEnabled val="1"/>
        </dgm:presLayoutVars>
      </dgm:prSet>
      <dgm:spPr/>
    </dgm:pt>
    <dgm:pt modelId="{EE06CC0A-514B-214C-A716-A1136D64909C}" type="pres">
      <dgm:prSet presAssocID="{FEA7EE6E-91C1-FA45-9CEF-1270D3F8124B}" presName="sibTrans" presStyleLbl="sibTrans2D1" presStyleIdx="1" presStyleCnt="3"/>
      <dgm:spPr/>
    </dgm:pt>
    <dgm:pt modelId="{68F2867B-6936-984F-8454-DE4188F4FF1E}" type="pres">
      <dgm:prSet presAssocID="{FEA7EE6E-91C1-FA45-9CEF-1270D3F8124B}" presName="connectorText" presStyleLbl="sibTrans2D1" presStyleIdx="1" presStyleCnt="3"/>
      <dgm:spPr/>
    </dgm:pt>
    <dgm:pt modelId="{95D69104-335C-7D48-845A-25F7D80F9201}" type="pres">
      <dgm:prSet presAssocID="{6DDF656C-9778-584C-9E4D-6475C1BC49DC}" presName="node" presStyleLbl="node1" presStyleIdx="2" presStyleCnt="3">
        <dgm:presLayoutVars>
          <dgm:bulletEnabled val="1"/>
        </dgm:presLayoutVars>
      </dgm:prSet>
      <dgm:spPr/>
    </dgm:pt>
    <dgm:pt modelId="{A2CF667D-3F97-FC40-B3E3-8D1D2FAB23FB}" type="pres">
      <dgm:prSet presAssocID="{4EAB5FCD-3A91-B54C-8C08-CE89E5E98616}" presName="sibTrans" presStyleLbl="sibTrans2D1" presStyleIdx="2" presStyleCnt="3"/>
      <dgm:spPr/>
    </dgm:pt>
    <dgm:pt modelId="{FA5575CE-87EF-3840-8F2B-26CCA4A3F7BC}" type="pres">
      <dgm:prSet presAssocID="{4EAB5FCD-3A91-B54C-8C08-CE89E5E98616}" presName="connectorText" presStyleLbl="sibTrans2D1" presStyleIdx="2" presStyleCnt="3"/>
      <dgm:spPr/>
    </dgm:pt>
  </dgm:ptLst>
  <dgm:cxnLst>
    <dgm:cxn modelId="{3522421F-9968-B04D-B220-BC07188B523D}" type="presOf" srcId="{6DDF656C-9778-584C-9E4D-6475C1BC49DC}" destId="{95D69104-335C-7D48-845A-25F7D80F9201}" srcOrd="0" destOrd="0" presId="urn:microsoft.com/office/officeart/2005/8/layout/cycle7"/>
    <dgm:cxn modelId="{0331FB2D-2E1B-6448-A2B4-4FE16EAEF9DE}" type="presOf" srcId="{4EAB5FCD-3A91-B54C-8C08-CE89E5E98616}" destId="{A2CF667D-3F97-FC40-B3E3-8D1D2FAB23FB}" srcOrd="0" destOrd="0" presId="urn:microsoft.com/office/officeart/2005/8/layout/cycle7"/>
    <dgm:cxn modelId="{8F9E0438-E1E5-DE44-B6B4-5887F2476ECA}" srcId="{A29C776F-A929-5842-A21D-1EF194B3EB51}" destId="{661616BC-7394-424C-93B4-0E266261BDFF}" srcOrd="1" destOrd="0" parTransId="{ADAC42BD-94B2-2C49-BB51-3316E5EFC06E}" sibTransId="{FEA7EE6E-91C1-FA45-9CEF-1270D3F8124B}"/>
    <dgm:cxn modelId="{8062B245-CC6E-564E-9CBE-F550D8F57FAB}" srcId="{A29C776F-A929-5842-A21D-1EF194B3EB51}" destId="{6DDF656C-9778-584C-9E4D-6475C1BC49DC}" srcOrd="2" destOrd="0" parTransId="{9585172E-5D9E-B44B-810F-062D90CF6506}" sibTransId="{4EAB5FCD-3A91-B54C-8C08-CE89E5E98616}"/>
    <dgm:cxn modelId="{840DB252-A172-A54C-95B9-EF13E8891FFF}" type="presOf" srcId="{FEA7EE6E-91C1-FA45-9CEF-1270D3F8124B}" destId="{68F2867B-6936-984F-8454-DE4188F4FF1E}" srcOrd="1" destOrd="0" presId="urn:microsoft.com/office/officeart/2005/8/layout/cycle7"/>
    <dgm:cxn modelId="{AECBA859-4CF0-E648-ADB8-7CE860A7642F}" type="presOf" srcId="{4EAB5FCD-3A91-B54C-8C08-CE89E5E98616}" destId="{FA5575CE-87EF-3840-8F2B-26CCA4A3F7BC}" srcOrd="1" destOrd="0" presId="urn:microsoft.com/office/officeart/2005/8/layout/cycle7"/>
    <dgm:cxn modelId="{1E3BF196-CB30-1E46-9B3D-04F4AF2ABC81}" type="presOf" srcId="{A29C776F-A929-5842-A21D-1EF194B3EB51}" destId="{A6315B8E-7E3C-7B46-88C5-80628049BD94}" srcOrd="0" destOrd="0" presId="urn:microsoft.com/office/officeart/2005/8/layout/cycle7"/>
    <dgm:cxn modelId="{DE2ACE9D-B5A3-5E46-99FE-588A62EC4AF5}" type="presOf" srcId="{E84B0AAF-C1D9-004D-997F-BCB833BF8D00}" destId="{9A40AB5B-F5A8-764E-940C-45F4D9BC0454}" srcOrd="0" destOrd="0" presId="urn:microsoft.com/office/officeart/2005/8/layout/cycle7"/>
    <dgm:cxn modelId="{0B9D6AB6-D0B1-3D4B-AE58-307AF044E35B}" type="presOf" srcId="{FEA7EE6E-91C1-FA45-9CEF-1270D3F8124B}" destId="{EE06CC0A-514B-214C-A716-A1136D64909C}" srcOrd="0" destOrd="0" presId="urn:microsoft.com/office/officeart/2005/8/layout/cycle7"/>
    <dgm:cxn modelId="{96805BB9-C15B-CA4A-B105-32A7CC5E6A54}" type="presOf" srcId="{01662C66-4F1A-4947-956D-52FCD71B5A10}" destId="{7887373A-A46C-C645-8ADA-388E07C6F86B}" srcOrd="0" destOrd="0" presId="urn:microsoft.com/office/officeart/2005/8/layout/cycle7"/>
    <dgm:cxn modelId="{232D95CC-36D0-4A42-9C68-CF77CA54D95A}" srcId="{A29C776F-A929-5842-A21D-1EF194B3EB51}" destId="{01662C66-4F1A-4947-956D-52FCD71B5A10}" srcOrd="0" destOrd="0" parTransId="{924DCC02-CDAC-7244-8631-D7D182EEA324}" sibTransId="{E84B0AAF-C1D9-004D-997F-BCB833BF8D00}"/>
    <dgm:cxn modelId="{43191ADE-B5A8-0142-A94F-9CC20DD25947}" type="presOf" srcId="{661616BC-7394-424C-93B4-0E266261BDFF}" destId="{A171F92C-7D72-8547-A6B1-CC22FF5802A2}" srcOrd="0" destOrd="0" presId="urn:microsoft.com/office/officeart/2005/8/layout/cycle7"/>
    <dgm:cxn modelId="{2FC1C7FF-14A8-CF43-AB17-8A388E63269A}" type="presOf" srcId="{E84B0AAF-C1D9-004D-997F-BCB833BF8D00}" destId="{EAEB84E4-A1F8-7947-B525-1569B1C6F084}" srcOrd="1" destOrd="0" presId="urn:microsoft.com/office/officeart/2005/8/layout/cycle7"/>
    <dgm:cxn modelId="{F37D2A18-F152-C14B-915D-7BFA12445636}" type="presParOf" srcId="{A6315B8E-7E3C-7B46-88C5-80628049BD94}" destId="{7887373A-A46C-C645-8ADA-388E07C6F86B}" srcOrd="0" destOrd="0" presId="urn:microsoft.com/office/officeart/2005/8/layout/cycle7"/>
    <dgm:cxn modelId="{DBF0FA69-40A8-8844-B888-CDB488162E44}" type="presParOf" srcId="{A6315B8E-7E3C-7B46-88C5-80628049BD94}" destId="{9A40AB5B-F5A8-764E-940C-45F4D9BC0454}" srcOrd="1" destOrd="0" presId="urn:microsoft.com/office/officeart/2005/8/layout/cycle7"/>
    <dgm:cxn modelId="{2BEB9E51-7FF9-2D4F-9018-EB56F37763DE}" type="presParOf" srcId="{9A40AB5B-F5A8-764E-940C-45F4D9BC0454}" destId="{EAEB84E4-A1F8-7947-B525-1569B1C6F084}" srcOrd="0" destOrd="0" presId="urn:microsoft.com/office/officeart/2005/8/layout/cycle7"/>
    <dgm:cxn modelId="{54CDE765-2455-C746-A8C5-1FCD8526C06C}" type="presParOf" srcId="{A6315B8E-7E3C-7B46-88C5-80628049BD94}" destId="{A171F92C-7D72-8547-A6B1-CC22FF5802A2}" srcOrd="2" destOrd="0" presId="urn:microsoft.com/office/officeart/2005/8/layout/cycle7"/>
    <dgm:cxn modelId="{F3451C5E-8133-7448-901A-B3033219383A}" type="presParOf" srcId="{A6315B8E-7E3C-7B46-88C5-80628049BD94}" destId="{EE06CC0A-514B-214C-A716-A1136D64909C}" srcOrd="3" destOrd="0" presId="urn:microsoft.com/office/officeart/2005/8/layout/cycle7"/>
    <dgm:cxn modelId="{7863384D-A5AC-4A46-A606-F1A2A07F1561}" type="presParOf" srcId="{EE06CC0A-514B-214C-A716-A1136D64909C}" destId="{68F2867B-6936-984F-8454-DE4188F4FF1E}" srcOrd="0" destOrd="0" presId="urn:microsoft.com/office/officeart/2005/8/layout/cycle7"/>
    <dgm:cxn modelId="{912BBF69-A8C0-814D-B002-CA7BCF6AA311}" type="presParOf" srcId="{A6315B8E-7E3C-7B46-88C5-80628049BD94}" destId="{95D69104-335C-7D48-845A-25F7D80F9201}" srcOrd="4" destOrd="0" presId="urn:microsoft.com/office/officeart/2005/8/layout/cycle7"/>
    <dgm:cxn modelId="{6D7F898B-B92E-B24C-BF0F-60C72BB7F701}" type="presParOf" srcId="{A6315B8E-7E3C-7B46-88C5-80628049BD94}" destId="{A2CF667D-3F97-FC40-B3E3-8D1D2FAB23FB}" srcOrd="5" destOrd="0" presId="urn:microsoft.com/office/officeart/2005/8/layout/cycle7"/>
    <dgm:cxn modelId="{983A6737-C641-3A43-98A9-5214A410F628}" type="presParOf" srcId="{A2CF667D-3F97-FC40-B3E3-8D1D2FAB23FB}" destId="{FA5575CE-87EF-3840-8F2B-26CCA4A3F7B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7373A-A46C-C645-8ADA-388E07C6F86B}">
      <dsp:nvSpPr>
        <dsp:cNvPr id="0" name=""/>
        <dsp:cNvSpPr/>
      </dsp:nvSpPr>
      <dsp:spPr>
        <a:xfrm>
          <a:off x="1593999" y="614"/>
          <a:ext cx="1485602" cy="742801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Radiative processes</a:t>
          </a:r>
        </a:p>
      </dsp:txBody>
      <dsp:txXfrm>
        <a:off x="1615755" y="22370"/>
        <a:ext cx="1442090" cy="699289"/>
      </dsp:txXfrm>
    </dsp:sp>
    <dsp:sp modelId="{9A40AB5B-F5A8-764E-940C-45F4D9BC0454}">
      <dsp:nvSpPr>
        <dsp:cNvPr id="0" name=""/>
        <dsp:cNvSpPr/>
      </dsp:nvSpPr>
      <dsp:spPr>
        <a:xfrm rot="3600000">
          <a:off x="2563266" y="1303699"/>
          <a:ext cx="772984" cy="25998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641260" y="1355695"/>
        <a:ext cx="616996" cy="155988"/>
      </dsp:txXfrm>
    </dsp:sp>
    <dsp:sp modelId="{A171F92C-7D72-8547-A6B1-CC22FF5802A2}">
      <dsp:nvSpPr>
        <dsp:cNvPr id="0" name=""/>
        <dsp:cNvSpPr/>
      </dsp:nvSpPr>
      <dsp:spPr>
        <a:xfrm>
          <a:off x="2819915" y="2123964"/>
          <a:ext cx="1485602" cy="742801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Chemistry</a:t>
          </a:r>
        </a:p>
      </dsp:txBody>
      <dsp:txXfrm>
        <a:off x="2841671" y="2145720"/>
        <a:ext cx="1442090" cy="699289"/>
      </dsp:txXfrm>
    </dsp:sp>
    <dsp:sp modelId="{EE06CC0A-514B-214C-A716-A1136D64909C}">
      <dsp:nvSpPr>
        <dsp:cNvPr id="0" name=""/>
        <dsp:cNvSpPr/>
      </dsp:nvSpPr>
      <dsp:spPr>
        <a:xfrm rot="10800000">
          <a:off x="1950308" y="2365374"/>
          <a:ext cx="772984" cy="25998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028302" y="2417370"/>
        <a:ext cx="616996" cy="155988"/>
      </dsp:txXfrm>
    </dsp:sp>
    <dsp:sp modelId="{95D69104-335C-7D48-845A-25F7D80F9201}">
      <dsp:nvSpPr>
        <dsp:cNvPr id="0" name=""/>
        <dsp:cNvSpPr/>
      </dsp:nvSpPr>
      <dsp:spPr>
        <a:xfrm>
          <a:off x="368082" y="2123964"/>
          <a:ext cx="1485602" cy="742801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Dynamics</a:t>
          </a:r>
        </a:p>
      </dsp:txBody>
      <dsp:txXfrm>
        <a:off x="389838" y="2145720"/>
        <a:ext cx="1442090" cy="699289"/>
      </dsp:txXfrm>
    </dsp:sp>
    <dsp:sp modelId="{A2CF667D-3F97-FC40-B3E3-8D1D2FAB23FB}">
      <dsp:nvSpPr>
        <dsp:cNvPr id="0" name=""/>
        <dsp:cNvSpPr/>
      </dsp:nvSpPr>
      <dsp:spPr>
        <a:xfrm rot="18000000">
          <a:off x="1337349" y="1303699"/>
          <a:ext cx="772984" cy="25998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415343" y="1355695"/>
        <a:ext cx="616996" cy="155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0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3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0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8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9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0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4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DEDB3-79D9-6047-AAD6-A49C2021E14F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732BC-1B66-1542-8970-F1D3BDBE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ACC3C-1761-E247-B92E-EB48CC21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300" y="1912793"/>
            <a:ext cx="5088533" cy="3816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A0A63B-C951-FE45-87FD-C287126E39C0}"/>
              </a:ext>
            </a:extLst>
          </p:cNvPr>
          <p:cNvSpPr txBox="1"/>
          <p:nvPr/>
        </p:nvSpPr>
        <p:spPr>
          <a:xfrm>
            <a:off x="1271249" y="152851"/>
            <a:ext cx="6738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Titan’s Atmosphere</a:t>
            </a:r>
          </a:p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…how to bake a five-layered cake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78A11-BE8E-E941-91F1-194CB6FE0600}"/>
              </a:ext>
            </a:extLst>
          </p:cNvPr>
          <p:cNvSpPr txBox="1"/>
          <p:nvPr/>
        </p:nvSpPr>
        <p:spPr>
          <a:xfrm>
            <a:off x="1825024" y="6011806"/>
            <a:ext cx="563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Conor</a:t>
            </a:r>
            <a:r>
              <a:rPr lang="en-US" dirty="0">
                <a:solidFill>
                  <a:schemeClr val="bg1"/>
                </a:solidFill>
              </a:rPr>
              <a:t> A. Nixon, NASA Goddard Space </a:t>
            </a:r>
            <a:r>
              <a:rPr lang="en-US" dirty="0" err="1">
                <a:solidFill>
                  <a:schemeClr val="bg1"/>
                </a:solidFill>
              </a:rPr>
              <a:t>FlightCenter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Cassini Science Symposium, Boulder, CO, August 15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28357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ACC3C-1761-E247-B92E-EB48CC21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55" y="1081509"/>
            <a:ext cx="6673172" cy="5004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871B99-0BFF-C54D-A70D-C9E926BF3688}"/>
              </a:ext>
            </a:extLst>
          </p:cNvPr>
          <p:cNvSpPr txBox="1"/>
          <p:nvPr/>
        </p:nvSpPr>
        <p:spPr>
          <a:xfrm>
            <a:off x="2896987" y="4305624"/>
            <a:ext cx="397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Stratosphere (45-350 km)</a:t>
            </a:r>
          </a:p>
        </p:txBody>
      </p:sp>
    </p:spTree>
    <p:extLst>
      <p:ext uri="{BB962C8B-B14F-4D97-AF65-F5344CB8AC3E}">
        <p14:creationId xmlns:p14="http://schemas.microsoft.com/office/powerpoint/2010/main" val="116537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374457" y="275969"/>
            <a:ext cx="8462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Stratosphere: what we knew before Cassini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13289-EBDF-904F-AD19-35CB95D6DB27}"/>
              </a:ext>
            </a:extLst>
          </p:cNvPr>
          <p:cNvSpPr txBox="1"/>
          <p:nvPr/>
        </p:nvSpPr>
        <p:spPr>
          <a:xfrm>
            <a:off x="597938" y="1089638"/>
            <a:ext cx="666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Trace gas composition and latitude trends; D/H ratio in methane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B3BE6-18BF-7C4F-99A9-203C1DCF215F}"/>
              </a:ext>
            </a:extLst>
          </p:cNvPr>
          <p:cNvSpPr txBox="1"/>
          <p:nvPr/>
        </p:nvSpPr>
        <p:spPr>
          <a:xfrm>
            <a:off x="597938" y="6290083"/>
            <a:ext cx="7947752" cy="347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Voyager IRIS, </a:t>
            </a:r>
            <a:r>
              <a:rPr lang="en-US" dirty="0" err="1">
                <a:solidFill>
                  <a:schemeClr val="bg1"/>
                </a:solidFill>
              </a:rPr>
              <a:t>Coustenis</a:t>
            </a:r>
            <a:r>
              <a:rPr lang="en-US" dirty="0">
                <a:solidFill>
                  <a:schemeClr val="bg1"/>
                </a:solidFill>
              </a:rPr>
              <a:t> et al. 1995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9B823-6D49-C44D-8152-246BD274C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07" y="1626308"/>
            <a:ext cx="7311831" cy="44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3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331499" y="243076"/>
            <a:ext cx="8576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Stratosphere: what we’ve learned from Cassini (I)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5080001" y="6096000"/>
            <a:ext cx="384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CIRS, </a:t>
            </a:r>
            <a:r>
              <a:rPr lang="en-US" dirty="0" err="1">
                <a:solidFill>
                  <a:schemeClr val="bg1"/>
                </a:solidFill>
              </a:rPr>
              <a:t>Achterberg</a:t>
            </a:r>
            <a:r>
              <a:rPr lang="en-US" dirty="0">
                <a:solidFill>
                  <a:schemeClr val="bg1"/>
                </a:solidFill>
              </a:rPr>
              <a:t> et al. 2008a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462839" y="1522115"/>
            <a:ext cx="416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2D Temperature and wind field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1358D-D8B9-2341-B93C-8D7006CC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650" y="2341052"/>
            <a:ext cx="4122051" cy="30606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6D49D-2CBA-1445-A56D-F2BCCA69A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9" y="2341052"/>
            <a:ext cx="4109791" cy="30515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6671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453416" y="236703"/>
            <a:ext cx="8690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Stratosphere: what we’ve learned from Cassini (II)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5418222" y="6321778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CIRS, </a:t>
            </a:r>
            <a:r>
              <a:rPr lang="en-US" dirty="0" err="1">
                <a:solidFill>
                  <a:schemeClr val="bg1"/>
                </a:solidFill>
              </a:rPr>
              <a:t>Vinatier</a:t>
            </a:r>
            <a:r>
              <a:rPr lang="en-US" dirty="0">
                <a:solidFill>
                  <a:schemeClr val="bg1"/>
                </a:solidFill>
              </a:rPr>
              <a:t> et al. 2010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778307" y="1175954"/>
            <a:ext cx="416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2D trace gas abundances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C2D29-8E97-4F4B-9E31-7D20764DB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01" y="1761797"/>
            <a:ext cx="6978620" cy="44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344412" y="226809"/>
            <a:ext cx="8799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Stratosphere: what we’ve learned from Cassini (III)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5418222" y="6321778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CIRS, </a:t>
            </a:r>
            <a:r>
              <a:rPr lang="en-US" dirty="0" err="1">
                <a:solidFill>
                  <a:schemeClr val="bg1"/>
                </a:solidFill>
              </a:rPr>
              <a:t>Teanby</a:t>
            </a:r>
            <a:r>
              <a:rPr lang="en-US" dirty="0">
                <a:solidFill>
                  <a:schemeClr val="bg1"/>
                </a:solidFill>
              </a:rPr>
              <a:t> et al. 2012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1476021" y="1089351"/>
            <a:ext cx="575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Seasonal evolution of trace gases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05E11-1279-8E49-AAF4-700209023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77" y="1717560"/>
            <a:ext cx="5487811" cy="44376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9152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782285" y="257258"/>
            <a:ext cx="7966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Stratosphere: what we know from Cassini (IV)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782285" y="1335136"/>
            <a:ext cx="644260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Plus: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Haze spectral properties (DISR, VIMS, CIRS)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Haze distribution (ISS, CIRS)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Isotopic ratios in H, C, N, O (INMS, CIRS)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Noble gas abundances (INMS)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Condensed phase ice clouds (CIRS, ISS)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Global dynamics (GCM models of Cassini data)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Waves (ISS, CIRS)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1771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724222" y="254452"/>
            <a:ext cx="761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Stratosphere: what we still don’t know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30997-373D-D14C-ABF4-21D982A8CF07}"/>
              </a:ext>
            </a:extLst>
          </p:cNvPr>
          <p:cNvSpPr txBox="1"/>
          <p:nvPr/>
        </p:nvSpPr>
        <p:spPr>
          <a:xfrm>
            <a:off x="767644" y="1648178"/>
            <a:ext cx="789093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is super-rotation generated and maintained?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Why is the atmospheric rotation axis tilted?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 methane and H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vary with latitude?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 haze particles seed cloud formation?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6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ACC3C-1761-E247-B92E-EB48CC21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55" y="1081509"/>
            <a:ext cx="6673172" cy="5004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399A0E-895B-CE48-A917-F43E8BF4A32E}"/>
              </a:ext>
            </a:extLst>
          </p:cNvPr>
          <p:cNvSpPr txBox="1"/>
          <p:nvPr/>
        </p:nvSpPr>
        <p:spPr>
          <a:xfrm>
            <a:off x="2987296" y="3583948"/>
            <a:ext cx="4088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Mesosphere (350-600 km)</a:t>
            </a:r>
          </a:p>
        </p:txBody>
      </p:sp>
    </p:spTree>
    <p:extLst>
      <p:ext uri="{BB962C8B-B14F-4D97-AF65-F5344CB8AC3E}">
        <p14:creationId xmlns:p14="http://schemas.microsoft.com/office/powerpoint/2010/main" val="225174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374457" y="275969"/>
            <a:ext cx="837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Mesosphere: what we knew before Cassini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13289-EBDF-904F-AD19-35CB95D6DB27}"/>
              </a:ext>
            </a:extLst>
          </p:cNvPr>
          <p:cNvSpPr txBox="1"/>
          <p:nvPr/>
        </p:nvSpPr>
        <p:spPr>
          <a:xfrm>
            <a:off x="597938" y="1089638"/>
            <a:ext cx="666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Detached haze layer seen above main haze layer at ~500 km.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B3BE6-18BF-7C4F-99A9-203C1DCF215F}"/>
              </a:ext>
            </a:extLst>
          </p:cNvPr>
          <p:cNvSpPr txBox="1"/>
          <p:nvPr/>
        </p:nvSpPr>
        <p:spPr>
          <a:xfrm>
            <a:off x="597938" y="6290083"/>
            <a:ext cx="7947752" cy="347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Voyager 1 imaging system, Smith et al. 1980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F3812-13E7-3B4C-A012-33ACFC9C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57" y="1626308"/>
            <a:ext cx="7890933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9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529480" y="255168"/>
            <a:ext cx="8500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Mesosphere: what we’ve learned from Cassini (I)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5418222" y="6321778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ISS, West et al. 2011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529480" y="1175954"/>
            <a:ext cx="575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Seasonal evolution of detached haze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E1076-EF6D-5946-8641-57DCFB235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266" y="1825739"/>
            <a:ext cx="3352800" cy="38892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C97ECF-3107-EE44-8CC6-08E1FD628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2" y="1830511"/>
            <a:ext cx="3884476" cy="3884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BF52DA-7B07-1645-A593-A14F61B9488E}"/>
              </a:ext>
            </a:extLst>
          </p:cNvPr>
          <p:cNvSpPr txBox="1"/>
          <p:nvPr/>
        </p:nvSpPr>
        <p:spPr>
          <a:xfrm>
            <a:off x="1102874" y="5802235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2006-123                  2010-092</a:t>
            </a:r>
          </a:p>
        </p:txBody>
      </p:sp>
    </p:spTree>
    <p:extLst>
      <p:ext uri="{BB962C8B-B14F-4D97-AF65-F5344CB8AC3E}">
        <p14:creationId xmlns:p14="http://schemas.microsoft.com/office/powerpoint/2010/main" val="232208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934E2-81AC-5E4A-8DD5-D3782BE4AF70}"/>
              </a:ext>
            </a:extLst>
          </p:cNvPr>
          <p:cNvSpPr txBox="1"/>
          <p:nvPr/>
        </p:nvSpPr>
        <p:spPr>
          <a:xfrm>
            <a:off x="1153201" y="412495"/>
            <a:ext cx="707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What’s with the layer cake analogy?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ABC14F-983D-124D-8026-68223524562E}"/>
              </a:ext>
            </a:extLst>
          </p:cNvPr>
          <p:cNvSpPr txBox="1"/>
          <p:nvPr/>
        </p:nvSpPr>
        <p:spPr>
          <a:xfrm>
            <a:off x="320687" y="1501423"/>
            <a:ext cx="51770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Atmospheric scientists had the Earth as their first example.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Earth’s atmosphere exhibits distinct layers as different physical processes become dominant.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Planetary atmospheres often show similar structure (although there are exotic exoplanet exceptions).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Titan’s atmospheric layering resembles that of he Earth, although with differences in the details.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 descr="Image result for earth atmosphere layers">
            <a:extLst>
              <a:ext uri="{FF2B5EF4-FFF2-40B4-BE49-F238E27FC236}">
                <a16:creationId xmlns:a16="http://schemas.microsoft.com/office/drawing/2014/main" id="{08A41DE2-2E3B-4F42-816B-66E486C9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67" y="1501423"/>
            <a:ext cx="3173735" cy="46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664682-B905-4A45-AE0D-E025C2088899}"/>
              </a:ext>
            </a:extLst>
          </p:cNvPr>
          <p:cNvSpPr txBox="1"/>
          <p:nvPr/>
        </p:nvSpPr>
        <p:spPr>
          <a:xfrm>
            <a:off x="5769893" y="6348904"/>
            <a:ext cx="3196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http://</a:t>
            </a:r>
            <a:r>
              <a:rPr lang="en-US" sz="900" dirty="0" err="1">
                <a:solidFill>
                  <a:schemeClr val="bg1"/>
                </a:solidFill>
              </a:rPr>
              <a:t>www.ces.fau.edu</a:t>
            </a:r>
            <a:r>
              <a:rPr lang="en-US" sz="900" dirty="0">
                <a:solidFill>
                  <a:schemeClr val="bg1"/>
                </a:solidFill>
              </a:rPr>
              <a:t>/</a:t>
            </a:r>
            <a:r>
              <a:rPr lang="en-US" sz="900" dirty="0" err="1">
                <a:solidFill>
                  <a:schemeClr val="bg1"/>
                </a:solidFill>
              </a:rPr>
              <a:t>nasa</a:t>
            </a:r>
            <a:r>
              <a:rPr lang="en-US" sz="900" dirty="0">
                <a:solidFill>
                  <a:schemeClr val="bg1"/>
                </a:solidFill>
              </a:rPr>
              <a:t>/module-2/atmosphere/</a:t>
            </a:r>
            <a:r>
              <a:rPr lang="en-US" sz="900" dirty="0" err="1">
                <a:solidFill>
                  <a:schemeClr val="bg1"/>
                </a:solidFill>
              </a:rPr>
              <a:t>earth.php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8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434989" y="300059"/>
            <a:ext cx="8609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Mesosphere: what we’ve learned from Cassini (II)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886545" y="5757844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CIRS, </a:t>
            </a:r>
            <a:r>
              <a:rPr lang="en-US" dirty="0" err="1">
                <a:solidFill>
                  <a:schemeClr val="bg1"/>
                </a:solidFill>
              </a:rPr>
              <a:t>Teanby</a:t>
            </a:r>
            <a:r>
              <a:rPr lang="en-US" dirty="0">
                <a:solidFill>
                  <a:schemeClr val="bg1"/>
                </a:solidFill>
              </a:rPr>
              <a:t> et al.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800413" y="1180754"/>
            <a:ext cx="575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Coupled stratosphere-mesosphere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77557-C782-E844-981F-5E7785B8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5" y="1938338"/>
            <a:ext cx="7087213" cy="35235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133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767644" y="525385"/>
            <a:ext cx="7523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Mesosphere: what we still don’t know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30997-373D-D14C-ABF4-21D982A8CF07}"/>
              </a:ext>
            </a:extLst>
          </p:cNvPr>
          <p:cNvSpPr txBox="1"/>
          <p:nvPr/>
        </p:nvSpPr>
        <p:spPr>
          <a:xfrm>
            <a:off x="767644" y="1648178"/>
            <a:ext cx="78909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sustains, and collapses the detached haze layer?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 there a definite and persistent mesopause?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Where </a:t>
            </a:r>
            <a:r>
              <a:rPr lang="en-US" sz="2400" dirty="0">
                <a:solidFill>
                  <a:schemeClr val="bg1"/>
                </a:solidFill>
              </a:rPr>
              <a:t>is the top of the global Hadley cell?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89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ACC3C-1761-E247-B92E-EB48CC21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55" y="1081509"/>
            <a:ext cx="6673172" cy="5004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36231-9CD0-FA49-B39E-1E16257B9862}"/>
              </a:ext>
            </a:extLst>
          </p:cNvPr>
          <p:cNvSpPr txBox="1"/>
          <p:nvPr/>
        </p:nvSpPr>
        <p:spPr>
          <a:xfrm>
            <a:off x="2891392" y="2729480"/>
            <a:ext cx="445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 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(600-1500 km)</a:t>
            </a:r>
          </a:p>
        </p:txBody>
      </p:sp>
    </p:spTree>
    <p:extLst>
      <p:ext uri="{BB962C8B-B14F-4D97-AF65-F5344CB8AC3E}">
        <p14:creationId xmlns:p14="http://schemas.microsoft.com/office/powerpoint/2010/main" val="813697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374457" y="275969"/>
            <a:ext cx="5767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 knew before Cassini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13289-EBDF-904F-AD19-35CB95D6DB27}"/>
              </a:ext>
            </a:extLst>
          </p:cNvPr>
          <p:cNvSpPr txBox="1"/>
          <p:nvPr/>
        </p:nvSpPr>
        <p:spPr>
          <a:xfrm>
            <a:off x="510822" y="1775881"/>
            <a:ext cx="666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Knowledge was confined to modeling of neutral-radical reactions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B3BE6-18BF-7C4F-99A9-203C1DCF215F}"/>
              </a:ext>
            </a:extLst>
          </p:cNvPr>
          <p:cNvSpPr txBox="1"/>
          <p:nvPr/>
        </p:nvSpPr>
        <p:spPr>
          <a:xfrm>
            <a:off x="597938" y="6290083"/>
            <a:ext cx="7947752" cy="347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Photochemical model of Voyager 1 data, Yung et al. 1984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74C3B-5DB2-D248-9C36-86325365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22" y="2535766"/>
            <a:ext cx="8130822" cy="297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44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705921" y="215520"/>
            <a:ext cx="7918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we’ve learned from Cassini (I)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886545" y="5510642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UVIS, Koskinen et al. 2011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705922" y="1530405"/>
            <a:ext cx="697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Mesosphere-lower thermosphere neutral gas profiles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A49233-2E20-FD4F-833F-0D5799988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933" y="2222135"/>
            <a:ext cx="3874205" cy="2708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3B3CD-2B81-3A40-ADDC-176F9855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88" y="2229738"/>
            <a:ext cx="3852453" cy="26935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75694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886544" y="5905753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INMS, Vuitton et al. 2007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784288" y="1546772"/>
            <a:ext cx="820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Identification of many positive 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596BF-2754-6D4C-B497-55564BB18505}"/>
              </a:ext>
            </a:extLst>
          </p:cNvPr>
          <p:cNvSpPr txBox="1"/>
          <p:nvPr/>
        </p:nvSpPr>
        <p:spPr>
          <a:xfrm>
            <a:off x="784288" y="214911"/>
            <a:ext cx="7918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we’ve learned from Cassini (II)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45AB5-550B-FE42-BD59-3E43CE582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4" y="2133600"/>
            <a:ext cx="5661012" cy="35218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97305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569799" y="5612243"/>
            <a:ext cx="333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UVIS, </a:t>
            </a:r>
          </a:p>
          <a:p>
            <a:r>
              <a:rPr lang="en-US" dirty="0">
                <a:solidFill>
                  <a:schemeClr val="bg1"/>
                </a:solidFill>
              </a:rPr>
              <a:t>Westlake et al. 2012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569799" y="1512311"/>
            <a:ext cx="453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Ion and neutral profiles in the upper thermosphere/ ionosphere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10F74-BCBC-C643-A0FD-DDF574A26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38851" y="1538020"/>
            <a:ext cx="2580213" cy="4631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6596BF-2754-6D4C-B497-55564BB18505}"/>
              </a:ext>
            </a:extLst>
          </p:cNvPr>
          <p:cNvSpPr txBox="1"/>
          <p:nvPr/>
        </p:nvSpPr>
        <p:spPr>
          <a:xfrm>
            <a:off x="784288" y="214911"/>
            <a:ext cx="7918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we’ve learned from Cassini (III)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6491F-45A0-C746-8B22-E781AFBD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232" y="2563489"/>
            <a:ext cx="3681878" cy="25802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61A610-D13B-B040-9296-38DF4A42D91E}"/>
              </a:ext>
            </a:extLst>
          </p:cNvPr>
          <p:cNvSpPr txBox="1"/>
          <p:nvPr/>
        </p:nvSpPr>
        <p:spPr>
          <a:xfrm>
            <a:off x="5399025" y="1812329"/>
            <a:ext cx="355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PAH profiles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1F4FFC-320F-C042-AEF3-F18CD7024646}"/>
              </a:ext>
            </a:extLst>
          </p:cNvPr>
          <p:cNvSpPr txBox="1"/>
          <p:nvPr/>
        </p:nvSpPr>
        <p:spPr>
          <a:xfrm>
            <a:off x="5336232" y="5612243"/>
            <a:ext cx="333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VIMS, </a:t>
            </a:r>
          </a:p>
          <a:p>
            <a:r>
              <a:rPr lang="en-US" dirty="0">
                <a:solidFill>
                  <a:schemeClr val="bg1"/>
                </a:solidFill>
              </a:rPr>
              <a:t>Lopes-</a:t>
            </a:r>
            <a:r>
              <a:rPr lang="en-US" dirty="0" err="1">
                <a:solidFill>
                  <a:schemeClr val="bg1"/>
                </a:solidFill>
              </a:rPr>
              <a:t>Puertas</a:t>
            </a:r>
            <a:r>
              <a:rPr lang="en-US" dirty="0">
                <a:solidFill>
                  <a:schemeClr val="bg1"/>
                </a:solidFill>
              </a:rPr>
              <a:t> et al. 2013</a:t>
            </a:r>
          </a:p>
        </p:txBody>
      </p:sp>
    </p:spTree>
    <p:extLst>
      <p:ext uri="{BB962C8B-B14F-4D97-AF65-F5344CB8AC3E}">
        <p14:creationId xmlns:p14="http://schemas.microsoft.com/office/powerpoint/2010/main" val="1764086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886543" y="5752254"/>
            <a:ext cx="33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CAPS, Waite et al. 2007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784288" y="1607184"/>
            <a:ext cx="820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Discovery of heavy negative ions in the upper atmosphere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596BF-2754-6D4C-B497-55564BB18505}"/>
              </a:ext>
            </a:extLst>
          </p:cNvPr>
          <p:cNvSpPr txBox="1"/>
          <p:nvPr/>
        </p:nvSpPr>
        <p:spPr>
          <a:xfrm>
            <a:off x="784288" y="214911"/>
            <a:ext cx="7918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we’ve learned from Cassini (IV)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CF82B-94B3-0149-AC5F-52765C24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3" y="2291570"/>
            <a:ext cx="7679417" cy="32379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AF0682-8E21-8D4A-98BC-637CBF87D5BB}"/>
              </a:ext>
            </a:extLst>
          </p:cNvPr>
          <p:cNvSpPr txBox="1"/>
          <p:nvPr/>
        </p:nvSpPr>
        <p:spPr>
          <a:xfrm>
            <a:off x="5102576" y="6257053"/>
            <a:ext cx="427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… and much more.</a:t>
            </a:r>
          </a:p>
        </p:txBody>
      </p:sp>
    </p:spTree>
    <p:extLst>
      <p:ext uri="{BB962C8B-B14F-4D97-AF65-F5344CB8AC3E}">
        <p14:creationId xmlns:p14="http://schemas.microsoft.com/office/powerpoint/2010/main" val="3497732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724222" y="254452"/>
            <a:ext cx="4976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 still don’t know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30997-373D-D14C-ABF4-21D982A8CF07}"/>
              </a:ext>
            </a:extLst>
          </p:cNvPr>
          <p:cNvSpPr txBox="1"/>
          <p:nvPr/>
        </p:nvSpPr>
        <p:spPr>
          <a:xfrm>
            <a:off x="724222" y="1873955"/>
            <a:ext cx="78909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is the structure/fractal nature of the haze particles?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 we reconcile the INMS and CIRS H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abundances without a surface sink?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 methane being permanently depleted, or in a steady state of resupply?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9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ACC3C-1761-E247-B92E-EB48CC21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55" y="1081509"/>
            <a:ext cx="6673172" cy="5004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99CF8-CB56-D945-8BB3-EA0FE3ADC2E4}"/>
              </a:ext>
            </a:extLst>
          </p:cNvPr>
          <p:cNvSpPr txBox="1"/>
          <p:nvPr/>
        </p:nvSpPr>
        <p:spPr>
          <a:xfrm>
            <a:off x="3657600" y="1794867"/>
            <a:ext cx="331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Exosphere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(1500 km+)</a:t>
            </a:r>
          </a:p>
        </p:txBody>
      </p:sp>
    </p:spTree>
    <p:extLst>
      <p:ext uri="{BB962C8B-B14F-4D97-AF65-F5344CB8AC3E}">
        <p14:creationId xmlns:p14="http://schemas.microsoft.com/office/powerpoint/2010/main" val="289567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1029023" y="110025"/>
            <a:ext cx="747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Atmospheric layers on Earth and Titan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4" descr="Image result for earth atmosphere layers">
            <a:extLst>
              <a:ext uri="{FF2B5EF4-FFF2-40B4-BE49-F238E27FC236}">
                <a16:creationId xmlns:a16="http://schemas.microsoft.com/office/drawing/2014/main" id="{FCA5CFF4-B38D-B741-A56E-5368CD51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2" y="1016000"/>
            <a:ext cx="2412315" cy="505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3A92C-60FF-2447-A953-1B17D6BEF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675" y="756356"/>
            <a:ext cx="3527325" cy="5960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066A4-D173-C144-943E-450BF010C25C}"/>
              </a:ext>
            </a:extLst>
          </p:cNvPr>
          <p:cNvSpPr txBox="1"/>
          <p:nvPr/>
        </p:nvSpPr>
        <p:spPr>
          <a:xfrm>
            <a:off x="3218448" y="5204418"/>
            <a:ext cx="2342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Troposphere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r>
              <a:rPr lang="en-US" sz="1600" dirty="0">
                <a:solidFill>
                  <a:schemeClr val="bg1"/>
                </a:solidFill>
              </a:rPr>
              <a:t>convective region due to surface heating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D7343-9FFD-7949-A0EE-A29F582CA1A4}"/>
              </a:ext>
            </a:extLst>
          </p:cNvPr>
          <p:cNvSpPr txBox="1"/>
          <p:nvPr/>
        </p:nvSpPr>
        <p:spPr>
          <a:xfrm>
            <a:off x="3223496" y="1121722"/>
            <a:ext cx="233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Exosphere</a:t>
            </a:r>
            <a:r>
              <a:rPr lang="en-US" sz="1600" dirty="0">
                <a:solidFill>
                  <a:schemeClr val="bg1"/>
                </a:solidFill>
              </a:rPr>
              <a:t>: unbound molecules escape to space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76EF1-B1DC-DB44-A622-1B9E181D1EF6}"/>
              </a:ext>
            </a:extLst>
          </p:cNvPr>
          <p:cNvSpPr txBox="1"/>
          <p:nvPr/>
        </p:nvSpPr>
        <p:spPr>
          <a:xfrm>
            <a:off x="3223497" y="2229718"/>
            <a:ext cx="244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Thermosphere</a:t>
            </a:r>
            <a:r>
              <a:rPr lang="en-US" sz="1600" dirty="0">
                <a:solidFill>
                  <a:schemeClr val="bg1"/>
                </a:solidFill>
              </a:rPr>
              <a:t>: non-LTE region of increasing temperature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B279B-57D6-4240-8D36-205167665F41}"/>
              </a:ext>
            </a:extLst>
          </p:cNvPr>
          <p:cNvSpPr txBox="1"/>
          <p:nvPr/>
        </p:nvSpPr>
        <p:spPr>
          <a:xfrm>
            <a:off x="3223496" y="3337714"/>
            <a:ext cx="233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Mesosphere</a:t>
            </a:r>
            <a:r>
              <a:rPr lang="en-US" sz="1600" dirty="0">
                <a:solidFill>
                  <a:schemeClr val="bg1"/>
                </a:solidFill>
              </a:rPr>
              <a:t>: radiative cooling exceeds heating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5A7D52-D8F8-144C-AE26-7C81206AB66F}"/>
              </a:ext>
            </a:extLst>
          </p:cNvPr>
          <p:cNvSpPr txBox="1"/>
          <p:nvPr/>
        </p:nvSpPr>
        <p:spPr>
          <a:xfrm>
            <a:off x="3223496" y="4185499"/>
            <a:ext cx="233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Stratosphere</a:t>
            </a:r>
            <a:r>
              <a:rPr lang="en-US" sz="1600" dirty="0">
                <a:solidFill>
                  <a:schemeClr val="bg1"/>
                </a:solidFill>
              </a:rPr>
              <a:t>: radiative heating leads to higher temperatures</a:t>
            </a:r>
          </a:p>
        </p:txBody>
      </p:sp>
    </p:spTree>
    <p:extLst>
      <p:ext uri="{BB962C8B-B14F-4D97-AF65-F5344CB8AC3E}">
        <p14:creationId xmlns:p14="http://schemas.microsoft.com/office/powerpoint/2010/main" val="405646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510821" y="277074"/>
            <a:ext cx="5767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Exosphere/magnetosphere: </a:t>
            </a:r>
          </a:p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 knew before Cassini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13289-EBDF-904F-AD19-35CB95D6DB27}"/>
              </a:ext>
            </a:extLst>
          </p:cNvPr>
          <p:cNvSpPr txBox="1"/>
          <p:nvPr/>
        </p:nvSpPr>
        <p:spPr>
          <a:xfrm>
            <a:off x="510821" y="1775881"/>
            <a:ext cx="7222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Predictive models of escape processes (e.g. </a:t>
            </a:r>
            <a:r>
              <a:rPr lang="en-US" sz="2000" i="1" dirty="0" err="1">
                <a:solidFill>
                  <a:schemeClr val="bg1"/>
                </a:solidFill>
              </a:rPr>
              <a:t>Hunten</a:t>
            </a:r>
            <a:r>
              <a:rPr lang="en-US" sz="2000" i="1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No internal magnetic field (Voyager 1 magnetometer)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B3BE6-18BF-7C4F-99A9-203C1DCF215F}"/>
              </a:ext>
            </a:extLst>
          </p:cNvPr>
          <p:cNvSpPr txBox="1"/>
          <p:nvPr/>
        </p:nvSpPr>
        <p:spPr>
          <a:xfrm>
            <a:off x="597938" y="6290083"/>
            <a:ext cx="7947752" cy="347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Voyager 1 magnetometer, Ness et al. 1981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BB512-25E5-784D-996C-28585307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814" y="2936133"/>
            <a:ext cx="5153564" cy="31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24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897832" y="6072387"/>
            <a:ext cx="408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INMS/CAPS data measurements; modeling, </a:t>
            </a:r>
            <a:r>
              <a:rPr lang="en-US" dirty="0" err="1">
                <a:solidFill>
                  <a:schemeClr val="bg1"/>
                </a:solidFill>
              </a:rPr>
              <a:t>Hörst</a:t>
            </a:r>
            <a:r>
              <a:rPr lang="en-US" dirty="0">
                <a:solidFill>
                  <a:schemeClr val="bg1"/>
                </a:solidFill>
              </a:rPr>
              <a:t> et al. 2007 (above)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A4C6D-EA09-B045-AE7E-2597E15C8B25}"/>
              </a:ext>
            </a:extLst>
          </p:cNvPr>
          <p:cNvSpPr txBox="1"/>
          <p:nvPr/>
        </p:nvSpPr>
        <p:spPr>
          <a:xfrm>
            <a:off x="784288" y="1607184"/>
            <a:ext cx="8201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Connection of external O</a:t>
            </a:r>
            <a:r>
              <a:rPr lang="en-US" sz="2400" i="1" baseline="30000" dirty="0">
                <a:solidFill>
                  <a:schemeClr val="bg1"/>
                </a:solidFill>
              </a:rPr>
              <a:t>+</a:t>
            </a:r>
            <a:r>
              <a:rPr lang="en-US" sz="2400" i="1" dirty="0">
                <a:solidFill>
                  <a:schemeClr val="bg1"/>
                </a:solidFill>
              </a:rPr>
              <a:t>/OH flux to Titan oxygen-bearing species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596BF-2754-6D4C-B497-55564BB18505}"/>
              </a:ext>
            </a:extLst>
          </p:cNvPr>
          <p:cNvSpPr txBox="1"/>
          <p:nvPr/>
        </p:nvSpPr>
        <p:spPr>
          <a:xfrm>
            <a:off x="784288" y="214911"/>
            <a:ext cx="7918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we’ve learned from Cassini (I)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D210C-FF52-994B-99F6-27614E3A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03" y="2254519"/>
            <a:ext cx="5627146" cy="36850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22907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724222" y="254452"/>
            <a:ext cx="4976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Thermosphere/ionosphere: 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we still don’t know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30997-373D-D14C-ABF4-21D982A8CF07}"/>
              </a:ext>
            </a:extLst>
          </p:cNvPr>
          <p:cNvSpPr txBox="1"/>
          <p:nvPr/>
        </p:nvSpPr>
        <p:spPr>
          <a:xfrm>
            <a:off x="835377" y="1840089"/>
            <a:ext cx="7890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 there a Titan nitrogen torus?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 Enceladus contributing other elements (e.g. S) to Titan’s atmosphere?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43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ACC3C-1761-E247-B92E-EB48CC21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87" y="1564352"/>
            <a:ext cx="5485281" cy="411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CA9544-B850-D144-A993-8B17B2BB0887}"/>
              </a:ext>
            </a:extLst>
          </p:cNvPr>
          <p:cNvSpPr txBox="1"/>
          <p:nvPr/>
        </p:nvSpPr>
        <p:spPr>
          <a:xfrm>
            <a:off x="1738489" y="706007"/>
            <a:ext cx="5846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Putting the five layers together…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6556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D8006-897F-2D48-A2B2-B1705782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41" y="1027289"/>
            <a:ext cx="4113227" cy="5520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91553-06F0-FB4B-B948-03B6EEF44759}"/>
              </a:ext>
            </a:extLst>
          </p:cNvPr>
          <p:cNvSpPr txBox="1"/>
          <p:nvPr/>
        </p:nvSpPr>
        <p:spPr>
          <a:xfrm>
            <a:off x="1564013" y="203384"/>
            <a:ext cx="6532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layers are not really separate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550EDC-AFFA-904B-A829-9A44B7BD5321}"/>
              </a:ext>
            </a:extLst>
          </p:cNvPr>
          <p:cNvSpPr/>
          <p:nvPr/>
        </p:nvSpPr>
        <p:spPr>
          <a:xfrm>
            <a:off x="4755120" y="1038578"/>
            <a:ext cx="3485766" cy="11288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Molecules produced by photochemistry mix downwards, and affect radiative balance, and hence dynamics of the lower atmosphere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A028477-E3A8-A74E-AA63-5482A9EC0B04}"/>
              </a:ext>
            </a:extLst>
          </p:cNvPr>
          <p:cNvSpPr/>
          <p:nvPr/>
        </p:nvSpPr>
        <p:spPr>
          <a:xfrm>
            <a:off x="4800276" y="3119854"/>
            <a:ext cx="3296357" cy="1174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Stratosphere/mesosphere global circulation redistributes molecules, affecting the vertical profiles, and causing polar saturation and clouds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9FCD5F-E9C6-8044-9C84-26651E8F4B04}"/>
              </a:ext>
            </a:extLst>
          </p:cNvPr>
          <p:cNvSpPr/>
          <p:nvPr/>
        </p:nvSpPr>
        <p:spPr>
          <a:xfrm>
            <a:off x="4800276" y="5373511"/>
            <a:ext cx="3296357" cy="1174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 troposphere, with cold trap at 45 km, affects how much methane can diffuse upwards, mediating the ingredients for photochemistry… 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75A5B71-3BF3-8243-ABE8-E067A11EE2F1}"/>
              </a:ext>
            </a:extLst>
          </p:cNvPr>
          <p:cNvSpPr/>
          <p:nvPr/>
        </p:nvSpPr>
        <p:spPr>
          <a:xfrm>
            <a:off x="6109785" y="2356329"/>
            <a:ext cx="776436" cy="62393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C7B7380-B3BF-3C4D-A838-1603B2640495}"/>
              </a:ext>
            </a:extLst>
          </p:cNvPr>
          <p:cNvSpPr/>
          <p:nvPr/>
        </p:nvSpPr>
        <p:spPr>
          <a:xfrm>
            <a:off x="6109785" y="4433487"/>
            <a:ext cx="776436" cy="71424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27B65AAF-2712-E047-86F8-F0CAF64F88B6}"/>
              </a:ext>
            </a:extLst>
          </p:cNvPr>
          <p:cNvSpPr/>
          <p:nvPr/>
        </p:nvSpPr>
        <p:spPr>
          <a:xfrm>
            <a:off x="8416341" y="1580444"/>
            <a:ext cx="620889" cy="4651023"/>
          </a:xfrm>
          <a:prstGeom prst="up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93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1564013" y="293695"/>
            <a:ext cx="612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Titan’s atmosphere is a system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BFD20B8-2215-F241-B047-B4FF1A55E3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166156"/>
              </p:ext>
            </p:extLst>
          </p:nvPr>
        </p:nvGraphicFramePr>
        <p:xfrm>
          <a:off x="2291640" y="1337463"/>
          <a:ext cx="4673601" cy="2867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66A764-E532-704C-9E7C-39463D1576AA}"/>
              </a:ext>
            </a:extLst>
          </p:cNvPr>
          <p:cNvSpPr txBox="1"/>
          <p:nvPr/>
        </p:nvSpPr>
        <p:spPr>
          <a:xfrm>
            <a:off x="541867" y="4675928"/>
            <a:ext cx="81392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radiative, chemical and dynamical processes are all inter-related and affect each other.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GCM, photochemical and radiative-equilibrium models must be careful to account for all processes, or know model limitations.</a:t>
            </a:r>
          </a:p>
        </p:txBody>
      </p:sp>
    </p:spTree>
    <p:extLst>
      <p:ext uri="{BB962C8B-B14F-4D97-AF65-F5344CB8AC3E}">
        <p14:creationId xmlns:p14="http://schemas.microsoft.com/office/powerpoint/2010/main" val="1975092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3133169" y="310359"/>
            <a:ext cx="201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Summary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6A764-E532-704C-9E7C-39463D1576AA}"/>
              </a:ext>
            </a:extLst>
          </p:cNvPr>
          <p:cNvSpPr txBox="1"/>
          <p:nvPr/>
        </p:nvSpPr>
        <p:spPr>
          <a:xfrm>
            <a:off x="485423" y="1165085"/>
            <a:ext cx="813928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layer model has its uses, allowing the key processes dominating each level to be identified and characterized.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layer model also has inherent limitations, and can lead to artificial barriers being introduced in numerical models.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Further work on the connections between layers is needed, studying Titan as a system, and including constraints from multiple datasets instead of single instruments.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Examples: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Coupled middle atmosphere-ionosphere GCMs.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2D photochemical models including lateral transport.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Addition of mixed phase condensation and microphysics.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Longer time-domain modeling to include non–steady states. </a:t>
            </a:r>
          </a:p>
        </p:txBody>
      </p:sp>
    </p:spTree>
    <p:extLst>
      <p:ext uri="{BB962C8B-B14F-4D97-AF65-F5344CB8AC3E}">
        <p14:creationId xmlns:p14="http://schemas.microsoft.com/office/powerpoint/2010/main" val="2850894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1484992" y="321648"/>
            <a:ext cx="5653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‘Big Picture’ Open Questions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6A764-E532-704C-9E7C-39463D1576AA}"/>
              </a:ext>
            </a:extLst>
          </p:cNvPr>
          <p:cNvSpPr txBox="1"/>
          <p:nvPr/>
        </p:nvSpPr>
        <p:spPr>
          <a:xfrm>
            <a:off x="485423" y="1458596"/>
            <a:ext cx="813928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far is the “Titan as early Earth” analogy accurate?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old is Titan’s atmosphere?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Is Titan’s atmosphere episodic, or long-lasting, and is it being replenished or diminished?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far does chemical complexity go, and is Titan brewing up the ingredients for life?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4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02" y="4073346"/>
            <a:ext cx="3390900" cy="2271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36" y="1821877"/>
            <a:ext cx="2796856" cy="2251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38" y="4073346"/>
            <a:ext cx="2870847" cy="2287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0" y="1821876"/>
            <a:ext cx="2728638" cy="2160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73298-A88D-7A43-B190-356C3633C7CB}"/>
              </a:ext>
            </a:extLst>
          </p:cNvPr>
          <p:cNvSpPr txBox="1"/>
          <p:nvPr/>
        </p:nvSpPr>
        <p:spPr>
          <a:xfrm>
            <a:off x="2923118" y="536137"/>
            <a:ext cx="341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Future missions?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3ED73C-D4F7-4444-A647-22BE14499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8151" y="1821875"/>
            <a:ext cx="2281715" cy="22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36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3646B-CFDE-8A4D-ACA4-F5D34C383CCA}"/>
              </a:ext>
            </a:extLst>
          </p:cNvPr>
          <p:cNvSpPr/>
          <p:nvPr/>
        </p:nvSpPr>
        <p:spPr>
          <a:xfrm>
            <a:off x="1251324" y="5524690"/>
            <a:ext cx="6910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Orange Ombre Cake recipe: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http://</a:t>
            </a:r>
            <a:r>
              <a:rPr lang="en-US" sz="2000" dirty="0" err="1">
                <a:solidFill>
                  <a:schemeClr val="bg1"/>
                </a:solidFill>
              </a:rPr>
              <a:t>betterwithbutter.com</a:t>
            </a:r>
            <a:r>
              <a:rPr lang="en-US" sz="2000" dirty="0">
                <a:solidFill>
                  <a:schemeClr val="bg1"/>
                </a:solidFill>
              </a:rPr>
              <a:t>/orange-overload/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betterwithbutter.com/wp-content/uploads/2012/05/orange-gradient-layer-cake.jpg">
            <a:extLst>
              <a:ext uri="{FF2B5EF4-FFF2-40B4-BE49-F238E27FC236}">
                <a16:creationId xmlns:a16="http://schemas.microsoft.com/office/drawing/2014/main" id="{69CEB6C5-2260-3247-A4D0-8862C68A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24" y="604169"/>
            <a:ext cx="6808943" cy="453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18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94B93-1BA2-BD4F-85D4-E69C095396D8}"/>
              </a:ext>
            </a:extLst>
          </p:cNvPr>
          <p:cNvSpPr txBox="1"/>
          <p:nvPr/>
        </p:nvSpPr>
        <p:spPr>
          <a:xfrm>
            <a:off x="646134" y="256780"/>
            <a:ext cx="795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Atmospheric Similarities and Differences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735708-FA88-824B-8D58-F62C80232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25416"/>
              </p:ext>
            </p:extLst>
          </p:nvPr>
        </p:nvGraphicFramePr>
        <p:xfrm>
          <a:off x="327379" y="1320800"/>
          <a:ext cx="8489244" cy="5319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0443">
                  <a:extLst>
                    <a:ext uri="{9D8B030D-6E8A-4147-A177-3AD203B41FA5}">
                      <a16:colId xmlns:a16="http://schemas.microsoft.com/office/drawing/2014/main" val="808368618"/>
                    </a:ext>
                  </a:extLst>
                </a:gridCol>
                <a:gridCol w="3059289">
                  <a:extLst>
                    <a:ext uri="{9D8B030D-6E8A-4147-A177-3AD203B41FA5}">
                      <a16:colId xmlns:a16="http://schemas.microsoft.com/office/drawing/2014/main" val="2257646802"/>
                    </a:ext>
                  </a:extLst>
                </a:gridCol>
                <a:gridCol w="3849512">
                  <a:extLst>
                    <a:ext uri="{9D8B030D-6E8A-4147-A177-3AD203B41FA5}">
                      <a16:colId xmlns:a16="http://schemas.microsoft.com/office/drawing/2014/main" val="2044620991"/>
                    </a:ext>
                  </a:extLst>
                </a:gridCol>
              </a:tblGrid>
              <a:tr h="103998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/>
                        <a:t>Layer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Earth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Titan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380403"/>
                  </a:ext>
                </a:extLst>
              </a:tr>
              <a:tr h="81703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Exosphere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Jeans escape, loss of helium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Jeans escape, loss of hydrogen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982939"/>
                  </a:ext>
                </a:extLst>
              </a:tr>
              <a:tr h="84102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Thermosphere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Non-LTE temperatures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Ionization region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Ions and radicals found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Heavy molecule/haze formation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4</a:t>
                      </a:r>
                      <a:r>
                        <a:rPr lang="en-US" baseline="0" dirty="0"/>
                        <a:t> heating and HCN cooling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333093"/>
                  </a:ext>
                </a:extLst>
              </a:tr>
              <a:tr h="81703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Mesosphere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Significant CO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cooling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Cooling by </a:t>
                      </a:r>
                      <a:r>
                        <a:rPr lang="en-US" dirty="0" err="1"/>
                        <a:t>hydrcarbons</a:t>
                      </a:r>
                      <a:r>
                        <a:rPr lang="en-US" dirty="0"/>
                        <a:t>, HCN </a:t>
                      </a:r>
                      <a:r>
                        <a:rPr lang="en-US" baseline="0" dirty="0"/>
                        <a:t>and haze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aseline="0" dirty="0"/>
                        <a:t>Mesopause predicted ~500-600 km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850716"/>
                  </a:ext>
                </a:extLst>
              </a:tr>
              <a:tr h="81703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Stratosphere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Ozone heating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Brewer-Dobson circulation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Heating by gas opacity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Brewer-Dobson circulation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35000"/>
                  </a:ext>
                </a:extLst>
              </a:tr>
              <a:tr h="81703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Troposphere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Water clouds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Greenhouse warming 33℃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Methane clouds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Greenhouse warming 12℃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41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741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1C7589-F4AF-4049-BC36-D5AABFA6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17559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E34F6-872A-B14E-9301-96FE0ED7F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62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6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4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ACC3C-1761-E247-B92E-EB48CC21A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55" y="1081509"/>
            <a:ext cx="6673172" cy="5004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04D44-C093-2F40-A519-A3E4326FE363}"/>
              </a:ext>
            </a:extLst>
          </p:cNvPr>
          <p:cNvSpPr txBox="1"/>
          <p:nvPr/>
        </p:nvSpPr>
        <p:spPr>
          <a:xfrm>
            <a:off x="2819894" y="4940704"/>
            <a:ext cx="4050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Troposphere (0-45 km)</a:t>
            </a:r>
          </a:p>
        </p:txBody>
      </p:sp>
    </p:spTree>
    <p:extLst>
      <p:ext uri="{BB962C8B-B14F-4D97-AF65-F5344CB8AC3E}">
        <p14:creationId xmlns:p14="http://schemas.microsoft.com/office/powerpoint/2010/main" val="310019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462839" y="264680"/>
            <a:ext cx="841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Troposphere: what we knew before Cassini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1A655-B045-1641-A48C-3295BF2BD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196" y="2557936"/>
            <a:ext cx="2444234" cy="2684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09C0A-4485-1F47-A3F9-242F001ECFF9}"/>
              </a:ext>
            </a:extLst>
          </p:cNvPr>
          <p:cNvSpPr txBox="1"/>
          <p:nvPr/>
        </p:nvSpPr>
        <p:spPr>
          <a:xfrm>
            <a:off x="3265804" y="1647255"/>
            <a:ext cx="246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Energy balance, greenhouse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A336D-6955-5546-9F74-C272774B62D9}"/>
              </a:ext>
            </a:extLst>
          </p:cNvPr>
          <p:cNvSpPr txBox="1"/>
          <p:nvPr/>
        </p:nvSpPr>
        <p:spPr>
          <a:xfrm>
            <a:off x="3265804" y="5524382"/>
            <a:ext cx="22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Modeling by McKay et al. 1991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0CC6AD-9831-0349-8EC1-780452870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71" y="2660624"/>
            <a:ext cx="2476525" cy="21704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113289-EBDF-904F-AD19-35CB95D6DB27}"/>
              </a:ext>
            </a:extLst>
          </p:cNvPr>
          <p:cNvSpPr txBox="1"/>
          <p:nvPr/>
        </p:nvSpPr>
        <p:spPr>
          <a:xfrm>
            <a:off x="308671" y="1698599"/>
            <a:ext cx="246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Tropospheric pressure-temperature structure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B3BE6-18BF-7C4F-99A9-203C1DCF215F}"/>
              </a:ext>
            </a:extLst>
          </p:cNvPr>
          <p:cNvSpPr txBox="1"/>
          <p:nvPr/>
        </p:nvSpPr>
        <p:spPr>
          <a:xfrm>
            <a:off x="374457" y="5255165"/>
            <a:ext cx="2188311" cy="1029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Voyager radio occultations:</a:t>
            </a:r>
          </a:p>
          <a:p>
            <a:r>
              <a:rPr lang="en-US" dirty="0">
                <a:solidFill>
                  <a:schemeClr val="bg1"/>
                </a:solidFill>
              </a:rPr>
              <a:t>Lindal et al. 1983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BA957-6A62-2448-A496-7BD832E823E9}"/>
              </a:ext>
            </a:extLst>
          </p:cNvPr>
          <p:cNvSpPr txBox="1"/>
          <p:nvPr/>
        </p:nvSpPr>
        <p:spPr>
          <a:xfrm>
            <a:off x="6307888" y="1652914"/>
            <a:ext cx="246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Transient tropospheric clouds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6307887" y="4985788"/>
            <a:ext cx="246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Ground-based spectroscopy and (later) imaging. E.g. Brown et al. 2002 (above)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11D3FA-2F86-A24B-9352-331045F27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23" y="2557936"/>
            <a:ext cx="2579378" cy="21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461702" y="246464"/>
            <a:ext cx="8535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Troposphere: what we’ve learned from Cassini (I)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09C0A-4485-1F47-A3F9-242F001ECFF9}"/>
              </a:ext>
            </a:extLst>
          </p:cNvPr>
          <p:cNvSpPr txBox="1"/>
          <p:nvPr/>
        </p:nvSpPr>
        <p:spPr>
          <a:xfrm>
            <a:off x="5126184" y="1171170"/>
            <a:ext cx="3871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Latitude variations of tropospheric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A336D-6955-5546-9F74-C272774B62D9}"/>
              </a:ext>
            </a:extLst>
          </p:cNvPr>
          <p:cNvSpPr txBox="1"/>
          <p:nvPr/>
        </p:nvSpPr>
        <p:spPr>
          <a:xfrm>
            <a:off x="5126184" y="6251304"/>
            <a:ext cx="358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RSS, </a:t>
            </a:r>
            <a:r>
              <a:rPr lang="en-US" dirty="0" err="1">
                <a:solidFill>
                  <a:schemeClr val="bg1"/>
                </a:solidFill>
              </a:rPr>
              <a:t>Schinder</a:t>
            </a:r>
            <a:r>
              <a:rPr lang="en-US" dirty="0">
                <a:solidFill>
                  <a:schemeClr val="bg1"/>
                </a:solidFill>
              </a:rPr>
              <a:t> et al. 2012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13289-EBDF-904F-AD19-35CB95D6DB27}"/>
              </a:ext>
            </a:extLst>
          </p:cNvPr>
          <p:cNvSpPr txBox="1"/>
          <p:nvPr/>
        </p:nvSpPr>
        <p:spPr>
          <a:xfrm>
            <a:off x="374457" y="1171170"/>
            <a:ext cx="406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Lower atmosphere composition, gas profiles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B3BE6-18BF-7C4F-99A9-203C1DCF215F}"/>
              </a:ext>
            </a:extLst>
          </p:cNvPr>
          <p:cNvSpPr txBox="1"/>
          <p:nvPr/>
        </p:nvSpPr>
        <p:spPr>
          <a:xfrm>
            <a:off x="374457" y="6294805"/>
            <a:ext cx="3610521" cy="390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Huygens GCMS, Niemann et al. 2010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AF23A-5A02-8342-B3C9-5868C238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7" y="2023329"/>
            <a:ext cx="3734699" cy="41244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227F9E-CF51-474B-B82E-2ACB58C3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296" y="2023329"/>
            <a:ext cx="3269300" cy="41328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576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406480" y="245058"/>
            <a:ext cx="8737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Troposphere: what we’ve learned from Cassini (II)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BA957-6A62-2448-A496-7BD832E823E9}"/>
              </a:ext>
            </a:extLst>
          </p:cNvPr>
          <p:cNvSpPr txBox="1"/>
          <p:nvPr/>
        </p:nvSpPr>
        <p:spPr>
          <a:xfrm>
            <a:off x="2506128" y="1130699"/>
            <a:ext cx="498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Spatial and temporal apparition of clouds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788A-BE00-2E48-A7FA-2246E18FB65B}"/>
              </a:ext>
            </a:extLst>
          </p:cNvPr>
          <p:cNvSpPr txBox="1"/>
          <p:nvPr/>
        </p:nvSpPr>
        <p:spPr>
          <a:xfrm>
            <a:off x="5417776" y="6289258"/>
            <a:ext cx="284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ISS, Turtle et al. 2011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BBC9B2-F5A9-CB4F-AFE2-A7048F4ED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07" y="1835130"/>
            <a:ext cx="2844355" cy="41532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3A7E1-27A7-6743-ADC9-4EEC759C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0" y="1835130"/>
            <a:ext cx="3770494" cy="40963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3D465E-EF87-0D40-843F-B3140F1A8E42}"/>
              </a:ext>
            </a:extLst>
          </p:cNvPr>
          <p:cNvSpPr txBox="1"/>
          <p:nvPr/>
        </p:nvSpPr>
        <p:spPr>
          <a:xfrm>
            <a:off x="756350" y="6289258"/>
            <a:ext cx="377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Cassini VIMS, Rodriguez et al. 2006</a:t>
            </a:r>
          </a:p>
        </p:txBody>
      </p:sp>
    </p:spTree>
    <p:extLst>
      <p:ext uri="{BB962C8B-B14F-4D97-AF65-F5344CB8AC3E}">
        <p14:creationId xmlns:p14="http://schemas.microsoft.com/office/powerpoint/2010/main" val="356799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894E-2ED8-0444-BAE9-178650060EED}"/>
              </a:ext>
            </a:extLst>
          </p:cNvPr>
          <p:cNvSpPr txBox="1"/>
          <p:nvPr/>
        </p:nvSpPr>
        <p:spPr>
          <a:xfrm>
            <a:off x="724222" y="254452"/>
            <a:ext cx="7562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Troposphere: what we still don’t know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30997-373D-D14C-ABF4-21D982A8CF07}"/>
              </a:ext>
            </a:extLst>
          </p:cNvPr>
          <p:cNvSpPr txBox="1"/>
          <p:nvPr/>
        </p:nvSpPr>
        <p:spPr>
          <a:xfrm>
            <a:off x="767644" y="1648178"/>
            <a:ext cx="7890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are the local variations in temperature, methane humidity over the lakes?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How repeatable are cloud patterns year-on-year?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Are the cloud droplets pure or mixed substances?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1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836</TotalTime>
  <Words>1342</Words>
  <Application>Microsoft Macintosh PowerPoint</Application>
  <PresentationFormat>On-screen Show (4:3)</PresentationFormat>
  <Paragraphs>186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</cp:revision>
  <dcterms:created xsi:type="dcterms:W3CDTF">2018-08-15T00:09:12Z</dcterms:created>
  <dcterms:modified xsi:type="dcterms:W3CDTF">2018-08-15T14:07:15Z</dcterms:modified>
</cp:coreProperties>
</file>