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tif" ContentType="image/tif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60" r:id="rId1"/>
  </p:sldMasterIdLst>
  <p:notesMasterIdLst>
    <p:notesMasterId r:id="rId18"/>
  </p:notesMasterIdLst>
  <p:handoutMasterIdLst>
    <p:handoutMasterId r:id="rId19"/>
  </p:handoutMasterIdLst>
  <p:sldIdLst>
    <p:sldId id="265" r:id="rId2"/>
    <p:sldId id="389" r:id="rId3"/>
    <p:sldId id="388" r:id="rId4"/>
    <p:sldId id="367" r:id="rId5"/>
    <p:sldId id="391" r:id="rId6"/>
    <p:sldId id="377" r:id="rId7"/>
    <p:sldId id="378" r:id="rId8"/>
    <p:sldId id="379" r:id="rId9"/>
    <p:sldId id="380" r:id="rId10"/>
    <p:sldId id="381" r:id="rId11"/>
    <p:sldId id="383" r:id="rId12"/>
    <p:sldId id="355" r:id="rId13"/>
    <p:sldId id="392" r:id="rId14"/>
    <p:sldId id="373" r:id="rId15"/>
    <p:sldId id="393" r:id="rId16"/>
    <p:sldId id="37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C2BE2"/>
    <a:srgbClr val="2633FF"/>
    <a:srgbClr val="0432FF"/>
    <a:srgbClr val="FEC809"/>
    <a:srgbClr val="FF6600"/>
    <a:srgbClr val="F36D31"/>
    <a:srgbClr val="F35839"/>
    <a:srgbClr val="FF9345"/>
    <a:srgbClr val="FF7F00"/>
    <a:srgbClr val="A4C3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767" autoAdjust="0"/>
    <p:restoredTop sz="84392" autoAdjust="0"/>
  </p:normalViewPr>
  <p:slideViewPr>
    <p:cSldViewPr snapToGrid="0" snapToObjects="1">
      <p:cViewPr varScale="1">
        <p:scale>
          <a:sx n="90" d="100"/>
          <a:sy n="90" d="100"/>
        </p:scale>
        <p:origin x="192" y="4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004358-4A94-A249-A6DA-7DF07EBE206F}" type="datetimeFigureOut">
              <a:rPr lang="en-US" smtClean="0"/>
              <a:t>8/15/18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B49395-1568-114C-B2D0-0C6C3DA84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309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821132-F56F-E44E-AD83-BEFF563C36D9}" type="datetimeFigureOut">
              <a:rPr lang="en-US" smtClean="0"/>
              <a:t>8/15/18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990625-834B-6440-AA9A-71E2DDE86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5307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90625-834B-6440-AA9A-71E2DDE868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1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90625-834B-6440-AA9A-71E2DDE868E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06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90625-834B-6440-AA9A-71E2DDE868E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59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hysteresis in the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freezing point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90625-834B-6440-AA9A-71E2DDE868E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055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rIns="0" anchor="b">
            <a:noAutofit/>
          </a:bodyPr>
          <a:lstStyle>
            <a:lvl1pPr>
              <a:defRPr sz="5400" cap="sm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AFE55-F6D6-3F4E-B246-72AC9D8DD2D9}" type="datetime2">
              <a:rPr lang="en-US" smtClean="0"/>
              <a:t>Wednesday, August 15,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rgbClr val="A500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3712-C282-2F43-AB68-416C464DD35C}" type="datetime2">
              <a:rPr lang="en-US" smtClean="0"/>
              <a:t>Wednesday, August 15,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D7B4-7BC6-7848-A9DA-9C305AFB7274}" type="datetime2">
              <a:rPr lang="en-US" smtClean="0"/>
              <a:t>Wednesday, August 15,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2E3AD-6DA2-5C44-AE24-FEDD44B67D2E}" type="datetime2">
              <a:rPr lang="en-US" smtClean="0"/>
              <a:t>Wednesday, August 15,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414DA-5C1F-844D-BB7D-4CB4DE0B4628}" type="datetime2">
              <a:rPr lang="en-US" smtClean="0"/>
              <a:t>Wednesday, August 15,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583FB-E3B0-144A-84EA-B9C619888BC4}" type="datetime2">
              <a:rPr lang="en-US" smtClean="0"/>
              <a:t>Wednesday, August 15,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rgbClr val="A5001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rgbClr val="A5001E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EDE1C-8475-7741-A1D1-6945521B3053}" type="datetime2">
              <a:rPr lang="en-US" smtClean="0"/>
              <a:t>Wednesday, August 15, 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rgbClr val="A500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3CF3C-A6D4-2948-88F7-6F9326A5B605}" type="datetime2">
              <a:rPr lang="en-US" smtClean="0"/>
              <a:t>Wednesday, August 15,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46245-F784-A54C-BD82-D4C49006AEF4}" type="datetime2">
              <a:rPr lang="en-US" smtClean="0"/>
              <a:t>Wednesday, August 15, 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E401-0DDB-1A48-BEBC-222AB513328F}" type="datetime2">
              <a:rPr lang="en-US" smtClean="0"/>
              <a:t>Wednesday, August 15,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rgbClr val="A500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523EF-E161-5644-8DD6-C8FC65A0CCB5}" type="datetime2">
              <a:rPr lang="en-US" smtClean="0"/>
              <a:t>Wednesday, August 15,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jpeg"/><Relationship Id="rId1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1_r_g.jpg"/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8604" y="3477"/>
            <a:ext cx="744255" cy="35654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7764832" cy="365760"/>
          </a:xfrm>
          <a:prstGeom prst="rect">
            <a:avLst/>
          </a:prstGeom>
          <a:solidFill>
            <a:srgbClr val="A500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87EF9049-A40A-1247-AFCE-D2E5BCDEB11B}" type="datetime2">
              <a:rPr lang="en-US" smtClean="0"/>
              <a:t>Wednesday, August 15,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2706329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23999" y="6530869"/>
            <a:ext cx="420001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A5001E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cassini_solstice_logo_black_690x371.jpg"/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5079" y="-1"/>
            <a:ext cx="663248" cy="356616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670239" y="-244687"/>
            <a:ext cx="1189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...</a:t>
            </a:r>
            <a:r>
              <a:rPr lang="en-US" baseline="-11000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.. </a:t>
            </a:r>
            <a:r>
              <a:rPr lang="en-US" baseline="-11000" dirty="0" smtClean="0">
                <a:solidFill>
                  <a:schemeClr val="bg1"/>
                </a:solidFill>
              </a:rPr>
              <a:t>–</a:t>
            </a:r>
            <a:r>
              <a:rPr lang="en-US" sz="800" baseline="-11000" dirty="0" smtClean="0">
                <a:solidFill>
                  <a:schemeClr val="bg1"/>
                </a:solidFill>
              </a:rPr>
              <a:t> </a:t>
            </a:r>
            <a:r>
              <a:rPr lang="en-US" baseline="-11000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...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rgbClr val="7F7F7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rgbClr val="A5001E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rgbClr val="A5001E"/>
        </a:buClr>
        <a:buSzPct val="85000"/>
        <a:buFont typeface="Lucida Grande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rgbClr val="A5001E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rgbClr val="A5001E"/>
        </a:buClr>
        <a:buFont typeface="Lucida Grande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rgbClr val="A5001E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tiff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1371600"/>
            <a:ext cx="7937340" cy="1927225"/>
          </a:xfrm>
        </p:spPr>
        <p:txBody>
          <a:bodyPr/>
          <a:lstStyle/>
          <a:p>
            <a:r>
              <a:rPr lang="en-US" sz="6000" dirty="0" smtClean="0"/>
              <a:t>frozen </a:t>
            </a:r>
            <a:r>
              <a:rPr lang="en-US" sz="6000" dirty="0"/>
              <a:t>hydrocarbons </a:t>
            </a:r>
            <a:r>
              <a:rPr lang="en-US" sz="6000" dirty="0" smtClean="0"/>
              <a:t>on </a:t>
            </a:r>
            <a:r>
              <a:rPr lang="en-US" sz="6000" dirty="0"/>
              <a:t>Titan</a:t>
            </a:r>
            <a:endParaRPr lang="en-US" sz="6000" cap="smal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3505200"/>
            <a:ext cx="7937340" cy="1752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Jason Soderblom, Jordan </a:t>
            </a:r>
            <a:r>
              <a:rPr lang="en-US" dirty="0" err="1"/>
              <a:t>Steckloff</a:t>
            </a:r>
            <a:r>
              <a:rPr lang="en-US" dirty="0"/>
              <a:t>, Kendra Farnsworth, Vincent </a:t>
            </a:r>
            <a:r>
              <a:rPr lang="en-US" dirty="0" err="1"/>
              <a:t>Chevrier</a:t>
            </a:r>
            <a:r>
              <a:rPr lang="en-US" dirty="0"/>
              <a:t>, Alejandro </a:t>
            </a:r>
            <a:r>
              <a:rPr lang="en-US" dirty="0" smtClean="0"/>
              <a:t>Soto, Jason </a:t>
            </a:r>
            <a:r>
              <a:rPr lang="en-US" dirty="0"/>
              <a:t>Barnes, </a:t>
            </a:r>
            <a:r>
              <a:rPr lang="en-US" dirty="0" smtClean="0"/>
              <a:t>        Bob Brown</a:t>
            </a:r>
            <a:r>
              <a:rPr lang="en-US" dirty="0"/>
              <a:t>, </a:t>
            </a:r>
            <a:r>
              <a:rPr lang="en-US" dirty="0" smtClean="0"/>
              <a:t>Alex </a:t>
            </a:r>
            <a:r>
              <a:rPr lang="en-US" dirty="0"/>
              <a:t>Hayes, </a:t>
            </a:r>
            <a:r>
              <a:rPr lang="en-US" dirty="0" err="1" smtClean="0"/>
              <a:t>Stéphane</a:t>
            </a:r>
            <a:r>
              <a:rPr lang="en-US" dirty="0" smtClean="0"/>
              <a:t> </a:t>
            </a:r>
            <a:r>
              <a:rPr lang="en-US" dirty="0"/>
              <a:t>Le </a:t>
            </a:r>
            <a:r>
              <a:rPr lang="en-US" dirty="0" err="1" smtClean="0"/>
              <a:t>Mouelic</a:t>
            </a:r>
            <a:r>
              <a:rPr lang="en-US" dirty="0" smtClean="0"/>
              <a:t>,          Luca </a:t>
            </a:r>
            <a:r>
              <a:rPr lang="en-US" dirty="0" err="1"/>
              <a:t>Maltagliati</a:t>
            </a:r>
            <a:r>
              <a:rPr lang="en-US" dirty="0"/>
              <a:t>, Jason Perry, </a:t>
            </a:r>
            <a:r>
              <a:rPr lang="en-US" dirty="0" err="1"/>
              <a:t>Sébastien</a:t>
            </a:r>
            <a:r>
              <a:rPr lang="en-US" dirty="0"/>
              <a:t> Rodriguez, Larry Soderblom, </a:t>
            </a:r>
            <a:r>
              <a:rPr lang="en-US" dirty="0" err="1"/>
              <a:t>Zibi</a:t>
            </a:r>
            <a:r>
              <a:rPr lang="en-US" dirty="0"/>
              <a:t> </a:t>
            </a:r>
            <a:r>
              <a:rPr lang="en-US" dirty="0" smtClean="0"/>
              <a:t>Turtle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6348" y="6045726"/>
            <a:ext cx="6647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Cassini Science Symposium, Boulder, CO– August 15, 2018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30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VIMS_543_outline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160" y="1508760"/>
            <a:ext cx="6583680" cy="52352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Brightening observed Jan </a:t>
            </a:r>
            <a:r>
              <a:rPr lang="uk-UA" dirty="0" smtClean="0"/>
              <a:t>’</a:t>
            </a:r>
            <a:r>
              <a:rPr lang="en-US" dirty="0" smtClean="0"/>
              <a:t>07 onward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857921" y="6007649"/>
            <a:ext cx="1286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RGB = </a:t>
            </a:r>
          </a:p>
          <a:p>
            <a:r>
              <a:rPr lang="en-US" sz="1400" dirty="0" smtClean="0"/>
              <a:t>2, 1.6, 1.3 µm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97706" y="1538314"/>
            <a:ext cx="929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Jan ‘07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63538" y="1538314"/>
            <a:ext cx="967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Nov ‘08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78897" y="4134879"/>
            <a:ext cx="954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Mar ‘09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63538" y="4135287"/>
            <a:ext cx="954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Mar ‘09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77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IMS_SR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018" y="1666820"/>
            <a:ext cx="6262123" cy="49795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May </a:t>
            </a:r>
            <a:r>
              <a:rPr lang="uk-UA" dirty="0" smtClean="0"/>
              <a:t>’</a:t>
            </a:r>
            <a:r>
              <a:rPr lang="en-US" dirty="0" smtClean="0"/>
              <a:t>07: Glints (liquid) at edge of a region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 descr="spectr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6926" y="2411604"/>
            <a:ext cx="5085210" cy="345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81" y="1501866"/>
            <a:ext cx="3785257" cy="24595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Event characteristics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3943183" y="670176"/>
            <a:ext cx="5327554" cy="3683973"/>
            <a:chOff x="4009252" y="723091"/>
            <a:chExt cx="5327554" cy="3683973"/>
          </a:xfrm>
        </p:grpSpPr>
        <p:grpSp>
          <p:nvGrpSpPr>
            <p:cNvPr id="17" name="Group 16"/>
            <p:cNvGrpSpPr/>
            <p:nvPr/>
          </p:nvGrpSpPr>
          <p:grpSpPr>
            <a:xfrm>
              <a:off x="4279901" y="723091"/>
              <a:ext cx="5056905" cy="3683973"/>
              <a:chOff x="3915833" y="723091"/>
              <a:chExt cx="5056905" cy="3683973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4181220" y="723091"/>
                <a:ext cx="4791518" cy="3683973"/>
                <a:chOff x="177543" y="2242413"/>
                <a:chExt cx="4791518" cy="3683973"/>
              </a:xfrm>
            </p:grpSpPr>
            <p:sp>
              <p:nvSpPr>
                <p:cNvPr id="6" name="TextBox 5"/>
                <p:cNvSpPr txBox="1"/>
                <p:nvPr/>
              </p:nvSpPr>
              <p:spPr>
                <a:xfrm>
                  <a:off x="1462973" y="5557054"/>
                  <a:ext cx="350608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/>
                    <a:t>GCM of Schneider </a:t>
                  </a:r>
                  <a:r>
                    <a:rPr lang="en-US" b="1" i="1" dirty="0" smtClean="0"/>
                    <a:t>et al.</a:t>
                  </a:r>
                  <a:r>
                    <a:rPr lang="en-US" b="1" dirty="0" smtClean="0"/>
                    <a:t> (2012)</a:t>
                  </a:r>
                  <a:endParaRPr lang="en-US" b="1" dirty="0"/>
                </a:p>
              </p:txBody>
            </p:sp>
            <p:grpSp>
              <p:nvGrpSpPr>
                <p:cNvPr id="3" name="Group 2"/>
                <p:cNvGrpSpPr/>
                <p:nvPr/>
              </p:nvGrpSpPr>
              <p:grpSpPr>
                <a:xfrm>
                  <a:off x="177543" y="3674940"/>
                  <a:ext cx="4471416" cy="1520079"/>
                  <a:chOff x="289430" y="2858161"/>
                  <a:chExt cx="7289251" cy="1808473"/>
                </a:xfrm>
              </p:grpSpPr>
              <p:pic>
                <p:nvPicPr>
                  <p:cNvPr id="9" name="Picture 8" descr="Titan_15S_75S_Winds.tiff"/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3050" t="9160" r="17234" b="21764"/>
                  <a:stretch/>
                </p:blipFill>
                <p:spPr>
                  <a:xfrm>
                    <a:off x="289430" y="2871627"/>
                    <a:ext cx="7289251" cy="1795007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</p:pic>
              <p:cxnSp>
                <p:nvCxnSpPr>
                  <p:cNvPr id="11" name="Straight Connector 10"/>
                  <p:cNvCxnSpPr/>
                  <p:nvPr/>
                </p:nvCxnSpPr>
                <p:spPr>
                  <a:xfrm>
                    <a:off x="3044806" y="2858161"/>
                    <a:ext cx="0" cy="1807922"/>
                  </a:xfrm>
                  <a:prstGeom prst="line">
                    <a:avLst/>
                  </a:prstGeom>
                  <a:ln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Straight Connector 11"/>
                  <p:cNvCxnSpPr/>
                  <p:nvPr/>
                </p:nvCxnSpPr>
                <p:spPr>
                  <a:xfrm>
                    <a:off x="4567244" y="2858161"/>
                    <a:ext cx="0" cy="1807922"/>
                  </a:xfrm>
                  <a:prstGeom prst="line">
                    <a:avLst/>
                  </a:prstGeom>
                  <a:ln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Straight Connector 12"/>
                  <p:cNvCxnSpPr/>
                  <p:nvPr/>
                </p:nvCxnSpPr>
                <p:spPr>
                  <a:xfrm>
                    <a:off x="5027256" y="2858161"/>
                    <a:ext cx="0" cy="1807922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Straight Connector 13"/>
                  <p:cNvCxnSpPr/>
                  <p:nvPr/>
                </p:nvCxnSpPr>
                <p:spPr>
                  <a:xfrm>
                    <a:off x="5094654" y="2858161"/>
                    <a:ext cx="0" cy="1807922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/>
                  <p:cNvCxnSpPr/>
                  <p:nvPr/>
                </p:nvCxnSpPr>
                <p:spPr>
                  <a:xfrm>
                    <a:off x="3730752" y="2858161"/>
                    <a:ext cx="0" cy="1807922"/>
                  </a:xfrm>
                  <a:prstGeom prst="line">
                    <a:avLst/>
                  </a:prstGeom>
                  <a:ln>
                    <a:solidFill>
                      <a:srgbClr val="0000F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28"/>
                  <p:cNvCxnSpPr/>
                  <p:nvPr/>
                </p:nvCxnSpPr>
                <p:spPr>
                  <a:xfrm>
                    <a:off x="5344865" y="2858161"/>
                    <a:ext cx="0" cy="1807922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6" name="TextBox 35"/>
                <p:cNvSpPr txBox="1"/>
                <p:nvPr/>
              </p:nvSpPr>
              <p:spPr>
                <a:xfrm>
                  <a:off x="1678194" y="3250482"/>
                  <a:ext cx="659405" cy="369332"/>
                </a:xfrm>
                <a:prstGeom prst="rect">
                  <a:avLst/>
                </a:prstGeom>
                <a:noFill/>
                <a:scene3d>
                  <a:camera prst="orthographicFront">
                    <a:rot lat="0" lon="0" rev="2700000"/>
                  </a:camera>
                  <a:lightRig rig="threePt" dir="t"/>
                </a:scene3d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00FF"/>
                      </a:solidFill>
                    </a:rPr>
                    <a:t>Rain</a:t>
                  </a:r>
                  <a:endParaRPr lang="en-US" dirty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2083434" y="3221367"/>
                  <a:ext cx="787671" cy="369332"/>
                </a:xfrm>
                <a:prstGeom prst="rect">
                  <a:avLst/>
                </a:prstGeom>
                <a:noFill/>
                <a:scene3d>
                  <a:camera prst="orthographicFront">
                    <a:rot lat="0" lon="0" rev="2700000"/>
                  </a:camera>
                  <a:lightRig rig="threePt" dir="t"/>
                </a:scene3d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00FF"/>
                      </a:solidFill>
                    </a:rPr>
                    <a:t>Bright</a:t>
                  </a: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2605273" y="3217780"/>
                  <a:ext cx="787671" cy="369332"/>
                </a:xfrm>
                <a:prstGeom prst="rect">
                  <a:avLst/>
                </a:prstGeom>
                <a:noFill/>
                <a:scene3d>
                  <a:camera prst="orthographicFront">
                    <a:rot lat="0" lon="0" rev="2700000"/>
                  </a:camera>
                  <a:lightRig rig="threePt" dir="t"/>
                </a:scene3d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00FF"/>
                      </a:solidFill>
                    </a:rPr>
                    <a:t>Bright</a:t>
                  </a: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1518672" y="2565579"/>
                  <a:ext cx="1351902" cy="646331"/>
                </a:xfrm>
                <a:prstGeom prst="rect">
                  <a:avLst/>
                </a:prstGeom>
                <a:noFill/>
                <a:scene3d>
                  <a:camera prst="orthographicFront">
                    <a:rot lat="0" lon="0" rev="0"/>
                  </a:camera>
                  <a:lightRig rig="threePt" dir="t"/>
                </a:scene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 smtClean="0">
                      <a:solidFill>
                        <a:srgbClr val="0000FF"/>
                      </a:solidFill>
                    </a:rPr>
                    <a:t>Antarctic</a:t>
                  </a:r>
                </a:p>
                <a:p>
                  <a:pPr algn="ctr"/>
                  <a:r>
                    <a:rPr lang="en-US" b="1" dirty="0">
                      <a:solidFill>
                        <a:schemeClr val="bg1">
                          <a:lumMod val="50000"/>
                        </a:schemeClr>
                      </a:solidFill>
                    </a:rPr>
                    <a:t> </a:t>
                  </a:r>
                  <a:r>
                    <a:rPr lang="en-US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(gray line)</a:t>
                  </a:r>
                  <a:endParaRPr lang="en-US" b="1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3233820" y="2242413"/>
                  <a:ext cx="1390450" cy="646331"/>
                </a:xfrm>
                <a:prstGeom prst="rect">
                  <a:avLst/>
                </a:prstGeom>
                <a:noFill/>
                <a:scene3d>
                  <a:camera prst="orthographicFront">
                    <a:rot lat="0" lon="0" rev="0"/>
                  </a:camera>
                  <a:lightRig rig="threePt" dir="t"/>
                </a:scene3d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 smtClean="0">
                      <a:solidFill>
                        <a:srgbClr val="FF0000"/>
                      </a:solidFill>
                    </a:rPr>
                    <a:t>Tropics</a:t>
                  </a:r>
                </a:p>
                <a:p>
                  <a:r>
                    <a:rPr lang="en-US" b="1" dirty="0" smtClean="0"/>
                    <a:t>(black line)</a:t>
                  </a:r>
                  <a:endParaRPr lang="en-US" b="1" dirty="0"/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 flipH="1">
                  <a:off x="3083849" y="3005710"/>
                  <a:ext cx="673234" cy="680549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 flipH="1">
                  <a:off x="3125192" y="3211910"/>
                  <a:ext cx="631891" cy="474349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 flipH="1">
                  <a:off x="3278679" y="3397293"/>
                  <a:ext cx="478404" cy="288966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TextBox 31"/>
                <p:cNvSpPr txBox="1"/>
                <p:nvPr/>
              </p:nvSpPr>
              <p:spPr>
                <a:xfrm>
                  <a:off x="3665141" y="2867969"/>
                  <a:ext cx="1236824" cy="68788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70000"/>
                    </a:lnSpc>
                  </a:pPr>
                  <a:r>
                    <a:rPr lang="en-US" dirty="0" smtClean="0">
                      <a:solidFill>
                        <a:srgbClr val="FF0000"/>
                      </a:solidFill>
                    </a:rPr>
                    <a:t>Rain</a:t>
                  </a:r>
                </a:p>
                <a:p>
                  <a:pPr>
                    <a:lnSpc>
                      <a:spcPct val="70000"/>
                    </a:lnSpc>
                  </a:pPr>
                  <a:r>
                    <a:rPr lang="en-US" dirty="0" smtClean="0">
                      <a:solidFill>
                        <a:srgbClr val="FF0000"/>
                      </a:solidFill>
                    </a:rPr>
                    <a:t>Bright</a:t>
                  </a:r>
                  <a:endParaRPr lang="en-US" dirty="0">
                    <a:solidFill>
                      <a:srgbClr val="FF0000"/>
                    </a:solidFill>
                  </a:endParaRPr>
                </a:p>
                <a:p>
                  <a:pPr>
                    <a:lnSpc>
                      <a:spcPct val="70000"/>
                    </a:lnSpc>
                  </a:pPr>
                  <a:r>
                    <a:rPr lang="en-US" dirty="0" smtClean="0">
                      <a:solidFill>
                        <a:srgbClr val="FF0000"/>
                      </a:solidFill>
                    </a:rPr>
                    <a:t>Darkening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10" name="TextBox 9"/>
              <p:cNvSpPr txBox="1"/>
              <p:nvPr/>
            </p:nvSpPr>
            <p:spPr>
              <a:xfrm>
                <a:off x="3915833" y="3660699"/>
                <a:ext cx="498980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180°                         270°                           0°                           90°</a:t>
                </a:r>
              </a:p>
              <a:p>
                <a:pPr algn="ctr"/>
                <a:r>
                  <a:rPr lang="en-US" sz="1200" b="1" dirty="0" smtClean="0"/>
                  <a:t>L</a:t>
                </a:r>
                <a:r>
                  <a:rPr lang="en-US" sz="1200" b="1" baseline="-25000" dirty="0" smtClean="0"/>
                  <a:t>S</a:t>
                </a:r>
                <a:endParaRPr lang="en-US" sz="1200" b="1" dirty="0"/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 rot="16200000">
              <a:off x="3229118" y="2768451"/>
              <a:ext cx="18372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U</a:t>
              </a:r>
              <a:r>
                <a:rPr lang="en-US" sz="1200" b="1" baseline="-25000" dirty="0" smtClean="0"/>
                <a:t>10</a:t>
              </a:r>
              <a:r>
                <a:rPr lang="en-US" sz="1200" b="1" dirty="0" smtClean="0"/>
                <a:t> (m/s)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174727" y="1950216"/>
              <a:ext cx="440666" cy="2138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2300"/>
                </a:lnSpc>
              </a:pPr>
              <a:r>
                <a:rPr lang="en-US" sz="1200" b="1" dirty="0" smtClean="0"/>
                <a:t>1.0</a:t>
              </a:r>
            </a:p>
            <a:p>
              <a:pPr algn="r">
                <a:lnSpc>
                  <a:spcPts val="2300"/>
                </a:lnSpc>
              </a:pPr>
              <a:r>
                <a:rPr lang="en-US" sz="1200" b="1" dirty="0" smtClean="0"/>
                <a:t>0.8</a:t>
              </a:r>
            </a:p>
            <a:p>
              <a:pPr algn="r">
                <a:lnSpc>
                  <a:spcPts val="2300"/>
                </a:lnSpc>
              </a:pPr>
              <a:r>
                <a:rPr lang="en-US" sz="1200" b="1" dirty="0" smtClean="0"/>
                <a:t>0.6</a:t>
              </a:r>
            </a:p>
            <a:p>
              <a:pPr algn="r">
                <a:lnSpc>
                  <a:spcPts val="2300"/>
                </a:lnSpc>
              </a:pPr>
              <a:r>
                <a:rPr lang="en-US" sz="1200" b="1" dirty="0" smtClean="0"/>
                <a:t>0.4</a:t>
              </a:r>
            </a:p>
            <a:p>
              <a:pPr algn="r">
                <a:lnSpc>
                  <a:spcPts val="2300"/>
                </a:lnSpc>
              </a:pPr>
              <a:r>
                <a:rPr lang="en-US" sz="1200" b="1" dirty="0" smtClean="0"/>
                <a:t>0.2</a:t>
              </a:r>
            </a:p>
            <a:p>
              <a:pPr algn="r">
                <a:lnSpc>
                  <a:spcPts val="2300"/>
                </a:lnSpc>
              </a:pPr>
              <a:r>
                <a:rPr lang="en-US" sz="1200" b="1" dirty="0" smtClean="0"/>
                <a:t>0.0</a:t>
              </a:r>
            </a:p>
            <a:p>
              <a:pPr algn="r">
                <a:lnSpc>
                  <a:spcPts val="2300"/>
                </a:lnSpc>
              </a:pPr>
              <a:endParaRPr lang="en-US" sz="1200" b="1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10522" y="3919194"/>
            <a:ext cx="6341549" cy="2938806"/>
            <a:chOff x="810522" y="3919194"/>
            <a:chExt cx="6341549" cy="2938806"/>
          </a:xfrm>
        </p:grpSpPr>
        <p:grpSp>
          <p:nvGrpSpPr>
            <p:cNvPr id="7" name="Group 6"/>
            <p:cNvGrpSpPr/>
            <p:nvPr/>
          </p:nvGrpSpPr>
          <p:grpSpPr>
            <a:xfrm>
              <a:off x="810522" y="3919194"/>
              <a:ext cx="5013393" cy="2938806"/>
              <a:chOff x="768190" y="3919194"/>
              <a:chExt cx="5013393" cy="2938806"/>
            </a:xfrm>
          </p:grpSpPr>
          <p:grpSp>
            <p:nvGrpSpPr>
              <p:cNvPr id="22" name="Group 21"/>
              <p:cNvGrpSpPr>
                <a:grpSpLocks noChangeAspect="1"/>
              </p:cNvGrpSpPr>
              <p:nvPr/>
            </p:nvGrpSpPr>
            <p:grpSpPr>
              <a:xfrm>
                <a:off x="1289658" y="4037732"/>
                <a:ext cx="4257550" cy="2358603"/>
                <a:chOff x="1101613" y="1220518"/>
                <a:chExt cx="8009632" cy="4437186"/>
              </a:xfrm>
            </p:grpSpPr>
            <p:pic>
              <p:nvPicPr>
                <p:cNvPr id="46" name="Picture 45" descr="temps_updated.png"/>
                <p:cNvPicPr>
                  <a:picLocks noChangeAspect="1"/>
                </p:cNvPicPr>
                <p:nvPr/>
              </p:nvPicPr>
              <p:blipFill rotWithShape="1">
                <a:blip r:embed="rId5" cstate="hqprint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1342" b="16370"/>
                <a:stretch/>
              </p:blipFill>
              <p:spPr>
                <a:xfrm>
                  <a:off x="1101613" y="1220518"/>
                  <a:ext cx="8009632" cy="4437186"/>
                </a:xfrm>
                <a:prstGeom prst="rect">
                  <a:avLst/>
                </a:prstGeom>
              </p:spPr>
            </p:pic>
            <p:sp>
              <p:nvSpPr>
                <p:cNvPr id="47" name="Rectangle 46"/>
                <p:cNvSpPr/>
                <p:nvPr/>
              </p:nvSpPr>
              <p:spPr>
                <a:xfrm>
                  <a:off x="1636776" y="1706245"/>
                  <a:ext cx="201168" cy="3813047"/>
                </a:xfrm>
                <a:prstGeom prst="rect">
                  <a:avLst/>
                </a:prstGeom>
                <a:solidFill>
                  <a:schemeClr val="accent6">
                    <a:lumMod val="50000"/>
                    <a:alpha val="29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3669146" y="1706245"/>
                  <a:ext cx="1194935" cy="3813047"/>
                </a:xfrm>
                <a:prstGeom prst="rect">
                  <a:avLst/>
                </a:prstGeom>
                <a:solidFill>
                  <a:schemeClr val="accent6">
                    <a:lumMod val="50000"/>
                    <a:alpha val="29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9" name="TextBox 38"/>
              <p:cNvSpPr txBox="1"/>
              <p:nvPr/>
            </p:nvSpPr>
            <p:spPr>
              <a:xfrm>
                <a:off x="1143000" y="6396335"/>
                <a:ext cx="4638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-90°         -60°         -30°          0°           30°          60°          90°</a:t>
                </a:r>
              </a:p>
              <a:p>
                <a:pPr algn="ctr"/>
                <a:r>
                  <a:rPr lang="en-US" sz="1200" b="1" dirty="0" smtClean="0"/>
                  <a:t>Latitude</a:t>
                </a:r>
                <a:endParaRPr lang="en-US" sz="1200" b="1" dirty="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 rot="16200000">
                <a:off x="-230297" y="5120850"/>
                <a:ext cx="227397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Brightness Temperature (K)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045188" y="3919194"/>
                <a:ext cx="244469" cy="25299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>
                  <a:lnSpc>
                    <a:spcPct val="280000"/>
                  </a:lnSpc>
                </a:pPr>
                <a:r>
                  <a:rPr lang="en-US" sz="1200" b="1" dirty="0" smtClean="0"/>
                  <a:t>94</a:t>
                </a:r>
              </a:p>
              <a:p>
                <a:pPr algn="r">
                  <a:lnSpc>
                    <a:spcPct val="280000"/>
                  </a:lnSpc>
                </a:pPr>
                <a:r>
                  <a:rPr lang="en-US" sz="1200" b="1" dirty="0" smtClean="0"/>
                  <a:t>93</a:t>
                </a:r>
              </a:p>
              <a:p>
                <a:pPr algn="r">
                  <a:lnSpc>
                    <a:spcPct val="280000"/>
                  </a:lnSpc>
                </a:pPr>
                <a:r>
                  <a:rPr lang="en-US" sz="1200" b="1" dirty="0" smtClean="0"/>
                  <a:t>92</a:t>
                </a:r>
              </a:p>
              <a:p>
                <a:pPr algn="r">
                  <a:lnSpc>
                    <a:spcPct val="280000"/>
                  </a:lnSpc>
                </a:pPr>
                <a:r>
                  <a:rPr lang="en-US" sz="1200" b="1" dirty="0" smtClean="0"/>
                  <a:t>91</a:t>
                </a:r>
              </a:p>
              <a:p>
                <a:pPr algn="r">
                  <a:lnSpc>
                    <a:spcPct val="280000"/>
                  </a:lnSpc>
                </a:pPr>
                <a:r>
                  <a:rPr lang="en-US" sz="1200" b="1" dirty="0" smtClean="0"/>
                  <a:t>90</a:t>
                </a:r>
                <a:endParaRPr lang="en-US" sz="1200" b="1" dirty="0"/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5364402" y="5254134"/>
              <a:ext cx="17876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Jennings </a:t>
              </a:r>
              <a:r>
                <a:rPr lang="en-US" b="1" i="1" dirty="0" smtClean="0"/>
                <a:t>et al.</a:t>
              </a:r>
              <a:endParaRPr lang="en-US" b="1" dirty="0"/>
            </a:p>
            <a:p>
              <a:r>
                <a:rPr lang="en-US" b="1" dirty="0" smtClean="0"/>
                <a:t>(2011)</a:t>
              </a:r>
              <a:endParaRPr lang="en-US" b="1" dirty="0"/>
            </a:p>
          </p:txBody>
        </p:sp>
      </p:grpSp>
      <p:cxnSp>
        <p:nvCxnSpPr>
          <p:cNvPr id="33" name="Straight Connector 32"/>
          <p:cNvCxnSpPr/>
          <p:nvPr/>
        </p:nvCxnSpPr>
        <p:spPr>
          <a:xfrm flipV="1">
            <a:off x="949021" y="1501866"/>
            <a:ext cx="0" cy="18890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2718693" y="1509712"/>
            <a:ext cx="0" cy="18890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1663779" y="1501866"/>
            <a:ext cx="0" cy="1889034"/>
          </a:xfrm>
          <a:prstGeom prst="line">
            <a:avLst/>
          </a:prstGeom>
          <a:ln w="31750">
            <a:solidFill>
              <a:srgbClr val="2633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 rot="18779678">
            <a:off x="1211856" y="2642365"/>
            <a:ext cx="13019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1C2BE2"/>
                </a:solidFill>
              </a:rPr>
              <a:t>Pockets </a:t>
            </a:r>
            <a:r>
              <a:rPr lang="en-US" sz="1200" smtClean="0">
                <a:solidFill>
                  <a:srgbClr val="1C2BE2"/>
                </a:solidFill>
              </a:rPr>
              <a:t>of liquid</a:t>
            </a:r>
            <a:endParaRPr lang="en-US" sz="1200">
              <a:solidFill>
                <a:srgbClr val="1C2BE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27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models, Barnes et al.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Brightening: dissolution</a:t>
            </a:r>
            <a:r>
              <a:rPr lang="en-US" dirty="0"/>
              <a:t>, </a:t>
            </a:r>
            <a:r>
              <a:rPr lang="en-US" dirty="0" smtClean="0"/>
              <a:t>wicking upward</a:t>
            </a:r>
            <a:r>
              <a:rPr lang="en-US" dirty="0"/>
              <a:t>, and subsequent </a:t>
            </a:r>
            <a:r>
              <a:rPr lang="en-US" dirty="0" smtClean="0"/>
              <a:t>re-precipitation </a:t>
            </a:r>
            <a:r>
              <a:rPr lang="en-US" dirty="0"/>
              <a:t>of heavier </a:t>
            </a:r>
            <a:r>
              <a:rPr lang="en-US" dirty="0" smtClean="0"/>
              <a:t>hydrocarbons</a:t>
            </a:r>
          </a:p>
          <a:p>
            <a:r>
              <a:rPr lang="en-US" dirty="0" smtClean="0">
                <a:latin typeface=""/>
              </a:rPr>
              <a:t>Darkening: crystals sinter </a:t>
            </a:r>
            <a:r>
              <a:rPr lang="en-US" dirty="0">
                <a:latin typeface=""/>
              </a:rPr>
              <a:t>together over </a:t>
            </a:r>
            <a:r>
              <a:rPr lang="en-US" dirty="0" smtClean="0">
                <a:latin typeface=""/>
              </a:rPr>
              <a:t>time</a:t>
            </a:r>
          </a:p>
          <a:p>
            <a:endParaRPr lang="en-US" dirty="0">
              <a:latin typeface=""/>
            </a:endParaRPr>
          </a:p>
          <a:p>
            <a:r>
              <a:rPr lang="en-US" dirty="0" smtClean="0"/>
              <a:t>Brightening: the rain itself freezes via evaporative cooling</a:t>
            </a:r>
          </a:p>
          <a:p>
            <a:r>
              <a:rPr lang="en-US" dirty="0"/>
              <a:t>Darkening: </a:t>
            </a:r>
            <a:r>
              <a:rPr lang="en-US" dirty="0" smtClean="0"/>
              <a:t>sublimates away or are eroded by wind</a:t>
            </a:r>
          </a:p>
          <a:p>
            <a:endParaRPr lang="en-US" dirty="0"/>
          </a:p>
          <a:p>
            <a:r>
              <a:rPr lang="en-US" dirty="0" smtClean="0"/>
              <a:t>Brightening: </a:t>
            </a:r>
            <a:r>
              <a:rPr lang="en-US" dirty="0" smtClean="0">
                <a:latin typeface=""/>
              </a:rPr>
              <a:t>fine-grained materials mobilized </a:t>
            </a:r>
            <a:r>
              <a:rPr lang="en-US" dirty="0">
                <a:latin typeface=""/>
              </a:rPr>
              <a:t>by the </a:t>
            </a:r>
            <a:r>
              <a:rPr lang="en-US" dirty="0" smtClean="0">
                <a:latin typeface=""/>
              </a:rPr>
              <a:t>presence of liquid</a:t>
            </a:r>
          </a:p>
          <a:p>
            <a:r>
              <a:rPr lang="en-US" dirty="0" smtClean="0"/>
              <a:t>Darkening: </a:t>
            </a:r>
            <a:r>
              <a:rPr lang="en-US" dirty="0" smtClean="0">
                <a:latin typeface=""/>
              </a:rPr>
              <a:t>blow </a:t>
            </a:r>
            <a:r>
              <a:rPr lang="en-US" dirty="0">
                <a:latin typeface=""/>
              </a:rPr>
              <a:t>away due to </a:t>
            </a:r>
            <a:r>
              <a:rPr lang="en-US" dirty="0" err="1">
                <a:latin typeface=""/>
              </a:rPr>
              <a:t>aeolian</a:t>
            </a:r>
            <a:r>
              <a:rPr lang="en-US" dirty="0">
                <a:latin typeface=""/>
              </a:rPr>
              <a:t> erosion.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13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649822" y="3984096"/>
            <a:ext cx="29118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744076" y="4857344"/>
            <a:ext cx="69267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750655" y="1864802"/>
            <a:ext cx="7705924" cy="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744074" y="5660258"/>
            <a:ext cx="6123654" cy="12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31104" y="2665379"/>
            <a:ext cx="5935586" cy="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44075" y="5226996"/>
            <a:ext cx="2368776" cy="12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50655" y="2224391"/>
            <a:ext cx="5347586" cy="335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93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5" t="980" r="14820"/>
          <a:stretch/>
        </p:blipFill>
        <p:spPr>
          <a:xfrm>
            <a:off x="87044" y="1524000"/>
            <a:ext cx="5970494" cy="38282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Freezing C</a:t>
            </a:r>
            <a:r>
              <a:rPr lang="en-US" baseline="-25000" dirty="0" smtClean="0"/>
              <a:t>2</a:t>
            </a:r>
            <a:r>
              <a:rPr lang="en-US" dirty="0" smtClean="0"/>
              <a:t>H</a:t>
            </a:r>
            <a:r>
              <a:rPr lang="en-US" baseline="-25000" dirty="0" smtClean="0"/>
              <a:t>6</a:t>
            </a:r>
            <a:r>
              <a:rPr lang="en-US" dirty="0" smtClean="0"/>
              <a:t> in a 1.5 bar N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atm</a:t>
            </a:r>
            <a:endParaRPr lang="en-US" baseline="-25000" dirty="0"/>
          </a:p>
        </p:txBody>
      </p:sp>
      <p:pic>
        <p:nvPicPr>
          <p:cNvPr id="5" name="Picture 4" descr="Snap_00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4371" y="4402440"/>
            <a:ext cx="2892194" cy="225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Snap_01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4370" y="1916894"/>
            <a:ext cx="2892194" cy="211621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896083" y="4033108"/>
            <a:ext cx="22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	Frozen State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68015" y="1557016"/>
            <a:ext cx="1284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Liquid State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94610" y="3663776"/>
            <a:ext cx="3696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88 </a:t>
            </a:r>
            <a:r>
              <a:rPr lang="en-US" b="1" dirty="0"/>
              <a:t>± 3K (</a:t>
            </a:r>
            <a:r>
              <a:rPr lang="en-US" b="1" dirty="0" smtClean="0"/>
              <a:t>Farnsworth et al., 2016)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" y="5454210"/>
            <a:ext cx="5230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Roger Clark’s Lab (Clark et al., 2010):</a:t>
            </a:r>
          </a:p>
          <a:p>
            <a:endParaRPr lang="en-US" b="1" dirty="0" smtClean="0"/>
          </a:p>
          <a:p>
            <a:r>
              <a:rPr lang="en-US" b="1" dirty="0" smtClean="0"/>
              <a:t>Ethane melted at 94–97K</a:t>
            </a:r>
          </a:p>
          <a:p>
            <a:r>
              <a:rPr lang="en-US" b="1" dirty="0" smtClean="0"/>
              <a:t>Became slush when cooled back to 90–91K</a:t>
            </a:r>
          </a:p>
        </p:txBody>
      </p:sp>
    </p:spTree>
    <p:extLst>
      <p:ext uri="{BB962C8B-B14F-4D97-AF65-F5344CB8AC3E}">
        <p14:creationId xmlns:p14="http://schemas.microsoft.com/office/powerpoint/2010/main" val="47731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9" y="2070100"/>
            <a:ext cx="4819380" cy="34945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Spectral </a:t>
            </a:r>
            <a:r>
              <a:rPr lang="en-US" dirty="0"/>
              <a:t>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8" t="43024" r="-1"/>
          <a:stretch/>
        </p:blipFill>
        <p:spPr>
          <a:xfrm>
            <a:off x="5905500" y="1409601"/>
            <a:ext cx="2959361" cy="28234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3" r="44970" b="67552"/>
          <a:stretch/>
        </p:blipFill>
        <p:spPr>
          <a:xfrm>
            <a:off x="5905500" y="4423280"/>
            <a:ext cx="2959362" cy="18524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72153" y="1412794"/>
            <a:ext cx="992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36D31"/>
                </a:solidFill>
              </a:rPr>
              <a:t>Yalaing</a:t>
            </a:r>
            <a:endParaRPr lang="en-US" b="1" dirty="0">
              <a:solidFill>
                <a:srgbClr val="F36D3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62050" y="4437706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EC809"/>
                </a:solidFill>
              </a:rPr>
              <a:t>Hetpet</a:t>
            </a:r>
            <a:endParaRPr lang="en-US" b="1" dirty="0">
              <a:solidFill>
                <a:srgbClr val="FEC80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519277" y="6476121"/>
            <a:ext cx="1828800" cy="0"/>
          </a:xfrm>
          <a:prstGeom prst="line">
            <a:avLst/>
          </a:prstGeom>
          <a:ln w="381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995119" y="6468647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500 km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7708907" y="2523982"/>
            <a:ext cx="391320" cy="561474"/>
          </a:xfrm>
          <a:custGeom>
            <a:avLst/>
            <a:gdLst>
              <a:gd name="connsiteX0" fmla="*/ 1024 w 391320"/>
              <a:gd name="connsiteY0" fmla="*/ 417095 h 561474"/>
              <a:gd name="connsiteX1" fmla="*/ 65192 w 391320"/>
              <a:gd name="connsiteY1" fmla="*/ 385011 h 561474"/>
              <a:gd name="connsiteX2" fmla="*/ 81234 w 391320"/>
              <a:gd name="connsiteY2" fmla="*/ 336884 h 561474"/>
              <a:gd name="connsiteX3" fmla="*/ 113319 w 391320"/>
              <a:gd name="connsiteY3" fmla="*/ 0 h 561474"/>
              <a:gd name="connsiteX4" fmla="*/ 289782 w 391320"/>
              <a:gd name="connsiteY4" fmla="*/ 48126 h 561474"/>
              <a:gd name="connsiteX5" fmla="*/ 305824 w 391320"/>
              <a:gd name="connsiteY5" fmla="*/ 96253 h 561474"/>
              <a:gd name="connsiteX6" fmla="*/ 369992 w 391320"/>
              <a:gd name="connsiteY6" fmla="*/ 192505 h 561474"/>
              <a:gd name="connsiteX7" fmla="*/ 369992 w 391320"/>
              <a:gd name="connsiteY7" fmla="*/ 417095 h 561474"/>
              <a:gd name="connsiteX8" fmla="*/ 353950 w 391320"/>
              <a:gd name="connsiteY8" fmla="*/ 481263 h 561474"/>
              <a:gd name="connsiteX9" fmla="*/ 241655 w 391320"/>
              <a:gd name="connsiteY9" fmla="*/ 529389 h 561474"/>
              <a:gd name="connsiteX10" fmla="*/ 145403 w 391320"/>
              <a:gd name="connsiteY10" fmla="*/ 561474 h 561474"/>
              <a:gd name="connsiteX11" fmla="*/ 65192 w 391320"/>
              <a:gd name="connsiteY11" fmla="*/ 545432 h 561474"/>
              <a:gd name="connsiteX12" fmla="*/ 33108 w 391320"/>
              <a:gd name="connsiteY12" fmla="*/ 513347 h 561474"/>
              <a:gd name="connsiteX13" fmla="*/ 1024 w 391320"/>
              <a:gd name="connsiteY13" fmla="*/ 417095 h 561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1320" h="561474">
                <a:moveTo>
                  <a:pt x="1024" y="417095"/>
                </a:moveTo>
                <a:cubicBezTo>
                  <a:pt x="6371" y="395706"/>
                  <a:pt x="48282" y="401921"/>
                  <a:pt x="65192" y="385011"/>
                </a:cubicBezTo>
                <a:cubicBezTo>
                  <a:pt x="77149" y="373054"/>
                  <a:pt x="79631" y="353718"/>
                  <a:pt x="81234" y="336884"/>
                </a:cubicBezTo>
                <a:cubicBezTo>
                  <a:pt x="115195" y="-19697"/>
                  <a:pt x="63814" y="148515"/>
                  <a:pt x="113319" y="0"/>
                </a:cubicBezTo>
                <a:cubicBezTo>
                  <a:pt x="163395" y="6259"/>
                  <a:pt x="249339" y="-2427"/>
                  <a:pt x="289782" y="48126"/>
                </a:cubicBezTo>
                <a:cubicBezTo>
                  <a:pt x="300346" y="61331"/>
                  <a:pt x="297612" y="81471"/>
                  <a:pt x="305824" y="96253"/>
                </a:cubicBezTo>
                <a:cubicBezTo>
                  <a:pt x="324550" y="129961"/>
                  <a:pt x="369992" y="192505"/>
                  <a:pt x="369992" y="192505"/>
                </a:cubicBezTo>
                <a:cubicBezTo>
                  <a:pt x="403034" y="291633"/>
                  <a:pt x="393423" y="241365"/>
                  <a:pt x="369992" y="417095"/>
                </a:cubicBezTo>
                <a:cubicBezTo>
                  <a:pt x="367078" y="438949"/>
                  <a:pt x="366180" y="462918"/>
                  <a:pt x="353950" y="481263"/>
                </a:cubicBezTo>
                <a:cubicBezTo>
                  <a:pt x="330620" y="516259"/>
                  <a:pt x="275195" y="519327"/>
                  <a:pt x="241655" y="529389"/>
                </a:cubicBezTo>
                <a:cubicBezTo>
                  <a:pt x="209262" y="539107"/>
                  <a:pt x="145403" y="561474"/>
                  <a:pt x="145403" y="561474"/>
                </a:cubicBezTo>
                <a:cubicBezTo>
                  <a:pt x="118666" y="556127"/>
                  <a:pt x="90254" y="556173"/>
                  <a:pt x="65192" y="545432"/>
                </a:cubicBezTo>
                <a:cubicBezTo>
                  <a:pt x="51290" y="539474"/>
                  <a:pt x="40890" y="526316"/>
                  <a:pt x="33108" y="513347"/>
                </a:cubicBezTo>
                <a:cubicBezTo>
                  <a:pt x="11993" y="478155"/>
                  <a:pt x="-4323" y="438484"/>
                  <a:pt x="1024" y="417095"/>
                </a:cubicBezTo>
                <a:close/>
              </a:path>
            </a:pathLst>
          </a:custGeom>
          <a:noFill/>
          <a:ln w="50800">
            <a:solidFill>
              <a:srgbClr val="FF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6763240" y="4803819"/>
            <a:ext cx="819613" cy="449179"/>
          </a:xfrm>
          <a:custGeom>
            <a:avLst/>
            <a:gdLst>
              <a:gd name="connsiteX0" fmla="*/ 33550 w 819613"/>
              <a:gd name="connsiteY0" fmla="*/ 433137 h 449179"/>
              <a:gd name="connsiteX1" fmla="*/ 97719 w 819613"/>
              <a:gd name="connsiteY1" fmla="*/ 449179 h 449179"/>
              <a:gd name="connsiteX2" fmla="*/ 161887 w 819613"/>
              <a:gd name="connsiteY2" fmla="*/ 433137 h 449179"/>
              <a:gd name="connsiteX3" fmla="*/ 242098 w 819613"/>
              <a:gd name="connsiteY3" fmla="*/ 417095 h 449179"/>
              <a:gd name="connsiteX4" fmla="*/ 482729 w 819613"/>
              <a:gd name="connsiteY4" fmla="*/ 401052 h 449179"/>
              <a:gd name="connsiteX5" fmla="*/ 659192 w 819613"/>
              <a:gd name="connsiteY5" fmla="*/ 417095 h 449179"/>
              <a:gd name="connsiteX6" fmla="*/ 707319 w 819613"/>
              <a:gd name="connsiteY6" fmla="*/ 433137 h 449179"/>
              <a:gd name="connsiteX7" fmla="*/ 803571 w 819613"/>
              <a:gd name="connsiteY7" fmla="*/ 417095 h 449179"/>
              <a:gd name="connsiteX8" fmla="*/ 787529 w 819613"/>
              <a:gd name="connsiteY8" fmla="*/ 352926 h 449179"/>
              <a:gd name="connsiteX9" fmla="*/ 723361 w 819613"/>
              <a:gd name="connsiteY9" fmla="*/ 272716 h 449179"/>
              <a:gd name="connsiteX10" fmla="*/ 771487 w 819613"/>
              <a:gd name="connsiteY10" fmla="*/ 176463 h 449179"/>
              <a:gd name="connsiteX11" fmla="*/ 819613 w 819613"/>
              <a:gd name="connsiteY11" fmla="*/ 144379 h 449179"/>
              <a:gd name="connsiteX12" fmla="*/ 803571 w 819613"/>
              <a:gd name="connsiteY12" fmla="*/ 96252 h 449179"/>
              <a:gd name="connsiteX13" fmla="*/ 691276 w 819613"/>
              <a:gd name="connsiteY13" fmla="*/ 64168 h 449179"/>
              <a:gd name="connsiteX14" fmla="*/ 546898 w 819613"/>
              <a:gd name="connsiteY14" fmla="*/ 0 h 449179"/>
              <a:gd name="connsiteX15" fmla="*/ 370434 w 819613"/>
              <a:gd name="connsiteY15" fmla="*/ 16042 h 449179"/>
              <a:gd name="connsiteX16" fmla="*/ 322308 w 819613"/>
              <a:gd name="connsiteY16" fmla="*/ 64168 h 449179"/>
              <a:gd name="connsiteX17" fmla="*/ 274182 w 819613"/>
              <a:gd name="connsiteY17" fmla="*/ 96252 h 449179"/>
              <a:gd name="connsiteX18" fmla="*/ 226055 w 819613"/>
              <a:gd name="connsiteY18" fmla="*/ 112295 h 449179"/>
              <a:gd name="connsiteX19" fmla="*/ 177929 w 819613"/>
              <a:gd name="connsiteY19" fmla="*/ 144379 h 449179"/>
              <a:gd name="connsiteX20" fmla="*/ 49592 w 819613"/>
              <a:gd name="connsiteY20" fmla="*/ 160421 h 449179"/>
              <a:gd name="connsiteX21" fmla="*/ 17508 w 819613"/>
              <a:gd name="connsiteY21" fmla="*/ 208547 h 449179"/>
              <a:gd name="connsiteX22" fmla="*/ 17508 w 819613"/>
              <a:gd name="connsiteY22" fmla="*/ 401052 h 449179"/>
              <a:gd name="connsiteX23" fmla="*/ 33550 w 819613"/>
              <a:gd name="connsiteY23" fmla="*/ 433137 h 449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19613" h="449179">
                <a:moveTo>
                  <a:pt x="33550" y="433137"/>
                </a:moveTo>
                <a:cubicBezTo>
                  <a:pt x="46919" y="441158"/>
                  <a:pt x="75671" y="449179"/>
                  <a:pt x="97719" y="449179"/>
                </a:cubicBezTo>
                <a:cubicBezTo>
                  <a:pt x="119767" y="449179"/>
                  <a:pt x="140364" y="437920"/>
                  <a:pt x="161887" y="433137"/>
                </a:cubicBezTo>
                <a:cubicBezTo>
                  <a:pt x="188504" y="427222"/>
                  <a:pt x="214967" y="419808"/>
                  <a:pt x="242098" y="417095"/>
                </a:cubicBezTo>
                <a:cubicBezTo>
                  <a:pt x="322087" y="409096"/>
                  <a:pt x="402519" y="406400"/>
                  <a:pt x="482729" y="401052"/>
                </a:cubicBezTo>
                <a:cubicBezTo>
                  <a:pt x="541550" y="406400"/>
                  <a:pt x="600722" y="408742"/>
                  <a:pt x="659192" y="417095"/>
                </a:cubicBezTo>
                <a:cubicBezTo>
                  <a:pt x="675932" y="419486"/>
                  <a:pt x="690409" y="433137"/>
                  <a:pt x="707319" y="433137"/>
                </a:cubicBezTo>
                <a:cubicBezTo>
                  <a:pt x="739846" y="433137"/>
                  <a:pt x="771487" y="422442"/>
                  <a:pt x="803571" y="417095"/>
                </a:cubicBezTo>
                <a:cubicBezTo>
                  <a:pt x="798224" y="395705"/>
                  <a:pt x="799759" y="371271"/>
                  <a:pt x="787529" y="352926"/>
                </a:cubicBezTo>
                <a:cubicBezTo>
                  <a:pt x="690779" y="207800"/>
                  <a:pt x="775806" y="430051"/>
                  <a:pt x="723361" y="272716"/>
                </a:cubicBezTo>
                <a:cubicBezTo>
                  <a:pt x="736408" y="233573"/>
                  <a:pt x="740389" y="207561"/>
                  <a:pt x="771487" y="176463"/>
                </a:cubicBezTo>
                <a:cubicBezTo>
                  <a:pt x="785120" y="162830"/>
                  <a:pt x="803571" y="155074"/>
                  <a:pt x="819613" y="144379"/>
                </a:cubicBezTo>
                <a:cubicBezTo>
                  <a:pt x="814266" y="128337"/>
                  <a:pt x="815528" y="108209"/>
                  <a:pt x="803571" y="96252"/>
                </a:cubicBezTo>
                <a:cubicBezTo>
                  <a:pt x="795869" y="88550"/>
                  <a:pt x="691870" y="64346"/>
                  <a:pt x="691276" y="64168"/>
                </a:cubicBezTo>
                <a:cubicBezTo>
                  <a:pt x="587147" y="32929"/>
                  <a:pt x="617227" y="46886"/>
                  <a:pt x="546898" y="0"/>
                </a:cubicBezTo>
                <a:cubicBezTo>
                  <a:pt x="488077" y="5347"/>
                  <a:pt x="427225" y="-184"/>
                  <a:pt x="370434" y="16042"/>
                </a:cubicBezTo>
                <a:cubicBezTo>
                  <a:pt x="348620" y="22274"/>
                  <a:pt x="339736" y="49644"/>
                  <a:pt x="322308" y="64168"/>
                </a:cubicBezTo>
                <a:cubicBezTo>
                  <a:pt x="307497" y="76511"/>
                  <a:pt x="291427" y="87630"/>
                  <a:pt x="274182" y="96252"/>
                </a:cubicBezTo>
                <a:cubicBezTo>
                  <a:pt x="259057" y="103815"/>
                  <a:pt x="241180" y="104732"/>
                  <a:pt x="226055" y="112295"/>
                </a:cubicBezTo>
                <a:cubicBezTo>
                  <a:pt x="208810" y="120917"/>
                  <a:pt x="196530" y="139306"/>
                  <a:pt x="177929" y="144379"/>
                </a:cubicBezTo>
                <a:cubicBezTo>
                  <a:pt x="136336" y="155722"/>
                  <a:pt x="92371" y="155074"/>
                  <a:pt x="49592" y="160421"/>
                </a:cubicBezTo>
                <a:cubicBezTo>
                  <a:pt x="38897" y="176463"/>
                  <a:pt x="25103" y="190826"/>
                  <a:pt x="17508" y="208547"/>
                </a:cubicBezTo>
                <a:cubicBezTo>
                  <a:pt x="-7580" y="267086"/>
                  <a:pt x="-4026" y="343629"/>
                  <a:pt x="17508" y="401052"/>
                </a:cubicBezTo>
                <a:cubicBezTo>
                  <a:pt x="21263" y="411066"/>
                  <a:pt x="20181" y="425116"/>
                  <a:pt x="33550" y="433137"/>
                </a:cubicBezTo>
                <a:close/>
              </a:path>
            </a:pathLst>
          </a:custGeom>
          <a:noFill/>
          <a:ln w="50800">
            <a:solidFill>
              <a:srgbClr val="FEC8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38" y="1729372"/>
            <a:ext cx="5462862" cy="39611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28801" y="3185921"/>
            <a:ext cx="1404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1C2BE2"/>
                </a:solidFill>
              </a:rPr>
              <a:t>(Clark et al. 2009)</a:t>
            </a:r>
            <a:endParaRPr lang="en-US" sz="1200" dirty="0">
              <a:solidFill>
                <a:srgbClr val="1C2BE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0238" y="5930900"/>
            <a:ext cx="5234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RT </a:t>
            </a:r>
            <a:r>
              <a:rPr lang="en-US" dirty="0" smtClean="0"/>
              <a:t>model (</a:t>
            </a:r>
            <a:r>
              <a:rPr lang="en-US" dirty="0" err="1" smtClean="0"/>
              <a:t>Hirtzig</a:t>
            </a:r>
            <a:r>
              <a:rPr lang="en-US" dirty="0" smtClean="0"/>
              <a:t> et </a:t>
            </a:r>
            <a:r>
              <a:rPr lang="en-US" dirty="0"/>
              <a:t>al., 2013; Cornet et al., 2017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63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199"/>
            <a:ext cx="8559801" cy="525985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Twice, Cassini observed rapid surface </a:t>
            </a:r>
            <a:r>
              <a:rPr lang="en-US" dirty="0"/>
              <a:t>darkening on </a:t>
            </a:r>
            <a:r>
              <a:rPr lang="en-US" dirty="0" smtClean="0"/>
              <a:t>Titan </a:t>
            </a:r>
          </a:p>
          <a:p>
            <a:pPr lvl="1"/>
            <a:r>
              <a:rPr lang="en-US" dirty="0" smtClean="0"/>
              <a:t>Associated with cloud activity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arkening conforms to topography</a:t>
            </a:r>
          </a:p>
          <a:p>
            <a:pPr lvl="1"/>
            <a:r>
              <a:rPr lang="en-US" i="1" dirty="0" smtClean="0"/>
              <a:t>Suggests pooled rain</a:t>
            </a:r>
          </a:p>
          <a:p>
            <a:r>
              <a:rPr lang="en-US" dirty="0" smtClean="0"/>
              <a:t>Following both events, the surface subsequently brightened</a:t>
            </a:r>
            <a:endParaRPr lang="en-US" dirty="0"/>
          </a:p>
          <a:p>
            <a:pPr lvl="1"/>
            <a:r>
              <a:rPr lang="en-US" dirty="0" smtClean="0"/>
              <a:t>Tropics: fast; warmer; low winds</a:t>
            </a:r>
          </a:p>
          <a:p>
            <a:pPr lvl="1"/>
            <a:r>
              <a:rPr lang="en-US" dirty="0" smtClean="0"/>
              <a:t>Polar: slower; cooler; moderate winds</a:t>
            </a:r>
          </a:p>
          <a:p>
            <a:pPr lvl="1"/>
            <a:r>
              <a:rPr lang="en-US" i="1" dirty="0" smtClean="0"/>
              <a:t>Suggests a </a:t>
            </a:r>
            <a:r>
              <a:rPr lang="en-US" i="1" dirty="0"/>
              <a:t>temperature-</a:t>
            </a:r>
            <a:r>
              <a:rPr lang="en-US" i="1" dirty="0" smtClean="0"/>
              <a:t>dependent process</a:t>
            </a:r>
          </a:p>
          <a:p>
            <a:r>
              <a:rPr lang="en-US" dirty="0" smtClean="0"/>
              <a:t>No obvious absorption features</a:t>
            </a:r>
          </a:p>
          <a:p>
            <a:r>
              <a:rPr lang="en-US" dirty="0" smtClean="0"/>
              <a:t>Radiative transfer modeling just now where we can examine the broad spectral shape of the bright material</a:t>
            </a:r>
          </a:p>
          <a:p>
            <a:r>
              <a:rPr lang="en-US" dirty="0" smtClean="0"/>
              <a:t>Working hypothesis: A CH</a:t>
            </a:r>
            <a:r>
              <a:rPr lang="en-US" baseline="-25000" dirty="0" smtClean="0"/>
              <a:t>4</a:t>
            </a:r>
            <a:r>
              <a:rPr lang="en-US" dirty="0" smtClean="0"/>
              <a:t>-C</a:t>
            </a:r>
            <a:r>
              <a:rPr lang="en-US" baseline="-25000" dirty="0" smtClean="0"/>
              <a:t>2</a:t>
            </a:r>
            <a:r>
              <a:rPr lang="en-US" dirty="0" smtClean="0"/>
              <a:t>H</a:t>
            </a:r>
            <a:r>
              <a:rPr lang="en-US" baseline="-25000" dirty="0" smtClean="0"/>
              <a:t>6</a:t>
            </a:r>
            <a:r>
              <a:rPr lang="en-US" dirty="0" smtClean="0"/>
              <a:t>-N</a:t>
            </a:r>
            <a:r>
              <a:rPr lang="en-US" baseline="-25000" dirty="0" smtClean="0"/>
              <a:t>2</a:t>
            </a:r>
            <a:r>
              <a:rPr lang="en-US" dirty="0" smtClean="0"/>
              <a:t> rain pooled on the surface; CH</a:t>
            </a:r>
            <a:r>
              <a:rPr lang="en-US" baseline="-25000" dirty="0" smtClean="0"/>
              <a:t>4</a:t>
            </a:r>
            <a:r>
              <a:rPr lang="en-US" dirty="0" smtClean="0"/>
              <a:t> evaporated &amp; the N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exsolved</a:t>
            </a:r>
            <a:r>
              <a:rPr lang="en-US" dirty="0" smtClean="0"/>
              <a:t>; C</a:t>
            </a:r>
            <a:r>
              <a:rPr lang="en-US" baseline="-25000" dirty="0" smtClean="0"/>
              <a:t>2</a:t>
            </a:r>
            <a:r>
              <a:rPr lang="en-US" dirty="0" smtClean="0"/>
              <a:t>H</a:t>
            </a:r>
            <a:r>
              <a:rPr lang="en-US" baseline="-25000" dirty="0" smtClean="0"/>
              <a:t>6</a:t>
            </a:r>
            <a:r>
              <a:rPr lang="en-US" dirty="0" smtClean="0"/>
              <a:t> froze</a:t>
            </a:r>
          </a:p>
          <a:p>
            <a:pPr lvl="1"/>
            <a:r>
              <a:rPr lang="en-US" dirty="0" smtClean="0"/>
              <a:t>Extensive laboratory and modeling work to test this hypothesis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6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Tropics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64776" y="1809457"/>
            <a:ext cx="7772400" cy="4318000"/>
            <a:chOff x="564776" y="1809457"/>
            <a:chExt cx="7772400" cy="431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776" y="1809457"/>
              <a:ext cx="7772400" cy="4318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815352" y="1836351"/>
              <a:ext cx="5190565" cy="2854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 flipH="1">
            <a:off x="1452282" y="3993777"/>
            <a:ext cx="2554942" cy="726141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44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Evidence for tropical rains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" t="4055"/>
          <a:stretch/>
        </p:blipFill>
        <p:spPr>
          <a:xfrm>
            <a:off x="504265" y="1869141"/>
            <a:ext cx="8135470" cy="38965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3177" y="5926147"/>
            <a:ext cx="2039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Turtle et al., 2011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1344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585200" cy="990600"/>
          </a:xfrm>
        </p:spPr>
        <p:txBody>
          <a:bodyPr>
            <a:normAutofit/>
          </a:bodyPr>
          <a:lstStyle/>
          <a:p>
            <a:r>
              <a:rPr lang="en-US" dirty="0"/>
              <a:t>f</a:t>
            </a:r>
            <a:r>
              <a:rPr lang="en-US" dirty="0" smtClean="0"/>
              <a:t>ollowed by </a:t>
            </a:r>
            <a:r>
              <a:rPr lang="en-US" i="1" dirty="0" smtClean="0"/>
              <a:t>brightening</a:t>
            </a:r>
            <a:r>
              <a:rPr lang="en-US" dirty="0" smtClean="0"/>
              <a:t>, </a:t>
            </a:r>
            <a:r>
              <a:rPr lang="en-US" smtClean="0"/>
              <a:t>that then </a:t>
            </a:r>
            <a:r>
              <a:rPr lang="en-US" u="sng" smtClean="0"/>
              <a:t>fades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519" y="5439935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Barnes </a:t>
            </a:r>
            <a:r>
              <a:rPr lang="en-US" b="1" dirty="0" smtClean="0"/>
              <a:t>et al., 2013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1" y="1374276"/>
            <a:ext cx="5321300" cy="548577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967068" y="5624601"/>
            <a:ext cx="966931" cy="369332"/>
            <a:chOff x="1180236" y="2071318"/>
            <a:chExt cx="966931" cy="369332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1328326" y="2071318"/>
              <a:ext cx="546388" cy="0"/>
            </a:xfrm>
            <a:prstGeom prst="line">
              <a:avLst/>
            </a:prstGeom>
            <a:ln w="38100"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180236" y="2071318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>
                  <a:solidFill>
                    <a:schemeClr val="accent1"/>
                  </a:solidFill>
                </a:rPr>
                <a:t>500 km</a:t>
              </a:r>
              <a:endParaRPr lang="en-US" b="1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271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models, Barnes et al.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Brightening: dissolution</a:t>
            </a:r>
            <a:r>
              <a:rPr lang="en-US" dirty="0"/>
              <a:t>, </a:t>
            </a:r>
            <a:r>
              <a:rPr lang="en-US" dirty="0" smtClean="0"/>
              <a:t>wicking upward</a:t>
            </a:r>
            <a:r>
              <a:rPr lang="en-US" dirty="0"/>
              <a:t>, and subsequent </a:t>
            </a:r>
            <a:r>
              <a:rPr lang="en-US" dirty="0" smtClean="0"/>
              <a:t>re-precipitation </a:t>
            </a:r>
            <a:r>
              <a:rPr lang="en-US" dirty="0"/>
              <a:t>of heavier </a:t>
            </a:r>
            <a:r>
              <a:rPr lang="en-US" dirty="0" smtClean="0"/>
              <a:t>hydrocarbons</a:t>
            </a:r>
          </a:p>
          <a:p>
            <a:r>
              <a:rPr lang="en-US" dirty="0" smtClean="0">
                <a:latin typeface=""/>
              </a:rPr>
              <a:t>Fading: crystals sinter into larger grains</a:t>
            </a:r>
          </a:p>
          <a:p>
            <a:endParaRPr lang="en-US" dirty="0">
              <a:latin typeface=""/>
            </a:endParaRPr>
          </a:p>
          <a:p>
            <a:r>
              <a:rPr lang="en-US" dirty="0" smtClean="0"/>
              <a:t>Brightening: the rain itself freezes via evaporative cooling</a:t>
            </a:r>
          </a:p>
          <a:p>
            <a:r>
              <a:rPr lang="en-US" dirty="0">
                <a:latin typeface=""/>
              </a:rPr>
              <a:t>Fading </a:t>
            </a:r>
            <a:r>
              <a:rPr lang="en-US" dirty="0" smtClean="0"/>
              <a:t>: sublimates away or are eroded by wind</a:t>
            </a:r>
          </a:p>
          <a:p>
            <a:endParaRPr lang="en-US" dirty="0"/>
          </a:p>
          <a:p>
            <a:r>
              <a:rPr lang="en-US" dirty="0" smtClean="0"/>
              <a:t>Brightening: </a:t>
            </a:r>
            <a:r>
              <a:rPr lang="en-US" dirty="0" smtClean="0">
                <a:latin typeface=""/>
              </a:rPr>
              <a:t>fine-grained materials mobilized </a:t>
            </a:r>
            <a:r>
              <a:rPr lang="en-US" dirty="0">
                <a:latin typeface=""/>
              </a:rPr>
              <a:t>by </a:t>
            </a:r>
            <a:r>
              <a:rPr lang="en-US" dirty="0" smtClean="0">
                <a:latin typeface=""/>
              </a:rPr>
              <a:t>rain</a:t>
            </a:r>
          </a:p>
          <a:p>
            <a:r>
              <a:rPr lang="en-US" dirty="0">
                <a:latin typeface=""/>
              </a:rPr>
              <a:t>Fading </a:t>
            </a:r>
            <a:r>
              <a:rPr lang="en-US" dirty="0" smtClean="0"/>
              <a:t>: </a:t>
            </a:r>
            <a:r>
              <a:rPr lang="en-US" dirty="0" smtClean="0">
                <a:latin typeface=""/>
              </a:rPr>
              <a:t>blow </a:t>
            </a:r>
            <a:r>
              <a:rPr lang="en-US" dirty="0">
                <a:latin typeface=""/>
              </a:rPr>
              <a:t>away due to </a:t>
            </a:r>
            <a:r>
              <a:rPr lang="en-US" dirty="0" err="1">
                <a:latin typeface=""/>
              </a:rPr>
              <a:t>aeolian</a:t>
            </a:r>
            <a:r>
              <a:rPr lang="en-US" dirty="0">
                <a:latin typeface=""/>
              </a:rPr>
              <a:t> erosion.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89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" name="Picture 2" descr="Background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457200"/>
            <a:ext cx="6400800" cy="6400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86250" y="3667125"/>
            <a:ext cx="1381125" cy="1127125"/>
          </a:xfrm>
          <a:prstGeom prst="rect">
            <a:avLst/>
          </a:prstGeom>
          <a:noFill/>
          <a:ln w="127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ackground_zoom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6235" y="1358150"/>
            <a:ext cx="6902361" cy="5488625"/>
          </a:xfrm>
          <a:prstGeom prst="rect">
            <a:avLst/>
          </a:prstGeom>
          <a:ln w="12700">
            <a:solidFill>
              <a:srgbClr val="FF66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Arrakis</a:t>
            </a:r>
            <a:r>
              <a:rPr lang="en-US" dirty="0" smtClean="0"/>
              <a:t> </a:t>
            </a:r>
            <a:r>
              <a:rPr lang="en-US" dirty="0" err="1" smtClean="0"/>
              <a:t>Planitia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80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urtle_et_al.jpg"/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388" b="100000" l="0" r="100000">
                        <a14:foregroundMark x1="9795" y1="80517" x2="9795" y2="80517"/>
                        <a14:foregroundMark x1="56513" y1="98811" x2="56513" y2="98811"/>
                        <a14:foregroundMark x1="45385" y1="65736" x2="50154" y2="63463"/>
                        <a14:foregroundMark x1="46154" y1="65943" x2="50000" y2="66718"/>
                        <a14:foregroundMark x1="36103" y1="66925" x2="35282" y2="68837"/>
                        <a14:foregroundMark x1="35692" y1="65736" x2="36667" y2="65788"/>
                        <a14:foregroundMark x1="34615" y1="66047" x2="35795" y2="66047"/>
                        <a14:foregroundMark x1="34872" y1="65478" x2="36256" y2="65478"/>
                        <a14:foregroundMark x1="35128" y1="69561" x2="37026" y2="65633"/>
                        <a14:foregroundMark x1="34718" y1="69406" x2="36410" y2="65891"/>
                        <a14:foregroundMark x1="50103" y1="67028" x2="45385" y2="65943"/>
                        <a14:foregroundMark x1="50154" y1="63152" x2="45590" y2="65375"/>
                        <a14:foregroundMark x1="46410" y1="65633" x2="50256" y2="66512"/>
                        <a14:backgroundMark x1="46462" y1="65633" x2="50103" y2="63876"/>
                        <a14:backgroundMark x1="50103" y1="66357" x2="48051" y2="65788"/>
                        <a14:backgroundMark x1="34462" y1="69354" x2="36103" y2="66098"/>
                        <a14:backgroundMark x1="35641" y1="65530" x2="35641" y2="65530"/>
                        <a14:backgroundMark x1="44410" y1="65788" x2="44410" y2="657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0497"/>
          <a:stretch/>
        </p:blipFill>
        <p:spPr>
          <a:xfrm>
            <a:off x="93933" y="1851459"/>
            <a:ext cx="8950449" cy="43961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1374290">
            <a:off x="3201732" y="2935172"/>
            <a:ext cx="882503" cy="768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243869">
            <a:off x="3189620" y="2908855"/>
            <a:ext cx="882503" cy="768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717409" y="2806051"/>
            <a:ext cx="882503" cy="768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9414702">
            <a:off x="3358742" y="2929932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Clouds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Rain inferred from ISS observations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85512" y="6432284"/>
            <a:ext cx="2062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Turtle </a:t>
            </a:r>
            <a:r>
              <a:rPr lang="en-US" i="1" dirty="0" smtClean="0"/>
              <a:t>et al.</a:t>
            </a:r>
            <a:r>
              <a:rPr lang="en-US" dirty="0" smtClean="0"/>
              <a:t> (2009)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264594" y="3208633"/>
            <a:ext cx="1109540" cy="18288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743198" y="3213949"/>
            <a:ext cx="630936" cy="1290883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191696" y="3202435"/>
            <a:ext cx="1310653" cy="274412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199012" y="2503822"/>
            <a:ext cx="1431238" cy="686523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307125" y="3802234"/>
            <a:ext cx="4067506" cy="1200328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large storm was observed in this area in October </a:t>
            </a:r>
            <a:r>
              <a:rPr lang="en-US" sz="2400" dirty="0"/>
              <a:t>2004 </a:t>
            </a:r>
            <a:r>
              <a:rPr lang="en-US" sz="2400" dirty="0" smtClean="0"/>
              <a:t>(</a:t>
            </a:r>
            <a:r>
              <a:rPr lang="en-US" sz="2400" dirty="0"/>
              <a:t>Schaller </a:t>
            </a:r>
            <a:r>
              <a:rPr lang="en-US" sz="2400" i="1" dirty="0"/>
              <a:t>et al.</a:t>
            </a:r>
            <a:r>
              <a:rPr lang="en-US" sz="2400" dirty="0"/>
              <a:t>, </a:t>
            </a:r>
            <a:r>
              <a:rPr lang="en-US" sz="2400" dirty="0" smtClean="0"/>
              <a:t>2006).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0856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86000"/>
            <a:ext cx="9144000" cy="36355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86000"/>
            <a:ext cx="9144000" cy="36355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86000"/>
            <a:ext cx="9144000" cy="36355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86000"/>
            <a:ext cx="9144000" cy="363556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1411" y="2326965"/>
            <a:ext cx="5503116" cy="369332"/>
            <a:chOff x="41411" y="2326965"/>
            <a:chExt cx="5503116" cy="369332"/>
          </a:xfrm>
        </p:grpSpPr>
        <p:sp>
          <p:nvSpPr>
            <p:cNvPr id="7" name="TextBox 6"/>
            <p:cNvSpPr txBox="1"/>
            <p:nvPr/>
          </p:nvSpPr>
          <p:spPr>
            <a:xfrm>
              <a:off x="41411" y="2326965"/>
              <a:ext cx="9290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Jun ‘05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77195" y="2326965"/>
              <a:ext cx="967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Dec ‘08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32355" y="6376203"/>
            <a:ext cx="49552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16B1FF"/>
                </a:solidFill>
              </a:rPr>
              <a:t>Outlines indicate apparent topography</a:t>
            </a:r>
            <a:endParaRPr lang="en-US" sz="2200" dirty="0">
              <a:solidFill>
                <a:srgbClr val="16B1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Darkening correlates with topography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32355" y="6027716"/>
            <a:ext cx="38545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EC809"/>
                </a:solidFill>
              </a:rPr>
              <a:t>Outlines indicate liquid extent</a:t>
            </a:r>
            <a:endParaRPr lang="en-US" sz="2200" dirty="0">
              <a:solidFill>
                <a:srgbClr val="FEC8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41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86000"/>
            <a:ext cx="9144000" cy="36355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Dark areas subsequently brighten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86000"/>
            <a:ext cx="9144000" cy="363556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1411" y="2326965"/>
            <a:ext cx="5490154" cy="369332"/>
            <a:chOff x="41411" y="2326965"/>
            <a:chExt cx="5490154" cy="369332"/>
          </a:xfrm>
        </p:grpSpPr>
        <p:sp>
          <p:nvSpPr>
            <p:cNvPr id="6" name="TextBox 5"/>
            <p:cNvSpPr txBox="1"/>
            <p:nvPr/>
          </p:nvSpPr>
          <p:spPr>
            <a:xfrm>
              <a:off x="41411" y="2326965"/>
              <a:ext cx="9290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Jun ‘05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77195" y="2326965"/>
              <a:ext cx="9543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Mar ‘09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32355" y="6027716"/>
            <a:ext cx="38545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EC809"/>
                </a:solidFill>
              </a:rPr>
              <a:t>Outlines indicate liquid extent</a:t>
            </a:r>
            <a:endParaRPr lang="en-US" sz="2200" dirty="0">
              <a:solidFill>
                <a:srgbClr val="FEC8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28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14286</TotalTime>
  <Words>580</Words>
  <Application>Microsoft Macintosh PowerPoint</Application>
  <PresentationFormat>On-screen Show (4:3)</PresentationFormat>
  <Paragraphs>127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Calibri</vt:lpstr>
      <vt:lpstr>Lucida Grande</vt:lpstr>
      <vt:lpstr>Arial</vt:lpstr>
      <vt:lpstr>Clarity</vt:lpstr>
      <vt:lpstr>frozen hydrocarbons on Titan</vt:lpstr>
      <vt:lpstr>Tropics </vt:lpstr>
      <vt:lpstr>Evidence for tropical rains</vt:lpstr>
      <vt:lpstr>followed by brightening, that then fades</vt:lpstr>
      <vt:lpstr>Proposed models, Barnes et al. 2013</vt:lpstr>
      <vt:lpstr>Arrakis Planitia</vt:lpstr>
      <vt:lpstr>Rain inferred from ISS observations</vt:lpstr>
      <vt:lpstr>Darkening correlates with topography</vt:lpstr>
      <vt:lpstr>Dark areas subsequently brighten</vt:lpstr>
      <vt:lpstr>Brightening observed Jan ’07 onward</vt:lpstr>
      <vt:lpstr>May ’07: Glints (liquid) at edge of a region</vt:lpstr>
      <vt:lpstr>Event characteristics</vt:lpstr>
      <vt:lpstr>Proposed models, Barnes et al. 2013</vt:lpstr>
      <vt:lpstr>Freezing C2H6 in a 1.5 bar N2 atm</vt:lpstr>
      <vt:lpstr>Spectral analysis</vt:lpstr>
      <vt:lpstr>Summary</vt:lpstr>
    </vt:vector>
  </TitlesOfParts>
  <Manager/>
  <Company>MIT</Company>
  <LinksUpToDate>false</LinksUpToDate>
  <SharedDoc>false</SharedDoc>
  <HyperlinkBase/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Titan South Polar Liquids via SR</dc:title>
  <dc:subject/>
  <dc:creator>Jason Soderblom</dc:creator>
  <cp:keywords/>
  <dc:description/>
  <cp:lastModifiedBy>Jason Soderblom</cp:lastModifiedBy>
  <cp:revision>650</cp:revision>
  <cp:lastPrinted>2012-11-08T21:36:21Z</cp:lastPrinted>
  <dcterms:created xsi:type="dcterms:W3CDTF">2012-06-18T08:23:28Z</dcterms:created>
  <dcterms:modified xsi:type="dcterms:W3CDTF">2018-08-15T16:22:26Z</dcterms:modified>
  <cp:category/>
</cp:coreProperties>
</file>