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9"/>
  </p:notesMasterIdLst>
  <p:sldIdLst>
    <p:sldId id="256" r:id="rId2"/>
    <p:sldId id="313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401" r:id="rId15"/>
    <p:sldId id="398" r:id="rId16"/>
    <p:sldId id="399" r:id="rId17"/>
    <p:sldId id="402" r:id="rId18"/>
    <p:sldId id="403" r:id="rId19"/>
    <p:sldId id="332" r:id="rId20"/>
    <p:sldId id="346" r:id="rId21"/>
    <p:sldId id="404" r:id="rId22"/>
    <p:sldId id="329" r:id="rId23"/>
    <p:sldId id="339" r:id="rId24"/>
    <p:sldId id="340" r:id="rId25"/>
    <p:sldId id="341" r:id="rId26"/>
    <p:sldId id="342" r:id="rId27"/>
    <p:sldId id="343" r:id="rId28"/>
    <p:sldId id="345" r:id="rId29"/>
    <p:sldId id="367" r:id="rId30"/>
    <p:sldId id="368" r:id="rId31"/>
    <p:sldId id="369" r:id="rId32"/>
    <p:sldId id="370" r:id="rId33"/>
    <p:sldId id="379" r:id="rId34"/>
    <p:sldId id="385" r:id="rId35"/>
    <p:sldId id="330" r:id="rId36"/>
    <p:sldId id="380" r:id="rId37"/>
    <p:sldId id="331" r:id="rId38"/>
    <p:sldId id="347" r:id="rId39"/>
    <p:sldId id="348" r:id="rId40"/>
    <p:sldId id="351" r:id="rId41"/>
    <p:sldId id="376" r:id="rId42"/>
    <p:sldId id="377" r:id="rId43"/>
    <p:sldId id="356" r:id="rId44"/>
    <p:sldId id="354" r:id="rId45"/>
    <p:sldId id="344" r:id="rId46"/>
    <p:sldId id="337" r:id="rId47"/>
    <p:sldId id="316" r:id="rId48"/>
    <p:sldId id="281" r:id="rId49"/>
    <p:sldId id="383" r:id="rId50"/>
    <p:sldId id="384" r:id="rId51"/>
    <p:sldId id="321" r:id="rId52"/>
    <p:sldId id="378" r:id="rId53"/>
    <p:sldId id="373" r:id="rId54"/>
    <p:sldId id="374" r:id="rId55"/>
    <p:sldId id="349" r:id="rId56"/>
    <p:sldId id="353" r:id="rId57"/>
    <p:sldId id="357" r:id="rId58"/>
    <p:sldId id="309" r:id="rId59"/>
    <p:sldId id="359" r:id="rId60"/>
    <p:sldId id="318" r:id="rId61"/>
    <p:sldId id="310" r:id="rId62"/>
    <p:sldId id="311" r:id="rId63"/>
    <p:sldId id="259" r:id="rId64"/>
    <p:sldId id="306" r:id="rId65"/>
    <p:sldId id="361" r:id="rId66"/>
    <p:sldId id="362" r:id="rId67"/>
    <p:sldId id="363" r:id="rId68"/>
    <p:sldId id="364" r:id="rId69"/>
    <p:sldId id="365" r:id="rId70"/>
    <p:sldId id="372" r:id="rId71"/>
    <p:sldId id="260" r:id="rId72"/>
    <p:sldId id="273" r:id="rId73"/>
    <p:sldId id="274" r:id="rId74"/>
    <p:sldId id="275" r:id="rId75"/>
    <p:sldId id="352" r:id="rId76"/>
    <p:sldId id="333" r:id="rId77"/>
    <p:sldId id="358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F3E3"/>
    <a:srgbClr val="FFFFFF"/>
    <a:srgbClr val="151D46"/>
    <a:srgbClr val="1D3B7E"/>
    <a:srgbClr val="132862"/>
    <a:srgbClr val="203D74"/>
    <a:srgbClr val="182D61"/>
    <a:srgbClr val="356AC4"/>
    <a:srgbClr val="FFD800"/>
    <a:srgbClr val="FFD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1"/>
    <p:restoredTop sz="94630"/>
  </p:normalViewPr>
  <p:slideViewPr>
    <p:cSldViewPr snapToGrid="0" snapToObjects="1">
      <p:cViewPr>
        <p:scale>
          <a:sx n="135" d="100"/>
          <a:sy n="135" d="100"/>
        </p:scale>
        <p:origin x="-400" y="-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62F69-519F-2C4B-B12F-F308F9F2B69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38FC5-24E5-3A47-AF38-827671A1B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38FC5-24E5-3A47-AF38-827671A1BD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5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rename</a:t>
            </a:r>
            <a:r>
              <a:rPr lang="en-US" baseline="0" dirty="0" smtClean="0"/>
              <a:t> from question to what happens to hydrocarbons sitting on titan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38FC5-24E5-3A47-AF38-827671A1BD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rename</a:t>
            </a:r>
            <a:r>
              <a:rPr lang="en-US" baseline="0" dirty="0" smtClean="0"/>
              <a:t> from question to what happens to hydrocarbons sitting on titan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38FC5-24E5-3A47-AF38-827671A1BD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7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TO REFLEC</a:t>
            </a:r>
            <a:r>
              <a:rPr lang="en-US" baseline="0" dirty="0" smtClean="0"/>
              <a:t>T ACCURATE TEMPERATURES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38FC5-24E5-3A47-AF38-827671A1BD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4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TO REFLEC</a:t>
            </a:r>
            <a:r>
              <a:rPr lang="en-US" baseline="0" dirty="0" smtClean="0"/>
              <a:t>T ACCURATE TEMPERATURES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38FC5-24E5-3A47-AF38-827671A1BD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rename</a:t>
            </a:r>
            <a:r>
              <a:rPr lang="en-US" baseline="0" dirty="0" smtClean="0"/>
              <a:t> from question to what happens to hydrocarbons sitting on titan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38FC5-24E5-3A47-AF38-827671A1BD1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9B23F-B643-0D48-8AC7-14433ECDAF42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C3BA8-4B8B-0647-BB73-88EBEA94B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6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681" b="212"/>
          <a:stretch/>
        </p:blipFill>
        <p:spPr>
          <a:xfrm>
            <a:off x="13868" y="7749"/>
            <a:ext cx="12191999" cy="6850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68" y="377472"/>
            <a:ext cx="12178131" cy="1753696"/>
          </a:xfrm>
        </p:spPr>
        <p:txBody>
          <a:bodyPr>
            <a:noAutofit/>
          </a:bodyPr>
          <a:lstStyle/>
          <a:p>
            <a:r>
              <a:rPr lang="en-US" sz="7600" b="1" dirty="0" smtClean="0">
                <a:solidFill>
                  <a:srgbClr val="00B0F0"/>
                </a:solidFill>
                <a:latin typeface="+mn-lt"/>
              </a:rPr>
              <a:t>Pond Hockey on Titan? </a:t>
            </a:r>
            <a:br>
              <a:rPr lang="en-US" sz="7600" b="1" dirty="0" smtClean="0">
                <a:solidFill>
                  <a:srgbClr val="00B0F0"/>
                </a:solidFill>
                <a:latin typeface="+mn-lt"/>
              </a:rPr>
            </a:br>
            <a:r>
              <a:rPr lang="en-US" sz="3400" b="1" dirty="0" smtClean="0">
                <a:solidFill>
                  <a:srgbClr val="00B0F0"/>
                </a:solidFill>
                <a:latin typeface="+mn-lt"/>
              </a:rPr>
              <a:t>How to Stratify Titan’s Vernal Ponds and form Ethane Ice Deposits</a:t>
            </a:r>
            <a:endParaRPr lang="en-US" sz="3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3939" y="2283739"/>
            <a:ext cx="4843338" cy="890723"/>
          </a:xfrm>
        </p:spPr>
        <p:txBody>
          <a:bodyPr>
            <a:noAutofit/>
          </a:bodyPr>
          <a:lstStyle/>
          <a:p>
            <a:pPr algn="r"/>
            <a:r>
              <a:rPr lang="en-US" sz="4000" b="1" dirty="0" smtClean="0"/>
              <a:t>Jordan Steckloff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8" y="5665406"/>
            <a:ext cx="1585861" cy="8198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31414" y="5553015"/>
            <a:ext cx="1036168" cy="10371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158" y="5426946"/>
            <a:ext cx="1311047" cy="129373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997233" y="3745636"/>
            <a:ext cx="30857" cy="4835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21471" y="3745636"/>
            <a:ext cx="75761" cy="12730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97233" y="3899418"/>
            <a:ext cx="52837" cy="9671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959351" y="3899418"/>
            <a:ext cx="37882" cy="9671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97233" y="3745636"/>
            <a:ext cx="0" cy="15378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28090" y="3736817"/>
            <a:ext cx="43961" cy="6599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0" b="53500" l="38500" r="90000">
                        <a14:foregroundMark x1="48000" y1="18000" x2="48000" y2="18000"/>
                        <a14:foregroundMark x1="49000" y1="24500" x2="50500" y2="14500"/>
                        <a14:foregroundMark x1="74000" y1="19500" x2="70000" y2="13500"/>
                        <a14:foregroundMark x1="73500" y1="25000" x2="73500" y2="25000"/>
                      </a14:backgroundRemoval>
                    </a14:imgEffect>
                  </a14:imgLayer>
                </a14:imgProps>
              </a:ext>
            </a:extLst>
          </a:blip>
          <a:srcRect l="44000" t="7386" r="21683" b="51626"/>
          <a:stretch/>
        </p:blipFill>
        <p:spPr>
          <a:xfrm>
            <a:off x="1916797" y="3547317"/>
            <a:ext cx="174588" cy="208524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2761271" y="3165307"/>
            <a:ext cx="3591085" cy="2162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smtClean="0"/>
              <a:t>Jason Soderblom</a:t>
            </a:r>
          </a:p>
          <a:p>
            <a:pPr algn="l"/>
            <a:r>
              <a:rPr lang="en-US" sz="3200" dirty="0" smtClean="0"/>
              <a:t>Vincent </a:t>
            </a:r>
            <a:r>
              <a:rPr lang="en-US" sz="3200" dirty="0" err="1" smtClean="0"/>
              <a:t>Chevrier</a:t>
            </a:r>
            <a:endParaRPr lang="en-US" sz="3200" dirty="0" smtClean="0"/>
          </a:p>
          <a:p>
            <a:pPr algn="l"/>
            <a:r>
              <a:rPr lang="en-US" sz="3200" dirty="0" smtClean="0"/>
              <a:t>Kendra Farnsworth</a:t>
            </a:r>
          </a:p>
          <a:p>
            <a:pPr algn="l"/>
            <a:r>
              <a:rPr lang="en-US" sz="3200" dirty="0" smtClean="0"/>
              <a:t>Alejandro Soto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940788" y="3178144"/>
            <a:ext cx="4974956" cy="2162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 smtClean="0"/>
              <a:t>Jennifer Hanley</a:t>
            </a:r>
          </a:p>
          <a:p>
            <a:pPr algn="r"/>
            <a:r>
              <a:rPr lang="en-US" sz="3200" dirty="0" smtClean="0"/>
              <a:t>Will Grundy</a:t>
            </a:r>
          </a:p>
          <a:p>
            <a:pPr algn="r"/>
            <a:r>
              <a:rPr lang="en-US" sz="3200" dirty="0" smtClean="0"/>
              <a:t>Jessica </a:t>
            </a:r>
            <a:r>
              <a:rPr lang="en-US" sz="3200" dirty="0" err="1" smtClean="0"/>
              <a:t>Groven</a:t>
            </a:r>
            <a:endParaRPr lang="en-US" sz="3200" dirty="0" smtClean="0"/>
          </a:p>
          <a:p>
            <a:pPr algn="r"/>
            <a:r>
              <a:rPr lang="en-US" sz="3200" dirty="0" smtClean="0"/>
              <a:t>Logan Pearce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98" y="5619850"/>
            <a:ext cx="1735661" cy="931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2" b="98462" l="10000" r="90000">
                        <a14:foregroundMark x1="34872" y1="85641" x2="64103" y2="86410"/>
                        <a14:foregroundMark x1="25641" y1="80513" x2="27949" y2="83333"/>
                        <a14:foregroundMark x1="74615" y1="80513" x2="71795" y2="83590"/>
                        <a14:foregroundMark x1="35385" y1="72821" x2="68974" y2="73846"/>
                        <a14:foregroundMark x1="43590" y1="57436" x2="57949" y2="59744"/>
                        <a14:foregroundMark x1="36923" y1="50000" x2="56923" y2="52051"/>
                        <a14:foregroundMark x1="55385" y1="50256" x2="61538" y2="50513"/>
                        <a14:foregroundMark x1="41026" y1="10000" x2="67692" y2="39744"/>
                        <a14:foregroundMark x1="60513" y1="10256" x2="47692" y2="9744"/>
                        <a14:foregroundMark x1="46410" y1="28974" x2="50000" y2="33333"/>
                        <a14:foregroundMark x1="56667" y1="41538" x2="40513" y2="42051"/>
                        <a14:foregroundMark x1="61795" y1="41538" x2="74103" y2="43077"/>
                        <a14:foregroundMark x1="26154" y1="41026" x2="34359" y2="41538"/>
                        <a14:foregroundMark x1="44359" y1="5897" x2="54103" y2="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452" y="5567206"/>
            <a:ext cx="1153470" cy="1153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044"/>
          <a:stretch/>
        </p:blipFill>
        <p:spPr>
          <a:xfrm>
            <a:off x="10810840" y="5759780"/>
            <a:ext cx="820613" cy="94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5360">
                        <a14:foregroundMark x1="7077" y1="87071" x2="87065" y2="88698"/>
                        <a14:foregroundMark x1="7077" y1="91230" x2="7077" y2="91230"/>
                        <a14:foregroundMark x1="7309" y1="93490" x2="7309" y2="93490"/>
                        <a14:foregroundMark x1="11717" y1="95298" x2="5916" y2="95479"/>
                        <a14:foregroundMark x1="7193" y1="78843" x2="6497" y2="87071"/>
                        <a14:foregroundMark x1="13863" y1="38246" x2="14791" y2="43219"/>
                        <a14:foregroundMark x1="13631" y1="35714" x2="19316" y2="39060"/>
                        <a14:foregroundMark x1="20476" y1="28843" x2="24246" y2="27396"/>
                        <a14:foregroundMark x1="24710" y1="18264" x2="27146" y2="26130"/>
                        <a14:foregroundMark x1="36021" y1="9494" x2="31381" y2="16275"/>
                        <a14:foregroundMark x1="37297" y1="15009" x2="38979" y2="16998"/>
                        <a14:foregroundMark x1="44432" y1="11483" x2="44780" y2="14828"/>
                        <a14:foregroundMark x1="57193" y1="10579" x2="56845" y2="17179"/>
                        <a14:foregroundMark x1="64385" y1="21338" x2="65603" y2="14647"/>
                        <a14:foregroundMark x1="66995" y1="13743" x2="65371" y2="19711"/>
                        <a14:foregroundMark x1="79582" y1="42315" x2="78422" y2="46474"/>
                        <a14:foregroundMark x1="78538" y1="38608" x2="73318" y2="39602"/>
                        <a14:foregroundMark x1="81787" y1="55787" x2="83701" y2="54340"/>
                        <a14:foregroundMark x1="27262" y1="78300" x2="29234" y2="80561"/>
                        <a14:foregroundMark x1="11485" y1="48825" x2="8005" y2="49367"/>
                        <a14:foregroundMark x1="20360" y1="91953" x2="22738" y2="95479"/>
                        <a14:foregroundMark x1="34861" y1="78843" x2="36369" y2="85081"/>
                        <a14:foregroundMark x1="41183" y1="80199" x2="41531" y2="83996"/>
                        <a14:foregroundMark x1="39211" y1="92315" x2="39211" y2="93852"/>
                        <a14:foregroundMark x1="48782" y1="78300" x2="48318" y2="79656"/>
                        <a14:foregroundMark x1="56729" y1="78843" x2="56613" y2="81103"/>
                        <a14:foregroundMark x1="56265" y1="90868" x2="56265" y2="93309"/>
                        <a14:foregroundMark x1="70940" y1="89964" x2="70476" y2="93490"/>
                        <a14:foregroundMark x1="70360" y1="80741" x2="70128" y2="85262"/>
                        <a14:foregroundMark x1="84397" y1="79837" x2="84397" y2="84539"/>
                        <a14:foregroundMark x1="83817" y1="91410" x2="83933" y2="94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8381" y="5769369"/>
            <a:ext cx="1312125" cy="841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6886" y1="62500" x2="45055" y2="68000"/>
                        <a14:foregroundMark x1="11355" y1="71500" x2="20513" y2="81500"/>
                        <a14:foregroundMark x1="8791" y1="77000" x2="8791" y2="81000"/>
                        <a14:foregroundMark x1="22344" y1="72000" x2="24542" y2="85000"/>
                        <a14:foregroundMark x1="16484" y1="40500" x2="16484" y2="50000"/>
                        <a14:foregroundMark x1="26740" y1="43000" x2="27106" y2="50500"/>
                        <a14:foregroundMark x1="25641" y1="5000" x2="24908" y2="12000"/>
                        <a14:foregroundMark x1="14286" y1="14500" x2="14286" y2="17500"/>
                        <a14:foregroundMark x1="21245" y1="23000" x2="20513" y2="26000"/>
                        <a14:foregroundMark x1="6227" y1="15500" x2="6227" y2="19000"/>
                        <a14:foregroundMark x1="6960" y1="44000" x2="6960" y2="5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66" y="5665406"/>
            <a:ext cx="1245357" cy="91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molecules can bond to methane molecules with London Dispersion Forces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 rot="20730649">
            <a:off x="9002448" y="242009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1011208">
            <a:off x="4842902" y="2319488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730649">
            <a:off x="1145681" y="260635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800347" y="456609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32039" y="481253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32378" y="480611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525840" y="53184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965261" y="52988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12254" y="6176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136363" y="5526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766706" y="54617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898398" y="57082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998737" y="57017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492199" y="62141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290382" y="318455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947785" y="266830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060979" y="29022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1230669" y="290716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7149" y="29982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9804552" y="24820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9917746" y="271599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9087436" y="27209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1181940">
            <a:off x="5017684" y="23796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 rot="1181940">
            <a:off x="5621920" y="29196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0" name="Oval 89"/>
          <p:cNvSpPr/>
          <p:nvPr/>
        </p:nvSpPr>
        <p:spPr>
          <a:xfrm rot="1181940">
            <a:off x="5693603" y="26721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1" name="Oval 90"/>
          <p:cNvSpPr/>
          <p:nvPr/>
        </p:nvSpPr>
        <p:spPr>
          <a:xfrm rot="1181940">
            <a:off x="4926077" y="2720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278613" y="54499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102722" y="47995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65096" y="4974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58558" y="54872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99761" y="64007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123870" y="575032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754213" y="568557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885905" y="59320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86244" y="59255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479706" y="643797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995614" y="439565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342607" y="527369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166716" y="462330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797059" y="4558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928751" y="480499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029090" y="479858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522552" y="531095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4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Nitrogen molecules can bond to methane molecules with London Dispersion 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 rot="20730649">
            <a:off x="9002448" y="242009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1011208">
            <a:off x="4842902" y="2319488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730649">
            <a:off x="1145681" y="260635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277479" y="44607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09866" y="47006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18418" y="4882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35106" y="48048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965261" y="52988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12254" y="6176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136363" y="5526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766706" y="54617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898398" y="57082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998737" y="57017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492199" y="62141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290382" y="318455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947785" y="266830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060979" y="29022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1230669" y="290716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7149" y="29982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9804552" y="24820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9917746" y="271599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9087436" y="27209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1181940">
            <a:off x="5017684" y="23796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 rot="1181940">
            <a:off x="5621920" y="29196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0" name="Oval 89"/>
          <p:cNvSpPr/>
          <p:nvPr/>
        </p:nvSpPr>
        <p:spPr>
          <a:xfrm rot="1181940">
            <a:off x="5693603" y="26721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1" name="Oval 90"/>
          <p:cNvSpPr/>
          <p:nvPr/>
        </p:nvSpPr>
        <p:spPr>
          <a:xfrm rot="1181940">
            <a:off x="4926077" y="2720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278613" y="54499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102722" y="47995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65096" y="4974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58558" y="54872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42583" y="643911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8965057" y="595970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804551" y="57803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112544" y="637272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68913" y="61096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372471" y="646667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995614" y="439565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019554" y="480155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939437" y="50233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797059" y="4558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880201" y="469626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122771" y="519057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951360" y="486016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1" name="Straight Arrow Connector 140"/>
          <p:cNvCxnSpPr/>
          <p:nvPr/>
        </p:nvCxnSpPr>
        <p:spPr>
          <a:xfrm>
            <a:off x="766260" y="5214235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707353" y="5144772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06727" y="495640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219359" y="55827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46" name="Straight Arrow Connector 145"/>
          <p:cNvCxnSpPr/>
          <p:nvPr/>
        </p:nvCxnSpPr>
        <p:spPr>
          <a:xfrm flipH="1">
            <a:off x="6811332" y="4127389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7713956" y="4013594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7588242" y="376120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809674" y="418326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8755346" y="5228878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8676515" y="5709961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384825" y="50706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614545" y="5445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Nitrogen molecules can bond to methane molecules with London Dispersion 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613879">
            <a:off x="6581861" y="5150907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276093">
            <a:off x="1409413" y="5278520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7091" y="435311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02467" y="478431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2670" y="487358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87620" y="462377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24385" y="494044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9203" y="445635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8193" y="458076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75668" y="44106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508055" y="465058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16607" y="483281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33295" y="475474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631104" y="53791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53696" y="5558940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47231" y="4658366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252607" y="508957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782810" y="517883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937760" y="492902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174525" y="524570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999343" y="476160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2883" y="519021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535646" y="49226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4448676" y="482126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4580368" y="50677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3721213" y="536832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4335334" y="47263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554258" y="53183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500826" y="55293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263604" y="59048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1781029" y="524010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6806096" y="5368747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018113" y="5310148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38955" y="563565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7356975" y="521108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7470169" y="544503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7484931" y="529122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642133" y="4105756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247509" y="45369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777712" y="462622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932662" y="437641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169427" y="46930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94245" y="420899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611237" y="46274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346477" y="41671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450060" y="42575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589795" y="449061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708180" y="48082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535104" y="438101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9458187" y="5459865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0063563" y="589107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593766" y="598033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748716" y="5730526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985481" y="60472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810299" y="556310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748002" y="637630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470476" y="58968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10309970" y="5717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617963" y="630992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9474332" y="604682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877890" y="64038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411633" y="4821999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017009" y="525320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547212" y="534247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702162" y="5092660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0938927" y="540933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0763745" y="492524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0651212" y="57100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434521" y="53892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213078" y="498490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0547404" y="562172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445109" y="52249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0780503" y="576216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7660515" y="4603505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265891" y="503471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796094" y="512397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951044" y="4874166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187809" y="519084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012627" y="470674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356135" y="46730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8604338" y="523115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8461960" y="47664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8545102" y="490411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708834" y="524983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8616261" y="506801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6" name="Straight Arrow Connector 145"/>
          <p:cNvCxnSpPr/>
          <p:nvPr/>
        </p:nvCxnSpPr>
        <p:spPr>
          <a:xfrm flipH="1">
            <a:off x="7476233" y="4335241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8378857" y="4221446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8253143" y="39690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474575" y="439111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9260765" y="5166072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9181934" y="5647155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890244" y="500782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9119964" y="538254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Nitrogen molecules can bond to methane molecules with London Dispersion Forces</a:t>
            </a:r>
            <a:endParaRPr lang="en-US" dirty="0"/>
          </a:p>
        </p:txBody>
      </p:sp>
      <p:sp>
        <p:nvSpPr>
          <p:cNvPr id="140" name="Oval 139"/>
          <p:cNvSpPr/>
          <p:nvPr/>
        </p:nvSpPr>
        <p:spPr>
          <a:xfrm>
            <a:off x="944084" y="523114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55" name="Straight Arrow Connector 154"/>
          <p:cNvCxnSpPr/>
          <p:nvPr/>
        </p:nvCxnSpPr>
        <p:spPr>
          <a:xfrm>
            <a:off x="364449" y="5164154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305542" y="5094691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04916" y="49063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17548" y="553271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1408543" y="5958373"/>
            <a:ext cx="515616" cy="402414"/>
          </a:xfrm>
          <a:prstGeom prst="straightConnector1">
            <a:avLst/>
          </a:prstGeom>
          <a:ln w="349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1349636" y="5888910"/>
            <a:ext cx="148407" cy="185562"/>
          </a:xfrm>
          <a:prstGeom prst="line">
            <a:avLst/>
          </a:prstGeom>
          <a:ln w="3492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1153167" y="58063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654269" y="62008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 flipV="1">
            <a:off x="10214211" y="4528206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H="1" flipV="1">
            <a:off x="10135380" y="5009289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10843690" y="436995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0073410" y="474467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flipH="1">
            <a:off x="6590953" y="4794704"/>
            <a:ext cx="558493" cy="158923"/>
          </a:xfrm>
          <a:prstGeom prst="straightConnector1">
            <a:avLst/>
          </a:prstGeom>
          <a:ln w="349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 flipV="1">
            <a:off x="7107695" y="4690227"/>
            <a:ext cx="60276" cy="196462"/>
          </a:xfrm>
          <a:prstGeom prst="line">
            <a:avLst/>
          </a:prstGeom>
          <a:ln w="3492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7019640" y="45962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514115" y="48382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H="1">
            <a:off x="4064780" y="5483366"/>
            <a:ext cx="844786" cy="492976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 flipV="1">
            <a:off x="4821552" y="5383066"/>
            <a:ext cx="132488" cy="221571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>
            <a:off x="5024777" y="4932861"/>
            <a:ext cx="844786" cy="492976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 flipV="1">
            <a:off x="5781549" y="4832561"/>
            <a:ext cx="132488" cy="221571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4816874" y="517389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765418" y="461362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025894" y="519130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059982" y="573228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43" name="Oval 142"/>
          <p:cNvSpPr/>
          <p:nvPr/>
        </p:nvSpPr>
        <p:spPr>
          <a:xfrm rot="1011208">
            <a:off x="4842902" y="2319488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1181940">
            <a:off x="5017684" y="23796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4" name="Oval 163"/>
          <p:cNvSpPr/>
          <p:nvPr/>
        </p:nvSpPr>
        <p:spPr>
          <a:xfrm rot="1181940">
            <a:off x="5621920" y="29196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5" name="Oval 164"/>
          <p:cNvSpPr/>
          <p:nvPr/>
        </p:nvSpPr>
        <p:spPr>
          <a:xfrm rot="1181940">
            <a:off x="5693603" y="26721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6" name="Oval 165"/>
          <p:cNvSpPr/>
          <p:nvPr/>
        </p:nvSpPr>
        <p:spPr>
          <a:xfrm rot="1181940">
            <a:off x="4926077" y="2720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339" y="365125"/>
            <a:ext cx="1111523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Ethane molecules form </a:t>
            </a:r>
            <a:r>
              <a:rPr lang="en-US" smtClean="0"/>
              <a:t>stronger dipoles, interrupting nitrogen dissolution into CH</a:t>
            </a:r>
            <a:r>
              <a:rPr lang="en-US" baseline="-25000" smtClean="0"/>
              <a:t>4</a:t>
            </a:r>
            <a:r>
              <a:rPr lang="en-US" smtClean="0"/>
              <a:t>-C</a:t>
            </a:r>
            <a:r>
              <a:rPr lang="en-US" baseline="-25000" smtClean="0"/>
              <a:t>2</a:t>
            </a:r>
            <a:r>
              <a:rPr lang="en-US" smtClean="0"/>
              <a:t>H</a:t>
            </a:r>
            <a:r>
              <a:rPr lang="en-US" baseline="-25000" smtClean="0"/>
              <a:t>6</a:t>
            </a:r>
            <a:r>
              <a:rPr lang="en-US" smtClean="0"/>
              <a:t> mixture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038933" y="499313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304746" y="468775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113506" y="4748656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9195" y="51387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041913" y="466845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382921" y="4934953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327065" y="509152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590155" y="481077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19542" y="570967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231715" y="60095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2624" y="575637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478823" y="540784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838108" y="59828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201947" y="55264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451302" y="573148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38133" y="541588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 rot="20730649">
            <a:off x="9002448" y="242009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1011208">
            <a:off x="4842902" y="2319488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730649">
            <a:off x="1145681" y="260635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800347" y="456609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32039" y="481253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32378" y="480611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525840" y="53184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2171364">
            <a:off x="2787315" y="5062046"/>
            <a:ext cx="1089025" cy="1644364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94063" y="641625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354264" y="522833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953216" y="641447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2736745" y="5911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3736894" y="52883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840398" y="563288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290382" y="318455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947785" y="266830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060979" y="29022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1230669" y="290716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7149" y="29982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9804552" y="24820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9917746" y="271599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9087436" y="27209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1181940">
            <a:off x="5017684" y="23796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 rot="1181940">
            <a:off x="5621920" y="29196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0" name="Oval 89"/>
          <p:cNvSpPr/>
          <p:nvPr/>
        </p:nvSpPr>
        <p:spPr>
          <a:xfrm rot="1181940">
            <a:off x="5693603" y="26721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1" name="Oval 90"/>
          <p:cNvSpPr/>
          <p:nvPr/>
        </p:nvSpPr>
        <p:spPr>
          <a:xfrm rot="1181940">
            <a:off x="4926077" y="2720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278613" y="54499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102722" y="47995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65096" y="4974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58558" y="54872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99761" y="64007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123870" y="575032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754213" y="568557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885905" y="59320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86244" y="59255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479706" y="643797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51" name="Oval 150"/>
          <p:cNvSpPr/>
          <p:nvPr/>
        </p:nvSpPr>
        <p:spPr>
          <a:xfrm>
            <a:off x="3568819" y="616078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52" name="Oval 151"/>
          <p:cNvSpPr/>
          <p:nvPr/>
        </p:nvSpPr>
        <p:spPr>
          <a:xfrm>
            <a:off x="2933599" y="55393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7" name="Oval 176"/>
          <p:cNvSpPr/>
          <p:nvPr/>
        </p:nvSpPr>
        <p:spPr>
          <a:xfrm rot="6869822">
            <a:off x="6951718" y="4266992"/>
            <a:ext cx="1089025" cy="1644364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7038933" y="499313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7304746" y="468775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7113506" y="4748656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7629195" y="51387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7041913" y="466845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7382921" y="4934953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7327065" y="509152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590155" y="481077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725661" y="55472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9" name="Oval 178"/>
          <p:cNvSpPr/>
          <p:nvPr/>
        </p:nvSpPr>
        <p:spPr>
          <a:xfrm>
            <a:off x="7298990" y="54310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0" name="Oval 179"/>
          <p:cNvSpPr/>
          <p:nvPr/>
        </p:nvSpPr>
        <p:spPr>
          <a:xfrm>
            <a:off x="6828097" y="496784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1" name="Oval 180"/>
          <p:cNvSpPr/>
          <p:nvPr/>
        </p:nvSpPr>
        <p:spPr>
          <a:xfrm>
            <a:off x="6862662" y="466845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2" name="Oval 181"/>
          <p:cNvSpPr/>
          <p:nvPr/>
        </p:nvSpPr>
        <p:spPr>
          <a:xfrm>
            <a:off x="7610023" y="462855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3" name="Oval 182"/>
          <p:cNvSpPr/>
          <p:nvPr/>
        </p:nvSpPr>
        <p:spPr>
          <a:xfrm>
            <a:off x="8080873" y="51160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2" name="Oval 191"/>
          <p:cNvSpPr/>
          <p:nvPr/>
        </p:nvSpPr>
        <p:spPr>
          <a:xfrm>
            <a:off x="8004855" y="54431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3" name="Oval 192"/>
          <p:cNvSpPr/>
          <p:nvPr/>
        </p:nvSpPr>
        <p:spPr>
          <a:xfrm>
            <a:off x="7108389" y="452836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4" name="Oval 193"/>
          <p:cNvSpPr/>
          <p:nvPr/>
        </p:nvSpPr>
        <p:spPr>
          <a:xfrm>
            <a:off x="2919542" y="570967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3231715" y="60095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2972624" y="575637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478823" y="540784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2838108" y="59828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201947" y="55264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3451302" y="573148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3138133" y="541588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itle 1"/>
          <p:cNvSpPr>
            <a:spLocks noGrp="1"/>
          </p:cNvSpPr>
          <p:nvPr>
            <p:ph type="title"/>
          </p:nvPr>
        </p:nvSpPr>
        <p:spPr>
          <a:xfrm>
            <a:off x="543339" y="365125"/>
            <a:ext cx="1111523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Ethane molecules form </a:t>
            </a:r>
            <a:r>
              <a:rPr lang="en-US" smtClean="0"/>
              <a:t>stronger dipoles, interrupting nitrogen dissolution into CH</a:t>
            </a:r>
            <a:r>
              <a:rPr lang="en-US" baseline="-25000" smtClean="0"/>
              <a:t>4</a:t>
            </a:r>
            <a:r>
              <a:rPr lang="en-US" smtClean="0"/>
              <a:t>-C</a:t>
            </a:r>
            <a:r>
              <a:rPr lang="en-US" baseline="-25000" smtClean="0"/>
              <a:t>2</a:t>
            </a:r>
            <a:r>
              <a:rPr lang="en-US" smtClean="0"/>
              <a:t>H</a:t>
            </a:r>
            <a:r>
              <a:rPr lang="en-US" baseline="-25000" smtClean="0"/>
              <a:t>6</a:t>
            </a:r>
            <a:r>
              <a:rPr lang="en-US" smtClean="0"/>
              <a:t> mixture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 rot="20730649">
            <a:off x="9002448" y="242009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1011208">
            <a:off x="4842902" y="2319488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730649">
            <a:off x="1145681" y="260635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277479" y="44607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09866" y="47006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18418" y="4882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35106" y="48048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290382" y="318455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947785" y="266830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060979" y="29022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1230669" y="290716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7149" y="29982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9804552" y="24820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9917746" y="271599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9087436" y="27209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1181940">
            <a:off x="5017684" y="23796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 rot="1181940">
            <a:off x="5621920" y="29196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0" name="Oval 89"/>
          <p:cNvSpPr/>
          <p:nvPr/>
        </p:nvSpPr>
        <p:spPr>
          <a:xfrm rot="1181940">
            <a:off x="5693603" y="26721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1" name="Oval 90"/>
          <p:cNvSpPr/>
          <p:nvPr/>
        </p:nvSpPr>
        <p:spPr>
          <a:xfrm rot="1181940">
            <a:off x="4926077" y="2720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5365725" y="543457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971101" y="586578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501304" y="595504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656254" y="570523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893019" y="602191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17837" y="553781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12718" y="631261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536827" y="566222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6167170" y="559747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6298862" y="584391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399201" y="583750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892663" y="634987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42583" y="643911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8965057" y="595970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804551" y="57803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112544" y="637272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68913" y="61096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372471" y="646667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1" name="Straight Arrow Connector 140"/>
          <p:cNvCxnSpPr/>
          <p:nvPr/>
        </p:nvCxnSpPr>
        <p:spPr>
          <a:xfrm>
            <a:off x="766260" y="5214235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707353" y="5144772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06727" y="495640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219359" y="55827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46" name="Straight Arrow Connector 145"/>
          <p:cNvCxnSpPr/>
          <p:nvPr/>
        </p:nvCxnSpPr>
        <p:spPr>
          <a:xfrm flipH="1" flipV="1">
            <a:off x="7189750" y="4059460"/>
            <a:ext cx="1200210" cy="60866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V="1">
            <a:off x="8311826" y="4511550"/>
            <a:ext cx="134005" cy="273881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7962897" y="418361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041168" y="395177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8755346" y="5228878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8676515" y="5709961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384825" y="50706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614545" y="5445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 rot="2171364">
            <a:off x="2594275" y="4919806"/>
            <a:ext cx="1089025" cy="1644364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01023" y="627401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56" name="Oval 155"/>
          <p:cNvSpPr/>
          <p:nvPr/>
        </p:nvSpPr>
        <p:spPr>
          <a:xfrm>
            <a:off x="3161224" y="508609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57" name="Oval 156"/>
          <p:cNvSpPr/>
          <p:nvPr/>
        </p:nvSpPr>
        <p:spPr>
          <a:xfrm>
            <a:off x="2760176" y="627223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58" name="Oval 157"/>
          <p:cNvSpPr/>
          <p:nvPr/>
        </p:nvSpPr>
        <p:spPr>
          <a:xfrm>
            <a:off x="2543705" y="576958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3543854" y="514615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0" name="Oval 159"/>
          <p:cNvSpPr/>
          <p:nvPr/>
        </p:nvSpPr>
        <p:spPr>
          <a:xfrm>
            <a:off x="3647358" y="549064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1" name="Oval 160"/>
          <p:cNvSpPr/>
          <p:nvPr/>
        </p:nvSpPr>
        <p:spPr>
          <a:xfrm>
            <a:off x="3375779" y="601854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2" name="Oval 161"/>
          <p:cNvSpPr/>
          <p:nvPr/>
        </p:nvSpPr>
        <p:spPr>
          <a:xfrm>
            <a:off x="2740559" y="539709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3" name="Oval 162"/>
          <p:cNvSpPr/>
          <p:nvPr/>
        </p:nvSpPr>
        <p:spPr>
          <a:xfrm>
            <a:off x="2726502" y="5567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3038675" y="586735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2779584" y="561413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3285783" y="526560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2645068" y="584059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3008907" y="538421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3258262" y="558924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2945093" y="52736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 rot="6869822">
            <a:off x="6951718" y="4266992"/>
            <a:ext cx="1089025" cy="1644364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038933" y="499313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304746" y="468775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113506" y="4748656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629195" y="51387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041913" y="466845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382921" y="4934953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327065" y="509152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590155" y="481077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7809702" y="553933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1" name="Oval 180"/>
          <p:cNvSpPr/>
          <p:nvPr/>
        </p:nvSpPr>
        <p:spPr>
          <a:xfrm>
            <a:off x="7393999" y="549936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2" name="Oval 181"/>
          <p:cNvSpPr/>
          <p:nvPr/>
        </p:nvSpPr>
        <p:spPr>
          <a:xfrm>
            <a:off x="6828097" y="496784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3" name="Oval 182"/>
          <p:cNvSpPr/>
          <p:nvPr/>
        </p:nvSpPr>
        <p:spPr>
          <a:xfrm>
            <a:off x="8121164" y="528771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4" name="Oval 183"/>
          <p:cNvSpPr/>
          <p:nvPr/>
        </p:nvSpPr>
        <p:spPr>
          <a:xfrm>
            <a:off x="7610023" y="462855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5" name="Oval 184"/>
          <p:cNvSpPr/>
          <p:nvPr/>
        </p:nvSpPr>
        <p:spPr>
          <a:xfrm>
            <a:off x="8080873" y="51160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6" name="Oval 185"/>
          <p:cNvSpPr/>
          <p:nvPr/>
        </p:nvSpPr>
        <p:spPr>
          <a:xfrm>
            <a:off x="8004855" y="54431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7" name="Oval 186"/>
          <p:cNvSpPr/>
          <p:nvPr/>
        </p:nvSpPr>
        <p:spPr>
          <a:xfrm>
            <a:off x="7108389" y="452836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8" name="Oval 207"/>
          <p:cNvSpPr/>
          <p:nvPr/>
        </p:nvSpPr>
        <p:spPr>
          <a:xfrm>
            <a:off x="4410226" y="447208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5015602" y="490328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545805" y="499255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700755" y="474274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937520" y="505941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762338" y="45753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5105846" y="454167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5" name="Oval 214"/>
          <p:cNvSpPr/>
          <p:nvPr/>
        </p:nvSpPr>
        <p:spPr>
          <a:xfrm>
            <a:off x="5354049" y="509973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6" name="Oval 215"/>
          <p:cNvSpPr/>
          <p:nvPr/>
        </p:nvSpPr>
        <p:spPr>
          <a:xfrm>
            <a:off x="5211671" y="463498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7" name="Oval 216"/>
          <p:cNvSpPr/>
          <p:nvPr/>
        </p:nvSpPr>
        <p:spPr>
          <a:xfrm>
            <a:off x="5294813" y="477268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8" name="Oval 217"/>
          <p:cNvSpPr/>
          <p:nvPr/>
        </p:nvSpPr>
        <p:spPr>
          <a:xfrm>
            <a:off x="4458545" y="51184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9" name="Oval 218"/>
          <p:cNvSpPr/>
          <p:nvPr/>
        </p:nvSpPr>
        <p:spPr>
          <a:xfrm>
            <a:off x="5365972" y="49365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220" name="Straight Arrow Connector 219"/>
          <p:cNvCxnSpPr/>
          <p:nvPr/>
        </p:nvCxnSpPr>
        <p:spPr>
          <a:xfrm flipH="1">
            <a:off x="4225944" y="4203816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H="1" flipV="1">
            <a:off x="5128568" y="4090021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5002854" y="383763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224286" y="425969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224" name="Title 1"/>
          <p:cNvSpPr>
            <a:spLocks noGrp="1"/>
          </p:cNvSpPr>
          <p:nvPr>
            <p:ph type="title"/>
          </p:nvPr>
        </p:nvSpPr>
        <p:spPr>
          <a:xfrm>
            <a:off x="543339" y="365125"/>
            <a:ext cx="1111523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Ethane molecules form </a:t>
            </a:r>
            <a:r>
              <a:rPr lang="en-US" smtClean="0"/>
              <a:t>stronger dipoles, interrupting nitrogen dissolution into CH</a:t>
            </a:r>
            <a:r>
              <a:rPr lang="en-US" baseline="-25000" smtClean="0"/>
              <a:t>4</a:t>
            </a:r>
            <a:r>
              <a:rPr lang="en-US" smtClean="0"/>
              <a:t>-C</a:t>
            </a:r>
            <a:r>
              <a:rPr lang="en-US" baseline="-25000" smtClean="0"/>
              <a:t>2</a:t>
            </a:r>
            <a:r>
              <a:rPr lang="en-US" smtClean="0"/>
              <a:t>H</a:t>
            </a:r>
            <a:r>
              <a:rPr lang="en-US" baseline="-25000" smtClean="0"/>
              <a:t>6</a:t>
            </a:r>
            <a:r>
              <a:rPr lang="en-US" smtClean="0"/>
              <a:t> mixture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276093">
            <a:off x="1409413" y="5278520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7091" y="435311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02467" y="478431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2670" y="487358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87620" y="462377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24385" y="494044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9203" y="445635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8193" y="458076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75668" y="44106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508055" y="465058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16607" y="483281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33295" y="475474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631104" y="53791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53696" y="5558940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554258" y="53183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500826" y="55293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2263604" y="59048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1781029" y="524010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642133" y="4105756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247509" y="45369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777712" y="462622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932662" y="437641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169427" y="46930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94245" y="420899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099805" y="41070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258378" y="413206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380171" y="419337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576193" y="442629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708180" y="48082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91881" y="4307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9980838" y="502109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0586214" y="545230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10116417" y="554156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10271367" y="529175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10508132" y="56084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10332950" y="512433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10270653" y="593753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993127" y="545812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10832621" y="52787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10140614" y="587114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9996983" y="560805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10400541" y="596509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934284" y="4383227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539660" y="481443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1069863" y="49036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1224813" y="4653888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461578" y="49705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286396" y="448646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173863" y="527131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957172" y="49504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735729" y="45461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070055" y="518294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967760" y="478615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303154" y="53233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496965" y="481881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102341" y="525002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6632544" y="533928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6787494" y="508947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024259" y="540615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6849077" y="492205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361600" y="559912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440788" y="54464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207402" y="57314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381552" y="511942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6584286" y="507944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452711" y="52833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6" name="Straight Arrow Connector 145"/>
          <p:cNvCxnSpPr/>
          <p:nvPr/>
        </p:nvCxnSpPr>
        <p:spPr>
          <a:xfrm flipH="1" flipV="1">
            <a:off x="7046118" y="4529184"/>
            <a:ext cx="679535" cy="31938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7332716" y="43920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818891" y="43339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9783416" y="4727300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9704585" y="5208383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10412895" y="45690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9642615" y="494377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944084" y="523114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55" name="Straight Arrow Connector 154"/>
          <p:cNvCxnSpPr/>
          <p:nvPr/>
        </p:nvCxnSpPr>
        <p:spPr>
          <a:xfrm>
            <a:off x="364449" y="5164154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305542" y="5094691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04916" y="49063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17548" y="553271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1408543" y="5958373"/>
            <a:ext cx="515616" cy="402414"/>
          </a:xfrm>
          <a:prstGeom prst="straightConnector1">
            <a:avLst/>
          </a:prstGeom>
          <a:ln w="349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1349636" y="5888910"/>
            <a:ext cx="148407" cy="185562"/>
          </a:xfrm>
          <a:prstGeom prst="line">
            <a:avLst/>
          </a:prstGeom>
          <a:ln w="3492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1153167" y="58063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654269" y="62008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 flipV="1">
            <a:off x="10736862" y="4089434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H="1" flipV="1">
            <a:off x="10658031" y="4570517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11341530" y="393307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0596061" y="430590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6" name="Straight Arrow Connector 185"/>
          <p:cNvCxnSpPr/>
          <p:nvPr/>
        </p:nvCxnSpPr>
        <p:spPr>
          <a:xfrm flipH="1">
            <a:off x="5320142" y="4752867"/>
            <a:ext cx="613164" cy="607464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 flipV="1">
            <a:off x="5869912" y="4650582"/>
            <a:ext cx="165539" cy="186965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5810598" y="438806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324270" y="506203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41" name="Straight Arrow Connector 140"/>
          <p:cNvCxnSpPr/>
          <p:nvPr/>
        </p:nvCxnSpPr>
        <p:spPr>
          <a:xfrm flipH="1" flipV="1">
            <a:off x="7994493" y="4973737"/>
            <a:ext cx="1200210" cy="60866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9116569" y="5425827"/>
            <a:ext cx="134005" cy="273881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8767640" y="509789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845911" y="486604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59" name="Oval 158"/>
          <p:cNvSpPr/>
          <p:nvPr/>
        </p:nvSpPr>
        <p:spPr>
          <a:xfrm rot="6869822">
            <a:off x="7756461" y="5181269"/>
            <a:ext cx="1089025" cy="1644364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7843676" y="590741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8109489" y="560203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7918249" y="5662933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8433938" y="605301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846656" y="55827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8187664" y="5849230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8131808" y="600580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8394898" y="572505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614445" y="645360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1" name="Oval 180"/>
          <p:cNvSpPr/>
          <p:nvPr/>
        </p:nvSpPr>
        <p:spPr>
          <a:xfrm>
            <a:off x="8198742" y="64136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2" name="Oval 181"/>
          <p:cNvSpPr/>
          <p:nvPr/>
        </p:nvSpPr>
        <p:spPr>
          <a:xfrm>
            <a:off x="7632840" y="588212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3" name="Oval 182"/>
          <p:cNvSpPr/>
          <p:nvPr/>
        </p:nvSpPr>
        <p:spPr>
          <a:xfrm>
            <a:off x="8925907" y="620199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2" name="Oval 191"/>
          <p:cNvSpPr/>
          <p:nvPr/>
        </p:nvSpPr>
        <p:spPr>
          <a:xfrm>
            <a:off x="8414766" y="554283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3" name="Oval 192"/>
          <p:cNvSpPr/>
          <p:nvPr/>
        </p:nvSpPr>
        <p:spPr>
          <a:xfrm>
            <a:off x="8885616" y="60303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4" name="Oval 193"/>
          <p:cNvSpPr/>
          <p:nvPr/>
        </p:nvSpPr>
        <p:spPr>
          <a:xfrm>
            <a:off x="8809598" y="635741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5" name="Oval 194"/>
          <p:cNvSpPr/>
          <p:nvPr/>
        </p:nvSpPr>
        <p:spPr>
          <a:xfrm>
            <a:off x="7913132" y="54426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96" name="Straight Connector 195"/>
          <p:cNvCxnSpPr/>
          <p:nvPr/>
        </p:nvCxnSpPr>
        <p:spPr>
          <a:xfrm flipV="1">
            <a:off x="7679610" y="4723541"/>
            <a:ext cx="134005" cy="273881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Oval 196"/>
          <p:cNvSpPr/>
          <p:nvPr/>
        </p:nvSpPr>
        <p:spPr>
          <a:xfrm rot="2171364">
            <a:off x="3630595" y="4808046"/>
            <a:ext cx="1089025" cy="1644364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4399296" y="599253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9" name="Oval 198"/>
          <p:cNvSpPr/>
          <p:nvPr/>
        </p:nvSpPr>
        <p:spPr>
          <a:xfrm>
            <a:off x="4197544" y="497433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0" name="Oval 199"/>
          <p:cNvSpPr/>
          <p:nvPr/>
        </p:nvSpPr>
        <p:spPr>
          <a:xfrm>
            <a:off x="3796496" y="616047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1" name="Oval 200"/>
          <p:cNvSpPr/>
          <p:nvPr/>
        </p:nvSpPr>
        <p:spPr>
          <a:xfrm>
            <a:off x="4678757" y="517108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2" name="Oval 201"/>
          <p:cNvSpPr/>
          <p:nvPr/>
        </p:nvSpPr>
        <p:spPr>
          <a:xfrm>
            <a:off x="4580174" y="50343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3" name="Oval 202"/>
          <p:cNvSpPr/>
          <p:nvPr/>
        </p:nvSpPr>
        <p:spPr>
          <a:xfrm>
            <a:off x="4683678" y="537888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4" name="Oval 203"/>
          <p:cNvSpPr/>
          <p:nvPr/>
        </p:nvSpPr>
        <p:spPr>
          <a:xfrm>
            <a:off x="4412900" y="496657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5" name="Oval 204"/>
          <p:cNvSpPr/>
          <p:nvPr/>
        </p:nvSpPr>
        <p:spPr>
          <a:xfrm>
            <a:off x="3776879" y="52853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6" name="Oval 205"/>
          <p:cNvSpPr/>
          <p:nvPr/>
        </p:nvSpPr>
        <p:spPr>
          <a:xfrm>
            <a:off x="3762822" y="545567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074995" y="57555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3815904" y="5502377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322103" y="515384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3681388" y="57288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045227" y="52724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94582" y="547748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3981413" y="516188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Arrow Connector 214"/>
          <p:cNvCxnSpPr/>
          <p:nvPr/>
        </p:nvCxnSpPr>
        <p:spPr>
          <a:xfrm flipH="1">
            <a:off x="4133066" y="5645471"/>
            <a:ext cx="900072" cy="891275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 flipV="1">
            <a:off x="4945629" y="5541214"/>
            <a:ext cx="165539" cy="186965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4155822" y="623955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4896062" y="531497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9" name="Oval 218"/>
          <p:cNvSpPr/>
          <p:nvPr/>
        </p:nvSpPr>
        <p:spPr>
          <a:xfrm rot="20730649">
            <a:off x="9002448" y="2420093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 rot="1011208">
            <a:off x="4842902" y="2319488"/>
            <a:ext cx="1111391" cy="777575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9147149" y="299829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4" name="Oval 223"/>
          <p:cNvSpPr/>
          <p:nvPr/>
        </p:nvSpPr>
        <p:spPr>
          <a:xfrm>
            <a:off x="9804552" y="24820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5" name="Oval 224"/>
          <p:cNvSpPr/>
          <p:nvPr/>
        </p:nvSpPr>
        <p:spPr>
          <a:xfrm>
            <a:off x="9917746" y="271599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6" name="Oval 225"/>
          <p:cNvSpPr/>
          <p:nvPr/>
        </p:nvSpPr>
        <p:spPr>
          <a:xfrm>
            <a:off x="9087436" y="27209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7" name="Oval 226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 rot="1181940">
            <a:off x="5017684" y="237963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30" name="Oval 229"/>
          <p:cNvSpPr/>
          <p:nvPr/>
        </p:nvSpPr>
        <p:spPr>
          <a:xfrm rot="1181940">
            <a:off x="5621920" y="29196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31" name="Oval 230"/>
          <p:cNvSpPr/>
          <p:nvPr/>
        </p:nvSpPr>
        <p:spPr>
          <a:xfrm rot="1181940">
            <a:off x="5693603" y="267214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32" name="Oval 231"/>
          <p:cNvSpPr/>
          <p:nvPr/>
        </p:nvSpPr>
        <p:spPr>
          <a:xfrm rot="1181940">
            <a:off x="4926077" y="2720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33" name="Title 1"/>
          <p:cNvSpPr>
            <a:spLocks noGrp="1"/>
          </p:cNvSpPr>
          <p:nvPr>
            <p:ph type="title"/>
          </p:nvPr>
        </p:nvSpPr>
        <p:spPr>
          <a:xfrm>
            <a:off x="543339" y="365125"/>
            <a:ext cx="1111523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Ethane molecules form </a:t>
            </a:r>
            <a:r>
              <a:rPr lang="en-US" smtClean="0"/>
              <a:t>stronger dipoles, interrupting nitrogen dissolution into CH</a:t>
            </a:r>
            <a:r>
              <a:rPr lang="en-US" baseline="-25000" smtClean="0"/>
              <a:t>4</a:t>
            </a:r>
            <a:r>
              <a:rPr lang="en-US" smtClean="0"/>
              <a:t>-C</a:t>
            </a:r>
            <a:r>
              <a:rPr lang="en-US" baseline="-25000" smtClean="0"/>
              <a:t>2</a:t>
            </a:r>
            <a:r>
              <a:rPr lang="en-US" smtClean="0"/>
              <a:t>H</a:t>
            </a:r>
            <a:r>
              <a:rPr lang="en-US" baseline="-25000" smtClean="0"/>
              <a:t>6</a:t>
            </a:r>
            <a:r>
              <a:rPr lang="en-US" smtClean="0"/>
              <a:t> mixture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304165"/>
            <a:ext cx="11597640" cy="15703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model </a:t>
            </a: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-C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using the GERG-2008 equation of state, which models these non-ideal interactions</a:t>
            </a:r>
            <a:endParaRPr lang="en-US" dirty="0"/>
          </a:p>
        </p:txBody>
      </p:sp>
      <p:pic>
        <p:nvPicPr>
          <p:cNvPr id="4" name="Picture 3" descr="figures/model%20comaris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43" y="2072641"/>
            <a:ext cx="8416938" cy="44468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35324" y="6519446"/>
            <a:ext cx="397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Replotted from </a:t>
            </a:r>
            <a:r>
              <a:rPr lang="en-US" sz="1600" dirty="0" err="1" smtClean="0">
                <a:solidFill>
                  <a:schemeClr val="tx2"/>
                </a:solidFill>
              </a:rPr>
              <a:t>Glein</a:t>
            </a:r>
            <a:r>
              <a:rPr lang="en-US" sz="1600" dirty="0" smtClean="0">
                <a:solidFill>
                  <a:schemeClr val="tx2"/>
                </a:solidFill>
              </a:rPr>
              <a:t> &amp; Shock (2013)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6" name="Picture 5" descr="figures/model%20comarison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2861" r="1700" b="15781"/>
          <a:stretch/>
        </p:blipFill>
        <p:spPr bwMode="auto">
          <a:xfrm flipH="1">
            <a:off x="2345635" y="2199861"/>
            <a:ext cx="7447722" cy="361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igures/model%20comarison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50006" r="68538" b="16616"/>
          <a:stretch/>
        </p:blipFill>
        <p:spPr bwMode="auto">
          <a:xfrm>
            <a:off x="7977809" y="4296043"/>
            <a:ext cx="1762539" cy="14842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43832" y="6068728"/>
            <a:ext cx="48513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Methane mole fraction (</a:t>
            </a:r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methane</a:t>
            </a:r>
            <a:r>
              <a:rPr lang="en-US" dirty="0" smtClean="0">
                <a:solidFill>
                  <a:schemeClr val="bg1"/>
                </a:solidFill>
              </a:rPr>
              <a:t>/(</a:t>
            </a:r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methane</a:t>
            </a:r>
            <a:r>
              <a:rPr lang="en-US" dirty="0" smtClean="0">
                <a:solidFill>
                  <a:schemeClr val="bg1"/>
                </a:solidFill>
              </a:rPr>
              <a:t> + </a:t>
            </a:r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ethane</a:t>
            </a:r>
            <a:r>
              <a:rPr lang="en-US" dirty="0" smtClean="0">
                <a:solidFill>
                  <a:schemeClr val="bg1"/>
                </a:solidFill>
              </a:rPr>
              <a:t>))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85463" y="3824117"/>
            <a:ext cx="25340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</a:t>
            </a:r>
            <a:r>
              <a:rPr lang="en-US" dirty="0" err="1" smtClean="0">
                <a:solidFill>
                  <a:schemeClr val="bg1"/>
                </a:solidFill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</a:rPr>
              <a:t>model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log </a:t>
            </a:r>
            <a:r>
              <a:rPr lang="en-US" dirty="0" err="1" smtClean="0">
                <a:solidFill>
                  <a:schemeClr val="bg1"/>
                </a:solidFill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</a:rPr>
              <a:t>experimental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typical Titan temperatures, liquid density decreases with increasing methane content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350" r="8077"/>
          <a:stretch/>
        </p:blipFill>
        <p:spPr>
          <a:xfrm>
            <a:off x="1017917" y="1690688"/>
            <a:ext cx="9885872" cy="49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365126"/>
            <a:ext cx="11180618" cy="1037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Methane readily evaporates on Titan, removing heat and concentrating other liquid constituents; we want to explore how this affects vernal ponds on Titan </a:t>
            </a:r>
            <a:endParaRPr lang="en-US" dirty="0"/>
          </a:p>
        </p:txBody>
      </p:sp>
      <p:sp>
        <p:nvSpPr>
          <p:cNvPr id="204" name="Rectangle 203"/>
          <p:cNvSpPr/>
          <p:nvPr/>
        </p:nvSpPr>
        <p:spPr>
          <a:xfrm>
            <a:off x="3549234" y="3271859"/>
            <a:ext cx="3667567" cy="154544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205" name="Straight Connector 204"/>
          <p:cNvCxnSpPr/>
          <p:nvPr/>
        </p:nvCxnSpPr>
        <p:spPr>
          <a:xfrm>
            <a:off x="7216801" y="323314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206" name="Straight Connector 205"/>
          <p:cNvCxnSpPr/>
          <p:nvPr/>
        </p:nvCxnSpPr>
        <p:spPr>
          <a:xfrm flipH="1">
            <a:off x="3527830" y="4827944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207" name="Oval 206"/>
          <p:cNvSpPr/>
          <p:nvPr/>
        </p:nvSpPr>
        <p:spPr>
          <a:xfrm>
            <a:off x="6771124" y="432261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5139863" y="340938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6532675" y="336764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5979702" y="466971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5256386" y="358001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6583139" y="385338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7013287" y="386658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6771124" y="34454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6038691" y="37370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7020868" y="355941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6923524" y="339414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6558238" y="46165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4466018" y="435871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6628495" y="35978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6249679" y="34346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5692075" y="423839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6272889" y="414695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6440000" y="37021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6440000" y="37021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952977" y="46033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6074786" y="42055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6744800" y="40069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6941097" y="421692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6297371" y="38545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6297371" y="38545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6449771" y="40069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6449771" y="40069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6602171" y="41593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3729754" y="464444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4009562" y="39991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4835853" y="457528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4761047" y="33652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5261224" y="457528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4913447" y="35176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4568215" y="46309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4466018" y="33652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4182037" y="42055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3627362" y="386658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3856999" y="42213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4987745" y="471433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4277523" y="34695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3918249" y="330952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3700301" y="33732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3762351" y="357179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4016760" y="46795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3960614" y="43789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4134894" y="36219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4389885" y="41080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4613090" y="36219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4489622" y="385338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4184653" y="330474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4622721" y="42624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5438236" y="337872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5663199" y="36700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5026449" y="330474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5834704" y="38894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5180059" y="38304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6737582" y="452270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5387275" y="37370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6244287" y="45061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4869625" y="41932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5692075" y="40418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4976195" y="374491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5876266" y="35256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4211964" y="455880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5503580" y="41461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6413676" y="44400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4784725" y="38946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5943607" y="40837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5808380" y="44509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5166746" y="40476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5360951" y="42985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5057422" y="43172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5513351" y="44509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5513351" y="44509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5665751" y="46033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4228276" y="384937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6026333" y="443870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6923524" y="447501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6011230" y="337328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4847962" y="437636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4621370" y="343344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5375129" y="401781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6880787" y="361281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4174086" y="435105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3663543" y="440260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6864626" y="400177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4593660" y="402441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6231748" y="364398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6728099" y="332195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5550246" y="390524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6744800" y="372738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4431897" y="362185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5549446" y="467579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4356363" y="459489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6205205" y="46434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3940927" y="367630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3736396" y="408100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5721232" y="331597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5272496" y="442763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6244287" y="428666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0" name="Oval 389"/>
          <p:cNvSpPr/>
          <p:nvPr/>
        </p:nvSpPr>
        <p:spPr>
          <a:xfrm>
            <a:off x="5336560" y="469625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1" name="Oval 390"/>
          <p:cNvSpPr/>
          <p:nvPr/>
        </p:nvSpPr>
        <p:spPr>
          <a:xfrm>
            <a:off x="6362773" y="331678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4806493" y="373093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3" name="Oval 392"/>
          <p:cNvSpPr/>
          <p:nvPr/>
        </p:nvSpPr>
        <p:spPr>
          <a:xfrm>
            <a:off x="5840114" y="422884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4" name="Oval 393"/>
          <p:cNvSpPr/>
          <p:nvPr/>
        </p:nvSpPr>
        <p:spPr>
          <a:xfrm>
            <a:off x="4031395" y="348157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00" name="Straight Connector 399"/>
          <p:cNvCxnSpPr/>
          <p:nvPr/>
        </p:nvCxnSpPr>
        <p:spPr>
          <a:xfrm>
            <a:off x="3541116" y="323044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405" name="Oval 404"/>
          <p:cNvSpPr/>
          <p:nvPr/>
        </p:nvSpPr>
        <p:spPr>
          <a:xfrm>
            <a:off x="4693560" y="27043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6" name="Oval 405"/>
          <p:cNvSpPr/>
          <p:nvPr/>
        </p:nvSpPr>
        <p:spPr>
          <a:xfrm>
            <a:off x="6635255" y="28286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3972948" y="292972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5975135" y="26428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5571472" y="288658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2" name="Straight Arrow Connector 411"/>
          <p:cNvCxnSpPr/>
          <p:nvPr/>
        </p:nvCxnSpPr>
        <p:spPr>
          <a:xfrm flipH="1" flipV="1">
            <a:off x="4427616" y="2306924"/>
            <a:ext cx="247948" cy="3232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flipH="1" flipV="1">
            <a:off x="3815491" y="2520447"/>
            <a:ext cx="155898" cy="3308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/>
          <p:nvPr/>
        </p:nvCxnSpPr>
        <p:spPr>
          <a:xfrm flipH="1" flipV="1">
            <a:off x="5587347" y="2484411"/>
            <a:ext cx="17567" cy="3487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flipV="1">
            <a:off x="6032341" y="2283718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flipV="1">
            <a:off x="6699925" y="2447626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val 422"/>
          <p:cNvSpPr/>
          <p:nvPr/>
        </p:nvSpPr>
        <p:spPr>
          <a:xfrm>
            <a:off x="1815814" y="358883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4" name="Oval 423"/>
          <p:cNvSpPr/>
          <p:nvPr/>
        </p:nvSpPr>
        <p:spPr>
          <a:xfrm>
            <a:off x="1834570" y="389815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5" name="Oval 424"/>
          <p:cNvSpPr/>
          <p:nvPr/>
        </p:nvSpPr>
        <p:spPr>
          <a:xfrm>
            <a:off x="1815814" y="418432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1953400" y="3432677"/>
            <a:ext cx="102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methane</a:t>
            </a:r>
            <a:endParaRPr lang="en-US" dirty="0"/>
          </a:p>
        </p:txBody>
      </p:sp>
      <p:sp>
        <p:nvSpPr>
          <p:cNvPr id="427" name="TextBox 426"/>
          <p:cNvSpPr txBox="1"/>
          <p:nvPr/>
        </p:nvSpPr>
        <p:spPr>
          <a:xfrm>
            <a:off x="1962838" y="3717883"/>
            <a:ext cx="8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ethane</a:t>
            </a:r>
            <a:endParaRPr lang="en-US" dirty="0"/>
          </a:p>
        </p:txBody>
      </p:sp>
      <p:sp>
        <p:nvSpPr>
          <p:cNvPr id="428" name="TextBox 427"/>
          <p:cNvSpPr txBox="1"/>
          <p:nvPr/>
        </p:nvSpPr>
        <p:spPr>
          <a:xfrm>
            <a:off x="1960191" y="4002855"/>
            <a:ext cx="97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433" name="TextBox 432"/>
          <p:cNvSpPr txBox="1"/>
          <p:nvPr/>
        </p:nvSpPr>
        <p:spPr>
          <a:xfrm>
            <a:off x="3301316" y="5268788"/>
            <a:ext cx="4119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Methane/nitrogen evaporate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5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74" y="365125"/>
            <a:ext cx="11731558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Mixture density increases as methane evaporates </a:t>
            </a:r>
            <a:r>
              <a:rPr lang="en-US" dirty="0" smtClean="0">
                <a:sym typeface="Wingdings"/>
              </a:rPr>
              <a:t> surface layer sinks and mixes into pond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3300" r="8017" b="824"/>
          <a:stretch/>
        </p:blipFill>
        <p:spPr>
          <a:xfrm>
            <a:off x="1017917" y="1690688"/>
            <a:ext cx="9885872" cy="494662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7287537" y="4075500"/>
            <a:ext cx="730307" cy="17699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852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5" y="365125"/>
            <a:ext cx="11346873" cy="1325563"/>
          </a:xfrm>
        </p:spPr>
        <p:txBody>
          <a:bodyPr>
            <a:normAutofit/>
          </a:bodyPr>
          <a:lstStyle/>
          <a:p>
            <a:r>
              <a:rPr lang="en-US" dirty="0"/>
              <a:t>At cooler temperatures, </a:t>
            </a: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solubility in methane-rich mixtures is highly </a:t>
            </a:r>
            <a:r>
              <a:rPr lang="en-US" smtClean="0"/>
              <a:t>temperature dependent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3432" r="6745"/>
          <a:stretch/>
        </p:blipFill>
        <p:spPr>
          <a:xfrm>
            <a:off x="2113064" y="1755322"/>
            <a:ext cx="7952014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At cooler temperatures, density of </a:t>
            </a:r>
            <a:r>
              <a:rPr lang="en-US" dirty="0"/>
              <a:t>a CH</a:t>
            </a:r>
            <a:r>
              <a:rPr lang="en-US" baseline="-25000" dirty="0"/>
              <a:t>4</a:t>
            </a:r>
            <a:r>
              <a:rPr lang="en-US" dirty="0"/>
              <a:t>-C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mixture deviates from monotonic behavior</a:t>
            </a:r>
            <a:endParaRPr lang="en-US" dirty="0"/>
          </a:p>
        </p:txBody>
      </p:sp>
      <p:pic>
        <p:nvPicPr>
          <p:cNvPr id="4" name="Picture 3" descr="../../MATLAB/Windows_MATLAB/Evolution_Tests/Density_vs_Methane_fraction_constant_temperatur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3898" r="7174" b="920"/>
          <a:stretch/>
        </p:blipFill>
        <p:spPr bwMode="auto">
          <a:xfrm>
            <a:off x="2410691" y="1814945"/>
            <a:ext cx="7716980" cy="4835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17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 86 K, methane evaporation will </a:t>
            </a:r>
            <a:r>
              <a:rPr lang="en-US" i="1" dirty="0" smtClean="0"/>
              <a:t>reduce</a:t>
            </a:r>
            <a:r>
              <a:rPr lang="en-US" dirty="0" smtClean="0"/>
              <a:t> the density of the surface layer; leading to </a:t>
            </a:r>
            <a:r>
              <a:rPr lang="en-US" smtClean="0"/>
              <a:t>pond stratification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sp>
        <p:nvSpPr>
          <p:cNvPr id="5" name="TextBox 4"/>
          <p:cNvSpPr txBox="1"/>
          <p:nvPr/>
        </p:nvSpPr>
        <p:spPr>
          <a:xfrm>
            <a:off x="6974238" y="3177155"/>
            <a:ext cx="311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Local density maximum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896027" y="3670156"/>
            <a:ext cx="1056588" cy="113762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7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 86 K, methane evaporation will </a:t>
            </a:r>
            <a:r>
              <a:rPr lang="en-US" i="1" dirty="0" smtClean="0"/>
              <a:t>reduce</a:t>
            </a:r>
            <a:r>
              <a:rPr lang="en-US" dirty="0" smtClean="0"/>
              <a:t> the density of the surface layer; leading to </a:t>
            </a:r>
            <a:r>
              <a:rPr lang="en-US" smtClean="0"/>
              <a:t>pond stratification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8516991" y="5052447"/>
            <a:ext cx="650929" cy="133714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H="1">
            <a:off x="7856295" y="3638820"/>
            <a:ext cx="822756" cy="141362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74238" y="3177155"/>
            <a:ext cx="3070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Local density minimum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Further methane loss will </a:t>
            </a:r>
            <a:r>
              <a:rPr lang="en-US" i="1" dirty="0" smtClean="0"/>
              <a:t>increase</a:t>
            </a:r>
            <a:r>
              <a:rPr lang="en-US" dirty="0" smtClean="0"/>
              <a:t> surface layer’s density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546390" y="4983370"/>
            <a:ext cx="743921" cy="22289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175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Further methane loss will </a:t>
            </a:r>
            <a:r>
              <a:rPr lang="en-US" i="1" dirty="0" smtClean="0"/>
              <a:t>increase</a:t>
            </a:r>
            <a:r>
              <a:rPr lang="en-US" dirty="0" smtClean="0"/>
              <a:t> surface layer’s density</a:t>
            </a:r>
            <a:r>
              <a:rPr lang="mr-IN" dirty="0" smtClean="0"/>
              <a:t>…</a:t>
            </a:r>
            <a:r>
              <a:rPr lang="en-US" dirty="0" smtClean="0"/>
              <a:t> eventually mixing the pond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546390" y="4983370"/>
            <a:ext cx="743921" cy="22289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6492999" y="4838700"/>
            <a:ext cx="3965451" cy="43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6504154" y="4829408"/>
            <a:ext cx="0" cy="101114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7700723" y="4721413"/>
            <a:ext cx="655475" cy="33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495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Stratification repeats until the local minimum composition is reached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no further stratification.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881390" y="5035215"/>
            <a:ext cx="669422" cy="193178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6492999" y="4838700"/>
            <a:ext cx="3965451" cy="43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6504154" y="4829408"/>
            <a:ext cx="0" cy="101114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7700723" y="4884099"/>
            <a:ext cx="655475" cy="33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>
            <a:off x="8298931" y="5044806"/>
            <a:ext cx="577530" cy="15880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6814179" y="4937173"/>
            <a:ext cx="2307382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V="1">
            <a:off x="7101903" y="5035214"/>
            <a:ext cx="1554044" cy="371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6814179" y="4925953"/>
            <a:ext cx="16721" cy="91459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01903" y="5035214"/>
            <a:ext cx="4689" cy="80533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405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6" y="303132"/>
            <a:ext cx="118030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Once bulk composition matches local minimum, further methane evaporation will keep pond well-mixed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957949" y="4238968"/>
            <a:ext cx="498370" cy="2568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644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Below 84 K, the methane-rich density becomes so dense that overturn shuts down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594" r="7446"/>
          <a:stretch/>
        </p:blipFill>
        <p:spPr>
          <a:xfrm>
            <a:off x="1183037" y="1844298"/>
            <a:ext cx="9825925" cy="45668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935133" y="2969712"/>
            <a:ext cx="494096" cy="42441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93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Titan temperatures, CH</a:t>
            </a:r>
            <a:r>
              <a:rPr lang="en-US" baseline="-25000" dirty="0" smtClean="0"/>
              <a:t>4</a:t>
            </a:r>
            <a:r>
              <a:rPr lang="en-US" dirty="0" smtClean="0"/>
              <a:t>-C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-N</a:t>
            </a:r>
            <a:r>
              <a:rPr lang="en-US" baseline="-25000" dirty="0" smtClean="0"/>
              <a:t>2</a:t>
            </a:r>
            <a:r>
              <a:rPr lang="en-US" dirty="0" smtClean="0"/>
              <a:t> mixtures are highly non-ideal (molecules interact)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96906" y="282597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8923" y="276737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9253673" y="263971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465690" y="258111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 rot="1181940">
            <a:off x="5258207" y="2529991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1181940">
            <a:off x="5087570" y="2451892"/>
            <a:ext cx="413254" cy="40742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3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Below 84 K, the methane-rich density becomes so dense that overturn shuts down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594" r="7446"/>
          <a:stretch/>
        </p:blipFill>
        <p:spPr>
          <a:xfrm>
            <a:off x="1183037" y="1844298"/>
            <a:ext cx="9825925" cy="45668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556504" y="3285641"/>
            <a:ext cx="619930" cy="29446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70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Below 84 K, the methane-rich density becomes so dense that overturn shuts down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594" r="7446"/>
          <a:stretch/>
        </p:blipFill>
        <p:spPr>
          <a:xfrm>
            <a:off x="1183037" y="1844298"/>
            <a:ext cx="9825925" cy="45668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556504" y="3285641"/>
            <a:ext cx="619930" cy="29446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V="1">
            <a:off x="2240970" y="2448962"/>
            <a:ext cx="8537180" cy="109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498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/>
          <p:cNvSpPr/>
          <p:nvPr/>
        </p:nvSpPr>
        <p:spPr>
          <a:xfrm>
            <a:off x="4189276" y="3234867"/>
            <a:ext cx="3667567" cy="131044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48" name="Rectangle 947"/>
          <p:cNvSpPr/>
          <p:nvPr/>
        </p:nvSpPr>
        <p:spPr>
          <a:xfrm>
            <a:off x="4200325" y="3187583"/>
            <a:ext cx="3667567" cy="186571"/>
          </a:xfrm>
          <a:prstGeom prst="rect">
            <a:avLst/>
          </a:prstGeom>
          <a:solidFill>
            <a:srgbClr val="D7F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2" name="Rectangle 551"/>
          <p:cNvSpPr/>
          <p:nvPr/>
        </p:nvSpPr>
        <p:spPr>
          <a:xfrm>
            <a:off x="8318486" y="5533607"/>
            <a:ext cx="3667567" cy="186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8341931" y="5696876"/>
            <a:ext cx="3667567" cy="928898"/>
          </a:xfrm>
          <a:prstGeom prst="rect">
            <a:avLst/>
          </a:prstGeom>
          <a:solidFill>
            <a:srgbClr val="D7F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11563821" y="613109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9823998" y="62950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10772399" y="64781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10197370" y="633014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3" name="Oval 312"/>
          <p:cNvSpPr/>
          <p:nvPr/>
        </p:nvSpPr>
        <p:spPr>
          <a:xfrm>
            <a:off x="11375836" y="566186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11805984" y="56750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5" name="Oval 314"/>
          <p:cNvSpPr/>
          <p:nvPr/>
        </p:nvSpPr>
        <p:spPr>
          <a:xfrm>
            <a:off x="11350935" y="64250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9258715" y="61671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7" name="Oval 316"/>
          <p:cNvSpPr/>
          <p:nvPr/>
        </p:nvSpPr>
        <p:spPr>
          <a:xfrm>
            <a:off x="10484772" y="604687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11065586" y="59554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9" name="Oval 318"/>
          <p:cNvSpPr/>
          <p:nvPr/>
        </p:nvSpPr>
        <p:spPr>
          <a:xfrm>
            <a:off x="10670492" y="55654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0" name="Oval 319"/>
          <p:cNvSpPr/>
          <p:nvPr/>
        </p:nvSpPr>
        <p:spPr>
          <a:xfrm>
            <a:off x="11818968" y="64185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1" name="Oval 320"/>
          <p:cNvSpPr/>
          <p:nvPr/>
        </p:nvSpPr>
        <p:spPr>
          <a:xfrm>
            <a:off x="10867483" y="60139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2" name="Oval 321"/>
          <p:cNvSpPr/>
          <p:nvPr/>
        </p:nvSpPr>
        <p:spPr>
          <a:xfrm>
            <a:off x="11537497" y="58154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3" name="Oval 322"/>
          <p:cNvSpPr/>
          <p:nvPr/>
        </p:nvSpPr>
        <p:spPr>
          <a:xfrm>
            <a:off x="11733794" y="60253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4" name="Oval 323"/>
          <p:cNvSpPr/>
          <p:nvPr/>
        </p:nvSpPr>
        <p:spPr>
          <a:xfrm>
            <a:off x="11090068" y="56630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5" name="Oval 324"/>
          <p:cNvSpPr/>
          <p:nvPr/>
        </p:nvSpPr>
        <p:spPr>
          <a:xfrm>
            <a:off x="11090068" y="56630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6" name="Oval 325"/>
          <p:cNvSpPr/>
          <p:nvPr/>
        </p:nvSpPr>
        <p:spPr>
          <a:xfrm>
            <a:off x="11242468" y="58154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11242468" y="58154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11394868" y="59678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8522451" y="64529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8802259" y="58076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9628550" y="63837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2" name="Oval 331"/>
          <p:cNvSpPr/>
          <p:nvPr/>
        </p:nvSpPr>
        <p:spPr>
          <a:xfrm>
            <a:off x="10053921" y="63837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3" name="Oval 332"/>
          <p:cNvSpPr/>
          <p:nvPr/>
        </p:nvSpPr>
        <p:spPr>
          <a:xfrm>
            <a:off x="9360912" y="643946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8974734" y="60139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8420059" y="56750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8649696" y="602984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7" name="Oval 336"/>
          <p:cNvSpPr/>
          <p:nvPr/>
        </p:nvSpPr>
        <p:spPr>
          <a:xfrm>
            <a:off x="9780442" y="652281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8" name="Oval 337"/>
          <p:cNvSpPr/>
          <p:nvPr/>
        </p:nvSpPr>
        <p:spPr>
          <a:xfrm>
            <a:off x="8809457" y="64880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9" name="Oval 338"/>
          <p:cNvSpPr/>
          <p:nvPr/>
        </p:nvSpPr>
        <p:spPr>
          <a:xfrm>
            <a:off x="8753311" y="618745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0" name="Oval 339"/>
          <p:cNvSpPr/>
          <p:nvPr/>
        </p:nvSpPr>
        <p:spPr>
          <a:xfrm>
            <a:off x="9282319" y="56618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1" name="Oval 340"/>
          <p:cNvSpPr/>
          <p:nvPr/>
        </p:nvSpPr>
        <p:spPr>
          <a:xfrm>
            <a:off x="9415418" y="607093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2" name="Oval 341"/>
          <p:cNvSpPr/>
          <p:nvPr/>
        </p:nvSpPr>
        <p:spPr>
          <a:xfrm>
            <a:off x="10627401" y="56979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3" name="Oval 342"/>
          <p:cNvSpPr/>
          <p:nvPr/>
        </p:nvSpPr>
        <p:spPr>
          <a:xfrm>
            <a:off x="9919572" y="57340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4" name="Oval 343"/>
          <p:cNvSpPr/>
          <p:nvPr/>
        </p:nvSpPr>
        <p:spPr>
          <a:xfrm>
            <a:off x="11530279" y="63311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5" name="Oval 344"/>
          <p:cNvSpPr/>
          <p:nvPr/>
        </p:nvSpPr>
        <p:spPr>
          <a:xfrm>
            <a:off x="11036984" y="631459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6" name="Oval 345"/>
          <p:cNvSpPr/>
          <p:nvPr/>
        </p:nvSpPr>
        <p:spPr>
          <a:xfrm>
            <a:off x="9662322" y="600177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7" name="Oval 346"/>
          <p:cNvSpPr/>
          <p:nvPr/>
        </p:nvSpPr>
        <p:spPr>
          <a:xfrm>
            <a:off x="10484772" y="58503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8" name="Oval 347"/>
          <p:cNvSpPr/>
          <p:nvPr/>
        </p:nvSpPr>
        <p:spPr>
          <a:xfrm>
            <a:off x="9004661" y="63672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9" name="Oval 348"/>
          <p:cNvSpPr/>
          <p:nvPr/>
        </p:nvSpPr>
        <p:spPr>
          <a:xfrm>
            <a:off x="11206373" y="62485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0" name="Oval 349"/>
          <p:cNvSpPr/>
          <p:nvPr/>
        </p:nvSpPr>
        <p:spPr>
          <a:xfrm>
            <a:off x="9577422" y="570313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1" name="Oval 350"/>
          <p:cNvSpPr/>
          <p:nvPr/>
        </p:nvSpPr>
        <p:spPr>
          <a:xfrm>
            <a:off x="10601077" y="62594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2" name="Oval 351"/>
          <p:cNvSpPr/>
          <p:nvPr/>
        </p:nvSpPr>
        <p:spPr>
          <a:xfrm>
            <a:off x="9959443" y="58561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3" name="Oval 352"/>
          <p:cNvSpPr/>
          <p:nvPr/>
        </p:nvSpPr>
        <p:spPr>
          <a:xfrm>
            <a:off x="10153648" y="61070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4" name="Oval 353"/>
          <p:cNvSpPr/>
          <p:nvPr/>
        </p:nvSpPr>
        <p:spPr>
          <a:xfrm>
            <a:off x="9850119" y="61257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5" name="Oval 354"/>
          <p:cNvSpPr/>
          <p:nvPr/>
        </p:nvSpPr>
        <p:spPr>
          <a:xfrm>
            <a:off x="10306048" y="62594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6" name="Oval 355"/>
          <p:cNvSpPr/>
          <p:nvPr/>
        </p:nvSpPr>
        <p:spPr>
          <a:xfrm>
            <a:off x="10306048" y="62594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7" name="Oval 356"/>
          <p:cNvSpPr/>
          <p:nvPr/>
        </p:nvSpPr>
        <p:spPr>
          <a:xfrm>
            <a:off x="10458448" y="64118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8" name="Oval 357"/>
          <p:cNvSpPr/>
          <p:nvPr/>
        </p:nvSpPr>
        <p:spPr>
          <a:xfrm>
            <a:off x="9020973" y="565784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9" name="Oval 358"/>
          <p:cNvSpPr/>
          <p:nvPr/>
        </p:nvSpPr>
        <p:spPr>
          <a:xfrm>
            <a:off x="10819030" y="624717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0" name="Oval 359"/>
          <p:cNvSpPr/>
          <p:nvPr/>
        </p:nvSpPr>
        <p:spPr>
          <a:xfrm>
            <a:off x="11716221" y="628349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1" name="Oval 360"/>
          <p:cNvSpPr/>
          <p:nvPr/>
        </p:nvSpPr>
        <p:spPr>
          <a:xfrm>
            <a:off x="10848218" y="577802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2" name="Oval 361"/>
          <p:cNvSpPr/>
          <p:nvPr/>
        </p:nvSpPr>
        <p:spPr>
          <a:xfrm>
            <a:off x="9640659" y="618483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3" name="Oval 362"/>
          <p:cNvSpPr/>
          <p:nvPr/>
        </p:nvSpPr>
        <p:spPr>
          <a:xfrm>
            <a:off x="9182406" y="588311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4" name="Oval 363"/>
          <p:cNvSpPr/>
          <p:nvPr/>
        </p:nvSpPr>
        <p:spPr>
          <a:xfrm>
            <a:off x="10167826" y="582629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5" name="Oval 364"/>
          <p:cNvSpPr/>
          <p:nvPr/>
        </p:nvSpPr>
        <p:spPr>
          <a:xfrm>
            <a:off x="10325043" y="600392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6" name="Oval 365"/>
          <p:cNvSpPr/>
          <p:nvPr/>
        </p:nvSpPr>
        <p:spPr>
          <a:xfrm>
            <a:off x="8966783" y="615953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7" name="Oval 366"/>
          <p:cNvSpPr/>
          <p:nvPr/>
        </p:nvSpPr>
        <p:spPr>
          <a:xfrm>
            <a:off x="8456240" y="621108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8" name="Oval 367"/>
          <p:cNvSpPr/>
          <p:nvPr/>
        </p:nvSpPr>
        <p:spPr>
          <a:xfrm>
            <a:off x="10693251" y="608147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9" name="Oval 368"/>
          <p:cNvSpPr/>
          <p:nvPr/>
        </p:nvSpPr>
        <p:spPr>
          <a:xfrm>
            <a:off x="11657323" y="581025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0" name="Oval 369"/>
          <p:cNvSpPr/>
          <p:nvPr/>
        </p:nvSpPr>
        <p:spPr>
          <a:xfrm>
            <a:off x="9386357" y="58328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1" name="Oval 370"/>
          <p:cNvSpPr/>
          <p:nvPr/>
        </p:nvSpPr>
        <p:spPr>
          <a:xfrm>
            <a:off x="10925712" y="589228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2" name="Oval 371"/>
          <p:cNvSpPr/>
          <p:nvPr/>
        </p:nvSpPr>
        <p:spPr>
          <a:xfrm>
            <a:off x="10017826" y="597468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3" name="Oval 372"/>
          <p:cNvSpPr/>
          <p:nvPr/>
        </p:nvSpPr>
        <p:spPr>
          <a:xfrm>
            <a:off x="11235752" y="606160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4" name="Oval 373"/>
          <p:cNvSpPr/>
          <p:nvPr/>
        </p:nvSpPr>
        <p:spPr>
          <a:xfrm>
            <a:off x="9421176" y="627547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5" name="Oval 374"/>
          <p:cNvSpPr/>
          <p:nvPr/>
        </p:nvSpPr>
        <p:spPr>
          <a:xfrm>
            <a:off x="10342943" y="571372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6" name="Oval 375"/>
          <p:cNvSpPr/>
          <p:nvPr/>
        </p:nvSpPr>
        <p:spPr>
          <a:xfrm>
            <a:off x="9755937" y="58581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7" name="Oval 376"/>
          <p:cNvSpPr/>
          <p:nvPr/>
        </p:nvSpPr>
        <p:spPr>
          <a:xfrm>
            <a:off x="9128774" y="608865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8" name="Oval 377"/>
          <p:cNvSpPr/>
          <p:nvPr/>
        </p:nvSpPr>
        <p:spPr>
          <a:xfrm>
            <a:off x="11563821" y="649072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9" name="Oval 378"/>
          <p:cNvSpPr/>
          <p:nvPr/>
        </p:nvSpPr>
        <p:spPr>
          <a:xfrm>
            <a:off x="11554815" y="559237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0" name="Oval 379"/>
          <p:cNvSpPr/>
          <p:nvPr/>
        </p:nvSpPr>
        <p:spPr>
          <a:xfrm>
            <a:off x="9705690" y="568578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1" name="Oval 380"/>
          <p:cNvSpPr/>
          <p:nvPr/>
        </p:nvSpPr>
        <p:spPr>
          <a:xfrm>
            <a:off x="10342143" y="648427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2" name="Oval 381"/>
          <p:cNvSpPr/>
          <p:nvPr/>
        </p:nvSpPr>
        <p:spPr>
          <a:xfrm>
            <a:off x="9149060" y="640337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3" name="Oval 382"/>
          <p:cNvSpPr/>
          <p:nvPr/>
        </p:nvSpPr>
        <p:spPr>
          <a:xfrm>
            <a:off x="10997902" y="645193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4" name="Oval 383"/>
          <p:cNvSpPr/>
          <p:nvPr/>
        </p:nvSpPr>
        <p:spPr>
          <a:xfrm>
            <a:off x="8741352" y="555790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5" name="Oval 384"/>
          <p:cNvSpPr/>
          <p:nvPr/>
        </p:nvSpPr>
        <p:spPr>
          <a:xfrm>
            <a:off x="8529093" y="588947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6" name="Oval 385"/>
          <p:cNvSpPr/>
          <p:nvPr/>
        </p:nvSpPr>
        <p:spPr>
          <a:xfrm>
            <a:off x="8648061" y="634766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10655965" y="595320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10065193" y="623611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9" name="Oval 388"/>
          <p:cNvSpPr/>
          <p:nvPr/>
        </p:nvSpPr>
        <p:spPr>
          <a:xfrm>
            <a:off x="11036984" y="609513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9816537" y="561359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11829166" y="591921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7" name="Oval 396"/>
          <p:cNvSpPr/>
          <p:nvPr/>
        </p:nvSpPr>
        <p:spPr>
          <a:xfrm>
            <a:off x="10149073" y="649815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8" name="Oval 397"/>
          <p:cNvSpPr/>
          <p:nvPr/>
        </p:nvSpPr>
        <p:spPr>
          <a:xfrm>
            <a:off x="10858572" y="561359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9" name="Oval 398"/>
          <p:cNvSpPr/>
          <p:nvPr/>
        </p:nvSpPr>
        <p:spPr>
          <a:xfrm>
            <a:off x="11396375" y="620389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01" name="Straight Connector 400"/>
          <p:cNvCxnSpPr/>
          <p:nvPr/>
        </p:nvCxnSpPr>
        <p:spPr>
          <a:xfrm>
            <a:off x="12000490" y="5044318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02" name="Straight Connector 401"/>
          <p:cNvCxnSpPr/>
          <p:nvPr/>
        </p:nvCxnSpPr>
        <p:spPr>
          <a:xfrm flipH="1">
            <a:off x="8311519" y="6639119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03" name="Straight Connector 402"/>
          <p:cNvCxnSpPr/>
          <p:nvPr/>
        </p:nvCxnSpPr>
        <p:spPr>
          <a:xfrm>
            <a:off x="8324805" y="5041618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/>
          <p:cNvCxnSpPr/>
          <p:nvPr/>
        </p:nvCxnSpPr>
        <p:spPr>
          <a:xfrm>
            <a:off x="8362253" y="5703420"/>
            <a:ext cx="3683336" cy="3845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Oval 403"/>
          <p:cNvSpPr/>
          <p:nvPr/>
        </p:nvSpPr>
        <p:spPr>
          <a:xfrm>
            <a:off x="11716221" y="557432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9" name="Oval 428"/>
          <p:cNvSpPr/>
          <p:nvPr/>
        </p:nvSpPr>
        <p:spPr>
          <a:xfrm>
            <a:off x="8514136" y="556726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3" name="Oval 432"/>
          <p:cNvSpPr/>
          <p:nvPr/>
        </p:nvSpPr>
        <p:spPr>
          <a:xfrm>
            <a:off x="10294705" y="558416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4" name="Oval 543"/>
          <p:cNvSpPr/>
          <p:nvPr/>
        </p:nvSpPr>
        <p:spPr>
          <a:xfrm>
            <a:off x="8862299" y="559420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3" name="Oval 552"/>
          <p:cNvSpPr/>
          <p:nvPr/>
        </p:nvSpPr>
        <p:spPr>
          <a:xfrm>
            <a:off x="10056396" y="565950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8" name="Oval 557"/>
          <p:cNvSpPr/>
          <p:nvPr/>
        </p:nvSpPr>
        <p:spPr>
          <a:xfrm>
            <a:off x="9582647" y="558599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3" name="Oval 562"/>
          <p:cNvSpPr/>
          <p:nvPr/>
        </p:nvSpPr>
        <p:spPr>
          <a:xfrm>
            <a:off x="11278563" y="556942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4" name="Oval 563"/>
          <p:cNvSpPr/>
          <p:nvPr/>
        </p:nvSpPr>
        <p:spPr>
          <a:xfrm>
            <a:off x="9286743" y="554990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5" name="Rectangle 564"/>
          <p:cNvSpPr/>
          <p:nvPr/>
        </p:nvSpPr>
        <p:spPr>
          <a:xfrm>
            <a:off x="235161" y="5584897"/>
            <a:ext cx="3667567" cy="1069681"/>
          </a:xfrm>
          <a:prstGeom prst="rect">
            <a:avLst/>
          </a:prstGeom>
          <a:solidFill>
            <a:srgbClr val="D7F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6" name="Oval 565"/>
          <p:cNvSpPr/>
          <p:nvPr/>
        </p:nvSpPr>
        <p:spPr>
          <a:xfrm>
            <a:off x="3457051" y="61598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7" name="Oval 566"/>
          <p:cNvSpPr/>
          <p:nvPr/>
        </p:nvSpPr>
        <p:spPr>
          <a:xfrm>
            <a:off x="1717228" y="63238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8" name="Oval 567"/>
          <p:cNvSpPr/>
          <p:nvPr/>
        </p:nvSpPr>
        <p:spPr>
          <a:xfrm>
            <a:off x="2665629" y="65069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9" name="Oval 568"/>
          <p:cNvSpPr/>
          <p:nvPr/>
        </p:nvSpPr>
        <p:spPr>
          <a:xfrm>
            <a:off x="2090600" y="63589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0" name="Oval 569"/>
          <p:cNvSpPr/>
          <p:nvPr/>
        </p:nvSpPr>
        <p:spPr>
          <a:xfrm>
            <a:off x="3269066" y="569066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1" name="Oval 570"/>
          <p:cNvSpPr/>
          <p:nvPr/>
        </p:nvSpPr>
        <p:spPr>
          <a:xfrm>
            <a:off x="3699214" y="57038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2" name="Oval 571"/>
          <p:cNvSpPr/>
          <p:nvPr/>
        </p:nvSpPr>
        <p:spPr>
          <a:xfrm>
            <a:off x="3244165" y="64538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1151945" y="61959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4" name="Oval 573"/>
          <p:cNvSpPr/>
          <p:nvPr/>
        </p:nvSpPr>
        <p:spPr>
          <a:xfrm>
            <a:off x="2378002" y="607567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5" name="Oval 574"/>
          <p:cNvSpPr/>
          <p:nvPr/>
        </p:nvSpPr>
        <p:spPr>
          <a:xfrm>
            <a:off x="2958816" y="59842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6" name="Oval 575"/>
          <p:cNvSpPr/>
          <p:nvPr/>
        </p:nvSpPr>
        <p:spPr>
          <a:xfrm>
            <a:off x="2699610" y="566401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7" name="Oval 576"/>
          <p:cNvSpPr/>
          <p:nvPr/>
        </p:nvSpPr>
        <p:spPr>
          <a:xfrm>
            <a:off x="3712198" y="64473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8" name="Oval 577"/>
          <p:cNvSpPr/>
          <p:nvPr/>
        </p:nvSpPr>
        <p:spPr>
          <a:xfrm>
            <a:off x="2760713" y="60427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9" name="Oval 578"/>
          <p:cNvSpPr/>
          <p:nvPr/>
        </p:nvSpPr>
        <p:spPr>
          <a:xfrm>
            <a:off x="3430727" y="58442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0" name="Oval 579"/>
          <p:cNvSpPr/>
          <p:nvPr/>
        </p:nvSpPr>
        <p:spPr>
          <a:xfrm>
            <a:off x="3627024" y="60542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1" name="Oval 580"/>
          <p:cNvSpPr/>
          <p:nvPr/>
        </p:nvSpPr>
        <p:spPr>
          <a:xfrm>
            <a:off x="2983298" y="56918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2" name="Oval 581"/>
          <p:cNvSpPr/>
          <p:nvPr/>
        </p:nvSpPr>
        <p:spPr>
          <a:xfrm>
            <a:off x="2983298" y="56918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3" name="Oval 582"/>
          <p:cNvSpPr/>
          <p:nvPr/>
        </p:nvSpPr>
        <p:spPr>
          <a:xfrm>
            <a:off x="3135698" y="58442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4" name="Oval 583"/>
          <p:cNvSpPr/>
          <p:nvPr/>
        </p:nvSpPr>
        <p:spPr>
          <a:xfrm>
            <a:off x="3135698" y="58442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5" name="Oval 584"/>
          <p:cNvSpPr/>
          <p:nvPr/>
        </p:nvSpPr>
        <p:spPr>
          <a:xfrm>
            <a:off x="3288098" y="59966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6" name="Oval 585"/>
          <p:cNvSpPr/>
          <p:nvPr/>
        </p:nvSpPr>
        <p:spPr>
          <a:xfrm>
            <a:off x="415681" y="648172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7" name="Oval 586"/>
          <p:cNvSpPr/>
          <p:nvPr/>
        </p:nvSpPr>
        <p:spPr>
          <a:xfrm>
            <a:off x="695489" y="58364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8" name="Oval 587"/>
          <p:cNvSpPr/>
          <p:nvPr/>
        </p:nvSpPr>
        <p:spPr>
          <a:xfrm>
            <a:off x="1521780" y="64125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9" name="Oval 588"/>
          <p:cNvSpPr/>
          <p:nvPr/>
        </p:nvSpPr>
        <p:spPr>
          <a:xfrm>
            <a:off x="1947151" y="64125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0" name="Oval 589"/>
          <p:cNvSpPr/>
          <p:nvPr/>
        </p:nvSpPr>
        <p:spPr>
          <a:xfrm>
            <a:off x="1254142" y="646827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1" name="Oval 590"/>
          <p:cNvSpPr/>
          <p:nvPr/>
        </p:nvSpPr>
        <p:spPr>
          <a:xfrm>
            <a:off x="867964" y="60427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2" name="Oval 591"/>
          <p:cNvSpPr/>
          <p:nvPr/>
        </p:nvSpPr>
        <p:spPr>
          <a:xfrm>
            <a:off x="313289" y="57038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3" name="Oval 592"/>
          <p:cNvSpPr/>
          <p:nvPr/>
        </p:nvSpPr>
        <p:spPr>
          <a:xfrm>
            <a:off x="542926" y="605864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7172924" y="601982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5" name="Oval 594"/>
          <p:cNvSpPr/>
          <p:nvPr/>
        </p:nvSpPr>
        <p:spPr>
          <a:xfrm>
            <a:off x="702687" y="65168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6" name="Oval 595"/>
          <p:cNvSpPr/>
          <p:nvPr/>
        </p:nvSpPr>
        <p:spPr>
          <a:xfrm>
            <a:off x="646541" y="62162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7" name="Oval 596"/>
          <p:cNvSpPr/>
          <p:nvPr/>
        </p:nvSpPr>
        <p:spPr>
          <a:xfrm>
            <a:off x="1175549" y="56906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8" name="Oval 597"/>
          <p:cNvSpPr/>
          <p:nvPr/>
        </p:nvSpPr>
        <p:spPr>
          <a:xfrm>
            <a:off x="1308648" y="60997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9" name="Oval 598"/>
          <p:cNvSpPr/>
          <p:nvPr/>
        </p:nvSpPr>
        <p:spPr>
          <a:xfrm>
            <a:off x="2520631" y="57267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0" name="Oval 599"/>
          <p:cNvSpPr/>
          <p:nvPr/>
        </p:nvSpPr>
        <p:spPr>
          <a:xfrm>
            <a:off x="1865986" y="56677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1" name="Oval 600"/>
          <p:cNvSpPr/>
          <p:nvPr/>
        </p:nvSpPr>
        <p:spPr>
          <a:xfrm>
            <a:off x="3423509" y="63599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2" name="Oval 601"/>
          <p:cNvSpPr/>
          <p:nvPr/>
        </p:nvSpPr>
        <p:spPr>
          <a:xfrm>
            <a:off x="2930214" y="634339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3" name="Oval 602"/>
          <p:cNvSpPr/>
          <p:nvPr/>
        </p:nvSpPr>
        <p:spPr>
          <a:xfrm>
            <a:off x="1555552" y="603057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4" name="Oval 603"/>
          <p:cNvSpPr/>
          <p:nvPr/>
        </p:nvSpPr>
        <p:spPr>
          <a:xfrm>
            <a:off x="2378002" y="58791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5" name="Oval 604"/>
          <p:cNvSpPr/>
          <p:nvPr/>
        </p:nvSpPr>
        <p:spPr>
          <a:xfrm>
            <a:off x="897891" y="639608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6" name="Oval 605"/>
          <p:cNvSpPr/>
          <p:nvPr/>
        </p:nvSpPr>
        <p:spPr>
          <a:xfrm>
            <a:off x="3099603" y="62773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7" name="Oval 606"/>
          <p:cNvSpPr/>
          <p:nvPr/>
        </p:nvSpPr>
        <p:spPr>
          <a:xfrm>
            <a:off x="1470652" y="57319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8" name="Oval 607"/>
          <p:cNvSpPr/>
          <p:nvPr/>
        </p:nvSpPr>
        <p:spPr>
          <a:xfrm>
            <a:off x="2494307" y="62882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9" name="Oval 608"/>
          <p:cNvSpPr/>
          <p:nvPr/>
        </p:nvSpPr>
        <p:spPr>
          <a:xfrm>
            <a:off x="1852673" y="58849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0" name="Oval 609"/>
          <p:cNvSpPr/>
          <p:nvPr/>
        </p:nvSpPr>
        <p:spPr>
          <a:xfrm>
            <a:off x="2046878" y="61358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1" name="Oval 610"/>
          <p:cNvSpPr/>
          <p:nvPr/>
        </p:nvSpPr>
        <p:spPr>
          <a:xfrm>
            <a:off x="1743349" y="61545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2" name="Oval 611"/>
          <p:cNvSpPr/>
          <p:nvPr/>
        </p:nvSpPr>
        <p:spPr>
          <a:xfrm>
            <a:off x="2199278" y="62882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3" name="Oval 612"/>
          <p:cNvSpPr/>
          <p:nvPr/>
        </p:nvSpPr>
        <p:spPr>
          <a:xfrm>
            <a:off x="2199278" y="62882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4" name="Oval 613"/>
          <p:cNvSpPr/>
          <p:nvPr/>
        </p:nvSpPr>
        <p:spPr>
          <a:xfrm>
            <a:off x="2351678" y="64406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5" name="Oval 614"/>
          <p:cNvSpPr/>
          <p:nvPr/>
        </p:nvSpPr>
        <p:spPr>
          <a:xfrm>
            <a:off x="914203" y="568665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6" name="Oval 615"/>
          <p:cNvSpPr/>
          <p:nvPr/>
        </p:nvSpPr>
        <p:spPr>
          <a:xfrm>
            <a:off x="2712260" y="627598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7" name="Oval 616"/>
          <p:cNvSpPr/>
          <p:nvPr/>
        </p:nvSpPr>
        <p:spPr>
          <a:xfrm>
            <a:off x="3609451" y="63122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8" name="Oval 617"/>
          <p:cNvSpPr/>
          <p:nvPr/>
        </p:nvSpPr>
        <p:spPr>
          <a:xfrm>
            <a:off x="2741448" y="580682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9" name="Oval 618"/>
          <p:cNvSpPr/>
          <p:nvPr/>
        </p:nvSpPr>
        <p:spPr>
          <a:xfrm>
            <a:off x="1533889" y="621363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0" name="Oval 619"/>
          <p:cNvSpPr/>
          <p:nvPr/>
        </p:nvSpPr>
        <p:spPr>
          <a:xfrm>
            <a:off x="1075636" y="591192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1" name="Oval 620"/>
          <p:cNvSpPr/>
          <p:nvPr/>
        </p:nvSpPr>
        <p:spPr>
          <a:xfrm>
            <a:off x="2061056" y="58550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2" name="Oval 621"/>
          <p:cNvSpPr/>
          <p:nvPr/>
        </p:nvSpPr>
        <p:spPr>
          <a:xfrm>
            <a:off x="2218273" y="603272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3" name="Oval 622"/>
          <p:cNvSpPr/>
          <p:nvPr/>
        </p:nvSpPr>
        <p:spPr>
          <a:xfrm>
            <a:off x="860013" y="618833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4" name="Oval 623"/>
          <p:cNvSpPr/>
          <p:nvPr/>
        </p:nvSpPr>
        <p:spPr>
          <a:xfrm>
            <a:off x="349470" y="623988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5" name="Oval 624"/>
          <p:cNvSpPr/>
          <p:nvPr/>
        </p:nvSpPr>
        <p:spPr>
          <a:xfrm>
            <a:off x="2586481" y="611028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6" name="Oval 625"/>
          <p:cNvSpPr/>
          <p:nvPr/>
        </p:nvSpPr>
        <p:spPr>
          <a:xfrm>
            <a:off x="3550553" y="58390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7" name="Oval 626"/>
          <p:cNvSpPr/>
          <p:nvPr/>
        </p:nvSpPr>
        <p:spPr>
          <a:xfrm>
            <a:off x="1279587" y="586169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8" name="Oval 627"/>
          <p:cNvSpPr/>
          <p:nvPr/>
        </p:nvSpPr>
        <p:spPr>
          <a:xfrm>
            <a:off x="2818942" y="59210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9" name="Oval 628"/>
          <p:cNvSpPr/>
          <p:nvPr/>
        </p:nvSpPr>
        <p:spPr>
          <a:xfrm>
            <a:off x="1911056" y="600348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0" name="Oval 629"/>
          <p:cNvSpPr/>
          <p:nvPr/>
        </p:nvSpPr>
        <p:spPr>
          <a:xfrm>
            <a:off x="3128982" y="609040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1" name="Oval 630"/>
          <p:cNvSpPr/>
          <p:nvPr/>
        </p:nvSpPr>
        <p:spPr>
          <a:xfrm>
            <a:off x="1314406" y="630427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2" name="Oval 631"/>
          <p:cNvSpPr/>
          <p:nvPr/>
        </p:nvSpPr>
        <p:spPr>
          <a:xfrm>
            <a:off x="2236173" y="574252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3" name="Oval 632"/>
          <p:cNvSpPr/>
          <p:nvPr/>
        </p:nvSpPr>
        <p:spPr>
          <a:xfrm>
            <a:off x="1649167" y="58869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4" name="Oval 633"/>
          <p:cNvSpPr/>
          <p:nvPr/>
        </p:nvSpPr>
        <p:spPr>
          <a:xfrm>
            <a:off x="1022004" y="61174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5" name="Oval 634"/>
          <p:cNvSpPr/>
          <p:nvPr/>
        </p:nvSpPr>
        <p:spPr>
          <a:xfrm>
            <a:off x="3457051" y="651953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6" name="Oval 635"/>
          <p:cNvSpPr/>
          <p:nvPr/>
        </p:nvSpPr>
        <p:spPr>
          <a:xfrm>
            <a:off x="3448045" y="562117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7" name="Oval 636"/>
          <p:cNvSpPr/>
          <p:nvPr/>
        </p:nvSpPr>
        <p:spPr>
          <a:xfrm>
            <a:off x="1598920" y="571459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8" name="Oval 637"/>
          <p:cNvSpPr/>
          <p:nvPr/>
        </p:nvSpPr>
        <p:spPr>
          <a:xfrm>
            <a:off x="2235373" y="651307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9" name="Oval 638"/>
          <p:cNvSpPr/>
          <p:nvPr/>
        </p:nvSpPr>
        <p:spPr>
          <a:xfrm>
            <a:off x="1042290" y="643217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0" name="Oval 639"/>
          <p:cNvSpPr/>
          <p:nvPr/>
        </p:nvSpPr>
        <p:spPr>
          <a:xfrm>
            <a:off x="2891132" y="648073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1" name="Oval 640"/>
          <p:cNvSpPr/>
          <p:nvPr/>
        </p:nvSpPr>
        <p:spPr>
          <a:xfrm>
            <a:off x="610446" y="563753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2" name="Oval 641"/>
          <p:cNvSpPr/>
          <p:nvPr/>
        </p:nvSpPr>
        <p:spPr>
          <a:xfrm>
            <a:off x="422323" y="591828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3" name="Oval 642"/>
          <p:cNvSpPr/>
          <p:nvPr/>
        </p:nvSpPr>
        <p:spPr>
          <a:xfrm>
            <a:off x="541291" y="637646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4" name="Oval 643"/>
          <p:cNvSpPr/>
          <p:nvPr/>
        </p:nvSpPr>
        <p:spPr>
          <a:xfrm>
            <a:off x="2549195" y="598201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5" name="Oval 644"/>
          <p:cNvSpPr/>
          <p:nvPr/>
        </p:nvSpPr>
        <p:spPr>
          <a:xfrm>
            <a:off x="1958423" y="62649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6" name="Oval 645"/>
          <p:cNvSpPr/>
          <p:nvPr/>
        </p:nvSpPr>
        <p:spPr>
          <a:xfrm>
            <a:off x="2930214" y="612394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7" name="Oval 646"/>
          <p:cNvSpPr/>
          <p:nvPr/>
        </p:nvSpPr>
        <p:spPr>
          <a:xfrm>
            <a:off x="1709767" y="564240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8" name="Oval 647"/>
          <p:cNvSpPr/>
          <p:nvPr/>
        </p:nvSpPr>
        <p:spPr>
          <a:xfrm>
            <a:off x="3722396" y="594801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9" name="Oval 648"/>
          <p:cNvSpPr/>
          <p:nvPr/>
        </p:nvSpPr>
        <p:spPr>
          <a:xfrm>
            <a:off x="2042303" y="652695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0" name="Oval 649"/>
          <p:cNvSpPr/>
          <p:nvPr/>
        </p:nvSpPr>
        <p:spPr>
          <a:xfrm>
            <a:off x="2369999" y="564878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1" name="Oval 650"/>
          <p:cNvSpPr/>
          <p:nvPr/>
        </p:nvSpPr>
        <p:spPr>
          <a:xfrm>
            <a:off x="3289605" y="623269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652" name="Straight Connector 651"/>
          <p:cNvCxnSpPr/>
          <p:nvPr/>
        </p:nvCxnSpPr>
        <p:spPr>
          <a:xfrm>
            <a:off x="3893720" y="5073122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653" name="Straight Connector 652"/>
          <p:cNvCxnSpPr/>
          <p:nvPr/>
        </p:nvCxnSpPr>
        <p:spPr>
          <a:xfrm flipH="1">
            <a:off x="204749" y="6667923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654" name="Straight Connector 653"/>
          <p:cNvCxnSpPr/>
          <p:nvPr/>
        </p:nvCxnSpPr>
        <p:spPr>
          <a:xfrm>
            <a:off x="218035" y="5070422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715" name="Rectangle 714"/>
          <p:cNvSpPr/>
          <p:nvPr/>
        </p:nvSpPr>
        <p:spPr>
          <a:xfrm>
            <a:off x="4256992" y="5587597"/>
            <a:ext cx="3667567" cy="1069681"/>
          </a:xfrm>
          <a:prstGeom prst="rect">
            <a:avLst/>
          </a:prstGeom>
          <a:solidFill>
            <a:srgbClr val="D7F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6" name="Oval 715"/>
          <p:cNvSpPr/>
          <p:nvPr/>
        </p:nvSpPr>
        <p:spPr>
          <a:xfrm>
            <a:off x="7478882" y="61625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7" name="Oval 716"/>
          <p:cNvSpPr/>
          <p:nvPr/>
        </p:nvSpPr>
        <p:spPr>
          <a:xfrm>
            <a:off x="5739059" y="63265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8" name="Oval 717"/>
          <p:cNvSpPr/>
          <p:nvPr/>
        </p:nvSpPr>
        <p:spPr>
          <a:xfrm>
            <a:off x="6687460" y="65096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9" name="Oval 718"/>
          <p:cNvSpPr/>
          <p:nvPr/>
        </p:nvSpPr>
        <p:spPr>
          <a:xfrm>
            <a:off x="6112431" y="63616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0" name="Oval 719"/>
          <p:cNvSpPr/>
          <p:nvPr/>
        </p:nvSpPr>
        <p:spPr>
          <a:xfrm>
            <a:off x="7290897" y="569336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1" name="Oval 720"/>
          <p:cNvSpPr/>
          <p:nvPr/>
        </p:nvSpPr>
        <p:spPr>
          <a:xfrm>
            <a:off x="7721045" y="57065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2" name="Oval 721"/>
          <p:cNvSpPr/>
          <p:nvPr/>
        </p:nvSpPr>
        <p:spPr>
          <a:xfrm>
            <a:off x="7265996" y="64565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3" name="Oval 722"/>
          <p:cNvSpPr/>
          <p:nvPr/>
        </p:nvSpPr>
        <p:spPr>
          <a:xfrm>
            <a:off x="5173776" y="61986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4" name="Oval 723"/>
          <p:cNvSpPr/>
          <p:nvPr/>
        </p:nvSpPr>
        <p:spPr>
          <a:xfrm>
            <a:off x="6399833" y="607837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5" name="Oval 724"/>
          <p:cNvSpPr/>
          <p:nvPr/>
        </p:nvSpPr>
        <p:spPr>
          <a:xfrm>
            <a:off x="6980647" y="59869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6" name="Oval 725"/>
          <p:cNvSpPr/>
          <p:nvPr/>
        </p:nvSpPr>
        <p:spPr>
          <a:xfrm>
            <a:off x="6721441" y="566671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7" name="Oval 726"/>
          <p:cNvSpPr/>
          <p:nvPr/>
        </p:nvSpPr>
        <p:spPr>
          <a:xfrm>
            <a:off x="7734029" y="64500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8" name="Oval 727"/>
          <p:cNvSpPr/>
          <p:nvPr/>
        </p:nvSpPr>
        <p:spPr>
          <a:xfrm>
            <a:off x="6782544" y="60454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9" name="Oval 728"/>
          <p:cNvSpPr/>
          <p:nvPr/>
        </p:nvSpPr>
        <p:spPr>
          <a:xfrm>
            <a:off x="7452558" y="58469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7648855" y="60569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1" name="Oval 730"/>
          <p:cNvSpPr/>
          <p:nvPr/>
        </p:nvSpPr>
        <p:spPr>
          <a:xfrm>
            <a:off x="7005129" y="56945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2" name="Oval 731"/>
          <p:cNvSpPr/>
          <p:nvPr/>
        </p:nvSpPr>
        <p:spPr>
          <a:xfrm>
            <a:off x="7005129" y="56945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3" name="Oval 732"/>
          <p:cNvSpPr/>
          <p:nvPr/>
        </p:nvSpPr>
        <p:spPr>
          <a:xfrm>
            <a:off x="7157529" y="58469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4" name="Oval 733"/>
          <p:cNvSpPr/>
          <p:nvPr/>
        </p:nvSpPr>
        <p:spPr>
          <a:xfrm>
            <a:off x="7157529" y="58469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5" name="Oval 734"/>
          <p:cNvSpPr/>
          <p:nvPr/>
        </p:nvSpPr>
        <p:spPr>
          <a:xfrm>
            <a:off x="7309929" y="59993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6" name="Oval 735"/>
          <p:cNvSpPr/>
          <p:nvPr/>
        </p:nvSpPr>
        <p:spPr>
          <a:xfrm>
            <a:off x="4437512" y="648442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7" name="Oval 736"/>
          <p:cNvSpPr/>
          <p:nvPr/>
        </p:nvSpPr>
        <p:spPr>
          <a:xfrm>
            <a:off x="4717320" y="58391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8" name="Oval 737"/>
          <p:cNvSpPr/>
          <p:nvPr/>
        </p:nvSpPr>
        <p:spPr>
          <a:xfrm>
            <a:off x="5543611" y="64152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9" name="Oval 738"/>
          <p:cNvSpPr/>
          <p:nvPr/>
        </p:nvSpPr>
        <p:spPr>
          <a:xfrm>
            <a:off x="5968982" y="64152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0" name="Oval 739"/>
          <p:cNvSpPr/>
          <p:nvPr/>
        </p:nvSpPr>
        <p:spPr>
          <a:xfrm>
            <a:off x="5275973" y="647097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1" name="Oval 740"/>
          <p:cNvSpPr/>
          <p:nvPr/>
        </p:nvSpPr>
        <p:spPr>
          <a:xfrm>
            <a:off x="4889795" y="60454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2" name="Oval 741"/>
          <p:cNvSpPr/>
          <p:nvPr/>
        </p:nvSpPr>
        <p:spPr>
          <a:xfrm>
            <a:off x="4335120" y="57065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3" name="Oval 742"/>
          <p:cNvSpPr/>
          <p:nvPr/>
        </p:nvSpPr>
        <p:spPr>
          <a:xfrm>
            <a:off x="4564757" y="606134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4" name="Oval 743"/>
          <p:cNvSpPr/>
          <p:nvPr/>
        </p:nvSpPr>
        <p:spPr>
          <a:xfrm>
            <a:off x="5695503" y="65543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5" name="Oval 744"/>
          <p:cNvSpPr/>
          <p:nvPr/>
        </p:nvSpPr>
        <p:spPr>
          <a:xfrm>
            <a:off x="4724518" y="65195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6" name="Oval 745"/>
          <p:cNvSpPr/>
          <p:nvPr/>
        </p:nvSpPr>
        <p:spPr>
          <a:xfrm>
            <a:off x="4668372" y="62189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7" name="Oval 746"/>
          <p:cNvSpPr/>
          <p:nvPr/>
        </p:nvSpPr>
        <p:spPr>
          <a:xfrm>
            <a:off x="5197380" y="56933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8" name="Oval 747"/>
          <p:cNvSpPr/>
          <p:nvPr/>
        </p:nvSpPr>
        <p:spPr>
          <a:xfrm>
            <a:off x="5330479" y="61024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9" name="Oval 748"/>
          <p:cNvSpPr/>
          <p:nvPr/>
        </p:nvSpPr>
        <p:spPr>
          <a:xfrm>
            <a:off x="6542462" y="57294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0" name="Oval 749"/>
          <p:cNvSpPr/>
          <p:nvPr/>
        </p:nvSpPr>
        <p:spPr>
          <a:xfrm>
            <a:off x="5887817" y="56704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1" name="Oval 750"/>
          <p:cNvSpPr/>
          <p:nvPr/>
        </p:nvSpPr>
        <p:spPr>
          <a:xfrm>
            <a:off x="7445340" y="63626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2" name="Oval 751"/>
          <p:cNvSpPr/>
          <p:nvPr/>
        </p:nvSpPr>
        <p:spPr>
          <a:xfrm>
            <a:off x="6952045" y="634609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3" name="Oval 752"/>
          <p:cNvSpPr/>
          <p:nvPr/>
        </p:nvSpPr>
        <p:spPr>
          <a:xfrm>
            <a:off x="5577383" y="603327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4" name="Oval 753"/>
          <p:cNvSpPr/>
          <p:nvPr/>
        </p:nvSpPr>
        <p:spPr>
          <a:xfrm>
            <a:off x="6399833" y="58818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5" name="Oval 754"/>
          <p:cNvSpPr/>
          <p:nvPr/>
        </p:nvSpPr>
        <p:spPr>
          <a:xfrm>
            <a:off x="4919722" y="639878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6" name="Oval 755"/>
          <p:cNvSpPr/>
          <p:nvPr/>
        </p:nvSpPr>
        <p:spPr>
          <a:xfrm>
            <a:off x="7121434" y="62800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7" name="Oval 756"/>
          <p:cNvSpPr/>
          <p:nvPr/>
        </p:nvSpPr>
        <p:spPr>
          <a:xfrm>
            <a:off x="5492483" y="57346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8" name="Oval 757"/>
          <p:cNvSpPr/>
          <p:nvPr/>
        </p:nvSpPr>
        <p:spPr>
          <a:xfrm>
            <a:off x="6516138" y="62909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9" name="Oval 758"/>
          <p:cNvSpPr/>
          <p:nvPr/>
        </p:nvSpPr>
        <p:spPr>
          <a:xfrm>
            <a:off x="5874504" y="58876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0" name="Oval 759"/>
          <p:cNvSpPr/>
          <p:nvPr/>
        </p:nvSpPr>
        <p:spPr>
          <a:xfrm>
            <a:off x="6068709" y="61385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1" name="Oval 760"/>
          <p:cNvSpPr/>
          <p:nvPr/>
        </p:nvSpPr>
        <p:spPr>
          <a:xfrm>
            <a:off x="5765180" y="61572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2" name="Oval 761"/>
          <p:cNvSpPr/>
          <p:nvPr/>
        </p:nvSpPr>
        <p:spPr>
          <a:xfrm>
            <a:off x="6221109" y="62909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3" name="Oval 762"/>
          <p:cNvSpPr/>
          <p:nvPr/>
        </p:nvSpPr>
        <p:spPr>
          <a:xfrm>
            <a:off x="6221109" y="62909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4" name="Oval 763"/>
          <p:cNvSpPr/>
          <p:nvPr/>
        </p:nvSpPr>
        <p:spPr>
          <a:xfrm>
            <a:off x="6373509" y="644333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5" name="Oval 764"/>
          <p:cNvSpPr/>
          <p:nvPr/>
        </p:nvSpPr>
        <p:spPr>
          <a:xfrm>
            <a:off x="4936034" y="568935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6" name="Oval 765"/>
          <p:cNvSpPr/>
          <p:nvPr/>
        </p:nvSpPr>
        <p:spPr>
          <a:xfrm>
            <a:off x="6734091" y="627868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7" name="Oval 766"/>
          <p:cNvSpPr/>
          <p:nvPr/>
        </p:nvSpPr>
        <p:spPr>
          <a:xfrm>
            <a:off x="7631282" y="63149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8" name="Oval 767"/>
          <p:cNvSpPr/>
          <p:nvPr/>
        </p:nvSpPr>
        <p:spPr>
          <a:xfrm>
            <a:off x="6763279" y="580952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9" name="Oval 768"/>
          <p:cNvSpPr/>
          <p:nvPr/>
        </p:nvSpPr>
        <p:spPr>
          <a:xfrm>
            <a:off x="5555720" y="621633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0" name="Oval 769"/>
          <p:cNvSpPr/>
          <p:nvPr/>
        </p:nvSpPr>
        <p:spPr>
          <a:xfrm>
            <a:off x="5097467" y="591462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1" name="Oval 770"/>
          <p:cNvSpPr/>
          <p:nvPr/>
        </p:nvSpPr>
        <p:spPr>
          <a:xfrm>
            <a:off x="6082887" y="58577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2" name="Oval 771"/>
          <p:cNvSpPr/>
          <p:nvPr/>
        </p:nvSpPr>
        <p:spPr>
          <a:xfrm>
            <a:off x="6240104" y="603542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3" name="Oval 772"/>
          <p:cNvSpPr/>
          <p:nvPr/>
        </p:nvSpPr>
        <p:spPr>
          <a:xfrm>
            <a:off x="4881844" y="619103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4" name="Oval 773"/>
          <p:cNvSpPr/>
          <p:nvPr/>
        </p:nvSpPr>
        <p:spPr>
          <a:xfrm>
            <a:off x="4371301" y="624258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5" name="Oval 774"/>
          <p:cNvSpPr/>
          <p:nvPr/>
        </p:nvSpPr>
        <p:spPr>
          <a:xfrm>
            <a:off x="6608312" y="611298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6" name="Oval 775"/>
          <p:cNvSpPr/>
          <p:nvPr/>
        </p:nvSpPr>
        <p:spPr>
          <a:xfrm>
            <a:off x="7572384" y="58417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7" name="Oval 776"/>
          <p:cNvSpPr/>
          <p:nvPr/>
        </p:nvSpPr>
        <p:spPr>
          <a:xfrm>
            <a:off x="5301418" y="586439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8" name="Oval 777"/>
          <p:cNvSpPr/>
          <p:nvPr/>
        </p:nvSpPr>
        <p:spPr>
          <a:xfrm>
            <a:off x="6840773" y="59237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9" name="Oval 778"/>
          <p:cNvSpPr/>
          <p:nvPr/>
        </p:nvSpPr>
        <p:spPr>
          <a:xfrm>
            <a:off x="5932887" y="600618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0" name="Oval 779"/>
          <p:cNvSpPr/>
          <p:nvPr/>
        </p:nvSpPr>
        <p:spPr>
          <a:xfrm>
            <a:off x="7150813" y="609310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1" name="Oval 780"/>
          <p:cNvSpPr/>
          <p:nvPr/>
        </p:nvSpPr>
        <p:spPr>
          <a:xfrm>
            <a:off x="5336237" y="630697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2" name="Oval 781"/>
          <p:cNvSpPr/>
          <p:nvPr/>
        </p:nvSpPr>
        <p:spPr>
          <a:xfrm>
            <a:off x="6258004" y="574522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3" name="Oval 782"/>
          <p:cNvSpPr/>
          <p:nvPr/>
        </p:nvSpPr>
        <p:spPr>
          <a:xfrm>
            <a:off x="5670998" y="58896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4" name="Oval 783"/>
          <p:cNvSpPr/>
          <p:nvPr/>
        </p:nvSpPr>
        <p:spPr>
          <a:xfrm>
            <a:off x="5043835" y="61201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5" name="Oval 784"/>
          <p:cNvSpPr/>
          <p:nvPr/>
        </p:nvSpPr>
        <p:spPr>
          <a:xfrm>
            <a:off x="7478882" y="652223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6" name="Oval 785"/>
          <p:cNvSpPr/>
          <p:nvPr/>
        </p:nvSpPr>
        <p:spPr>
          <a:xfrm>
            <a:off x="7469876" y="562387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7" name="Oval 786"/>
          <p:cNvSpPr/>
          <p:nvPr/>
        </p:nvSpPr>
        <p:spPr>
          <a:xfrm>
            <a:off x="5620751" y="571729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8" name="Oval 787"/>
          <p:cNvSpPr/>
          <p:nvPr/>
        </p:nvSpPr>
        <p:spPr>
          <a:xfrm>
            <a:off x="6257204" y="651577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89" name="Oval 788"/>
          <p:cNvSpPr/>
          <p:nvPr/>
        </p:nvSpPr>
        <p:spPr>
          <a:xfrm>
            <a:off x="5064121" y="643487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0" name="Oval 789"/>
          <p:cNvSpPr/>
          <p:nvPr/>
        </p:nvSpPr>
        <p:spPr>
          <a:xfrm>
            <a:off x="6912963" y="648343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1" name="Oval 790"/>
          <p:cNvSpPr/>
          <p:nvPr/>
        </p:nvSpPr>
        <p:spPr>
          <a:xfrm>
            <a:off x="4632277" y="564023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2" name="Oval 791"/>
          <p:cNvSpPr/>
          <p:nvPr/>
        </p:nvSpPr>
        <p:spPr>
          <a:xfrm>
            <a:off x="4444154" y="592098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3" name="Oval 792"/>
          <p:cNvSpPr/>
          <p:nvPr/>
        </p:nvSpPr>
        <p:spPr>
          <a:xfrm>
            <a:off x="4563122" y="637916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4" name="Oval 793"/>
          <p:cNvSpPr/>
          <p:nvPr/>
        </p:nvSpPr>
        <p:spPr>
          <a:xfrm>
            <a:off x="6571026" y="598471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5" name="Oval 794"/>
          <p:cNvSpPr/>
          <p:nvPr/>
        </p:nvSpPr>
        <p:spPr>
          <a:xfrm>
            <a:off x="5980254" y="62676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6" name="Oval 795"/>
          <p:cNvSpPr/>
          <p:nvPr/>
        </p:nvSpPr>
        <p:spPr>
          <a:xfrm>
            <a:off x="6952045" y="612664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99" name="Oval 798"/>
          <p:cNvSpPr/>
          <p:nvPr/>
        </p:nvSpPr>
        <p:spPr>
          <a:xfrm>
            <a:off x="5731598" y="564510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00" name="Oval 799"/>
          <p:cNvSpPr/>
          <p:nvPr/>
        </p:nvSpPr>
        <p:spPr>
          <a:xfrm>
            <a:off x="7744227" y="595071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01" name="Oval 800"/>
          <p:cNvSpPr/>
          <p:nvPr/>
        </p:nvSpPr>
        <p:spPr>
          <a:xfrm>
            <a:off x="6064134" y="652965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02" name="Oval 801"/>
          <p:cNvSpPr/>
          <p:nvPr/>
        </p:nvSpPr>
        <p:spPr>
          <a:xfrm>
            <a:off x="6391830" y="565148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03" name="Oval 802"/>
          <p:cNvSpPr/>
          <p:nvPr/>
        </p:nvSpPr>
        <p:spPr>
          <a:xfrm>
            <a:off x="7311436" y="623539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804" name="Straight Connector 803"/>
          <p:cNvCxnSpPr/>
          <p:nvPr/>
        </p:nvCxnSpPr>
        <p:spPr>
          <a:xfrm>
            <a:off x="7915551" y="5075822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805" name="Straight Connector 804"/>
          <p:cNvCxnSpPr/>
          <p:nvPr/>
        </p:nvCxnSpPr>
        <p:spPr>
          <a:xfrm flipH="1">
            <a:off x="4226580" y="6670623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806" name="Straight Connector 805"/>
          <p:cNvCxnSpPr/>
          <p:nvPr/>
        </p:nvCxnSpPr>
        <p:spPr>
          <a:xfrm>
            <a:off x="4239866" y="5073122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814" name="Arc 813"/>
          <p:cNvSpPr/>
          <p:nvPr/>
        </p:nvSpPr>
        <p:spPr>
          <a:xfrm>
            <a:off x="5683251" y="5770872"/>
            <a:ext cx="721702" cy="751467"/>
          </a:xfrm>
          <a:prstGeom prst="arc">
            <a:avLst>
              <a:gd name="adj1" fmla="val 5976505"/>
              <a:gd name="adj2" fmla="val 14812977"/>
            </a:avLst>
          </a:prstGeom>
          <a:ln w="34925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6" name="Straight Connector 815"/>
          <p:cNvCxnSpPr/>
          <p:nvPr/>
        </p:nvCxnSpPr>
        <p:spPr>
          <a:xfrm>
            <a:off x="7856843" y="2961151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817" name="Straight Connector 816"/>
          <p:cNvCxnSpPr/>
          <p:nvPr/>
        </p:nvCxnSpPr>
        <p:spPr>
          <a:xfrm flipH="1">
            <a:off x="4167872" y="4555952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818" name="Oval 817"/>
          <p:cNvSpPr/>
          <p:nvPr/>
        </p:nvSpPr>
        <p:spPr>
          <a:xfrm>
            <a:off x="7411166" y="405062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1" name="Oval 820"/>
          <p:cNvSpPr/>
          <p:nvPr/>
        </p:nvSpPr>
        <p:spPr>
          <a:xfrm>
            <a:off x="6619744" y="439771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2" name="Oval 821"/>
          <p:cNvSpPr/>
          <p:nvPr/>
        </p:nvSpPr>
        <p:spPr>
          <a:xfrm>
            <a:off x="5896428" y="330802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3" name="Oval 822"/>
          <p:cNvSpPr/>
          <p:nvPr/>
        </p:nvSpPr>
        <p:spPr>
          <a:xfrm>
            <a:off x="7223181" y="358139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4" name="Oval 823"/>
          <p:cNvSpPr/>
          <p:nvPr/>
        </p:nvSpPr>
        <p:spPr>
          <a:xfrm>
            <a:off x="7653329" y="35945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6" name="Oval 825"/>
          <p:cNvSpPr/>
          <p:nvPr/>
        </p:nvSpPr>
        <p:spPr>
          <a:xfrm>
            <a:off x="6678733" y="34650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7" name="Oval 826"/>
          <p:cNvSpPr/>
          <p:nvPr/>
        </p:nvSpPr>
        <p:spPr>
          <a:xfrm>
            <a:off x="7660910" y="328742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29" name="Oval 828"/>
          <p:cNvSpPr/>
          <p:nvPr/>
        </p:nvSpPr>
        <p:spPr>
          <a:xfrm>
            <a:off x="7198280" y="43445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0" name="Oval 829"/>
          <p:cNvSpPr/>
          <p:nvPr/>
        </p:nvSpPr>
        <p:spPr>
          <a:xfrm>
            <a:off x="5106060" y="40867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1" name="Oval 830"/>
          <p:cNvSpPr/>
          <p:nvPr/>
        </p:nvSpPr>
        <p:spPr>
          <a:xfrm>
            <a:off x="7268537" y="33258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2" name="Oval 831"/>
          <p:cNvSpPr/>
          <p:nvPr/>
        </p:nvSpPr>
        <p:spPr>
          <a:xfrm>
            <a:off x="6889721" y="32286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3" name="Oval 832"/>
          <p:cNvSpPr/>
          <p:nvPr/>
        </p:nvSpPr>
        <p:spPr>
          <a:xfrm>
            <a:off x="6332117" y="396640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4" name="Oval 833"/>
          <p:cNvSpPr/>
          <p:nvPr/>
        </p:nvSpPr>
        <p:spPr>
          <a:xfrm>
            <a:off x="6912931" y="38749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5" name="Oval 834"/>
          <p:cNvSpPr/>
          <p:nvPr/>
        </p:nvSpPr>
        <p:spPr>
          <a:xfrm>
            <a:off x="7080042" y="34301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6" name="Oval 835"/>
          <p:cNvSpPr/>
          <p:nvPr/>
        </p:nvSpPr>
        <p:spPr>
          <a:xfrm>
            <a:off x="7080042" y="34301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7" name="Oval 836"/>
          <p:cNvSpPr/>
          <p:nvPr/>
        </p:nvSpPr>
        <p:spPr>
          <a:xfrm>
            <a:off x="7593019" y="43313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8" name="Oval 837"/>
          <p:cNvSpPr/>
          <p:nvPr/>
        </p:nvSpPr>
        <p:spPr>
          <a:xfrm>
            <a:off x="6714828" y="39335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39" name="Oval 838"/>
          <p:cNvSpPr/>
          <p:nvPr/>
        </p:nvSpPr>
        <p:spPr>
          <a:xfrm>
            <a:off x="7384842" y="37349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0" name="Oval 839"/>
          <p:cNvSpPr/>
          <p:nvPr/>
        </p:nvSpPr>
        <p:spPr>
          <a:xfrm>
            <a:off x="7581139" y="394493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1" name="Oval 840"/>
          <p:cNvSpPr/>
          <p:nvPr/>
        </p:nvSpPr>
        <p:spPr>
          <a:xfrm>
            <a:off x="6937413" y="35825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2" name="Oval 841"/>
          <p:cNvSpPr/>
          <p:nvPr/>
        </p:nvSpPr>
        <p:spPr>
          <a:xfrm>
            <a:off x="6937413" y="35825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3" name="Oval 842"/>
          <p:cNvSpPr/>
          <p:nvPr/>
        </p:nvSpPr>
        <p:spPr>
          <a:xfrm>
            <a:off x="7089813" y="37349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4" name="Oval 843"/>
          <p:cNvSpPr/>
          <p:nvPr/>
        </p:nvSpPr>
        <p:spPr>
          <a:xfrm>
            <a:off x="7089813" y="37349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5" name="Oval 844"/>
          <p:cNvSpPr/>
          <p:nvPr/>
        </p:nvSpPr>
        <p:spPr>
          <a:xfrm>
            <a:off x="7242213" y="38873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6" name="Oval 845"/>
          <p:cNvSpPr/>
          <p:nvPr/>
        </p:nvSpPr>
        <p:spPr>
          <a:xfrm>
            <a:off x="4369796" y="43724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7" name="Oval 846"/>
          <p:cNvSpPr/>
          <p:nvPr/>
        </p:nvSpPr>
        <p:spPr>
          <a:xfrm>
            <a:off x="4649604" y="372719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48" name="Oval 847"/>
          <p:cNvSpPr/>
          <p:nvPr/>
        </p:nvSpPr>
        <p:spPr>
          <a:xfrm>
            <a:off x="5475895" y="43032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0" name="Oval 849"/>
          <p:cNvSpPr/>
          <p:nvPr/>
        </p:nvSpPr>
        <p:spPr>
          <a:xfrm>
            <a:off x="5901266" y="43032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1" name="Oval 850"/>
          <p:cNvSpPr/>
          <p:nvPr/>
        </p:nvSpPr>
        <p:spPr>
          <a:xfrm>
            <a:off x="5553489" y="32456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2" name="Oval 851"/>
          <p:cNvSpPr/>
          <p:nvPr/>
        </p:nvSpPr>
        <p:spPr>
          <a:xfrm>
            <a:off x="5208257" y="43590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4" name="Oval 853"/>
          <p:cNvSpPr/>
          <p:nvPr/>
        </p:nvSpPr>
        <p:spPr>
          <a:xfrm>
            <a:off x="4822079" y="39335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5" name="Oval 854"/>
          <p:cNvSpPr/>
          <p:nvPr/>
        </p:nvSpPr>
        <p:spPr>
          <a:xfrm>
            <a:off x="4267404" y="35945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6" name="Oval 855"/>
          <p:cNvSpPr/>
          <p:nvPr/>
        </p:nvSpPr>
        <p:spPr>
          <a:xfrm>
            <a:off x="4497041" y="39493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7" name="Oval 856"/>
          <p:cNvSpPr/>
          <p:nvPr/>
        </p:nvSpPr>
        <p:spPr>
          <a:xfrm>
            <a:off x="5627787" y="444234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58" name="Oval 857"/>
          <p:cNvSpPr/>
          <p:nvPr/>
        </p:nvSpPr>
        <p:spPr>
          <a:xfrm>
            <a:off x="4917565" y="31975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1" name="Oval 860"/>
          <p:cNvSpPr/>
          <p:nvPr/>
        </p:nvSpPr>
        <p:spPr>
          <a:xfrm>
            <a:off x="4402393" y="329980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2" name="Oval 861"/>
          <p:cNvSpPr/>
          <p:nvPr/>
        </p:nvSpPr>
        <p:spPr>
          <a:xfrm>
            <a:off x="4656802" y="44075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3" name="Oval 862"/>
          <p:cNvSpPr/>
          <p:nvPr/>
        </p:nvSpPr>
        <p:spPr>
          <a:xfrm>
            <a:off x="4600656" y="41069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4" name="Oval 863"/>
          <p:cNvSpPr/>
          <p:nvPr/>
        </p:nvSpPr>
        <p:spPr>
          <a:xfrm>
            <a:off x="4774936" y="33499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5" name="Oval 864"/>
          <p:cNvSpPr/>
          <p:nvPr/>
        </p:nvSpPr>
        <p:spPr>
          <a:xfrm>
            <a:off x="5029927" y="383604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6" name="Oval 865"/>
          <p:cNvSpPr/>
          <p:nvPr/>
        </p:nvSpPr>
        <p:spPr>
          <a:xfrm>
            <a:off x="5253132" y="33499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7" name="Oval 866"/>
          <p:cNvSpPr/>
          <p:nvPr/>
        </p:nvSpPr>
        <p:spPr>
          <a:xfrm>
            <a:off x="5129664" y="35813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69" name="Oval 868"/>
          <p:cNvSpPr/>
          <p:nvPr/>
        </p:nvSpPr>
        <p:spPr>
          <a:xfrm>
            <a:off x="5262763" y="39904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1" name="Oval 870"/>
          <p:cNvSpPr/>
          <p:nvPr/>
        </p:nvSpPr>
        <p:spPr>
          <a:xfrm>
            <a:off x="6303241" y="33980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3" name="Oval 872"/>
          <p:cNvSpPr/>
          <p:nvPr/>
        </p:nvSpPr>
        <p:spPr>
          <a:xfrm>
            <a:off x="6474746" y="36174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4" name="Oval 873"/>
          <p:cNvSpPr/>
          <p:nvPr/>
        </p:nvSpPr>
        <p:spPr>
          <a:xfrm>
            <a:off x="5820101" y="35584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5" name="Oval 874"/>
          <p:cNvSpPr/>
          <p:nvPr/>
        </p:nvSpPr>
        <p:spPr>
          <a:xfrm>
            <a:off x="7377624" y="42507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6" name="Oval 875"/>
          <p:cNvSpPr/>
          <p:nvPr/>
        </p:nvSpPr>
        <p:spPr>
          <a:xfrm>
            <a:off x="6027317" y="34650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7" name="Oval 876"/>
          <p:cNvSpPr/>
          <p:nvPr/>
        </p:nvSpPr>
        <p:spPr>
          <a:xfrm>
            <a:off x="6884329" y="42341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8" name="Oval 877"/>
          <p:cNvSpPr/>
          <p:nvPr/>
        </p:nvSpPr>
        <p:spPr>
          <a:xfrm>
            <a:off x="5509667" y="39213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79" name="Oval 878"/>
          <p:cNvSpPr/>
          <p:nvPr/>
        </p:nvSpPr>
        <p:spPr>
          <a:xfrm>
            <a:off x="6332117" y="37698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0" name="Oval 879"/>
          <p:cNvSpPr/>
          <p:nvPr/>
        </p:nvSpPr>
        <p:spPr>
          <a:xfrm>
            <a:off x="5616237" y="347292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1" name="Oval 880"/>
          <p:cNvSpPr/>
          <p:nvPr/>
        </p:nvSpPr>
        <p:spPr>
          <a:xfrm>
            <a:off x="6516308" y="32536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2" name="Oval 881"/>
          <p:cNvSpPr/>
          <p:nvPr/>
        </p:nvSpPr>
        <p:spPr>
          <a:xfrm>
            <a:off x="4852006" y="428681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3" name="Oval 882"/>
          <p:cNvSpPr/>
          <p:nvPr/>
        </p:nvSpPr>
        <p:spPr>
          <a:xfrm>
            <a:off x="6143622" y="38741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4" name="Oval 883"/>
          <p:cNvSpPr/>
          <p:nvPr/>
        </p:nvSpPr>
        <p:spPr>
          <a:xfrm>
            <a:off x="7053718" y="41680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5" name="Oval 884"/>
          <p:cNvSpPr/>
          <p:nvPr/>
        </p:nvSpPr>
        <p:spPr>
          <a:xfrm>
            <a:off x="5424767" y="36226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6" name="Oval 885"/>
          <p:cNvSpPr/>
          <p:nvPr/>
        </p:nvSpPr>
        <p:spPr>
          <a:xfrm>
            <a:off x="6583649" y="381178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7" name="Oval 886"/>
          <p:cNvSpPr/>
          <p:nvPr/>
        </p:nvSpPr>
        <p:spPr>
          <a:xfrm>
            <a:off x="6448422" y="41789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8" name="Oval 887"/>
          <p:cNvSpPr/>
          <p:nvPr/>
        </p:nvSpPr>
        <p:spPr>
          <a:xfrm>
            <a:off x="5806788" y="37756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89" name="Oval 888"/>
          <p:cNvSpPr/>
          <p:nvPr/>
        </p:nvSpPr>
        <p:spPr>
          <a:xfrm>
            <a:off x="6000993" y="40265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0" name="Oval 889"/>
          <p:cNvSpPr/>
          <p:nvPr/>
        </p:nvSpPr>
        <p:spPr>
          <a:xfrm>
            <a:off x="5697464" y="404524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1" name="Oval 890"/>
          <p:cNvSpPr/>
          <p:nvPr/>
        </p:nvSpPr>
        <p:spPr>
          <a:xfrm>
            <a:off x="6153393" y="41789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2" name="Oval 891"/>
          <p:cNvSpPr/>
          <p:nvPr/>
        </p:nvSpPr>
        <p:spPr>
          <a:xfrm>
            <a:off x="6153393" y="41789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3" name="Oval 892"/>
          <p:cNvSpPr/>
          <p:nvPr/>
        </p:nvSpPr>
        <p:spPr>
          <a:xfrm>
            <a:off x="6305793" y="43313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4" name="Oval 893"/>
          <p:cNvSpPr/>
          <p:nvPr/>
        </p:nvSpPr>
        <p:spPr>
          <a:xfrm>
            <a:off x="4868318" y="357738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5" name="Oval 894"/>
          <p:cNvSpPr/>
          <p:nvPr/>
        </p:nvSpPr>
        <p:spPr>
          <a:xfrm>
            <a:off x="6666375" y="416671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6" name="Oval 895"/>
          <p:cNvSpPr/>
          <p:nvPr/>
        </p:nvSpPr>
        <p:spPr>
          <a:xfrm>
            <a:off x="7563566" y="420302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7" name="Oval 896"/>
          <p:cNvSpPr/>
          <p:nvPr/>
        </p:nvSpPr>
        <p:spPr>
          <a:xfrm>
            <a:off x="6341888" y="321459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8" name="Oval 897"/>
          <p:cNvSpPr/>
          <p:nvPr/>
        </p:nvSpPr>
        <p:spPr>
          <a:xfrm>
            <a:off x="5488004" y="410436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99" name="Oval 898"/>
          <p:cNvSpPr/>
          <p:nvPr/>
        </p:nvSpPr>
        <p:spPr>
          <a:xfrm>
            <a:off x="5185182" y="320774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0" name="Oval 899"/>
          <p:cNvSpPr/>
          <p:nvPr/>
        </p:nvSpPr>
        <p:spPr>
          <a:xfrm>
            <a:off x="6015171" y="374582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1" name="Oval 900"/>
          <p:cNvSpPr/>
          <p:nvPr/>
        </p:nvSpPr>
        <p:spPr>
          <a:xfrm>
            <a:off x="7520829" y="334081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2" name="Oval 901"/>
          <p:cNvSpPr/>
          <p:nvPr/>
        </p:nvSpPr>
        <p:spPr>
          <a:xfrm>
            <a:off x="4814128" y="407906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3" name="Oval 902"/>
          <p:cNvSpPr/>
          <p:nvPr/>
        </p:nvSpPr>
        <p:spPr>
          <a:xfrm>
            <a:off x="4303585" y="413061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4" name="Oval 903"/>
          <p:cNvSpPr/>
          <p:nvPr/>
        </p:nvSpPr>
        <p:spPr>
          <a:xfrm>
            <a:off x="7504668" y="37297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5" name="Oval 904"/>
          <p:cNvSpPr/>
          <p:nvPr/>
        </p:nvSpPr>
        <p:spPr>
          <a:xfrm>
            <a:off x="5233702" y="375242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6" name="Oval 905"/>
          <p:cNvSpPr/>
          <p:nvPr/>
        </p:nvSpPr>
        <p:spPr>
          <a:xfrm>
            <a:off x="6871790" y="337199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8" name="Oval 907"/>
          <p:cNvSpPr/>
          <p:nvPr/>
        </p:nvSpPr>
        <p:spPr>
          <a:xfrm>
            <a:off x="6190288" y="36332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09" name="Oval 908"/>
          <p:cNvSpPr/>
          <p:nvPr/>
        </p:nvSpPr>
        <p:spPr>
          <a:xfrm>
            <a:off x="7384842" y="34553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0" name="Oval 909"/>
          <p:cNvSpPr/>
          <p:nvPr/>
        </p:nvSpPr>
        <p:spPr>
          <a:xfrm>
            <a:off x="5071939" y="334986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1" name="Oval 910"/>
          <p:cNvSpPr/>
          <p:nvPr/>
        </p:nvSpPr>
        <p:spPr>
          <a:xfrm>
            <a:off x="6189488" y="440380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2" name="Oval 911"/>
          <p:cNvSpPr/>
          <p:nvPr/>
        </p:nvSpPr>
        <p:spPr>
          <a:xfrm>
            <a:off x="4996405" y="432290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3" name="Oval 912"/>
          <p:cNvSpPr/>
          <p:nvPr/>
        </p:nvSpPr>
        <p:spPr>
          <a:xfrm>
            <a:off x="6845247" y="437146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4" name="Oval 913"/>
          <p:cNvSpPr/>
          <p:nvPr/>
        </p:nvSpPr>
        <p:spPr>
          <a:xfrm>
            <a:off x="4580969" y="340431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5" name="Oval 914"/>
          <p:cNvSpPr/>
          <p:nvPr/>
        </p:nvSpPr>
        <p:spPr>
          <a:xfrm>
            <a:off x="4376438" y="380900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7" name="Oval 916"/>
          <p:cNvSpPr/>
          <p:nvPr/>
        </p:nvSpPr>
        <p:spPr>
          <a:xfrm>
            <a:off x="5912538" y="415564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8" name="Oval 917"/>
          <p:cNvSpPr/>
          <p:nvPr/>
        </p:nvSpPr>
        <p:spPr>
          <a:xfrm>
            <a:off x="6884329" y="401467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19" name="Oval 918"/>
          <p:cNvSpPr/>
          <p:nvPr/>
        </p:nvSpPr>
        <p:spPr>
          <a:xfrm>
            <a:off x="5976602" y="442426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20" name="Oval 919"/>
          <p:cNvSpPr/>
          <p:nvPr/>
        </p:nvSpPr>
        <p:spPr>
          <a:xfrm>
            <a:off x="7012627" y="322422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21" name="Oval 920"/>
          <p:cNvSpPr/>
          <p:nvPr/>
        </p:nvSpPr>
        <p:spPr>
          <a:xfrm>
            <a:off x="5446535" y="345894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22" name="Oval 921"/>
          <p:cNvSpPr/>
          <p:nvPr/>
        </p:nvSpPr>
        <p:spPr>
          <a:xfrm>
            <a:off x="6480156" y="395685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23" name="Oval 922"/>
          <p:cNvSpPr/>
          <p:nvPr/>
        </p:nvSpPr>
        <p:spPr>
          <a:xfrm>
            <a:off x="4662429" y="322840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935" name="Straight Connector 934"/>
          <p:cNvCxnSpPr/>
          <p:nvPr/>
        </p:nvCxnSpPr>
        <p:spPr>
          <a:xfrm>
            <a:off x="4181158" y="2958451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938" name="Arc 937"/>
          <p:cNvSpPr/>
          <p:nvPr/>
        </p:nvSpPr>
        <p:spPr>
          <a:xfrm rot="10800000">
            <a:off x="5735165" y="5752531"/>
            <a:ext cx="721702" cy="751467"/>
          </a:xfrm>
          <a:prstGeom prst="arc">
            <a:avLst>
              <a:gd name="adj1" fmla="val 5976505"/>
              <a:gd name="adj2" fmla="val 14812977"/>
            </a:avLst>
          </a:prstGeom>
          <a:ln w="34925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9" name="Straight Arrow Connector 938"/>
          <p:cNvCxnSpPr/>
          <p:nvPr/>
        </p:nvCxnSpPr>
        <p:spPr>
          <a:xfrm>
            <a:off x="5765180" y="4664128"/>
            <a:ext cx="900120" cy="890872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9" name="Straight Connector 948"/>
          <p:cNvCxnSpPr/>
          <p:nvPr/>
        </p:nvCxnSpPr>
        <p:spPr>
          <a:xfrm>
            <a:off x="4198993" y="3379498"/>
            <a:ext cx="3683336" cy="3845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0" name="Oval 949"/>
          <p:cNvSpPr/>
          <p:nvPr/>
        </p:nvSpPr>
        <p:spPr>
          <a:xfrm>
            <a:off x="7410129" y="32446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41" y="2159586"/>
            <a:ext cx="20547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Above 86 K</a:t>
            </a:r>
          </a:p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holomictic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59" name="TextBox 958"/>
          <p:cNvSpPr txBox="1"/>
          <p:nvPr/>
        </p:nvSpPr>
        <p:spPr>
          <a:xfrm>
            <a:off x="3995253" y="1890285"/>
            <a:ext cx="40348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84 - 86 K</a:t>
            </a:r>
          </a:p>
          <a:p>
            <a:pPr algn="ctr"/>
            <a:r>
              <a:rPr lang="en-US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Polymictic</a:t>
            </a:r>
            <a:r>
              <a:rPr lang="en-US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holomictic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0" name="TextBox 959"/>
          <p:cNvSpPr txBox="1"/>
          <p:nvPr/>
        </p:nvSpPr>
        <p:spPr>
          <a:xfrm>
            <a:off x="9379564" y="2188139"/>
            <a:ext cx="20712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Below 84 K</a:t>
            </a:r>
          </a:p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meromictic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1" name="Title 1"/>
          <p:cNvSpPr>
            <a:spLocks noGrp="1"/>
          </p:cNvSpPr>
          <p:nvPr>
            <p:ph type="title"/>
          </p:nvPr>
        </p:nvSpPr>
        <p:spPr>
          <a:xfrm>
            <a:off x="285750" y="365126"/>
            <a:ext cx="11574556" cy="1037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Methane evaporation causes compositional changes that can causes temperature-dependent stratification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 observe this stratification behavior experimentally between 84 and 87 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7962" r="51354" b="22223"/>
          <a:stretch/>
        </p:blipFill>
        <p:spPr>
          <a:xfrm>
            <a:off x="1689100" y="1993900"/>
            <a:ext cx="4178300" cy="410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17962" r="16468" b="22223"/>
          <a:stretch/>
        </p:blipFill>
        <p:spPr>
          <a:xfrm>
            <a:off x="6475445" y="1993900"/>
            <a:ext cx="4152122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8367" y="6168379"/>
            <a:ext cx="761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1:1 </a:t>
            </a:r>
            <a:r>
              <a:rPr lang="en-US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methane:ethane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saturated with 1.5 bar nitrogen at 85K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temperature and composition changes take mixture across the liquidus curve, ice will form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0923" r="8039" b="5998"/>
          <a:stretch/>
        </p:blipFill>
        <p:spPr>
          <a:xfrm>
            <a:off x="1527463" y="1690688"/>
            <a:ext cx="9137074" cy="48667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3383" y="2198833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</a:rPr>
              <a:t>?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We are using U. Arkansas’ Titan test chamber to find the liquidus curve of </a:t>
            </a:r>
            <a:r>
              <a:rPr lang="en-US" dirty="0"/>
              <a:t>a CH</a:t>
            </a:r>
            <a:r>
              <a:rPr lang="en-US" baseline="-25000" dirty="0"/>
              <a:t>4</a:t>
            </a:r>
            <a:r>
              <a:rPr lang="en-US" dirty="0"/>
              <a:t>-C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 smtClean="0"/>
              <a:t> mixture on Titan</a:t>
            </a:r>
            <a:endParaRPr lang="en-US" dirty="0"/>
          </a:p>
        </p:txBody>
      </p:sp>
      <p:pic>
        <p:nvPicPr>
          <p:cNvPr id="5" name="Picture 4" descr="Snap_00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47" y="1911928"/>
            <a:ext cx="5123508" cy="362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nap_0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7" y="1911928"/>
            <a:ext cx="5209634" cy="36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024939" y="5710978"/>
            <a:ext cx="301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Solid  C</a:t>
            </a:r>
            <a:r>
              <a:rPr lang="en-US" sz="2800" baseline="-25000" dirty="0" smtClean="0">
                <a:solidFill>
                  <a:srgbClr val="00B0F0"/>
                </a:solidFill>
              </a:rPr>
              <a:t>2</a:t>
            </a:r>
            <a:r>
              <a:rPr lang="en-US" sz="2800" dirty="0" smtClean="0">
                <a:solidFill>
                  <a:srgbClr val="00B0F0"/>
                </a:solidFill>
              </a:rPr>
              <a:t>H</a:t>
            </a:r>
            <a:r>
              <a:rPr lang="en-US" sz="2800" baseline="-25000" dirty="0" smtClean="0">
                <a:solidFill>
                  <a:srgbClr val="00B0F0"/>
                </a:solidFill>
              </a:rPr>
              <a:t>6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4894" y="5710978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Liquid C</a:t>
            </a:r>
            <a:r>
              <a:rPr lang="en-US" sz="2800" baseline="-25000" dirty="0" smtClean="0">
                <a:solidFill>
                  <a:srgbClr val="00B0F0"/>
                </a:solidFill>
              </a:rPr>
              <a:t>2</a:t>
            </a:r>
            <a:r>
              <a:rPr lang="en-US" sz="2800" dirty="0" smtClean="0">
                <a:solidFill>
                  <a:srgbClr val="00B0F0"/>
                </a:solidFill>
              </a:rPr>
              <a:t>H</a:t>
            </a:r>
            <a:r>
              <a:rPr lang="en-US" sz="2800" baseline="-25000" dirty="0" smtClean="0">
                <a:solidFill>
                  <a:srgbClr val="00B0F0"/>
                </a:solidFill>
              </a:rPr>
              <a:t>6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813" y="119921"/>
            <a:ext cx="11907188" cy="12056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are currently mapping the CH</a:t>
            </a:r>
            <a:r>
              <a:rPr lang="en-US" baseline="-25000" dirty="0" smtClean="0"/>
              <a:t>4</a:t>
            </a:r>
            <a:r>
              <a:rPr lang="en-US" dirty="0" smtClean="0"/>
              <a:t>-C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-N</a:t>
            </a:r>
            <a:r>
              <a:rPr lang="en-US" baseline="-25000" dirty="0" smtClean="0"/>
              <a:t>2</a:t>
            </a:r>
            <a:r>
              <a:rPr lang="en-US" dirty="0" smtClean="0"/>
              <a:t> solidus &amp; liquidus curves under Titan’s conditions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060" r="8116" b="30711"/>
          <a:stretch/>
        </p:blipFill>
        <p:spPr>
          <a:xfrm>
            <a:off x="2989376" y="1325563"/>
            <a:ext cx="6498061" cy="5454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5727" y="3534141"/>
            <a:ext cx="189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Omar et al. (1962)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9186864" y="3903473"/>
            <a:ext cx="828670" cy="1654365"/>
          </a:xfrm>
          <a:prstGeom prst="straightConnector1">
            <a:avLst/>
          </a:prstGeom>
          <a:ln w="222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246410" y="5668833"/>
            <a:ext cx="2539317" cy="471794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785727" y="5788885"/>
            <a:ext cx="2001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Inferred from Hanley et al. (2016)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an </a:t>
            </a:r>
            <a:r>
              <a:rPr lang="en-US" dirty="0" err="1" smtClean="0"/>
              <a:t>evaporatively</a:t>
            </a:r>
            <a:r>
              <a:rPr lang="en-US" dirty="0" smtClean="0"/>
              <a:t> cooled </a:t>
            </a: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-C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pond on Titan cross the liquidus curve?  </a:t>
            </a:r>
            <a:endParaRPr lang="en-US" dirty="0"/>
          </a:p>
        </p:txBody>
      </p:sp>
      <p:sp>
        <p:nvSpPr>
          <p:cNvPr id="204" name="Rectangle 203"/>
          <p:cNvSpPr/>
          <p:nvPr/>
        </p:nvSpPr>
        <p:spPr>
          <a:xfrm>
            <a:off x="4603139" y="3475957"/>
            <a:ext cx="3667567" cy="154544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205" name="Straight Connector 204"/>
          <p:cNvCxnSpPr/>
          <p:nvPr/>
        </p:nvCxnSpPr>
        <p:spPr>
          <a:xfrm>
            <a:off x="8270706" y="3437241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206" name="Straight Connector 205"/>
          <p:cNvCxnSpPr/>
          <p:nvPr/>
        </p:nvCxnSpPr>
        <p:spPr>
          <a:xfrm flipH="1">
            <a:off x="4581735" y="5032042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207" name="Oval 206"/>
          <p:cNvSpPr/>
          <p:nvPr/>
        </p:nvSpPr>
        <p:spPr>
          <a:xfrm>
            <a:off x="7825029" y="452671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6193768" y="361348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7586580" y="35717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7033607" y="48738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6310291" y="378411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7637044" y="405748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8067192" y="40706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7825029" y="36495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7092596" y="39411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8074773" y="376351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977429" y="35982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7612143" y="48206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5519923" y="45628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7682400" y="38019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7303584" y="363878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745980" y="444249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7326794" y="43510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7493905" y="39062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7493905" y="39062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8006882" y="48074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7128691" y="440960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7798705" y="42110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7995002" y="44210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7351276" y="40586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7351276" y="40586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7503676" y="42110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7503676" y="42110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7656076" y="436345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4783659" y="48485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5063467" y="42032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5889758" y="47793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5814952" y="35693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6315129" y="47793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5967352" y="37217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5622120" y="48350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5519923" y="35693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5235942" y="440960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4681267" y="40706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4910904" y="44254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6041650" y="49184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5331428" y="36736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4972154" y="351362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4754206" y="35773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4816256" y="377589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5070665" y="48836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5014519" y="458308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5188799" y="38260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5443790" y="431213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5666995" y="38260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5543527" y="40574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5238558" y="35088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5676626" y="44665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6492141" y="35828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6717104" y="38741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6080354" y="35088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6888609" y="40935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6233964" y="40345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7791487" y="472680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6441180" y="39411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7298192" y="471021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5923530" y="439739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6745980" y="42459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6030100" y="39490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6930171" y="37297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5265869" y="47629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6557485" y="43502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7467581" y="46441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5838630" y="40987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6997512" y="428787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6862285" y="46550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6220651" y="425177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6414856" y="45026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6111327" y="45213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6567256" y="46550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6567256" y="46550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6719656" y="48074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5282181" y="405347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7080238" y="464280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7977429" y="467911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7065135" y="357738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5901867" y="458045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5675275" y="363754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6429034" y="422191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7934692" y="381690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5227991" y="455515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4717448" y="460670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7918531" y="420587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5647565" y="42285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7285653" y="384808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7782004" y="352605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6604151" y="410934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7798705" y="393148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5485802" y="382595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6603351" y="487989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5410268" y="479899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7259110" y="48475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4994832" y="388040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4790301" y="428509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6775137" y="352007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6326401" y="463173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7298192" y="449076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0" name="Oval 389"/>
          <p:cNvSpPr/>
          <p:nvPr/>
        </p:nvSpPr>
        <p:spPr>
          <a:xfrm>
            <a:off x="6390465" y="490035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1" name="Oval 390"/>
          <p:cNvSpPr/>
          <p:nvPr/>
        </p:nvSpPr>
        <p:spPr>
          <a:xfrm>
            <a:off x="7416678" y="352088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5860398" y="393503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3" name="Oval 392"/>
          <p:cNvSpPr/>
          <p:nvPr/>
        </p:nvSpPr>
        <p:spPr>
          <a:xfrm>
            <a:off x="6894019" y="443294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4" name="Oval 393"/>
          <p:cNvSpPr/>
          <p:nvPr/>
        </p:nvSpPr>
        <p:spPr>
          <a:xfrm>
            <a:off x="5085300" y="368567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00" name="Straight Connector 399"/>
          <p:cNvCxnSpPr/>
          <p:nvPr/>
        </p:nvCxnSpPr>
        <p:spPr>
          <a:xfrm>
            <a:off x="4595021" y="3434541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405" name="Oval 404"/>
          <p:cNvSpPr/>
          <p:nvPr/>
        </p:nvSpPr>
        <p:spPr>
          <a:xfrm>
            <a:off x="5747465" y="29084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6" name="Oval 405"/>
          <p:cNvSpPr/>
          <p:nvPr/>
        </p:nvSpPr>
        <p:spPr>
          <a:xfrm>
            <a:off x="7689160" y="30327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5026853" y="313382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7029040" y="28469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6625377" y="30906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2" name="Straight Arrow Connector 411"/>
          <p:cNvCxnSpPr/>
          <p:nvPr/>
        </p:nvCxnSpPr>
        <p:spPr>
          <a:xfrm flipH="1" flipV="1">
            <a:off x="5481521" y="2511022"/>
            <a:ext cx="247948" cy="3232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flipH="1" flipV="1">
            <a:off x="4869396" y="2724545"/>
            <a:ext cx="155898" cy="3308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/>
          <p:nvPr/>
        </p:nvCxnSpPr>
        <p:spPr>
          <a:xfrm flipH="1" flipV="1">
            <a:off x="6641252" y="2688509"/>
            <a:ext cx="17567" cy="3487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flipV="1">
            <a:off x="7086246" y="2487816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flipV="1">
            <a:off x="7753830" y="2651724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val 422"/>
          <p:cNvSpPr/>
          <p:nvPr/>
        </p:nvSpPr>
        <p:spPr>
          <a:xfrm>
            <a:off x="2884959" y="37929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4" name="Oval 423"/>
          <p:cNvSpPr/>
          <p:nvPr/>
        </p:nvSpPr>
        <p:spPr>
          <a:xfrm>
            <a:off x="2903715" y="410225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5" name="Oval 424"/>
          <p:cNvSpPr/>
          <p:nvPr/>
        </p:nvSpPr>
        <p:spPr>
          <a:xfrm>
            <a:off x="2884959" y="438842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3022545" y="3636775"/>
            <a:ext cx="102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methane</a:t>
            </a:r>
            <a:endParaRPr lang="en-US" dirty="0"/>
          </a:p>
        </p:txBody>
      </p:sp>
      <p:sp>
        <p:nvSpPr>
          <p:cNvPr id="427" name="TextBox 426"/>
          <p:cNvSpPr txBox="1"/>
          <p:nvPr/>
        </p:nvSpPr>
        <p:spPr>
          <a:xfrm>
            <a:off x="3031983" y="3921981"/>
            <a:ext cx="8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ethane</a:t>
            </a:r>
            <a:endParaRPr lang="en-US" dirty="0"/>
          </a:p>
        </p:txBody>
      </p:sp>
      <p:sp>
        <p:nvSpPr>
          <p:cNvPr id="428" name="TextBox 427"/>
          <p:cNvSpPr txBox="1"/>
          <p:nvPr/>
        </p:nvSpPr>
        <p:spPr>
          <a:xfrm>
            <a:off x="3029336" y="4206953"/>
            <a:ext cx="97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02" y="-69586"/>
            <a:ext cx="12042098" cy="1325563"/>
          </a:xfrm>
        </p:spPr>
        <p:txBody>
          <a:bodyPr/>
          <a:lstStyle/>
          <a:p>
            <a:r>
              <a:rPr lang="en-US" dirty="0" smtClean="0"/>
              <a:t>At 90 K, only a (nearly) pure </a:t>
            </a:r>
            <a:r>
              <a:rPr lang="en-US" smtClean="0"/>
              <a:t>C</a:t>
            </a:r>
            <a:r>
              <a:rPr lang="en-US" baseline="-25000" smtClean="0"/>
              <a:t>2</a:t>
            </a:r>
            <a:r>
              <a:rPr lang="en-US" smtClean="0"/>
              <a:t>H</a:t>
            </a:r>
            <a:r>
              <a:rPr lang="en-US" baseline="-25000" smtClean="0"/>
              <a:t>6</a:t>
            </a:r>
            <a:r>
              <a:rPr lang="en-US" smtClean="0"/>
              <a:t>-N</a:t>
            </a:r>
            <a:r>
              <a:rPr lang="en-US" baseline="-25000" smtClean="0"/>
              <a:t>2</a:t>
            </a:r>
            <a:r>
              <a:rPr lang="en-US" smtClean="0"/>
              <a:t> mixture freezes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060" r="8116" b="30711"/>
          <a:stretch/>
        </p:blipFill>
        <p:spPr>
          <a:xfrm>
            <a:off x="2833436" y="1111640"/>
            <a:ext cx="6498061" cy="545405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47741" y="1517033"/>
            <a:ext cx="419725" cy="25180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49" y="365125"/>
            <a:ext cx="11919626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Density-driven mixing </a:t>
            </a:r>
            <a:r>
              <a:rPr lang="en-US" smtClean="0"/>
              <a:t>will cause </a:t>
            </a:r>
            <a:r>
              <a:rPr lang="en-US" dirty="0" smtClean="0"/>
              <a:t>ethane to precipitate out of the entire pond </a:t>
            </a:r>
            <a:r>
              <a:rPr lang="en-US" dirty="0"/>
              <a:t>b</a:t>
            </a:r>
            <a:r>
              <a:rPr lang="en-US" dirty="0" smtClean="0"/>
              <a:t>ulk if it becomes enriched enough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3300" r="8017" b="824"/>
          <a:stretch/>
        </p:blipFill>
        <p:spPr>
          <a:xfrm>
            <a:off x="1017917" y="1690688"/>
            <a:ext cx="9885872" cy="4946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8156" y="1934679"/>
            <a:ext cx="316779" cy="3968798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7537" y="4075500"/>
            <a:ext cx="730307" cy="17699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 flipH="1" flipV="1">
            <a:off x="4830330" y="3429003"/>
            <a:ext cx="730307" cy="17699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 flipH="1" flipV="1">
            <a:off x="2026545" y="2706098"/>
            <a:ext cx="730307" cy="17699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3035174" y="4746895"/>
            <a:ext cx="362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Likely region 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026545" y="3898503"/>
            <a:ext cx="1008630" cy="1025388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575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At Titan temperatures, CH</a:t>
            </a:r>
            <a:r>
              <a:rPr lang="en-US" baseline="-25000" dirty="0" smtClean="0"/>
              <a:t>4</a:t>
            </a:r>
            <a:r>
              <a:rPr lang="en-US" dirty="0" smtClean="0"/>
              <a:t>-C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-N</a:t>
            </a:r>
            <a:r>
              <a:rPr lang="en-US" baseline="-25000" dirty="0" smtClean="0"/>
              <a:t>2</a:t>
            </a:r>
            <a:r>
              <a:rPr lang="en-US" dirty="0" smtClean="0"/>
              <a:t> mixtures are highly non-ideal (molecules interact)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060" r="8116" b="30711"/>
          <a:stretch/>
        </p:blipFill>
        <p:spPr>
          <a:xfrm>
            <a:off x="2788461" y="1126630"/>
            <a:ext cx="6498061" cy="5454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At 86 K, a mixture crosses the liquidus curve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171605" y="2101650"/>
            <a:ext cx="419725" cy="25180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32911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 86 K, pond would overturn prior to forming ice </a:t>
            </a:r>
            <a:r>
              <a:rPr lang="en-US" dirty="0" smtClean="0">
                <a:sym typeface="Wingdings"/>
              </a:rPr>
              <a:t> ice would form throughout pond bulk </a:t>
            </a:r>
            <a:r>
              <a:rPr lang="en-US" smtClean="0">
                <a:sym typeface="Wingdings"/>
              </a:rPr>
              <a:t>when holomictic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546390" y="4983370"/>
            <a:ext cx="743921" cy="22289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6492999" y="4838700"/>
            <a:ext cx="3965451" cy="43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6504154" y="4829408"/>
            <a:ext cx="0" cy="101114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7700723" y="4721413"/>
            <a:ext cx="655475" cy="33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5246574" y="1933303"/>
            <a:ext cx="426432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93031" y="2781695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Probable region </a:t>
            </a:r>
            <a:r>
              <a:rPr lang="en-US" dirty="0" smtClean="0">
                <a:solidFill>
                  <a:schemeClr val="bg1"/>
                </a:solidFill>
              </a:rPr>
              <a:t>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477069" y="2958692"/>
            <a:ext cx="515965" cy="29769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086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199213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At 85 K, liquidus curve is likely around a methane fraction of ~0.4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060" r="8116" b="30711"/>
          <a:stretch/>
        </p:blipFill>
        <p:spPr>
          <a:xfrm>
            <a:off x="3807794" y="1091939"/>
            <a:ext cx="6498061" cy="545405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0801" y="2231639"/>
            <a:ext cx="269824" cy="24173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85 K, surface layer would likely precipitate ice prior to mixing, preserving stratification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2187" r="7371" b="-578"/>
          <a:stretch/>
        </p:blipFill>
        <p:spPr>
          <a:xfrm>
            <a:off x="1518239" y="1628695"/>
            <a:ext cx="9155515" cy="50428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1086" y="1927833"/>
            <a:ext cx="344393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02411" y="2578550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Probable region 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51714" y="2713921"/>
            <a:ext cx="850698" cy="23396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161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8031" cy="1325563"/>
          </a:xfrm>
        </p:spPr>
        <p:txBody>
          <a:bodyPr>
            <a:normAutofit/>
          </a:bodyPr>
          <a:lstStyle/>
          <a:p>
            <a:r>
              <a:rPr lang="en-US" dirty="0"/>
              <a:t>At 85 K, surface layer would likely precipitate ice prior to mixing, preserving stratification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2187" r="7371" b="-578"/>
          <a:stretch/>
        </p:blipFill>
        <p:spPr>
          <a:xfrm>
            <a:off x="1518239" y="1628695"/>
            <a:ext cx="9155515" cy="50428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593415" y="3671487"/>
            <a:ext cx="4928535" cy="683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5593415" y="3671487"/>
            <a:ext cx="4106" cy="216906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402411" y="2578550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Probable region 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1086" y="1927833"/>
            <a:ext cx="344393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51714" y="2713921"/>
            <a:ext cx="850698" cy="23396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03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0" y="365125"/>
            <a:ext cx="11131062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Stratification and overturn determines whether ice forms only at a pond’s surface or throughout its bulk</a:t>
            </a:r>
            <a:endParaRPr lang="en-US" dirty="0"/>
          </a:p>
        </p:txBody>
      </p:sp>
      <p:sp>
        <p:nvSpPr>
          <p:cNvPr id="10" name="Arc 9"/>
          <p:cNvSpPr/>
          <p:nvPr/>
        </p:nvSpPr>
        <p:spPr>
          <a:xfrm>
            <a:off x="824345" y="3200412"/>
            <a:ext cx="10515600" cy="2013400"/>
          </a:xfrm>
          <a:prstGeom prst="arc">
            <a:avLst>
              <a:gd name="adj1" fmla="val 11629916"/>
              <a:gd name="adj2" fmla="val 13820559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4227" r="8049" b="30950"/>
          <a:stretch/>
        </p:blipFill>
        <p:spPr>
          <a:xfrm>
            <a:off x="2787805" y="1615258"/>
            <a:ext cx="6133172" cy="49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Eventually</a:t>
            </a:r>
            <a:r>
              <a:rPr lang="en-US" smtClean="0"/>
              <a:t>, all the </a:t>
            </a:r>
            <a:r>
              <a:rPr lang="en-US" dirty="0" smtClean="0"/>
              <a:t>remaining methane and nitrogen evaporates, leaving a smooth ice deposit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08121" y="5981936"/>
            <a:ext cx="3667567" cy="9330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993460" y="5943531"/>
            <a:ext cx="3686931" cy="142917"/>
          </a:xfrm>
          <a:custGeom>
            <a:avLst/>
            <a:gdLst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27905 w 3686931"/>
              <a:gd name="connsiteY4" fmla="*/ 283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2601 w 3686931"/>
              <a:gd name="connsiteY11" fmla="*/ 91405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60969 w 3686931"/>
              <a:gd name="connsiteY9" fmla="*/ 32378 h 123250"/>
              <a:gd name="connsiteX10" fmla="*/ 3235076 w 3686931"/>
              <a:gd name="connsiteY10" fmla="*/ 60637 h 123250"/>
              <a:gd name="connsiteX11" fmla="*/ 3172601 w 3686931"/>
              <a:gd name="connsiteY11" fmla="*/ 72667 h 123250"/>
              <a:gd name="connsiteX12" fmla="*/ 3141699 w 3686931"/>
              <a:gd name="connsiteY12" fmla="*/ 3980 h 123250"/>
              <a:gd name="connsiteX13" fmla="*/ 3124661 w 3686931"/>
              <a:gd name="connsiteY13" fmla="*/ 9660 h 123250"/>
              <a:gd name="connsiteX14" fmla="*/ 3090584 w 3686931"/>
              <a:gd name="connsiteY14" fmla="*/ 32378 h 123250"/>
              <a:gd name="connsiteX15" fmla="*/ 3073545 w 3686931"/>
              <a:gd name="connsiteY15" fmla="*/ 43737 h 123250"/>
              <a:gd name="connsiteX16" fmla="*/ 3056506 w 3686931"/>
              <a:gd name="connsiteY16" fmla="*/ 55096 h 123250"/>
              <a:gd name="connsiteX17" fmla="*/ 3039468 w 3686931"/>
              <a:gd name="connsiteY17" fmla="*/ 72134 h 123250"/>
              <a:gd name="connsiteX18" fmla="*/ 3028109 w 3686931"/>
              <a:gd name="connsiteY18" fmla="*/ 89173 h 123250"/>
              <a:gd name="connsiteX19" fmla="*/ 3022429 w 3686931"/>
              <a:gd name="connsiteY19" fmla="*/ 117570 h 123250"/>
              <a:gd name="connsiteX20" fmla="*/ 2931557 w 3686931"/>
              <a:gd name="connsiteY20" fmla="*/ 100532 h 123250"/>
              <a:gd name="connsiteX21" fmla="*/ 2914519 w 3686931"/>
              <a:gd name="connsiteY21" fmla="*/ 94852 h 123250"/>
              <a:gd name="connsiteX22" fmla="*/ 2880442 w 3686931"/>
              <a:gd name="connsiteY22" fmla="*/ 72134 h 123250"/>
              <a:gd name="connsiteX23" fmla="*/ 2840685 w 3686931"/>
              <a:gd name="connsiteY23" fmla="*/ 60775 h 123250"/>
              <a:gd name="connsiteX24" fmla="*/ 2823647 w 3686931"/>
              <a:gd name="connsiteY24" fmla="*/ 55096 h 123250"/>
              <a:gd name="connsiteX25" fmla="*/ 2778211 w 3686931"/>
              <a:gd name="connsiteY25" fmla="*/ 49416 h 123250"/>
              <a:gd name="connsiteX26" fmla="*/ 2744134 w 3686931"/>
              <a:gd name="connsiteY26" fmla="*/ 38057 h 123250"/>
              <a:gd name="connsiteX27" fmla="*/ 2727095 w 3686931"/>
              <a:gd name="connsiteY27" fmla="*/ 32378 h 123250"/>
              <a:gd name="connsiteX28" fmla="*/ 2658941 w 3686931"/>
              <a:gd name="connsiteY28" fmla="*/ 26698 h 123250"/>
              <a:gd name="connsiteX29" fmla="*/ 2437441 w 3686931"/>
              <a:gd name="connsiteY29" fmla="*/ 32378 h 123250"/>
              <a:gd name="connsiteX30" fmla="*/ 2420402 w 3686931"/>
              <a:gd name="connsiteY30" fmla="*/ 38057 h 123250"/>
              <a:gd name="connsiteX31" fmla="*/ 2392005 w 3686931"/>
              <a:gd name="connsiteY31" fmla="*/ 43737 h 123250"/>
              <a:gd name="connsiteX32" fmla="*/ 2374966 w 3686931"/>
              <a:gd name="connsiteY32" fmla="*/ 49416 h 123250"/>
              <a:gd name="connsiteX33" fmla="*/ 2329530 w 3686931"/>
              <a:gd name="connsiteY33" fmla="*/ 60775 h 123250"/>
              <a:gd name="connsiteX34" fmla="*/ 2295453 w 3686931"/>
              <a:gd name="connsiteY34" fmla="*/ 72134 h 123250"/>
              <a:gd name="connsiteX35" fmla="*/ 2272735 w 3686931"/>
              <a:gd name="connsiteY35" fmla="*/ 66455 h 123250"/>
              <a:gd name="connsiteX36" fmla="*/ 2255697 w 3686931"/>
              <a:gd name="connsiteY36" fmla="*/ 55096 h 123250"/>
              <a:gd name="connsiteX37" fmla="*/ 2198902 w 3686931"/>
              <a:gd name="connsiteY37" fmla="*/ 60775 h 123250"/>
              <a:gd name="connsiteX38" fmla="*/ 2079632 w 3686931"/>
              <a:gd name="connsiteY38" fmla="*/ 55096 h 123250"/>
              <a:gd name="connsiteX39" fmla="*/ 1903567 w 3686931"/>
              <a:gd name="connsiteY39" fmla="*/ 43737 h 123250"/>
              <a:gd name="connsiteX40" fmla="*/ 1835413 w 3686931"/>
              <a:gd name="connsiteY40" fmla="*/ 49416 h 123250"/>
              <a:gd name="connsiteX41" fmla="*/ 1801336 w 3686931"/>
              <a:gd name="connsiteY41" fmla="*/ 55096 h 123250"/>
              <a:gd name="connsiteX42" fmla="*/ 1642310 w 3686931"/>
              <a:gd name="connsiteY42" fmla="*/ 66455 h 123250"/>
              <a:gd name="connsiteX43" fmla="*/ 1579836 w 3686931"/>
              <a:gd name="connsiteY43" fmla="*/ 83493 h 123250"/>
              <a:gd name="connsiteX44" fmla="*/ 1562797 w 3686931"/>
              <a:gd name="connsiteY44" fmla="*/ 89173 h 123250"/>
              <a:gd name="connsiteX45" fmla="*/ 1528720 w 3686931"/>
              <a:gd name="connsiteY45" fmla="*/ 72134 h 123250"/>
              <a:gd name="connsiteX46" fmla="*/ 1523041 w 3686931"/>
              <a:gd name="connsiteY46" fmla="*/ 55096 h 123250"/>
              <a:gd name="connsiteX47" fmla="*/ 1506002 w 3686931"/>
              <a:gd name="connsiteY47" fmla="*/ 43737 h 123250"/>
              <a:gd name="connsiteX48" fmla="*/ 1488964 w 3686931"/>
              <a:gd name="connsiteY48" fmla="*/ 26698 h 123250"/>
              <a:gd name="connsiteX49" fmla="*/ 1267463 w 3686931"/>
              <a:gd name="connsiteY49" fmla="*/ 38057 h 123250"/>
              <a:gd name="connsiteX50" fmla="*/ 1204988 w 3686931"/>
              <a:gd name="connsiteY50" fmla="*/ 49416 h 123250"/>
              <a:gd name="connsiteX51" fmla="*/ 1170911 w 3686931"/>
              <a:gd name="connsiteY51" fmla="*/ 60775 h 123250"/>
              <a:gd name="connsiteX52" fmla="*/ 1153873 w 3686931"/>
              <a:gd name="connsiteY52" fmla="*/ 72134 h 123250"/>
              <a:gd name="connsiteX53" fmla="*/ 1091398 w 3686931"/>
              <a:gd name="connsiteY53" fmla="*/ 83493 h 123250"/>
              <a:gd name="connsiteX54" fmla="*/ 1045962 w 3686931"/>
              <a:gd name="connsiteY54" fmla="*/ 94852 h 123250"/>
              <a:gd name="connsiteX55" fmla="*/ 983488 w 3686931"/>
              <a:gd name="connsiteY55" fmla="*/ 89173 h 123250"/>
              <a:gd name="connsiteX56" fmla="*/ 898295 w 3686931"/>
              <a:gd name="connsiteY56" fmla="*/ 77814 h 123250"/>
              <a:gd name="connsiteX57" fmla="*/ 688154 w 3686931"/>
              <a:gd name="connsiteY57" fmla="*/ 72134 h 123250"/>
              <a:gd name="connsiteX58" fmla="*/ 642718 w 3686931"/>
              <a:gd name="connsiteY58" fmla="*/ 49416 h 123250"/>
              <a:gd name="connsiteX59" fmla="*/ 620000 w 3686931"/>
              <a:gd name="connsiteY59" fmla="*/ 43737 h 123250"/>
              <a:gd name="connsiteX60" fmla="*/ 585923 w 3686931"/>
              <a:gd name="connsiteY60" fmla="*/ 26698 h 123250"/>
              <a:gd name="connsiteX61" fmla="*/ 568884 w 3686931"/>
              <a:gd name="connsiteY61" fmla="*/ 15339 h 123250"/>
              <a:gd name="connsiteX62" fmla="*/ 546166 w 3686931"/>
              <a:gd name="connsiteY62" fmla="*/ 21019 h 123250"/>
              <a:gd name="connsiteX63" fmla="*/ 512089 w 3686931"/>
              <a:gd name="connsiteY63" fmla="*/ 32378 h 123250"/>
              <a:gd name="connsiteX64" fmla="*/ 489371 w 3686931"/>
              <a:gd name="connsiteY64" fmla="*/ 38057 h 123250"/>
              <a:gd name="connsiteX65" fmla="*/ 307627 w 3686931"/>
              <a:gd name="connsiteY65" fmla="*/ 43737 h 123250"/>
              <a:gd name="connsiteX66" fmla="*/ 290588 w 3686931"/>
              <a:gd name="connsiteY66" fmla="*/ 49416 h 123250"/>
              <a:gd name="connsiteX67" fmla="*/ 256511 w 3686931"/>
              <a:gd name="connsiteY67" fmla="*/ 72134 h 123250"/>
              <a:gd name="connsiteX68" fmla="*/ 222434 w 3686931"/>
              <a:gd name="connsiteY68" fmla="*/ 83493 h 123250"/>
              <a:gd name="connsiteX69" fmla="*/ 137242 w 3686931"/>
              <a:gd name="connsiteY69" fmla="*/ 77814 h 123250"/>
              <a:gd name="connsiteX70" fmla="*/ 103165 w 3686931"/>
              <a:gd name="connsiteY70" fmla="*/ 66455 h 123250"/>
              <a:gd name="connsiteX71" fmla="*/ 80447 w 3686931"/>
              <a:gd name="connsiteY71" fmla="*/ 60775 h 123250"/>
              <a:gd name="connsiteX72" fmla="*/ 23652 w 3686931"/>
              <a:gd name="connsiteY72" fmla="*/ 66455 h 123250"/>
              <a:gd name="connsiteX73" fmla="*/ 934 w 3686931"/>
              <a:gd name="connsiteY73" fmla="*/ 72134 h 123250"/>
              <a:gd name="connsiteX74" fmla="*/ 6613 w 3686931"/>
              <a:gd name="connsiteY74" fmla="*/ 89173 h 123250"/>
              <a:gd name="connsiteX75" fmla="*/ 29331 w 3686931"/>
              <a:gd name="connsiteY75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73545 w 3686931"/>
              <a:gd name="connsiteY14" fmla="*/ 43737 h 123250"/>
              <a:gd name="connsiteX15" fmla="*/ 3056506 w 3686931"/>
              <a:gd name="connsiteY15" fmla="*/ 55096 h 123250"/>
              <a:gd name="connsiteX16" fmla="*/ 3039468 w 3686931"/>
              <a:gd name="connsiteY16" fmla="*/ 72134 h 123250"/>
              <a:gd name="connsiteX17" fmla="*/ 3028109 w 3686931"/>
              <a:gd name="connsiteY17" fmla="*/ 89173 h 123250"/>
              <a:gd name="connsiteX18" fmla="*/ 3022429 w 3686931"/>
              <a:gd name="connsiteY18" fmla="*/ 117570 h 123250"/>
              <a:gd name="connsiteX19" fmla="*/ 2931557 w 3686931"/>
              <a:gd name="connsiteY19" fmla="*/ 100532 h 123250"/>
              <a:gd name="connsiteX20" fmla="*/ 2914519 w 3686931"/>
              <a:gd name="connsiteY20" fmla="*/ 94852 h 123250"/>
              <a:gd name="connsiteX21" fmla="*/ 2880442 w 3686931"/>
              <a:gd name="connsiteY21" fmla="*/ 72134 h 123250"/>
              <a:gd name="connsiteX22" fmla="*/ 2840685 w 3686931"/>
              <a:gd name="connsiteY22" fmla="*/ 60775 h 123250"/>
              <a:gd name="connsiteX23" fmla="*/ 2823647 w 3686931"/>
              <a:gd name="connsiteY23" fmla="*/ 55096 h 123250"/>
              <a:gd name="connsiteX24" fmla="*/ 2778211 w 3686931"/>
              <a:gd name="connsiteY24" fmla="*/ 49416 h 123250"/>
              <a:gd name="connsiteX25" fmla="*/ 2744134 w 3686931"/>
              <a:gd name="connsiteY25" fmla="*/ 38057 h 123250"/>
              <a:gd name="connsiteX26" fmla="*/ 2727095 w 3686931"/>
              <a:gd name="connsiteY26" fmla="*/ 32378 h 123250"/>
              <a:gd name="connsiteX27" fmla="*/ 2658941 w 3686931"/>
              <a:gd name="connsiteY27" fmla="*/ 26698 h 123250"/>
              <a:gd name="connsiteX28" fmla="*/ 2437441 w 3686931"/>
              <a:gd name="connsiteY28" fmla="*/ 32378 h 123250"/>
              <a:gd name="connsiteX29" fmla="*/ 2420402 w 3686931"/>
              <a:gd name="connsiteY29" fmla="*/ 38057 h 123250"/>
              <a:gd name="connsiteX30" fmla="*/ 2392005 w 3686931"/>
              <a:gd name="connsiteY30" fmla="*/ 43737 h 123250"/>
              <a:gd name="connsiteX31" fmla="*/ 2374966 w 3686931"/>
              <a:gd name="connsiteY31" fmla="*/ 49416 h 123250"/>
              <a:gd name="connsiteX32" fmla="*/ 2329530 w 3686931"/>
              <a:gd name="connsiteY32" fmla="*/ 60775 h 123250"/>
              <a:gd name="connsiteX33" fmla="*/ 2295453 w 3686931"/>
              <a:gd name="connsiteY33" fmla="*/ 72134 h 123250"/>
              <a:gd name="connsiteX34" fmla="*/ 2272735 w 3686931"/>
              <a:gd name="connsiteY34" fmla="*/ 66455 h 123250"/>
              <a:gd name="connsiteX35" fmla="*/ 2255697 w 3686931"/>
              <a:gd name="connsiteY35" fmla="*/ 55096 h 123250"/>
              <a:gd name="connsiteX36" fmla="*/ 2198902 w 3686931"/>
              <a:gd name="connsiteY36" fmla="*/ 60775 h 123250"/>
              <a:gd name="connsiteX37" fmla="*/ 2079632 w 3686931"/>
              <a:gd name="connsiteY37" fmla="*/ 55096 h 123250"/>
              <a:gd name="connsiteX38" fmla="*/ 1903567 w 3686931"/>
              <a:gd name="connsiteY38" fmla="*/ 43737 h 123250"/>
              <a:gd name="connsiteX39" fmla="*/ 1835413 w 3686931"/>
              <a:gd name="connsiteY39" fmla="*/ 49416 h 123250"/>
              <a:gd name="connsiteX40" fmla="*/ 1801336 w 3686931"/>
              <a:gd name="connsiteY40" fmla="*/ 55096 h 123250"/>
              <a:gd name="connsiteX41" fmla="*/ 1642310 w 3686931"/>
              <a:gd name="connsiteY41" fmla="*/ 66455 h 123250"/>
              <a:gd name="connsiteX42" fmla="*/ 1579836 w 3686931"/>
              <a:gd name="connsiteY42" fmla="*/ 83493 h 123250"/>
              <a:gd name="connsiteX43" fmla="*/ 1562797 w 3686931"/>
              <a:gd name="connsiteY43" fmla="*/ 89173 h 123250"/>
              <a:gd name="connsiteX44" fmla="*/ 1528720 w 3686931"/>
              <a:gd name="connsiteY44" fmla="*/ 72134 h 123250"/>
              <a:gd name="connsiteX45" fmla="*/ 1523041 w 3686931"/>
              <a:gd name="connsiteY45" fmla="*/ 55096 h 123250"/>
              <a:gd name="connsiteX46" fmla="*/ 1506002 w 3686931"/>
              <a:gd name="connsiteY46" fmla="*/ 43737 h 123250"/>
              <a:gd name="connsiteX47" fmla="*/ 1488964 w 3686931"/>
              <a:gd name="connsiteY47" fmla="*/ 26698 h 123250"/>
              <a:gd name="connsiteX48" fmla="*/ 1267463 w 3686931"/>
              <a:gd name="connsiteY48" fmla="*/ 38057 h 123250"/>
              <a:gd name="connsiteX49" fmla="*/ 1204988 w 3686931"/>
              <a:gd name="connsiteY49" fmla="*/ 49416 h 123250"/>
              <a:gd name="connsiteX50" fmla="*/ 1170911 w 3686931"/>
              <a:gd name="connsiteY50" fmla="*/ 60775 h 123250"/>
              <a:gd name="connsiteX51" fmla="*/ 1153873 w 3686931"/>
              <a:gd name="connsiteY51" fmla="*/ 72134 h 123250"/>
              <a:gd name="connsiteX52" fmla="*/ 1091398 w 3686931"/>
              <a:gd name="connsiteY52" fmla="*/ 83493 h 123250"/>
              <a:gd name="connsiteX53" fmla="*/ 1045962 w 3686931"/>
              <a:gd name="connsiteY53" fmla="*/ 94852 h 123250"/>
              <a:gd name="connsiteX54" fmla="*/ 983488 w 3686931"/>
              <a:gd name="connsiteY54" fmla="*/ 89173 h 123250"/>
              <a:gd name="connsiteX55" fmla="*/ 898295 w 3686931"/>
              <a:gd name="connsiteY55" fmla="*/ 77814 h 123250"/>
              <a:gd name="connsiteX56" fmla="*/ 688154 w 3686931"/>
              <a:gd name="connsiteY56" fmla="*/ 72134 h 123250"/>
              <a:gd name="connsiteX57" fmla="*/ 642718 w 3686931"/>
              <a:gd name="connsiteY57" fmla="*/ 49416 h 123250"/>
              <a:gd name="connsiteX58" fmla="*/ 620000 w 3686931"/>
              <a:gd name="connsiteY58" fmla="*/ 43737 h 123250"/>
              <a:gd name="connsiteX59" fmla="*/ 585923 w 3686931"/>
              <a:gd name="connsiteY59" fmla="*/ 26698 h 123250"/>
              <a:gd name="connsiteX60" fmla="*/ 568884 w 3686931"/>
              <a:gd name="connsiteY60" fmla="*/ 15339 h 123250"/>
              <a:gd name="connsiteX61" fmla="*/ 546166 w 3686931"/>
              <a:gd name="connsiteY61" fmla="*/ 21019 h 123250"/>
              <a:gd name="connsiteX62" fmla="*/ 512089 w 3686931"/>
              <a:gd name="connsiteY62" fmla="*/ 32378 h 123250"/>
              <a:gd name="connsiteX63" fmla="*/ 489371 w 3686931"/>
              <a:gd name="connsiteY63" fmla="*/ 38057 h 123250"/>
              <a:gd name="connsiteX64" fmla="*/ 307627 w 3686931"/>
              <a:gd name="connsiteY64" fmla="*/ 43737 h 123250"/>
              <a:gd name="connsiteX65" fmla="*/ 290588 w 3686931"/>
              <a:gd name="connsiteY65" fmla="*/ 49416 h 123250"/>
              <a:gd name="connsiteX66" fmla="*/ 256511 w 3686931"/>
              <a:gd name="connsiteY66" fmla="*/ 72134 h 123250"/>
              <a:gd name="connsiteX67" fmla="*/ 222434 w 3686931"/>
              <a:gd name="connsiteY67" fmla="*/ 83493 h 123250"/>
              <a:gd name="connsiteX68" fmla="*/ 137242 w 3686931"/>
              <a:gd name="connsiteY68" fmla="*/ 77814 h 123250"/>
              <a:gd name="connsiteX69" fmla="*/ 103165 w 3686931"/>
              <a:gd name="connsiteY69" fmla="*/ 66455 h 123250"/>
              <a:gd name="connsiteX70" fmla="*/ 80447 w 3686931"/>
              <a:gd name="connsiteY70" fmla="*/ 60775 h 123250"/>
              <a:gd name="connsiteX71" fmla="*/ 23652 w 3686931"/>
              <a:gd name="connsiteY71" fmla="*/ 66455 h 123250"/>
              <a:gd name="connsiteX72" fmla="*/ 934 w 3686931"/>
              <a:gd name="connsiteY72" fmla="*/ 72134 h 123250"/>
              <a:gd name="connsiteX73" fmla="*/ 6613 w 3686931"/>
              <a:gd name="connsiteY73" fmla="*/ 89173 h 123250"/>
              <a:gd name="connsiteX74" fmla="*/ 29331 w 3686931"/>
              <a:gd name="connsiteY74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56506 w 3686931"/>
              <a:gd name="connsiteY14" fmla="*/ 55096 h 123250"/>
              <a:gd name="connsiteX15" fmla="*/ 3039468 w 3686931"/>
              <a:gd name="connsiteY15" fmla="*/ 72134 h 123250"/>
              <a:gd name="connsiteX16" fmla="*/ 3028109 w 3686931"/>
              <a:gd name="connsiteY16" fmla="*/ 89173 h 123250"/>
              <a:gd name="connsiteX17" fmla="*/ 3022429 w 3686931"/>
              <a:gd name="connsiteY17" fmla="*/ 117570 h 123250"/>
              <a:gd name="connsiteX18" fmla="*/ 2931557 w 3686931"/>
              <a:gd name="connsiteY18" fmla="*/ 100532 h 123250"/>
              <a:gd name="connsiteX19" fmla="*/ 2914519 w 3686931"/>
              <a:gd name="connsiteY19" fmla="*/ 94852 h 123250"/>
              <a:gd name="connsiteX20" fmla="*/ 2880442 w 3686931"/>
              <a:gd name="connsiteY20" fmla="*/ 72134 h 123250"/>
              <a:gd name="connsiteX21" fmla="*/ 2840685 w 3686931"/>
              <a:gd name="connsiteY21" fmla="*/ 60775 h 123250"/>
              <a:gd name="connsiteX22" fmla="*/ 2823647 w 3686931"/>
              <a:gd name="connsiteY22" fmla="*/ 55096 h 123250"/>
              <a:gd name="connsiteX23" fmla="*/ 2778211 w 3686931"/>
              <a:gd name="connsiteY23" fmla="*/ 49416 h 123250"/>
              <a:gd name="connsiteX24" fmla="*/ 2744134 w 3686931"/>
              <a:gd name="connsiteY24" fmla="*/ 38057 h 123250"/>
              <a:gd name="connsiteX25" fmla="*/ 2727095 w 3686931"/>
              <a:gd name="connsiteY25" fmla="*/ 32378 h 123250"/>
              <a:gd name="connsiteX26" fmla="*/ 2658941 w 3686931"/>
              <a:gd name="connsiteY26" fmla="*/ 26698 h 123250"/>
              <a:gd name="connsiteX27" fmla="*/ 2437441 w 3686931"/>
              <a:gd name="connsiteY27" fmla="*/ 32378 h 123250"/>
              <a:gd name="connsiteX28" fmla="*/ 2420402 w 3686931"/>
              <a:gd name="connsiteY28" fmla="*/ 38057 h 123250"/>
              <a:gd name="connsiteX29" fmla="*/ 2392005 w 3686931"/>
              <a:gd name="connsiteY29" fmla="*/ 43737 h 123250"/>
              <a:gd name="connsiteX30" fmla="*/ 2374966 w 3686931"/>
              <a:gd name="connsiteY30" fmla="*/ 49416 h 123250"/>
              <a:gd name="connsiteX31" fmla="*/ 2329530 w 3686931"/>
              <a:gd name="connsiteY31" fmla="*/ 60775 h 123250"/>
              <a:gd name="connsiteX32" fmla="*/ 2295453 w 3686931"/>
              <a:gd name="connsiteY32" fmla="*/ 72134 h 123250"/>
              <a:gd name="connsiteX33" fmla="*/ 2272735 w 3686931"/>
              <a:gd name="connsiteY33" fmla="*/ 66455 h 123250"/>
              <a:gd name="connsiteX34" fmla="*/ 2255697 w 3686931"/>
              <a:gd name="connsiteY34" fmla="*/ 55096 h 123250"/>
              <a:gd name="connsiteX35" fmla="*/ 2198902 w 3686931"/>
              <a:gd name="connsiteY35" fmla="*/ 60775 h 123250"/>
              <a:gd name="connsiteX36" fmla="*/ 2079632 w 3686931"/>
              <a:gd name="connsiteY36" fmla="*/ 55096 h 123250"/>
              <a:gd name="connsiteX37" fmla="*/ 1903567 w 3686931"/>
              <a:gd name="connsiteY37" fmla="*/ 43737 h 123250"/>
              <a:gd name="connsiteX38" fmla="*/ 1835413 w 3686931"/>
              <a:gd name="connsiteY38" fmla="*/ 49416 h 123250"/>
              <a:gd name="connsiteX39" fmla="*/ 1801336 w 3686931"/>
              <a:gd name="connsiteY39" fmla="*/ 55096 h 123250"/>
              <a:gd name="connsiteX40" fmla="*/ 1642310 w 3686931"/>
              <a:gd name="connsiteY40" fmla="*/ 66455 h 123250"/>
              <a:gd name="connsiteX41" fmla="*/ 1579836 w 3686931"/>
              <a:gd name="connsiteY41" fmla="*/ 83493 h 123250"/>
              <a:gd name="connsiteX42" fmla="*/ 1562797 w 3686931"/>
              <a:gd name="connsiteY42" fmla="*/ 89173 h 123250"/>
              <a:gd name="connsiteX43" fmla="*/ 1528720 w 3686931"/>
              <a:gd name="connsiteY43" fmla="*/ 72134 h 123250"/>
              <a:gd name="connsiteX44" fmla="*/ 1523041 w 3686931"/>
              <a:gd name="connsiteY44" fmla="*/ 55096 h 123250"/>
              <a:gd name="connsiteX45" fmla="*/ 1506002 w 3686931"/>
              <a:gd name="connsiteY45" fmla="*/ 43737 h 123250"/>
              <a:gd name="connsiteX46" fmla="*/ 1488964 w 3686931"/>
              <a:gd name="connsiteY46" fmla="*/ 26698 h 123250"/>
              <a:gd name="connsiteX47" fmla="*/ 1267463 w 3686931"/>
              <a:gd name="connsiteY47" fmla="*/ 38057 h 123250"/>
              <a:gd name="connsiteX48" fmla="*/ 1204988 w 3686931"/>
              <a:gd name="connsiteY48" fmla="*/ 49416 h 123250"/>
              <a:gd name="connsiteX49" fmla="*/ 1170911 w 3686931"/>
              <a:gd name="connsiteY49" fmla="*/ 60775 h 123250"/>
              <a:gd name="connsiteX50" fmla="*/ 1153873 w 3686931"/>
              <a:gd name="connsiteY50" fmla="*/ 72134 h 123250"/>
              <a:gd name="connsiteX51" fmla="*/ 1091398 w 3686931"/>
              <a:gd name="connsiteY51" fmla="*/ 83493 h 123250"/>
              <a:gd name="connsiteX52" fmla="*/ 1045962 w 3686931"/>
              <a:gd name="connsiteY52" fmla="*/ 94852 h 123250"/>
              <a:gd name="connsiteX53" fmla="*/ 983488 w 3686931"/>
              <a:gd name="connsiteY53" fmla="*/ 89173 h 123250"/>
              <a:gd name="connsiteX54" fmla="*/ 898295 w 3686931"/>
              <a:gd name="connsiteY54" fmla="*/ 77814 h 123250"/>
              <a:gd name="connsiteX55" fmla="*/ 688154 w 3686931"/>
              <a:gd name="connsiteY55" fmla="*/ 72134 h 123250"/>
              <a:gd name="connsiteX56" fmla="*/ 642718 w 3686931"/>
              <a:gd name="connsiteY56" fmla="*/ 49416 h 123250"/>
              <a:gd name="connsiteX57" fmla="*/ 620000 w 3686931"/>
              <a:gd name="connsiteY57" fmla="*/ 43737 h 123250"/>
              <a:gd name="connsiteX58" fmla="*/ 585923 w 3686931"/>
              <a:gd name="connsiteY58" fmla="*/ 26698 h 123250"/>
              <a:gd name="connsiteX59" fmla="*/ 568884 w 3686931"/>
              <a:gd name="connsiteY59" fmla="*/ 15339 h 123250"/>
              <a:gd name="connsiteX60" fmla="*/ 546166 w 3686931"/>
              <a:gd name="connsiteY60" fmla="*/ 21019 h 123250"/>
              <a:gd name="connsiteX61" fmla="*/ 512089 w 3686931"/>
              <a:gd name="connsiteY61" fmla="*/ 32378 h 123250"/>
              <a:gd name="connsiteX62" fmla="*/ 489371 w 3686931"/>
              <a:gd name="connsiteY62" fmla="*/ 38057 h 123250"/>
              <a:gd name="connsiteX63" fmla="*/ 307627 w 3686931"/>
              <a:gd name="connsiteY63" fmla="*/ 43737 h 123250"/>
              <a:gd name="connsiteX64" fmla="*/ 290588 w 3686931"/>
              <a:gd name="connsiteY64" fmla="*/ 49416 h 123250"/>
              <a:gd name="connsiteX65" fmla="*/ 256511 w 3686931"/>
              <a:gd name="connsiteY65" fmla="*/ 72134 h 123250"/>
              <a:gd name="connsiteX66" fmla="*/ 222434 w 3686931"/>
              <a:gd name="connsiteY66" fmla="*/ 83493 h 123250"/>
              <a:gd name="connsiteX67" fmla="*/ 137242 w 3686931"/>
              <a:gd name="connsiteY67" fmla="*/ 77814 h 123250"/>
              <a:gd name="connsiteX68" fmla="*/ 103165 w 3686931"/>
              <a:gd name="connsiteY68" fmla="*/ 66455 h 123250"/>
              <a:gd name="connsiteX69" fmla="*/ 80447 w 3686931"/>
              <a:gd name="connsiteY69" fmla="*/ 60775 h 123250"/>
              <a:gd name="connsiteX70" fmla="*/ 23652 w 3686931"/>
              <a:gd name="connsiteY70" fmla="*/ 66455 h 123250"/>
              <a:gd name="connsiteX71" fmla="*/ 934 w 3686931"/>
              <a:gd name="connsiteY71" fmla="*/ 72134 h 123250"/>
              <a:gd name="connsiteX72" fmla="*/ 6613 w 3686931"/>
              <a:gd name="connsiteY72" fmla="*/ 89173 h 123250"/>
              <a:gd name="connsiteX73" fmla="*/ 29331 w 3686931"/>
              <a:gd name="connsiteY73" fmla="*/ 123250 h 123250"/>
              <a:gd name="connsiteX0" fmla="*/ 29331 w 3686931"/>
              <a:gd name="connsiteY0" fmla="*/ 124363 h 124363"/>
              <a:gd name="connsiteX1" fmla="*/ 3686931 w 3686931"/>
              <a:gd name="connsiteY1" fmla="*/ 124363 h 124363"/>
              <a:gd name="connsiteX2" fmla="*/ 3686931 w 3686931"/>
              <a:gd name="connsiteY2" fmla="*/ 124363 h 124363"/>
              <a:gd name="connsiteX3" fmla="*/ 3590380 w 3686931"/>
              <a:gd name="connsiteY3" fmla="*/ 61888 h 124363"/>
              <a:gd name="connsiteX4" fmla="*/ 3543780 w 3686931"/>
              <a:gd name="connsiteY4" fmla="*/ 48873 h 124363"/>
              <a:gd name="connsiteX5" fmla="*/ 3488149 w 3686931"/>
              <a:gd name="connsiteY5" fmla="*/ 50529 h 124363"/>
              <a:gd name="connsiteX6" fmla="*/ 3363200 w 3686931"/>
              <a:gd name="connsiteY6" fmla="*/ 118683 h 124363"/>
              <a:gd name="connsiteX7" fmla="*/ 3306405 w 3686931"/>
              <a:gd name="connsiteY7" fmla="*/ 78927 h 124363"/>
              <a:gd name="connsiteX8" fmla="*/ 3272328 w 3686931"/>
              <a:gd name="connsiteY8" fmla="*/ 50529 h 124363"/>
              <a:gd name="connsiteX9" fmla="*/ 3235076 w 3686931"/>
              <a:gd name="connsiteY9" fmla="*/ 61750 h 124363"/>
              <a:gd name="connsiteX10" fmla="*/ 3172601 w 3686931"/>
              <a:gd name="connsiteY10" fmla="*/ 73780 h 124363"/>
              <a:gd name="connsiteX11" fmla="*/ 3141699 w 3686931"/>
              <a:gd name="connsiteY11" fmla="*/ 5093 h 124363"/>
              <a:gd name="connsiteX12" fmla="*/ 3124661 w 3686931"/>
              <a:gd name="connsiteY12" fmla="*/ 10773 h 124363"/>
              <a:gd name="connsiteX13" fmla="*/ 3056506 w 3686931"/>
              <a:gd name="connsiteY13" fmla="*/ 56209 h 124363"/>
              <a:gd name="connsiteX14" fmla="*/ 3039468 w 3686931"/>
              <a:gd name="connsiteY14" fmla="*/ 73247 h 124363"/>
              <a:gd name="connsiteX15" fmla="*/ 3028109 w 3686931"/>
              <a:gd name="connsiteY15" fmla="*/ 90286 h 124363"/>
              <a:gd name="connsiteX16" fmla="*/ 3022429 w 3686931"/>
              <a:gd name="connsiteY16" fmla="*/ 118683 h 124363"/>
              <a:gd name="connsiteX17" fmla="*/ 2931557 w 3686931"/>
              <a:gd name="connsiteY17" fmla="*/ 101645 h 124363"/>
              <a:gd name="connsiteX18" fmla="*/ 2914519 w 3686931"/>
              <a:gd name="connsiteY18" fmla="*/ 95965 h 124363"/>
              <a:gd name="connsiteX19" fmla="*/ 2880442 w 3686931"/>
              <a:gd name="connsiteY19" fmla="*/ 73247 h 124363"/>
              <a:gd name="connsiteX20" fmla="*/ 2840685 w 3686931"/>
              <a:gd name="connsiteY20" fmla="*/ 61888 h 124363"/>
              <a:gd name="connsiteX21" fmla="*/ 2823647 w 3686931"/>
              <a:gd name="connsiteY21" fmla="*/ 56209 h 124363"/>
              <a:gd name="connsiteX22" fmla="*/ 2778211 w 3686931"/>
              <a:gd name="connsiteY22" fmla="*/ 50529 h 124363"/>
              <a:gd name="connsiteX23" fmla="*/ 2744134 w 3686931"/>
              <a:gd name="connsiteY23" fmla="*/ 39170 h 124363"/>
              <a:gd name="connsiteX24" fmla="*/ 2727095 w 3686931"/>
              <a:gd name="connsiteY24" fmla="*/ 33491 h 124363"/>
              <a:gd name="connsiteX25" fmla="*/ 2658941 w 3686931"/>
              <a:gd name="connsiteY25" fmla="*/ 27811 h 124363"/>
              <a:gd name="connsiteX26" fmla="*/ 2437441 w 3686931"/>
              <a:gd name="connsiteY26" fmla="*/ 33491 h 124363"/>
              <a:gd name="connsiteX27" fmla="*/ 2420402 w 3686931"/>
              <a:gd name="connsiteY27" fmla="*/ 39170 h 124363"/>
              <a:gd name="connsiteX28" fmla="*/ 2392005 w 3686931"/>
              <a:gd name="connsiteY28" fmla="*/ 44850 h 124363"/>
              <a:gd name="connsiteX29" fmla="*/ 2374966 w 3686931"/>
              <a:gd name="connsiteY29" fmla="*/ 50529 h 124363"/>
              <a:gd name="connsiteX30" fmla="*/ 2329530 w 3686931"/>
              <a:gd name="connsiteY30" fmla="*/ 61888 h 124363"/>
              <a:gd name="connsiteX31" fmla="*/ 2295453 w 3686931"/>
              <a:gd name="connsiteY31" fmla="*/ 73247 h 124363"/>
              <a:gd name="connsiteX32" fmla="*/ 2272735 w 3686931"/>
              <a:gd name="connsiteY32" fmla="*/ 67568 h 124363"/>
              <a:gd name="connsiteX33" fmla="*/ 2255697 w 3686931"/>
              <a:gd name="connsiteY33" fmla="*/ 56209 h 124363"/>
              <a:gd name="connsiteX34" fmla="*/ 2198902 w 3686931"/>
              <a:gd name="connsiteY34" fmla="*/ 61888 h 124363"/>
              <a:gd name="connsiteX35" fmla="*/ 2079632 w 3686931"/>
              <a:gd name="connsiteY35" fmla="*/ 56209 h 124363"/>
              <a:gd name="connsiteX36" fmla="*/ 1903567 w 3686931"/>
              <a:gd name="connsiteY36" fmla="*/ 44850 h 124363"/>
              <a:gd name="connsiteX37" fmla="*/ 1835413 w 3686931"/>
              <a:gd name="connsiteY37" fmla="*/ 50529 h 124363"/>
              <a:gd name="connsiteX38" fmla="*/ 1801336 w 3686931"/>
              <a:gd name="connsiteY38" fmla="*/ 56209 h 124363"/>
              <a:gd name="connsiteX39" fmla="*/ 1642310 w 3686931"/>
              <a:gd name="connsiteY39" fmla="*/ 67568 h 124363"/>
              <a:gd name="connsiteX40" fmla="*/ 1579836 w 3686931"/>
              <a:gd name="connsiteY40" fmla="*/ 84606 h 124363"/>
              <a:gd name="connsiteX41" fmla="*/ 1562797 w 3686931"/>
              <a:gd name="connsiteY41" fmla="*/ 90286 h 124363"/>
              <a:gd name="connsiteX42" fmla="*/ 1528720 w 3686931"/>
              <a:gd name="connsiteY42" fmla="*/ 73247 h 124363"/>
              <a:gd name="connsiteX43" fmla="*/ 1523041 w 3686931"/>
              <a:gd name="connsiteY43" fmla="*/ 56209 h 124363"/>
              <a:gd name="connsiteX44" fmla="*/ 1506002 w 3686931"/>
              <a:gd name="connsiteY44" fmla="*/ 44850 h 124363"/>
              <a:gd name="connsiteX45" fmla="*/ 1488964 w 3686931"/>
              <a:gd name="connsiteY45" fmla="*/ 27811 h 124363"/>
              <a:gd name="connsiteX46" fmla="*/ 1267463 w 3686931"/>
              <a:gd name="connsiteY46" fmla="*/ 39170 h 124363"/>
              <a:gd name="connsiteX47" fmla="*/ 1204988 w 3686931"/>
              <a:gd name="connsiteY47" fmla="*/ 50529 h 124363"/>
              <a:gd name="connsiteX48" fmla="*/ 1170911 w 3686931"/>
              <a:gd name="connsiteY48" fmla="*/ 61888 h 124363"/>
              <a:gd name="connsiteX49" fmla="*/ 1153873 w 3686931"/>
              <a:gd name="connsiteY49" fmla="*/ 73247 h 124363"/>
              <a:gd name="connsiteX50" fmla="*/ 1091398 w 3686931"/>
              <a:gd name="connsiteY50" fmla="*/ 84606 h 124363"/>
              <a:gd name="connsiteX51" fmla="*/ 1045962 w 3686931"/>
              <a:gd name="connsiteY51" fmla="*/ 95965 h 124363"/>
              <a:gd name="connsiteX52" fmla="*/ 983488 w 3686931"/>
              <a:gd name="connsiteY52" fmla="*/ 90286 h 124363"/>
              <a:gd name="connsiteX53" fmla="*/ 898295 w 3686931"/>
              <a:gd name="connsiteY53" fmla="*/ 78927 h 124363"/>
              <a:gd name="connsiteX54" fmla="*/ 688154 w 3686931"/>
              <a:gd name="connsiteY54" fmla="*/ 73247 h 124363"/>
              <a:gd name="connsiteX55" fmla="*/ 642718 w 3686931"/>
              <a:gd name="connsiteY55" fmla="*/ 50529 h 124363"/>
              <a:gd name="connsiteX56" fmla="*/ 620000 w 3686931"/>
              <a:gd name="connsiteY56" fmla="*/ 44850 h 124363"/>
              <a:gd name="connsiteX57" fmla="*/ 585923 w 3686931"/>
              <a:gd name="connsiteY57" fmla="*/ 27811 h 124363"/>
              <a:gd name="connsiteX58" fmla="*/ 568884 w 3686931"/>
              <a:gd name="connsiteY58" fmla="*/ 16452 h 124363"/>
              <a:gd name="connsiteX59" fmla="*/ 546166 w 3686931"/>
              <a:gd name="connsiteY59" fmla="*/ 22132 h 124363"/>
              <a:gd name="connsiteX60" fmla="*/ 512089 w 3686931"/>
              <a:gd name="connsiteY60" fmla="*/ 33491 h 124363"/>
              <a:gd name="connsiteX61" fmla="*/ 489371 w 3686931"/>
              <a:gd name="connsiteY61" fmla="*/ 39170 h 124363"/>
              <a:gd name="connsiteX62" fmla="*/ 307627 w 3686931"/>
              <a:gd name="connsiteY62" fmla="*/ 44850 h 124363"/>
              <a:gd name="connsiteX63" fmla="*/ 290588 w 3686931"/>
              <a:gd name="connsiteY63" fmla="*/ 50529 h 124363"/>
              <a:gd name="connsiteX64" fmla="*/ 256511 w 3686931"/>
              <a:gd name="connsiteY64" fmla="*/ 73247 h 124363"/>
              <a:gd name="connsiteX65" fmla="*/ 222434 w 3686931"/>
              <a:gd name="connsiteY65" fmla="*/ 84606 h 124363"/>
              <a:gd name="connsiteX66" fmla="*/ 137242 w 3686931"/>
              <a:gd name="connsiteY66" fmla="*/ 78927 h 124363"/>
              <a:gd name="connsiteX67" fmla="*/ 103165 w 3686931"/>
              <a:gd name="connsiteY67" fmla="*/ 67568 h 124363"/>
              <a:gd name="connsiteX68" fmla="*/ 80447 w 3686931"/>
              <a:gd name="connsiteY68" fmla="*/ 61888 h 124363"/>
              <a:gd name="connsiteX69" fmla="*/ 23652 w 3686931"/>
              <a:gd name="connsiteY69" fmla="*/ 67568 h 124363"/>
              <a:gd name="connsiteX70" fmla="*/ 934 w 3686931"/>
              <a:gd name="connsiteY70" fmla="*/ 73247 h 124363"/>
              <a:gd name="connsiteX71" fmla="*/ 6613 w 3686931"/>
              <a:gd name="connsiteY71" fmla="*/ 90286 h 124363"/>
              <a:gd name="connsiteX72" fmla="*/ 29331 w 3686931"/>
              <a:gd name="connsiteY72" fmla="*/ 124363 h 124363"/>
              <a:gd name="connsiteX0" fmla="*/ 29331 w 3686931"/>
              <a:gd name="connsiteY0" fmla="*/ 119371 h 119371"/>
              <a:gd name="connsiteX1" fmla="*/ 3686931 w 3686931"/>
              <a:gd name="connsiteY1" fmla="*/ 119371 h 119371"/>
              <a:gd name="connsiteX2" fmla="*/ 3686931 w 3686931"/>
              <a:gd name="connsiteY2" fmla="*/ 119371 h 119371"/>
              <a:gd name="connsiteX3" fmla="*/ 3590380 w 3686931"/>
              <a:gd name="connsiteY3" fmla="*/ 56896 h 119371"/>
              <a:gd name="connsiteX4" fmla="*/ 3543780 w 3686931"/>
              <a:gd name="connsiteY4" fmla="*/ 43881 h 119371"/>
              <a:gd name="connsiteX5" fmla="*/ 3488149 w 3686931"/>
              <a:gd name="connsiteY5" fmla="*/ 45537 h 119371"/>
              <a:gd name="connsiteX6" fmla="*/ 3363200 w 3686931"/>
              <a:gd name="connsiteY6" fmla="*/ 113691 h 119371"/>
              <a:gd name="connsiteX7" fmla="*/ 3306405 w 3686931"/>
              <a:gd name="connsiteY7" fmla="*/ 73935 h 119371"/>
              <a:gd name="connsiteX8" fmla="*/ 3272328 w 3686931"/>
              <a:gd name="connsiteY8" fmla="*/ 45537 h 119371"/>
              <a:gd name="connsiteX9" fmla="*/ 3235076 w 3686931"/>
              <a:gd name="connsiteY9" fmla="*/ 56758 h 119371"/>
              <a:gd name="connsiteX10" fmla="*/ 3172601 w 3686931"/>
              <a:gd name="connsiteY10" fmla="*/ 68788 h 119371"/>
              <a:gd name="connsiteX11" fmla="*/ 3141699 w 3686931"/>
              <a:gd name="connsiteY11" fmla="*/ 101 h 119371"/>
              <a:gd name="connsiteX12" fmla="*/ 3115136 w 3686931"/>
              <a:gd name="connsiteY12" fmla="*/ 53406 h 119371"/>
              <a:gd name="connsiteX13" fmla="*/ 3056506 w 3686931"/>
              <a:gd name="connsiteY13" fmla="*/ 51217 h 119371"/>
              <a:gd name="connsiteX14" fmla="*/ 3039468 w 3686931"/>
              <a:gd name="connsiteY14" fmla="*/ 68255 h 119371"/>
              <a:gd name="connsiteX15" fmla="*/ 3028109 w 3686931"/>
              <a:gd name="connsiteY15" fmla="*/ 85294 h 119371"/>
              <a:gd name="connsiteX16" fmla="*/ 3022429 w 3686931"/>
              <a:gd name="connsiteY16" fmla="*/ 113691 h 119371"/>
              <a:gd name="connsiteX17" fmla="*/ 2931557 w 3686931"/>
              <a:gd name="connsiteY17" fmla="*/ 96653 h 119371"/>
              <a:gd name="connsiteX18" fmla="*/ 2914519 w 3686931"/>
              <a:gd name="connsiteY18" fmla="*/ 90973 h 119371"/>
              <a:gd name="connsiteX19" fmla="*/ 2880442 w 3686931"/>
              <a:gd name="connsiteY19" fmla="*/ 68255 h 119371"/>
              <a:gd name="connsiteX20" fmla="*/ 2840685 w 3686931"/>
              <a:gd name="connsiteY20" fmla="*/ 56896 h 119371"/>
              <a:gd name="connsiteX21" fmla="*/ 2823647 w 3686931"/>
              <a:gd name="connsiteY21" fmla="*/ 51217 h 119371"/>
              <a:gd name="connsiteX22" fmla="*/ 2778211 w 3686931"/>
              <a:gd name="connsiteY22" fmla="*/ 45537 h 119371"/>
              <a:gd name="connsiteX23" fmla="*/ 2744134 w 3686931"/>
              <a:gd name="connsiteY23" fmla="*/ 34178 h 119371"/>
              <a:gd name="connsiteX24" fmla="*/ 2727095 w 3686931"/>
              <a:gd name="connsiteY24" fmla="*/ 28499 h 119371"/>
              <a:gd name="connsiteX25" fmla="*/ 2658941 w 3686931"/>
              <a:gd name="connsiteY25" fmla="*/ 22819 h 119371"/>
              <a:gd name="connsiteX26" fmla="*/ 2437441 w 3686931"/>
              <a:gd name="connsiteY26" fmla="*/ 28499 h 119371"/>
              <a:gd name="connsiteX27" fmla="*/ 2420402 w 3686931"/>
              <a:gd name="connsiteY27" fmla="*/ 34178 h 119371"/>
              <a:gd name="connsiteX28" fmla="*/ 2392005 w 3686931"/>
              <a:gd name="connsiteY28" fmla="*/ 39858 h 119371"/>
              <a:gd name="connsiteX29" fmla="*/ 2374966 w 3686931"/>
              <a:gd name="connsiteY29" fmla="*/ 45537 h 119371"/>
              <a:gd name="connsiteX30" fmla="*/ 2329530 w 3686931"/>
              <a:gd name="connsiteY30" fmla="*/ 56896 h 119371"/>
              <a:gd name="connsiteX31" fmla="*/ 2295453 w 3686931"/>
              <a:gd name="connsiteY31" fmla="*/ 68255 h 119371"/>
              <a:gd name="connsiteX32" fmla="*/ 2272735 w 3686931"/>
              <a:gd name="connsiteY32" fmla="*/ 62576 h 119371"/>
              <a:gd name="connsiteX33" fmla="*/ 2255697 w 3686931"/>
              <a:gd name="connsiteY33" fmla="*/ 51217 h 119371"/>
              <a:gd name="connsiteX34" fmla="*/ 2198902 w 3686931"/>
              <a:gd name="connsiteY34" fmla="*/ 56896 h 119371"/>
              <a:gd name="connsiteX35" fmla="*/ 2079632 w 3686931"/>
              <a:gd name="connsiteY35" fmla="*/ 51217 h 119371"/>
              <a:gd name="connsiteX36" fmla="*/ 1903567 w 3686931"/>
              <a:gd name="connsiteY36" fmla="*/ 39858 h 119371"/>
              <a:gd name="connsiteX37" fmla="*/ 1835413 w 3686931"/>
              <a:gd name="connsiteY37" fmla="*/ 45537 h 119371"/>
              <a:gd name="connsiteX38" fmla="*/ 1801336 w 3686931"/>
              <a:gd name="connsiteY38" fmla="*/ 51217 h 119371"/>
              <a:gd name="connsiteX39" fmla="*/ 1642310 w 3686931"/>
              <a:gd name="connsiteY39" fmla="*/ 62576 h 119371"/>
              <a:gd name="connsiteX40" fmla="*/ 1579836 w 3686931"/>
              <a:gd name="connsiteY40" fmla="*/ 79614 h 119371"/>
              <a:gd name="connsiteX41" fmla="*/ 1562797 w 3686931"/>
              <a:gd name="connsiteY41" fmla="*/ 85294 h 119371"/>
              <a:gd name="connsiteX42" fmla="*/ 1528720 w 3686931"/>
              <a:gd name="connsiteY42" fmla="*/ 68255 h 119371"/>
              <a:gd name="connsiteX43" fmla="*/ 1523041 w 3686931"/>
              <a:gd name="connsiteY43" fmla="*/ 51217 h 119371"/>
              <a:gd name="connsiteX44" fmla="*/ 1506002 w 3686931"/>
              <a:gd name="connsiteY44" fmla="*/ 39858 h 119371"/>
              <a:gd name="connsiteX45" fmla="*/ 1488964 w 3686931"/>
              <a:gd name="connsiteY45" fmla="*/ 22819 h 119371"/>
              <a:gd name="connsiteX46" fmla="*/ 1267463 w 3686931"/>
              <a:gd name="connsiteY46" fmla="*/ 34178 h 119371"/>
              <a:gd name="connsiteX47" fmla="*/ 1204988 w 3686931"/>
              <a:gd name="connsiteY47" fmla="*/ 45537 h 119371"/>
              <a:gd name="connsiteX48" fmla="*/ 1170911 w 3686931"/>
              <a:gd name="connsiteY48" fmla="*/ 56896 h 119371"/>
              <a:gd name="connsiteX49" fmla="*/ 1153873 w 3686931"/>
              <a:gd name="connsiteY49" fmla="*/ 68255 h 119371"/>
              <a:gd name="connsiteX50" fmla="*/ 1091398 w 3686931"/>
              <a:gd name="connsiteY50" fmla="*/ 79614 h 119371"/>
              <a:gd name="connsiteX51" fmla="*/ 1045962 w 3686931"/>
              <a:gd name="connsiteY51" fmla="*/ 90973 h 119371"/>
              <a:gd name="connsiteX52" fmla="*/ 983488 w 3686931"/>
              <a:gd name="connsiteY52" fmla="*/ 85294 h 119371"/>
              <a:gd name="connsiteX53" fmla="*/ 898295 w 3686931"/>
              <a:gd name="connsiteY53" fmla="*/ 73935 h 119371"/>
              <a:gd name="connsiteX54" fmla="*/ 688154 w 3686931"/>
              <a:gd name="connsiteY54" fmla="*/ 68255 h 119371"/>
              <a:gd name="connsiteX55" fmla="*/ 642718 w 3686931"/>
              <a:gd name="connsiteY55" fmla="*/ 45537 h 119371"/>
              <a:gd name="connsiteX56" fmla="*/ 620000 w 3686931"/>
              <a:gd name="connsiteY56" fmla="*/ 39858 h 119371"/>
              <a:gd name="connsiteX57" fmla="*/ 585923 w 3686931"/>
              <a:gd name="connsiteY57" fmla="*/ 22819 h 119371"/>
              <a:gd name="connsiteX58" fmla="*/ 568884 w 3686931"/>
              <a:gd name="connsiteY58" fmla="*/ 11460 h 119371"/>
              <a:gd name="connsiteX59" fmla="*/ 546166 w 3686931"/>
              <a:gd name="connsiteY59" fmla="*/ 17140 h 119371"/>
              <a:gd name="connsiteX60" fmla="*/ 512089 w 3686931"/>
              <a:gd name="connsiteY60" fmla="*/ 28499 h 119371"/>
              <a:gd name="connsiteX61" fmla="*/ 489371 w 3686931"/>
              <a:gd name="connsiteY61" fmla="*/ 34178 h 119371"/>
              <a:gd name="connsiteX62" fmla="*/ 307627 w 3686931"/>
              <a:gd name="connsiteY62" fmla="*/ 39858 h 119371"/>
              <a:gd name="connsiteX63" fmla="*/ 290588 w 3686931"/>
              <a:gd name="connsiteY63" fmla="*/ 45537 h 119371"/>
              <a:gd name="connsiteX64" fmla="*/ 256511 w 3686931"/>
              <a:gd name="connsiteY64" fmla="*/ 68255 h 119371"/>
              <a:gd name="connsiteX65" fmla="*/ 222434 w 3686931"/>
              <a:gd name="connsiteY65" fmla="*/ 79614 h 119371"/>
              <a:gd name="connsiteX66" fmla="*/ 137242 w 3686931"/>
              <a:gd name="connsiteY66" fmla="*/ 73935 h 119371"/>
              <a:gd name="connsiteX67" fmla="*/ 103165 w 3686931"/>
              <a:gd name="connsiteY67" fmla="*/ 62576 h 119371"/>
              <a:gd name="connsiteX68" fmla="*/ 80447 w 3686931"/>
              <a:gd name="connsiteY68" fmla="*/ 56896 h 119371"/>
              <a:gd name="connsiteX69" fmla="*/ 23652 w 3686931"/>
              <a:gd name="connsiteY69" fmla="*/ 62576 h 119371"/>
              <a:gd name="connsiteX70" fmla="*/ 934 w 3686931"/>
              <a:gd name="connsiteY70" fmla="*/ 68255 h 119371"/>
              <a:gd name="connsiteX71" fmla="*/ 6613 w 3686931"/>
              <a:gd name="connsiteY71" fmla="*/ 85294 h 119371"/>
              <a:gd name="connsiteX72" fmla="*/ 29331 w 3686931"/>
              <a:gd name="connsiteY72" fmla="*/ 119371 h 11937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56506 w 3686931"/>
              <a:gd name="connsiteY13" fmla="*/ 39757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82250 w 3686931"/>
              <a:gd name="connsiteY6" fmla="*/ 80006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686931" h="107911">
                <a:moveTo>
                  <a:pt x="29331" y="107911"/>
                </a:moveTo>
                <a:lnTo>
                  <a:pt x="3686931" y="107911"/>
                </a:lnTo>
                <a:lnTo>
                  <a:pt x="3686931" y="107911"/>
                </a:lnTo>
                <a:lnTo>
                  <a:pt x="3590380" y="45436"/>
                </a:lnTo>
                <a:lnTo>
                  <a:pt x="3543780" y="32421"/>
                </a:lnTo>
                <a:lnTo>
                  <a:pt x="3488149" y="34077"/>
                </a:lnTo>
                <a:lnTo>
                  <a:pt x="3382250" y="80006"/>
                </a:lnTo>
                <a:cubicBezTo>
                  <a:pt x="3363318" y="66754"/>
                  <a:pt x="3324725" y="70130"/>
                  <a:pt x="3306405" y="62475"/>
                </a:cubicBezTo>
                <a:cubicBezTo>
                  <a:pt x="3288085" y="54820"/>
                  <a:pt x="3296049" y="49892"/>
                  <a:pt x="3272328" y="34077"/>
                </a:cubicBezTo>
                <a:cubicBezTo>
                  <a:pt x="3260440" y="31214"/>
                  <a:pt x="3251697" y="41423"/>
                  <a:pt x="3235076" y="45298"/>
                </a:cubicBezTo>
                <a:cubicBezTo>
                  <a:pt x="3218455" y="49173"/>
                  <a:pt x="3188164" y="57246"/>
                  <a:pt x="3172601" y="57328"/>
                </a:cubicBezTo>
                <a:cubicBezTo>
                  <a:pt x="3157038" y="57410"/>
                  <a:pt x="3151276" y="48355"/>
                  <a:pt x="3141699" y="45791"/>
                </a:cubicBezTo>
                <a:cubicBezTo>
                  <a:pt x="3132122" y="43227"/>
                  <a:pt x="3127747" y="39248"/>
                  <a:pt x="3115136" y="41946"/>
                </a:cubicBezTo>
                <a:cubicBezTo>
                  <a:pt x="3102525" y="44644"/>
                  <a:pt x="3078642" y="59507"/>
                  <a:pt x="3066031" y="61982"/>
                </a:cubicBezTo>
                <a:cubicBezTo>
                  <a:pt x="3053420" y="64457"/>
                  <a:pt x="3045788" y="54820"/>
                  <a:pt x="3039468" y="56795"/>
                </a:cubicBezTo>
                <a:cubicBezTo>
                  <a:pt x="3033148" y="58770"/>
                  <a:pt x="3031895" y="68154"/>
                  <a:pt x="3028109" y="73834"/>
                </a:cubicBezTo>
                <a:cubicBezTo>
                  <a:pt x="3026216" y="83300"/>
                  <a:pt x="2990226" y="64007"/>
                  <a:pt x="2981154" y="67306"/>
                </a:cubicBezTo>
                <a:cubicBezTo>
                  <a:pt x="2958151" y="75671"/>
                  <a:pt x="2942663" y="83159"/>
                  <a:pt x="2931557" y="85193"/>
                </a:cubicBezTo>
                <a:cubicBezTo>
                  <a:pt x="2920451" y="87227"/>
                  <a:pt x="2919500" y="82834"/>
                  <a:pt x="2914519" y="79513"/>
                </a:cubicBezTo>
                <a:cubicBezTo>
                  <a:pt x="2903160" y="71940"/>
                  <a:pt x="2893393" y="61112"/>
                  <a:pt x="2880442" y="56795"/>
                </a:cubicBezTo>
                <a:cubicBezTo>
                  <a:pt x="2839582" y="43177"/>
                  <a:pt x="2890614" y="59702"/>
                  <a:pt x="2840685" y="45436"/>
                </a:cubicBezTo>
                <a:cubicBezTo>
                  <a:pt x="2834929" y="43791"/>
                  <a:pt x="2829537" y="40828"/>
                  <a:pt x="2823647" y="39757"/>
                </a:cubicBezTo>
                <a:cubicBezTo>
                  <a:pt x="2808630" y="37027"/>
                  <a:pt x="2793356" y="35970"/>
                  <a:pt x="2778211" y="34077"/>
                </a:cubicBezTo>
                <a:lnTo>
                  <a:pt x="2744134" y="22718"/>
                </a:lnTo>
                <a:cubicBezTo>
                  <a:pt x="2738454" y="20825"/>
                  <a:pt x="2733061" y="17536"/>
                  <a:pt x="2727095" y="17039"/>
                </a:cubicBezTo>
                <a:lnTo>
                  <a:pt x="2658941" y="11359"/>
                </a:lnTo>
                <a:cubicBezTo>
                  <a:pt x="2585108" y="13252"/>
                  <a:pt x="2511215" y="13526"/>
                  <a:pt x="2437441" y="17039"/>
                </a:cubicBezTo>
                <a:cubicBezTo>
                  <a:pt x="2431461" y="17324"/>
                  <a:pt x="2426210" y="21266"/>
                  <a:pt x="2420402" y="22718"/>
                </a:cubicBezTo>
                <a:cubicBezTo>
                  <a:pt x="2411037" y="25059"/>
                  <a:pt x="2401370" y="26057"/>
                  <a:pt x="2392005" y="28398"/>
                </a:cubicBezTo>
                <a:cubicBezTo>
                  <a:pt x="2386197" y="29850"/>
                  <a:pt x="2380742" y="32502"/>
                  <a:pt x="2374966" y="34077"/>
                </a:cubicBezTo>
                <a:cubicBezTo>
                  <a:pt x="2359905" y="38185"/>
                  <a:pt x="2344340" y="40499"/>
                  <a:pt x="2329530" y="45436"/>
                </a:cubicBezTo>
                <a:lnTo>
                  <a:pt x="2295453" y="56795"/>
                </a:lnTo>
                <a:cubicBezTo>
                  <a:pt x="2287880" y="54902"/>
                  <a:pt x="2279910" y="54191"/>
                  <a:pt x="2272735" y="51116"/>
                </a:cubicBezTo>
                <a:cubicBezTo>
                  <a:pt x="2266461" y="48427"/>
                  <a:pt x="2262503" y="40281"/>
                  <a:pt x="2255697" y="39757"/>
                </a:cubicBezTo>
                <a:cubicBezTo>
                  <a:pt x="2236727" y="38298"/>
                  <a:pt x="2217834" y="43543"/>
                  <a:pt x="2198902" y="45436"/>
                </a:cubicBezTo>
                <a:lnTo>
                  <a:pt x="2079632" y="39757"/>
                </a:lnTo>
                <a:cubicBezTo>
                  <a:pt x="1918233" y="32889"/>
                  <a:pt x="1981068" y="43897"/>
                  <a:pt x="1903567" y="28398"/>
                </a:cubicBezTo>
                <a:cubicBezTo>
                  <a:pt x="1880849" y="30291"/>
                  <a:pt x="1858070" y="31560"/>
                  <a:pt x="1835413" y="34077"/>
                </a:cubicBezTo>
                <a:cubicBezTo>
                  <a:pt x="1823968" y="35349"/>
                  <a:pt x="1812788" y="38551"/>
                  <a:pt x="1801336" y="39757"/>
                </a:cubicBezTo>
                <a:cubicBezTo>
                  <a:pt x="1774203" y="42613"/>
                  <a:pt x="1665567" y="49565"/>
                  <a:pt x="1642310" y="51116"/>
                </a:cubicBezTo>
                <a:cubicBezTo>
                  <a:pt x="1602174" y="59143"/>
                  <a:pt x="1623069" y="53743"/>
                  <a:pt x="1579836" y="68154"/>
                </a:cubicBezTo>
                <a:lnTo>
                  <a:pt x="1562797" y="73834"/>
                </a:lnTo>
                <a:cubicBezTo>
                  <a:pt x="1551574" y="70092"/>
                  <a:pt x="1536726" y="66803"/>
                  <a:pt x="1528720" y="56795"/>
                </a:cubicBezTo>
                <a:cubicBezTo>
                  <a:pt x="1524980" y="52120"/>
                  <a:pt x="1526781" y="44432"/>
                  <a:pt x="1523041" y="39757"/>
                </a:cubicBezTo>
                <a:cubicBezTo>
                  <a:pt x="1518777" y="34427"/>
                  <a:pt x="1511246" y="32768"/>
                  <a:pt x="1506002" y="28398"/>
                </a:cubicBezTo>
                <a:cubicBezTo>
                  <a:pt x="1499832" y="23256"/>
                  <a:pt x="1494643" y="17039"/>
                  <a:pt x="1488964" y="11359"/>
                </a:cubicBezTo>
                <a:cubicBezTo>
                  <a:pt x="1213438" y="19463"/>
                  <a:pt x="1369916" y="4090"/>
                  <a:pt x="1267463" y="22718"/>
                </a:cubicBezTo>
                <a:cubicBezTo>
                  <a:pt x="1254491" y="25076"/>
                  <a:pt x="1219004" y="30255"/>
                  <a:pt x="1204988" y="34077"/>
                </a:cubicBezTo>
                <a:cubicBezTo>
                  <a:pt x="1193436" y="37227"/>
                  <a:pt x="1170911" y="45436"/>
                  <a:pt x="1170911" y="45436"/>
                </a:cubicBezTo>
                <a:cubicBezTo>
                  <a:pt x="1165232" y="49222"/>
                  <a:pt x="1160264" y="54398"/>
                  <a:pt x="1153873" y="56795"/>
                </a:cubicBezTo>
                <a:cubicBezTo>
                  <a:pt x="1146566" y="59535"/>
                  <a:pt x="1096368" y="67089"/>
                  <a:pt x="1091398" y="68154"/>
                </a:cubicBezTo>
                <a:cubicBezTo>
                  <a:pt x="1076133" y="71425"/>
                  <a:pt x="1045962" y="79513"/>
                  <a:pt x="1045962" y="79513"/>
                </a:cubicBezTo>
                <a:cubicBezTo>
                  <a:pt x="1025137" y="77620"/>
                  <a:pt x="1004271" y="76143"/>
                  <a:pt x="983488" y="73834"/>
                </a:cubicBezTo>
                <a:cubicBezTo>
                  <a:pt x="964707" y="71747"/>
                  <a:pt x="915871" y="63256"/>
                  <a:pt x="898295" y="62475"/>
                </a:cubicBezTo>
                <a:cubicBezTo>
                  <a:pt x="828292" y="59364"/>
                  <a:pt x="758201" y="58688"/>
                  <a:pt x="688154" y="56795"/>
                </a:cubicBezTo>
                <a:cubicBezTo>
                  <a:pt x="635190" y="39142"/>
                  <a:pt x="723180" y="69838"/>
                  <a:pt x="642718" y="34077"/>
                </a:cubicBezTo>
                <a:cubicBezTo>
                  <a:pt x="635585" y="30907"/>
                  <a:pt x="627573" y="30291"/>
                  <a:pt x="620000" y="28398"/>
                </a:cubicBezTo>
                <a:cubicBezTo>
                  <a:pt x="571167" y="-4156"/>
                  <a:pt x="632952" y="34874"/>
                  <a:pt x="585923" y="11359"/>
                </a:cubicBezTo>
                <a:cubicBezTo>
                  <a:pt x="579818" y="8306"/>
                  <a:pt x="574564" y="3786"/>
                  <a:pt x="568884" y="0"/>
                </a:cubicBezTo>
                <a:cubicBezTo>
                  <a:pt x="561311" y="1893"/>
                  <a:pt x="553643" y="3437"/>
                  <a:pt x="546166" y="5680"/>
                </a:cubicBezTo>
                <a:cubicBezTo>
                  <a:pt x="534698" y="9121"/>
                  <a:pt x="523705" y="14135"/>
                  <a:pt x="512089" y="17039"/>
                </a:cubicBezTo>
                <a:cubicBezTo>
                  <a:pt x="504516" y="18932"/>
                  <a:pt x="497165" y="22285"/>
                  <a:pt x="489371" y="22718"/>
                </a:cubicBezTo>
                <a:cubicBezTo>
                  <a:pt x="428853" y="26080"/>
                  <a:pt x="368208" y="26505"/>
                  <a:pt x="307627" y="28398"/>
                </a:cubicBezTo>
                <a:cubicBezTo>
                  <a:pt x="301947" y="30291"/>
                  <a:pt x="295821" y="31170"/>
                  <a:pt x="290588" y="34077"/>
                </a:cubicBezTo>
                <a:cubicBezTo>
                  <a:pt x="278654" y="40707"/>
                  <a:pt x="269462" y="52478"/>
                  <a:pt x="256511" y="56795"/>
                </a:cubicBezTo>
                <a:lnTo>
                  <a:pt x="222434" y="68154"/>
                </a:lnTo>
                <a:cubicBezTo>
                  <a:pt x="194037" y="66261"/>
                  <a:pt x="165416" y="66500"/>
                  <a:pt x="137242" y="62475"/>
                </a:cubicBezTo>
                <a:cubicBezTo>
                  <a:pt x="125389" y="60782"/>
                  <a:pt x="114781" y="54020"/>
                  <a:pt x="103165" y="51116"/>
                </a:cubicBezTo>
                <a:lnTo>
                  <a:pt x="80447" y="45436"/>
                </a:lnTo>
                <a:cubicBezTo>
                  <a:pt x="61515" y="47329"/>
                  <a:pt x="42487" y="48425"/>
                  <a:pt x="23652" y="51116"/>
                </a:cubicBezTo>
                <a:cubicBezTo>
                  <a:pt x="15925" y="52220"/>
                  <a:pt x="5617" y="50551"/>
                  <a:pt x="934" y="56795"/>
                </a:cubicBezTo>
                <a:cubicBezTo>
                  <a:pt x="-2658" y="61584"/>
                  <a:pt x="5161" y="68026"/>
                  <a:pt x="6613" y="73834"/>
                </a:cubicBezTo>
                <a:cubicBezTo>
                  <a:pt x="7072" y="75670"/>
                  <a:pt x="6613" y="77620"/>
                  <a:pt x="29331" y="107911"/>
                </a:cubicBezTo>
                <a:close/>
              </a:path>
            </a:pathLst>
          </a:custGeom>
          <a:solidFill>
            <a:srgbClr val="70AD4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4653" y="5533648"/>
            <a:ext cx="3667567" cy="544296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081501" y="5751633"/>
            <a:ext cx="36745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992893" y="2618608"/>
            <a:ext cx="3667567" cy="89856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989741" y="2900924"/>
            <a:ext cx="36745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3" name="Freeform 12"/>
          <p:cNvSpPr/>
          <p:nvPr/>
        </p:nvSpPr>
        <p:spPr>
          <a:xfrm>
            <a:off x="1067933" y="5980854"/>
            <a:ext cx="3686931" cy="107911"/>
          </a:xfrm>
          <a:custGeom>
            <a:avLst/>
            <a:gdLst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27905 w 3686931"/>
              <a:gd name="connsiteY4" fmla="*/ 283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2601 w 3686931"/>
              <a:gd name="connsiteY11" fmla="*/ 91405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60969 w 3686931"/>
              <a:gd name="connsiteY9" fmla="*/ 32378 h 123250"/>
              <a:gd name="connsiteX10" fmla="*/ 3235076 w 3686931"/>
              <a:gd name="connsiteY10" fmla="*/ 60637 h 123250"/>
              <a:gd name="connsiteX11" fmla="*/ 3172601 w 3686931"/>
              <a:gd name="connsiteY11" fmla="*/ 72667 h 123250"/>
              <a:gd name="connsiteX12" fmla="*/ 3141699 w 3686931"/>
              <a:gd name="connsiteY12" fmla="*/ 3980 h 123250"/>
              <a:gd name="connsiteX13" fmla="*/ 3124661 w 3686931"/>
              <a:gd name="connsiteY13" fmla="*/ 9660 h 123250"/>
              <a:gd name="connsiteX14" fmla="*/ 3090584 w 3686931"/>
              <a:gd name="connsiteY14" fmla="*/ 32378 h 123250"/>
              <a:gd name="connsiteX15" fmla="*/ 3073545 w 3686931"/>
              <a:gd name="connsiteY15" fmla="*/ 43737 h 123250"/>
              <a:gd name="connsiteX16" fmla="*/ 3056506 w 3686931"/>
              <a:gd name="connsiteY16" fmla="*/ 55096 h 123250"/>
              <a:gd name="connsiteX17" fmla="*/ 3039468 w 3686931"/>
              <a:gd name="connsiteY17" fmla="*/ 72134 h 123250"/>
              <a:gd name="connsiteX18" fmla="*/ 3028109 w 3686931"/>
              <a:gd name="connsiteY18" fmla="*/ 89173 h 123250"/>
              <a:gd name="connsiteX19" fmla="*/ 3022429 w 3686931"/>
              <a:gd name="connsiteY19" fmla="*/ 117570 h 123250"/>
              <a:gd name="connsiteX20" fmla="*/ 2931557 w 3686931"/>
              <a:gd name="connsiteY20" fmla="*/ 100532 h 123250"/>
              <a:gd name="connsiteX21" fmla="*/ 2914519 w 3686931"/>
              <a:gd name="connsiteY21" fmla="*/ 94852 h 123250"/>
              <a:gd name="connsiteX22" fmla="*/ 2880442 w 3686931"/>
              <a:gd name="connsiteY22" fmla="*/ 72134 h 123250"/>
              <a:gd name="connsiteX23" fmla="*/ 2840685 w 3686931"/>
              <a:gd name="connsiteY23" fmla="*/ 60775 h 123250"/>
              <a:gd name="connsiteX24" fmla="*/ 2823647 w 3686931"/>
              <a:gd name="connsiteY24" fmla="*/ 55096 h 123250"/>
              <a:gd name="connsiteX25" fmla="*/ 2778211 w 3686931"/>
              <a:gd name="connsiteY25" fmla="*/ 49416 h 123250"/>
              <a:gd name="connsiteX26" fmla="*/ 2744134 w 3686931"/>
              <a:gd name="connsiteY26" fmla="*/ 38057 h 123250"/>
              <a:gd name="connsiteX27" fmla="*/ 2727095 w 3686931"/>
              <a:gd name="connsiteY27" fmla="*/ 32378 h 123250"/>
              <a:gd name="connsiteX28" fmla="*/ 2658941 w 3686931"/>
              <a:gd name="connsiteY28" fmla="*/ 26698 h 123250"/>
              <a:gd name="connsiteX29" fmla="*/ 2437441 w 3686931"/>
              <a:gd name="connsiteY29" fmla="*/ 32378 h 123250"/>
              <a:gd name="connsiteX30" fmla="*/ 2420402 w 3686931"/>
              <a:gd name="connsiteY30" fmla="*/ 38057 h 123250"/>
              <a:gd name="connsiteX31" fmla="*/ 2392005 w 3686931"/>
              <a:gd name="connsiteY31" fmla="*/ 43737 h 123250"/>
              <a:gd name="connsiteX32" fmla="*/ 2374966 w 3686931"/>
              <a:gd name="connsiteY32" fmla="*/ 49416 h 123250"/>
              <a:gd name="connsiteX33" fmla="*/ 2329530 w 3686931"/>
              <a:gd name="connsiteY33" fmla="*/ 60775 h 123250"/>
              <a:gd name="connsiteX34" fmla="*/ 2295453 w 3686931"/>
              <a:gd name="connsiteY34" fmla="*/ 72134 h 123250"/>
              <a:gd name="connsiteX35" fmla="*/ 2272735 w 3686931"/>
              <a:gd name="connsiteY35" fmla="*/ 66455 h 123250"/>
              <a:gd name="connsiteX36" fmla="*/ 2255697 w 3686931"/>
              <a:gd name="connsiteY36" fmla="*/ 55096 h 123250"/>
              <a:gd name="connsiteX37" fmla="*/ 2198902 w 3686931"/>
              <a:gd name="connsiteY37" fmla="*/ 60775 h 123250"/>
              <a:gd name="connsiteX38" fmla="*/ 2079632 w 3686931"/>
              <a:gd name="connsiteY38" fmla="*/ 55096 h 123250"/>
              <a:gd name="connsiteX39" fmla="*/ 1903567 w 3686931"/>
              <a:gd name="connsiteY39" fmla="*/ 43737 h 123250"/>
              <a:gd name="connsiteX40" fmla="*/ 1835413 w 3686931"/>
              <a:gd name="connsiteY40" fmla="*/ 49416 h 123250"/>
              <a:gd name="connsiteX41" fmla="*/ 1801336 w 3686931"/>
              <a:gd name="connsiteY41" fmla="*/ 55096 h 123250"/>
              <a:gd name="connsiteX42" fmla="*/ 1642310 w 3686931"/>
              <a:gd name="connsiteY42" fmla="*/ 66455 h 123250"/>
              <a:gd name="connsiteX43" fmla="*/ 1579836 w 3686931"/>
              <a:gd name="connsiteY43" fmla="*/ 83493 h 123250"/>
              <a:gd name="connsiteX44" fmla="*/ 1562797 w 3686931"/>
              <a:gd name="connsiteY44" fmla="*/ 89173 h 123250"/>
              <a:gd name="connsiteX45" fmla="*/ 1528720 w 3686931"/>
              <a:gd name="connsiteY45" fmla="*/ 72134 h 123250"/>
              <a:gd name="connsiteX46" fmla="*/ 1523041 w 3686931"/>
              <a:gd name="connsiteY46" fmla="*/ 55096 h 123250"/>
              <a:gd name="connsiteX47" fmla="*/ 1506002 w 3686931"/>
              <a:gd name="connsiteY47" fmla="*/ 43737 h 123250"/>
              <a:gd name="connsiteX48" fmla="*/ 1488964 w 3686931"/>
              <a:gd name="connsiteY48" fmla="*/ 26698 h 123250"/>
              <a:gd name="connsiteX49" fmla="*/ 1267463 w 3686931"/>
              <a:gd name="connsiteY49" fmla="*/ 38057 h 123250"/>
              <a:gd name="connsiteX50" fmla="*/ 1204988 w 3686931"/>
              <a:gd name="connsiteY50" fmla="*/ 49416 h 123250"/>
              <a:gd name="connsiteX51" fmla="*/ 1170911 w 3686931"/>
              <a:gd name="connsiteY51" fmla="*/ 60775 h 123250"/>
              <a:gd name="connsiteX52" fmla="*/ 1153873 w 3686931"/>
              <a:gd name="connsiteY52" fmla="*/ 72134 h 123250"/>
              <a:gd name="connsiteX53" fmla="*/ 1091398 w 3686931"/>
              <a:gd name="connsiteY53" fmla="*/ 83493 h 123250"/>
              <a:gd name="connsiteX54" fmla="*/ 1045962 w 3686931"/>
              <a:gd name="connsiteY54" fmla="*/ 94852 h 123250"/>
              <a:gd name="connsiteX55" fmla="*/ 983488 w 3686931"/>
              <a:gd name="connsiteY55" fmla="*/ 89173 h 123250"/>
              <a:gd name="connsiteX56" fmla="*/ 898295 w 3686931"/>
              <a:gd name="connsiteY56" fmla="*/ 77814 h 123250"/>
              <a:gd name="connsiteX57" fmla="*/ 688154 w 3686931"/>
              <a:gd name="connsiteY57" fmla="*/ 72134 h 123250"/>
              <a:gd name="connsiteX58" fmla="*/ 642718 w 3686931"/>
              <a:gd name="connsiteY58" fmla="*/ 49416 h 123250"/>
              <a:gd name="connsiteX59" fmla="*/ 620000 w 3686931"/>
              <a:gd name="connsiteY59" fmla="*/ 43737 h 123250"/>
              <a:gd name="connsiteX60" fmla="*/ 585923 w 3686931"/>
              <a:gd name="connsiteY60" fmla="*/ 26698 h 123250"/>
              <a:gd name="connsiteX61" fmla="*/ 568884 w 3686931"/>
              <a:gd name="connsiteY61" fmla="*/ 15339 h 123250"/>
              <a:gd name="connsiteX62" fmla="*/ 546166 w 3686931"/>
              <a:gd name="connsiteY62" fmla="*/ 21019 h 123250"/>
              <a:gd name="connsiteX63" fmla="*/ 512089 w 3686931"/>
              <a:gd name="connsiteY63" fmla="*/ 32378 h 123250"/>
              <a:gd name="connsiteX64" fmla="*/ 489371 w 3686931"/>
              <a:gd name="connsiteY64" fmla="*/ 38057 h 123250"/>
              <a:gd name="connsiteX65" fmla="*/ 307627 w 3686931"/>
              <a:gd name="connsiteY65" fmla="*/ 43737 h 123250"/>
              <a:gd name="connsiteX66" fmla="*/ 290588 w 3686931"/>
              <a:gd name="connsiteY66" fmla="*/ 49416 h 123250"/>
              <a:gd name="connsiteX67" fmla="*/ 256511 w 3686931"/>
              <a:gd name="connsiteY67" fmla="*/ 72134 h 123250"/>
              <a:gd name="connsiteX68" fmla="*/ 222434 w 3686931"/>
              <a:gd name="connsiteY68" fmla="*/ 83493 h 123250"/>
              <a:gd name="connsiteX69" fmla="*/ 137242 w 3686931"/>
              <a:gd name="connsiteY69" fmla="*/ 77814 h 123250"/>
              <a:gd name="connsiteX70" fmla="*/ 103165 w 3686931"/>
              <a:gd name="connsiteY70" fmla="*/ 66455 h 123250"/>
              <a:gd name="connsiteX71" fmla="*/ 80447 w 3686931"/>
              <a:gd name="connsiteY71" fmla="*/ 60775 h 123250"/>
              <a:gd name="connsiteX72" fmla="*/ 23652 w 3686931"/>
              <a:gd name="connsiteY72" fmla="*/ 66455 h 123250"/>
              <a:gd name="connsiteX73" fmla="*/ 934 w 3686931"/>
              <a:gd name="connsiteY73" fmla="*/ 72134 h 123250"/>
              <a:gd name="connsiteX74" fmla="*/ 6613 w 3686931"/>
              <a:gd name="connsiteY74" fmla="*/ 89173 h 123250"/>
              <a:gd name="connsiteX75" fmla="*/ 29331 w 3686931"/>
              <a:gd name="connsiteY75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73545 w 3686931"/>
              <a:gd name="connsiteY14" fmla="*/ 43737 h 123250"/>
              <a:gd name="connsiteX15" fmla="*/ 3056506 w 3686931"/>
              <a:gd name="connsiteY15" fmla="*/ 55096 h 123250"/>
              <a:gd name="connsiteX16" fmla="*/ 3039468 w 3686931"/>
              <a:gd name="connsiteY16" fmla="*/ 72134 h 123250"/>
              <a:gd name="connsiteX17" fmla="*/ 3028109 w 3686931"/>
              <a:gd name="connsiteY17" fmla="*/ 89173 h 123250"/>
              <a:gd name="connsiteX18" fmla="*/ 3022429 w 3686931"/>
              <a:gd name="connsiteY18" fmla="*/ 117570 h 123250"/>
              <a:gd name="connsiteX19" fmla="*/ 2931557 w 3686931"/>
              <a:gd name="connsiteY19" fmla="*/ 100532 h 123250"/>
              <a:gd name="connsiteX20" fmla="*/ 2914519 w 3686931"/>
              <a:gd name="connsiteY20" fmla="*/ 94852 h 123250"/>
              <a:gd name="connsiteX21" fmla="*/ 2880442 w 3686931"/>
              <a:gd name="connsiteY21" fmla="*/ 72134 h 123250"/>
              <a:gd name="connsiteX22" fmla="*/ 2840685 w 3686931"/>
              <a:gd name="connsiteY22" fmla="*/ 60775 h 123250"/>
              <a:gd name="connsiteX23" fmla="*/ 2823647 w 3686931"/>
              <a:gd name="connsiteY23" fmla="*/ 55096 h 123250"/>
              <a:gd name="connsiteX24" fmla="*/ 2778211 w 3686931"/>
              <a:gd name="connsiteY24" fmla="*/ 49416 h 123250"/>
              <a:gd name="connsiteX25" fmla="*/ 2744134 w 3686931"/>
              <a:gd name="connsiteY25" fmla="*/ 38057 h 123250"/>
              <a:gd name="connsiteX26" fmla="*/ 2727095 w 3686931"/>
              <a:gd name="connsiteY26" fmla="*/ 32378 h 123250"/>
              <a:gd name="connsiteX27" fmla="*/ 2658941 w 3686931"/>
              <a:gd name="connsiteY27" fmla="*/ 26698 h 123250"/>
              <a:gd name="connsiteX28" fmla="*/ 2437441 w 3686931"/>
              <a:gd name="connsiteY28" fmla="*/ 32378 h 123250"/>
              <a:gd name="connsiteX29" fmla="*/ 2420402 w 3686931"/>
              <a:gd name="connsiteY29" fmla="*/ 38057 h 123250"/>
              <a:gd name="connsiteX30" fmla="*/ 2392005 w 3686931"/>
              <a:gd name="connsiteY30" fmla="*/ 43737 h 123250"/>
              <a:gd name="connsiteX31" fmla="*/ 2374966 w 3686931"/>
              <a:gd name="connsiteY31" fmla="*/ 49416 h 123250"/>
              <a:gd name="connsiteX32" fmla="*/ 2329530 w 3686931"/>
              <a:gd name="connsiteY32" fmla="*/ 60775 h 123250"/>
              <a:gd name="connsiteX33" fmla="*/ 2295453 w 3686931"/>
              <a:gd name="connsiteY33" fmla="*/ 72134 h 123250"/>
              <a:gd name="connsiteX34" fmla="*/ 2272735 w 3686931"/>
              <a:gd name="connsiteY34" fmla="*/ 66455 h 123250"/>
              <a:gd name="connsiteX35" fmla="*/ 2255697 w 3686931"/>
              <a:gd name="connsiteY35" fmla="*/ 55096 h 123250"/>
              <a:gd name="connsiteX36" fmla="*/ 2198902 w 3686931"/>
              <a:gd name="connsiteY36" fmla="*/ 60775 h 123250"/>
              <a:gd name="connsiteX37" fmla="*/ 2079632 w 3686931"/>
              <a:gd name="connsiteY37" fmla="*/ 55096 h 123250"/>
              <a:gd name="connsiteX38" fmla="*/ 1903567 w 3686931"/>
              <a:gd name="connsiteY38" fmla="*/ 43737 h 123250"/>
              <a:gd name="connsiteX39" fmla="*/ 1835413 w 3686931"/>
              <a:gd name="connsiteY39" fmla="*/ 49416 h 123250"/>
              <a:gd name="connsiteX40" fmla="*/ 1801336 w 3686931"/>
              <a:gd name="connsiteY40" fmla="*/ 55096 h 123250"/>
              <a:gd name="connsiteX41" fmla="*/ 1642310 w 3686931"/>
              <a:gd name="connsiteY41" fmla="*/ 66455 h 123250"/>
              <a:gd name="connsiteX42" fmla="*/ 1579836 w 3686931"/>
              <a:gd name="connsiteY42" fmla="*/ 83493 h 123250"/>
              <a:gd name="connsiteX43" fmla="*/ 1562797 w 3686931"/>
              <a:gd name="connsiteY43" fmla="*/ 89173 h 123250"/>
              <a:gd name="connsiteX44" fmla="*/ 1528720 w 3686931"/>
              <a:gd name="connsiteY44" fmla="*/ 72134 h 123250"/>
              <a:gd name="connsiteX45" fmla="*/ 1523041 w 3686931"/>
              <a:gd name="connsiteY45" fmla="*/ 55096 h 123250"/>
              <a:gd name="connsiteX46" fmla="*/ 1506002 w 3686931"/>
              <a:gd name="connsiteY46" fmla="*/ 43737 h 123250"/>
              <a:gd name="connsiteX47" fmla="*/ 1488964 w 3686931"/>
              <a:gd name="connsiteY47" fmla="*/ 26698 h 123250"/>
              <a:gd name="connsiteX48" fmla="*/ 1267463 w 3686931"/>
              <a:gd name="connsiteY48" fmla="*/ 38057 h 123250"/>
              <a:gd name="connsiteX49" fmla="*/ 1204988 w 3686931"/>
              <a:gd name="connsiteY49" fmla="*/ 49416 h 123250"/>
              <a:gd name="connsiteX50" fmla="*/ 1170911 w 3686931"/>
              <a:gd name="connsiteY50" fmla="*/ 60775 h 123250"/>
              <a:gd name="connsiteX51" fmla="*/ 1153873 w 3686931"/>
              <a:gd name="connsiteY51" fmla="*/ 72134 h 123250"/>
              <a:gd name="connsiteX52" fmla="*/ 1091398 w 3686931"/>
              <a:gd name="connsiteY52" fmla="*/ 83493 h 123250"/>
              <a:gd name="connsiteX53" fmla="*/ 1045962 w 3686931"/>
              <a:gd name="connsiteY53" fmla="*/ 94852 h 123250"/>
              <a:gd name="connsiteX54" fmla="*/ 983488 w 3686931"/>
              <a:gd name="connsiteY54" fmla="*/ 89173 h 123250"/>
              <a:gd name="connsiteX55" fmla="*/ 898295 w 3686931"/>
              <a:gd name="connsiteY55" fmla="*/ 77814 h 123250"/>
              <a:gd name="connsiteX56" fmla="*/ 688154 w 3686931"/>
              <a:gd name="connsiteY56" fmla="*/ 72134 h 123250"/>
              <a:gd name="connsiteX57" fmla="*/ 642718 w 3686931"/>
              <a:gd name="connsiteY57" fmla="*/ 49416 h 123250"/>
              <a:gd name="connsiteX58" fmla="*/ 620000 w 3686931"/>
              <a:gd name="connsiteY58" fmla="*/ 43737 h 123250"/>
              <a:gd name="connsiteX59" fmla="*/ 585923 w 3686931"/>
              <a:gd name="connsiteY59" fmla="*/ 26698 h 123250"/>
              <a:gd name="connsiteX60" fmla="*/ 568884 w 3686931"/>
              <a:gd name="connsiteY60" fmla="*/ 15339 h 123250"/>
              <a:gd name="connsiteX61" fmla="*/ 546166 w 3686931"/>
              <a:gd name="connsiteY61" fmla="*/ 21019 h 123250"/>
              <a:gd name="connsiteX62" fmla="*/ 512089 w 3686931"/>
              <a:gd name="connsiteY62" fmla="*/ 32378 h 123250"/>
              <a:gd name="connsiteX63" fmla="*/ 489371 w 3686931"/>
              <a:gd name="connsiteY63" fmla="*/ 38057 h 123250"/>
              <a:gd name="connsiteX64" fmla="*/ 307627 w 3686931"/>
              <a:gd name="connsiteY64" fmla="*/ 43737 h 123250"/>
              <a:gd name="connsiteX65" fmla="*/ 290588 w 3686931"/>
              <a:gd name="connsiteY65" fmla="*/ 49416 h 123250"/>
              <a:gd name="connsiteX66" fmla="*/ 256511 w 3686931"/>
              <a:gd name="connsiteY66" fmla="*/ 72134 h 123250"/>
              <a:gd name="connsiteX67" fmla="*/ 222434 w 3686931"/>
              <a:gd name="connsiteY67" fmla="*/ 83493 h 123250"/>
              <a:gd name="connsiteX68" fmla="*/ 137242 w 3686931"/>
              <a:gd name="connsiteY68" fmla="*/ 77814 h 123250"/>
              <a:gd name="connsiteX69" fmla="*/ 103165 w 3686931"/>
              <a:gd name="connsiteY69" fmla="*/ 66455 h 123250"/>
              <a:gd name="connsiteX70" fmla="*/ 80447 w 3686931"/>
              <a:gd name="connsiteY70" fmla="*/ 60775 h 123250"/>
              <a:gd name="connsiteX71" fmla="*/ 23652 w 3686931"/>
              <a:gd name="connsiteY71" fmla="*/ 66455 h 123250"/>
              <a:gd name="connsiteX72" fmla="*/ 934 w 3686931"/>
              <a:gd name="connsiteY72" fmla="*/ 72134 h 123250"/>
              <a:gd name="connsiteX73" fmla="*/ 6613 w 3686931"/>
              <a:gd name="connsiteY73" fmla="*/ 89173 h 123250"/>
              <a:gd name="connsiteX74" fmla="*/ 29331 w 3686931"/>
              <a:gd name="connsiteY74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56506 w 3686931"/>
              <a:gd name="connsiteY14" fmla="*/ 55096 h 123250"/>
              <a:gd name="connsiteX15" fmla="*/ 3039468 w 3686931"/>
              <a:gd name="connsiteY15" fmla="*/ 72134 h 123250"/>
              <a:gd name="connsiteX16" fmla="*/ 3028109 w 3686931"/>
              <a:gd name="connsiteY16" fmla="*/ 89173 h 123250"/>
              <a:gd name="connsiteX17" fmla="*/ 3022429 w 3686931"/>
              <a:gd name="connsiteY17" fmla="*/ 117570 h 123250"/>
              <a:gd name="connsiteX18" fmla="*/ 2931557 w 3686931"/>
              <a:gd name="connsiteY18" fmla="*/ 100532 h 123250"/>
              <a:gd name="connsiteX19" fmla="*/ 2914519 w 3686931"/>
              <a:gd name="connsiteY19" fmla="*/ 94852 h 123250"/>
              <a:gd name="connsiteX20" fmla="*/ 2880442 w 3686931"/>
              <a:gd name="connsiteY20" fmla="*/ 72134 h 123250"/>
              <a:gd name="connsiteX21" fmla="*/ 2840685 w 3686931"/>
              <a:gd name="connsiteY21" fmla="*/ 60775 h 123250"/>
              <a:gd name="connsiteX22" fmla="*/ 2823647 w 3686931"/>
              <a:gd name="connsiteY22" fmla="*/ 55096 h 123250"/>
              <a:gd name="connsiteX23" fmla="*/ 2778211 w 3686931"/>
              <a:gd name="connsiteY23" fmla="*/ 49416 h 123250"/>
              <a:gd name="connsiteX24" fmla="*/ 2744134 w 3686931"/>
              <a:gd name="connsiteY24" fmla="*/ 38057 h 123250"/>
              <a:gd name="connsiteX25" fmla="*/ 2727095 w 3686931"/>
              <a:gd name="connsiteY25" fmla="*/ 32378 h 123250"/>
              <a:gd name="connsiteX26" fmla="*/ 2658941 w 3686931"/>
              <a:gd name="connsiteY26" fmla="*/ 26698 h 123250"/>
              <a:gd name="connsiteX27" fmla="*/ 2437441 w 3686931"/>
              <a:gd name="connsiteY27" fmla="*/ 32378 h 123250"/>
              <a:gd name="connsiteX28" fmla="*/ 2420402 w 3686931"/>
              <a:gd name="connsiteY28" fmla="*/ 38057 h 123250"/>
              <a:gd name="connsiteX29" fmla="*/ 2392005 w 3686931"/>
              <a:gd name="connsiteY29" fmla="*/ 43737 h 123250"/>
              <a:gd name="connsiteX30" fmla="*/ 2374966 w 3686931"/>
              <a:gd name="connsiteY30" fmla="*/ 49416 h 123250"/>
              <a:gd name="connsiteX31" fmla="*/ 2329530 w 3686931"/>
              <a:gd name="connsiteY31" fmla="*/ 60775 h 123250"/>
              <a:gd name="connsiteX32" fmla="*/ 2295453 w 3686931"/>
              <a:gd name="connsiteY32" fmla="*/ 72134 h 123250"/>
              <a:gd name="connsiteX33" fmla="*/ 2272735 w 3686931"/>
              <a:gd name="connsiteY33" fmla="*/ 66455 h 123250"/>
              <a:gd name="connsiteX34" fmla="*/ 2255697 w 3686931"/>
              <a:gd name="connsiteY34" fmla="*/ 55096 h 123250"/>
              <a:gd name="connsiteX35" fmla="*/ 2198902 w 3686931"/>
              <a:gd name="connsiteY35" fmla="*/ 60775 h 123250"/>
              <a:gd name="connsiteX36" fmla="*/ 2079632 w 3686931"/>
              <a:gd name="connsiteY36" fmla="*/ 55096 h 123250"/>
              <a:gd name="connsiteX37" fmla="*/ 1903567 w 3686931"/>
              <a:gd name="connsiteY37" fmla="*/ 43737 h 123250"/>
              <a:gd name="connsiteX38" fmla="*/ 1835413 w 3686931"/>
              <a:gd name="connsiteY38" fmla="*/ 49416 h 123250"/>
              <a:gd name="connsiteX39" fmla="*/ 1801336 w 3686931"/>
              <a:gd name="connsiteY39" fmla="*/ 55096 h 123250"/>
              <a:gd name="connsiteX40" fmla="*/ 1642310 w 3686931"/>
              <a:gd name="connsiteY40" fmla="*/ 66455 h 123250"/>
              <a:gd name="connsiteX41" fmla="*/ 1579836 w 3686931"/>
              <a:gd name="connsiteY41" fmla="*/ 83493 h 123250"/>
              <a:gd name="connsiteX42" fmla="*/ 1562797 w 3686931"/>
              <a:gd name="connsiteY42" fmla="*/ 89173 h 123250"/>
              <a:gd name="connsiteX43" fmla="*/ 1528720 w 3686931"/>
              <a:gd name="connsiteY43" fmla="*/ 72134 h 123250"/>
              <a:gd name="connsiteX44" fmla="*/ 1523041 w 3686931"/>
              <a:gd name="connsiteY44" fmla="*/ 55096 h 123250"/>
              <a:gd name="connsiteX45" fmla="*/ 1506002 w 3686931"/>
              <a:gd name="connsiteY45" fmla="*/ 43737 h 123250"/>
              <a:gd name="connsiteX46" fmla="*/ 1488964 w 3686931"/>
              <a:gd name="connsiteY46" fmla="*/ 26698 h 123250"/>
              <a:gd name="connsiteX47" fmla="*/ 1267463 w 3686931"/>
              <a:gd name="connsiteY47" fmla="*/ 38057 h 123250"/>
              <a:gd name="connsiteX48" fmla="*/ 1204988 w 3686931"/>
              <a:gd name="connsiteY48" fmla="*/ 49416 h 123250"/>
              <a:gd name="connsiteX49" fmla="*/ 1170911 w 3686931"/>
              <a:gd name="connsiteY49" fmla="*/ 60775 h 123250"/>
              <a:gd name="connsiteX50" fmla="*/ 1153873 w 3686931"/>
              <a:gd name="connsiteY50" fmla="*/ 72134 h 123250"/>
              <a:gd name="connsiteX51" fmla="*/ 1091398 w 3686931"/>
              <a:gd name="connsiteY51" fmla="*/ 83493 h 123250"/>
              <a:gd name="connsiteX52" fmla="*/ 1045962 w 3686931"/>
              <a:gd name="connsiteY52" fmla="*/ 94852 h 123250"/>
              <a:gd name="connsiteX53" fmla="*/ 983488 w 3686931"/>
              <a:gd name="connsiteY53" fmla="*/ 89173 h 123250"/>
              <a:gd name="connsiteX54" fmla="*/ 898295 w 3686931"/>
              <a:gd name="connsiteY54" fmla="*/ 77814 h 123250"/>
              <a:gd name="connsiteX55" fmla="*/ 688154 w 3686931"/>
              <a:gd name="connsiteY55" fmla="*/ 72134 h 123250"/>
              <a:gd name="connsiteX56" fmla="*/ 642718 w 3686931"/>
              <a:gd name="connsiteY56" fmla="*/ 49416 h 123250"/>
              <a:gd name="connsiteX57" fmla="*/ 620000 w 3686931"/>
              <a:gd name="connsiteY57" fmla="*/ 43737 h 123250"/>
              <a:gd name="connsiteX58" fmla="*/ 585923 w 3686931"/>
              <a:gd name="connsiteY58" fmla="*/ 26698 h 123250"/>
              <a:gd name="connsiteX59" fmla="*/ 568884 w 3686931"/>
              <a:gd name="connsiteY59" fmla="*/ 15339 h 123250"/>
              <a:gd name="connsiteX60" fmla="*/ 546166 w 3686931"/>
              <a:gd name="connsiteY60" fmla="*/ 21019 h 123250"/>
              <a:gd name="connsiteX61" fmla="*/ 512089 w 3686931"/>
              <a:gd name="connsiteY61" fmla="*/ 32378 h 123250"/>
              <a:gd name="connsiteX62" fmla="*/ 489371 w 3686931"/>
              <a:gd name="connsiteY62" fmla="*/ 38057 h 123250"/>
              <a:gd name="connsiteX63" fmla="*/ 307627 w 3686931"/>
              <a:gd name="connsiteY63" fmla="*/ 43737 h 123250"/>
              <a:gd name="connsiteX64" fmla="*/ 290588 w 3686931"/>
              <a:gd name="connsiteY64" fmla="*/ 49416 h 123250"/>
              <a:gd name="connsiteX65" fmla="*/ 256511 w 3686931"/>
              <a:gd name="connsiteY65" fmla="*/ 72134 h 123250"/>
              <a:gd name="connsiteX66" fmla="*/ 222434 w 3686931"/>
              <a:gd name="connsiteY66" fmla="*/ 83493 h 123250"/>
              <a:gd name="connsiteX67" fmla="*/ 137242 w 3686931"/>
              <a:gd name="connsiteY67" fmla="*/ 77814 h 123250"/>
              <a:gd name="connsiteX68" fmla="*/ 103165 w 3686931"/>
              <a:gd name="connsiteY68" fmla="*/ 66455 h 123250"/>
              <a:gd name="connsiteX69" fmla="*/ 80447 w 3686931"/>
              <a:gd name="connsiteY69" fmla="*/ 60775 h 123250"/>
              <a:gd name="connsiteX70" fmla="*/ 23652 w 3686931"/>
              <a:gd name="connsiteY70" fmla="*/ 66455 h 123250"/>
              <a:gd name="connsiteX71" fmla="*/ 934 w 3686931"/>
              <a:gd name="connsiteY71" fmla="*/ 72134 h 123250"/>
              <a:gd name="connsiteX72" fmla="*/ 6613 w 3686931"/>
              <a:gd name="connsiteY72" fmla="*/ 89173 h 123250"/>
              <a:gd name="connsiteX73" fmla="*/ 29331 w 3686931"/>
              <a:gd name="connsiteY73" fmla="*/ 123250 h 123250"/>
              <a:gd name="connsiteX0" fmla="*/ 29331 w 3686931"/>
              <a:gd name="connsiteY0" fmla="*/ 124363 h 124363"/>
              <a:gd name="connsiteX1" fmla="*/ 3686931 w 3686931"/>
              <a:gd name="connsiteY1" fmla="*/ 124363 h 124363"/>
              <a:gd name="connsiteX2" fmla="*/ 3686931 w 3686931"/>
              <a:gd name="connsiteY2" fmla="*/ 124363 h 124363"/>
              <a:gd name="connsiteX3" fmla="*/ 3590380 w 3686931"/>
              <a:gd name="connsiteY3" fmla="*/ 61888 h 124363"/>
              <a:gd name="connsiteX4" fmla="*/ 3543780 w 3686931"/>
              <a:gd name="connsiteY4" fmla="*/ 48873 h 124363"/>
              <a:gd name="connsiteX5" fmla="*/ 3488149 w 3686931"/>
              <a:gd name="connsiteY5" fmla="*/ 50529 h 124363"/>
              <a:gd name="connsiteX6" fmla="*/ 3363200 w 3686931"/>
              <a:gd name="connsiteY6" fmla="*/ 118683 h 124363"/>
              <a:gd name="connsiteX7" fmla="*/ 3306405 w 3686931"/>
              <a:gd name="connsiteY7" fmla="*/ 78927 h 124363"/>
              <a:gd name="connsiteX8" fmla="*/ 3272328 w 3686931"/>
              <a:gd name="connsiteY8" fmla="*/ 50529 h 124363"/>
              <a:gd name="connsiteX9" fmla="*/ 3235076 w 3686931"/>
              <a:gd name="connsiteY9" fmla="*/ 61750 h 124363"/>
              <a:gd name="connsiteX10" fmla="*/ 3172601 w 3686931"/>
              <a:gd name="connsiteY10" fmla="*/ 73780 h 124363"/>
              <a:gd name="connsiteX11" fmla="*/ 3141699 w 3686931"/>
              <a:gd name="connsiteY11" fmla="*/ 5093 h 124363"/>
              <a:gd name="connsiteX12" fmla="*/ 3124661 w 3686931"/>
              <a:gd name="connsiteY12" fmla="*/ 10773 h 124363"/>
              <a:gd name="connsiteX13" fmla="*/ 3056506 w 3686931"/>
              <a:gd name="connsiteY13" fmla="*/ 56209 h 124363"/>
              <a:gd name="connsiteX14" fmla="*/ 3039468 w 3686931"/>
              <a:gd name="connsiteY14" fmla="*/ 73247 h 124363"/>
              <a:gd name="connsiteX15" fmla="*/ 3028109 w 3686931"/>
              <a:gd name="connsiteY15" fmla="*/ 90286 h 124363"/>
              <a:gd name="connsiteX16" fmla="*/ 3022429 w 3686931"/>
              <a:gd name="connsiteY16" fmla="*/ 118683 h 124363"/>
              <a:gd name="connsiteX17" fmla="*/ 2931557 w 3686931"/>
              <a:gd name="connsiteY17" fmla="*/ 101645 h 124363"/>
              <a:gd name="connsiteX18" fmla="*/ 2914519 w 3686931"/>
              <a:gd name="connsiteY18" fmla="*/ 95965 h 124363"/>
              <a:gd name="connsiteX19" fmla="*/ 2880442 w 3686931"/>
              <a:gd name="connsiteY19" fmla="*/ 73247 h 124363"/>
              <a:gd name="connsiteX20" fmla="*/ 2840685 w 3686931"/>
              <a:gd name="connsiteY20" fmla="*/ 61888 h 124363"/>
              <a:gd name="connsiteX21" fmla="*/ 2823647 w 3686931"/>
              <a:gd name="connsiteY21" fmla="*/ 56209 h 124363"/>
              <a:gd name="connsiteX22" fmla="*/ 2778211 w 3686931"/>
              <a:gd name="connsiteY22" fmla="*/ 50529 h 124363"/>
              <a:gd name="connsiteX23" fmla="*/ 2744134 w 3686931"/>
              <a:gd name="connsiteY23" fmla="*/ 39170 h 124363"/>
              <a:gd name="connsiteX24" fmla="*/ 2727095 w 3686931"/>
              <a:gd name="connsiteY24" fmla="*/ 33491 h 124363"/>
              <a:gd name="connsiteX25" fmla="*/ 2658941 w 3686931"/>
              <a:gd name="connsiteY25" fmla="*/ 27811 h 124363"/>
              <a:gd name="connsiteX26" fmla="*/ 2437441 w 3686931"/>
              <a:gd name="connsiteY26" fmla="*/ 33491 h 124363"/>
              <a:gd name="connsiteX27" fmla="*/ 2420402 w 3686931"/>
              <a:gd name="connsiteY27" fmla="*/ 39170 h 124363"/>
              <a:gd name="connsiteX28" fmla="*/ 2392005 w 3686931"/>
              <a:gd name="connsiteY28" fmla="*/ 44850 h 124363"/>
              <a:gd name="connsiteX29" fmla="*/ 2374966 w 3686931"/>
              <a:gd name="connsiteY29" fmla="*/ 50529 h 124363"/>
              <a:gd name="connsiteX30" fmla="*/ 2329530 w 3686931"/>
              <a:gd name="connsiteY30" fmla="*/ 61888 h 124363"/>
              <a:gd name="connsiteX31" fmla="*/ 2295453 w 3686931"/>
              <a:gd name="connsiteY31" fmla="*/ 73247 h 124363"/>
              <a:gd name="connsiteX32" fmla="*/ 2272735 w 3686931"/>
              <a:gd name="connsiteY32" fmla="*/ 67568 h 124363"/>
              <a:gd name="connsiteX33" fmla="*/ 2255697 w 3686931"/>
              <a:gd name="connsiteY33" fmla="*/ 56209 h 124363"/>
              <a:gd name="connsiteX34" fmla="*/ 2198902 w 3686931"/>
              <a:gd name="connsiteY34" fmla="*/ 61888 h 124363"/>
              <a:gd name="connsiteX35" fmla="*/ 2079632 w 3686931"/>
              <a:gd name="connsiteY35" fmla="*/ 56209 h 124363"/>
              <a:gd name="connsiteX36" fmla="*/ 1903567 w 3686931"/>
              <a:gd name="connsiteY36" fmla="*/ 44850 h 124363"/>
              <a:gd name="connsiteX37" fmla="*/ 1835413 w 3686931"/>
              <a:gd name="connsiteY37" fmla="*/ 50529 h 124363"/>
              <a:gd name="connsiteX38" fmla="*/ 1801336 w 3686931"/>
              <a:gd name="connsiteY38" fmla="*/ 56209 h 124363"/>
              <a:gd name="connsiteX39" fmla="*/ 1642310 w 3686931"/>
              <a:gd name="connsiteY39" fmla="*/ 67568 h 124363"/>
              <a:gd name="connsiteX40" fmla="*/ 1579836 w 3686931"/>
              <a:gd name="connsiteY40" fmla="*/ 84606 h 124363"/>
              <a:gd name="connsiteX41" fmla="*/ 1562797 w 3686931"/>
              <a:gd name="connsiteY41" fmla="*/ 90286 h 124363"/>
              <a:gd name="connsiteX42" fmla="*/ 1528720 w 3686931"/>
              <a:gd name="connsiteY42" fmla="*/ 73247 h 124363"/>
              <a:gd name="connsiteX43" fmla="*/ 1523041 w 3686931"/>
              <a:gd name="connsiteY43" fmla="*/ 56209 h 124363"/>
              <a:gd name="connsiteX44" fmla="*/ 1506002 w 3686931"/>
              <a:gd name="connsiteY44" fmla="*/ 44850 h 124363"/>
              <a:gd name="connsiteX45" fmla="*/ 1488964 w 3686931"/>
              <a:gd name="connsiteY45" fmla="*/ 27811 h 124363"/>
              <a:gd name="connsiteX46" fmla="*/ 1267463 w 3686931"/>
              <a:gd name="connsiteY46" fmla="*/ 39170 h 124363"/>
              <a:gd name="connsiteX47" fmla="*/ 1204988 w 3686931"/>
              <a:gd name="connsiteY47" fmla="*/ 50529 h 124363"/>
              <a:gd name="connsiteX48" fmla="*/ 1170911 w 3686931"/>
              <a:gd name="connsiteY48" fmla="*/ 61888 h 124363"/>
              <a:gd name="connsiteX49" fmla="*/ 1153873 w 3686931"/>
              <a:gd name="connsiteY49" fmla="*/ 73247 h 124363"/>
              <a:gd name="connsiteX50" fmla="*/ 1091398 w 3686931"/>
              <a:gd name="connsiteY50" fmla="*/ 84606 h 124363"/>
              <a:gd name="connsiteX51" fmla="*/ 1045962 w 3686931"/>
              <a:gd name="connsiteY51" fmla="*/ 95965 h 124363"/>
              <a:gd name="connsiteX52" fmla="*/ 983488 w 3686931"/>
              <a:gd name="connsiteY52" fmla="*/ 90286 h 124363"/>
              <a:gd name="connsiteX53" fmla="*/ 898295 w 3686931"/>
              <a:gd name="connsiteY53" fmla="*/ 78927 h 124363"/>
              <a:gd name="connsiteX54" fmla="*/ 688154 w 3686931"/>
              <a:gd name="connsiteY54" fmla="*/ 73247 h 124363"/>
              <a:gd name="connsiteX55" fmla="*/ 642718 w 3686931"/>
              <a:gd name="connsiteY55" fmla="*/ 50529 h 124363"/>
              <a:gd name="connsiteX56" fmla="*/ 620000 w 3686931"/>
              <a:gd name="connsiteY56" fmla="*/ 44850 h 124363"/>
              <a:gd name="connsiteX57" fmla="*/ 585923 w 3686931"/>
              <a:gd name="connsiteY57" fmla="*/ 27811 h 124363"/>
              <a:gd name="connsiteX58" fmla="*/ 568884 w 3686931"/>
              <a:gd name="connsiteY58" fmla="*/ 16452 h 124363"/>
              <a:gd name="connsiteX59" fmla="*/ 546166 w 3686931"/>
              <a:gd name="connsiteY59" fmla="*/ 22132 h 124363"/>
              <a:gd name="connsiteX60" fmla="*/ 512089 w 3686931"/>
              <a:gd name="connsiteY60" fmla="*/ 33491 h 124363"/>
              <a:gd name="connsiteX61" fmla="*/ 489371 w 3686931"/>
              <a:gd name="connsiteY61" fmla="*/ 39170 h 124363"/>
              <a:gd name="connsiteX62" fmla="*/ 307627 w 3686931"/>
              <a:gd name="connsiteY62" fmla="*/ 44850 h 124363"/>
              <a:gd name="connsiteX63" fmla="*/ 290588 w 3686931"/>
              <a:gd name="connsiteY63" fmla="*/ 50529 h 124363"/>
              <a:gd name="connsiteX64" fmla="*/ 256511 w 3686931"/>
              <a:gd name="connsiteY64" fmla="*/ 73247 h 124363"/>
              <a:gd name="connsiteX65" fmla="*/ 222434 w 3686931"/>
              <a:gd name="connsiteY65" fmla="*/ 84606 h 124363"/>
              <a:gd name="connsiteX66" fmla="*/ 137242 w 3686931"/>
              <a:gd name="connsiteY66" fmla="*/ 78927 h 124363"/>
              <a:gd name="connsiteX67" fmla="*/ 103165 w 3686931"/>
              <a:gd name="connsiteY67" fmla="*/ 67568 h 124363"/>
              <a:gd name="connsiteX68" fmla="*/ 80447 w 3686931"/>
              <a:gd name="connsiteY68" fmla="*/ 61888 h 124363"/>
              <a:gd name="connsiteX69" fmla="*/ 23652 w 3686931"/>
              <a:gd name="connsiteY69" fmla="*/ 67568 h 124363"/>
              <a:gd name="connsiteX70" fmla="*/ 934 w 3686931"/>
              <a:gd name="connsiteY70" fmla="*/ 73247 h 124363"/>
              <a:gd name="connsiteX71" fmla="*/ 6613 w 3686931"/>
              <a:gd name="connsiteY71" fmla="*/ 90286 h 124363"/>
              <a:gd name="connsiteX72" fmla="*/ 29331 w 3686931"/>
              <a:gd name="connsiteY72" fmla="*/ 124363 h 124363"/>
              <a:gd name="connsiteX0" fmla="*/ 29331 w 3686931"/>
              <a:gd name="connsiteY0" fmla="*/ 119371 h 119371"/>
              <a:gd name="connsiteX1" fmla="*/ 3686931 w 3686931"/>
              <a:gd name="connsiteY1" fmla="*/ 119371 h 119371"/>
              <a:gd name="connsiteX2" fmla="*/ 3686931 w 3686931"/>
              <a:gd name="connsiteY2" fmla="*/ 119371 h 119371"/>
              <a:gd name="connsiteX3" fmla="*/ 3590380 w 3686931"/>
              <a:gd name="connsiteY3" fmla="*/ 56896 h 119371"/>
              <a:gd name="connsiteX4" fmla="*/ 3543780 w 3686931"/>
              <a:gd name="connsiteY4" fmla="*/ 43881 h 119371"/>
              <a:gd name="connsiteX5" fmla="*/ 3488149 w 3686931"/>
              <a:gd name="connsiteY5" fmla="*/ 45537 h 119371"/>
              <a:gd name="connsiteX6" fmla="*/ 3363200 w 3686931"/>
              <a:gd name="connsiteY6" fmla="*/ 113691 h 119371"/>
              <a:gd name="connsiteX7" fmla="*/ 3306405 w 3686931"/>
              <a:gd name="connsiteY7" fmla="*/ 73935 h 119371"/>
              <a:gd name="connsiteX8" fmla="*/ 3272328 w 3686931"/>
              <a:gd name="connsiteY8" fmla="*/ 45537 h 119371"/>
              <a:gd name="connsiteX9" fmla="*/ 3235076 w 3686931"/>
              <a:gd name="connsiteY9" fmla="*/ 56758 h 119371"/>
              <a:gd name="connsiteX10" fmla="*/ 3172601 w 3686931"/>
              <a:gd name="connsiteY10" fmla="*/ 68788 h 119371"/>
              <a:gd name="connsiteX11" fmla="*/ 3141699 w 3686931"/>
              <a:gd name="connsiteY11" fmla="*/ 101 h 119371"/>
              <a:gd name="connsiteX12" fmla="*/ 3115136 w 3686931"/>
              <a:gd name="connsiteY12" fmla="*/ 53406 h 119371"/>
              <a:gd name="connsiteX13" fmla="*/ 3056506 w 3686931"/>
              <a:gd name="connsiteY13" fmla="*/ 51217 h 119371"/>
              <a:gd name="connsiteX14" fmla="*/ 3039468 w 3686931"/>
              <a:gd name="connsiteY14" fmla="*/ 68255 h 119371"/>
              <a:gd name="connsiteX15" fmla="*/ 3028109 w 3686931"/>
              <a:gd name="connsiteY15" fmla="*/ 85294 h 119371"/>
              <a:gd name="connsiteX16" fmla="*/ 3022429 w 3686931"/>
              <a:gd name="connsiteY16" fmla="*/ 113691 h 119371"/>
              <a:gd name="connsiteX17" fmla="*/ 2931557 w 3686931"/>
              <a:gd name="connsiteY17" fmla="*/ 96653 h 119371"/>
              <a:gd name="connsiteX18" fmla="*/ 2914519 w 3686931"/>
              <a:gd name="connsiteY18" fmla="*/ 90973 h 119371"/>
              <a:gd name="connsiteX19" fmla="*/ 2880442 w 3686931"/>
              <a:gd name="connsiteY19" fmla="*/ 68255 h 119371"/>
              <a:gd name="connsiteX20" fmla="*/ 2840685 w 3686931"/>
              <a:gd name="connsiteY20" fmla="*/ 56896 h 119371"/>
              <a:gd name="connsiteX21" fmla="*/ 2823647 w 3686931"/>
              <a:gd name="connsiteY21" fmla="*/ 51217 h 119371"/>
              <a:gd name="connsiteX22" fmla="*/ 2778211 w 3686931"/>
              <a:gd name="connsiteY22" fmla="*/ 45537 h 119371"/>
              <a:gd name="connsiteX23" fmla="*/ 2744134 w 3686931"/>
              <a:gd name="connsiteY23" fmla="*/ 34178 h 119371"/>
              <a:gd name="connsiteX24" fmla="*/ 2727095 w 3686931"/>
              <a:gd name="connsiteY24" fmla="*/ 28499 h 119371"/>
              <a:gd name="connsiteX25" fmla="*/ 2658941 w 3686931"/>
              <a:gd name="connsiteY25" fmla="*/ 22819 h 119371"/>
              <a:gd name="connsiteX26" fmla="*/ 2437441 w 3686931"/>
              <a:gd name="connsiteY26" fmla="*/ 28499 h 119371"/>
              <a:gd name="connsiteX27" fmla="*/ 2420402 w 3686931"/>
              <a:gd name="connsiteY27" fmla="*/ 34178 h 119371"/>
              <a:gd name="connsiteX28" fmla="*/ 2392005 w 3686931"/>
              <a:gd name="connsiteY28" fmla="*/ 39858 h 119371"/>
              <a:gd name="connsiteX29" fmla="*/ 2374966 w 3686931"/>
              <a:gd name="connsiteY29" fmla="*/ 45537 h 119371"/>
              <a:gd name="connsiteX30" fmla="*/ 2329530 w 3686931"/>
              <a:gd name="connsiteY30" fmla="*/ 56896 h 119371"/>
              <a:gd name="connsiteX31" fmla="*/ 2295453 w 3686931"/>
              <a:gd name="connsiteY31" fmla="*/ 68255 h 119371"/>
              <a:gd name="connsiteX32" fmla="*/ 2272735 w 3686931"/>
              <a:gd name="connsiteY32" fmla="*/ 62576 h 119371"/>
              <a:gd name="connsiteX33" fmla="*/ 2255697 w 3686931"/>
              <a:gd name="connsiteY33" fmla="*/ 51217 h 119371"/>
              <a:gd name="connsiteX34" fmla="*/ 2198902 w 3686931"/>
              <a:gd name="connsiteY34" fmla="*/ 56896 h 119371"/>
              <a:gd name="connsiteX35" fmla="*/ 2079632 w 3686931"/>
              <a:gd name="connsiteY35" fmla="*/ 51217 h 119371"/>
              <a:gd name="connsiteX36" fmla="*/ 1903567 w 3686931"/>
              <a:gd name="connsiteY36" fmla="*/ 39858 h 119371"/>
              <a:gd name="connsiteX37" fmla="*/ 1835413 w 3686931"/>
              <a:gd name="connsiteY37" fmla="*/ 45537 h 119371"/>
              <a:gd name="connsiteX38" fmla="*/ 1801336 w 3686931"/>
              <a:gd name="connsiteY38" fmla="*/ 51217 h 119371"/>
              <a:gd name="connsiteX39" fmla="*/ 1642310 w 3686931"/>
              <a:gd name="connsiteY39" fmla="*/ 62576 h 119371"/>
              <a:gd name="connsiteX40" fmla="*/ 1579836 w 3686931"/>
              <a:gd name="connsiteY40" fmla="*/ 79614 h 119371"/>
              <a:gd name="connsiteX41" fmla="*/ 1562797 w 3686931"/>
              <a:gd name="connsiteY41" fmla="*/ 85294 h 119371"/>
              <a:gd name="connsiteX42" fmla="*/ 1528720 w 3686931"/>
              <a:gd name="connsiteY42" fmla="*/ 68255 h 119371"/>
              <a:gd name="connsiteX43" fmla="*/ 1523041 w 3686931"/>
              <a:gd name="connsiteY43" fmla="*/ 51217 h 119371"/>
              <a:gd name="connsiteX44" fmla="*/ 1506002 w 3686931"/>
              <a:gd name="connsiteY44" fmla="*/ 39858 h 119371"/>
              <a:gd name="connsiteX45" fmla="*/ 1488964 w 3686931"/>
              <a:gd name="connsiteY45" fmla="*/ 22819 h 119371"/>
              <a:gd name="connsiteX46" fmla="*/ 1267463 w 3686931"/>
              <a:gd name="connsiteY46" fmla="*/ 34178 h 119371"/>
              <a:gd name="connsiteX47" fmla="*/ 1204988 w 3686931"/>
              <a:gd name="connsiteY47" fmla="*/ 45537 h 119371"/>
              <a:gd name="connsiteX48" fmla="*/ 1170911 w 3686931"/>
              <a:gd name="connsiteY48" fmla="*/ 56896 h 119371"/>
              <a:gd name="connsiteX49" fmla="*/ 1153873 w 3686931"/>
              <a:gd name="connsiteY49" fmla="*/ 68255 h 119371"/>
              <a:gd name="connsiteX50" fmla="*/ 1091398 w 3686931"/>
              <a:gd name="connsiteY50" fmla="*/ 79614 h 119371"/>
              <a:gd name="connsiteX51" fmla="*/ 1045962 w 3686931"/>
              <a:gd name="connsiteY51" fmla="*/ 90973 h 119371"/>
              <a:gd name="connsiteX52" fmla="*/ 983488 w 3686931"/>
              <a:gd name="connsiteY52" fmla="*/ 85294 h 119371"/>
              <a:gd name="connsiteX53" fmla="*/ 898295 w 3686931"/>
              <a:gd name="connsiteY53" fmla="*/ 73935 h 119371"/>
              <a:gd name="connsiteX54" fmla="*/ 688154 w 3686931"/>
              <a:gd name="connsiteY54" fmla="*/ 68255 h 119371"/>
              <a:gd name="connsiteX55" fmla="*/ 642718 w 3686931"/>
              <a:gd name="connsiteY55" fmla="*/ 45537 h 119371"/>
              <a:gd name="connsiteX56" fmla="*/ 620000 w 3686931"/>
              <a:gd name="connsiteY56" fmla="*/ 39858 h 119371"/>
              <a:gd name="connsiteX57" fmla="*/ 585923 w 3686931"/>
              <a:gd name="connsiteY57" fmla="*/ 22819 h 119371"/>
              <a:gd name="connsiteX58" fmla="*/ 568884 w 3686931"/>
              <a:gd name="connsiteY58" fmla="*/ 11460 h 119371"/>
              <a:gd name="connsiteX59" fmla="*/ 546166 w 3686931"/>
              <a:gd name="connsiteY59" fmla="*/ 17140 h 119371"/>
              <a:gd name="connsiteX60" fmla="*/ 512089 w 3686931"/>
              <a:gd name="connsiteY60" fmla="*/ 28499 h 119371"/>
              <a:gd name="connsiteX61" fmla="*/ 489371 w 3686931"/>
              <a:gd name="connsiteY61" fmla="*/ 34178 h 119371"/>
              <a:gd name="connsiteX62" fmla="*/ 307627 w 3686931"/>
              <a:gd name="connsiteY62" fmla="*/ 39858 h 119371"/>
              <a:gd name="connsiteX63" fmla="*/ 290588 w 3686931"/>
              <a:gd name="connsiteY63" fmla="*/ 45537 h 119371"/>
              <a:gd name="connsiteX64" fmla="*/ 256511 w 3686931"/>
              <a:gd name="connsiteY64" fmla="*/ 68255 h 119371"/>
              <a:gd name="connsiteX65" fmla="*/ 222434 w 3686931"/>
              <a:gd name="connsiteY65" fmla="*/ 79614 h 119371"/>
              <a:gd name="connsiteX66" fmla="*/ 137242 w 3686931"/>
              <a:gd name="connsiteY66" fmla="*/ 73935 h 119371"/>
              <a:gd name="connsiteX67" fmla="*/ 103165 w 3686931"/>
              <a:gd name="connsiteY67" fmla="*/ 62576 h 119371"/>
              <a:gd name="connsiteX68" fmla="*/ 80447 w 3686931"/>
              <a:gd name="connsiteY68" fmla="*/ 56896 h 119371"/>
              <a:gd name="connsiteX69" fmla="*/ 23652 w 3686931"/>
              <a:gd name="connsiteY69" fmla="*/ 62576 h 119371"/>
              <a:gd name="connsiteX70" fmla="*/ 934 w 3686931"/>
              <a:gd name="connsiteY70" fmla="*/ 68255 h 119371"/>
              <a:gd name="connsiteX71" fmla="*/ 6613 w 3686931"/>
              <a:gd name="connsiteY71" fmla="*/ 85294 h 119371"/>
              <a:gd name="connsiteX72" fmla="*/ 29331 w 3686931"/>
              <a:gd name="connsiteY72" fmla="*/ 119371 h 11937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56506 w 3686931"/>
              <a:gd name="connsiteY13" fmla="*/ 39757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82250 w 3686931"/>
              <a:gd name="connsiteY6" fmla="*/ 80006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686931" h="107911">
                <a:moveTo>
                  <a:pt x="29331" y="107911"/>
                </a:moveTo>
                <a:lnTo>
                  <a:pt x="3686931" y="107911"/>
                </a:lnTo>
                <a:lnTo>
                  <a:pt x="3686931" y="107911"/>
                </a:lnTo>
                <a:lnTo>
                  <a:pt x="3590380" y="45436"/>
                </a:lnTo>
                <a:lnTo>
                  <a:pt x="3543780" y="32421"/>
                </a:lnTo>
                <a:lnTo>
                  <a:pt x="3488149" y="34077"/>
                </a:lnTo>
                <a:lnTo>
                  <a:pt x="3382250" y="80006"/>
                </a:lnTo>
                <a:cubicBezTo>
                  <a:pt x="3363318" y="66754"/>
                  <a:pt x="3324725" y="70130"/>
                  <a:pt x="3306405" y="62475"/>
                </a:cubicBezTo>
                <a:cubicBezTo>
                  <a:pt x="3288085" y="54820"/>
                  <a:pt x="3296049" y="49892"/>
                  <a:pt x="3272328" y="34077"/>
                </a:cubicBezTo>
                <a:cubicBezTo>
                  <a:pt x="3260440" y="31214"/>
                  <a:pt x="3251697" y="41423"/>
                  <a:pt x="3235076" y="45298"/>
                </a:cubicBezTo>
                <a:cubicBezTo>
                  <a:pt x="3218455" y="49173"/>
                  <a:pt x="3188164" y="57246"/>
                  <a:pt x="3172601" y="57328"/>
                </a:cubicBezTo>
                <a:cubicBezTo>
                  <a:pt x="3157038" y="57410"/>
                  <a:pt x="3151276" y="48355"/>
                  <a:pt x="3141699" y="45791"/>
                </a:cubicBezTo>
                <a:cubicBezTo>
                  <a:pt x="3132122" y="43227"/>
                  <a:pt x="3127747" y="39248"/>
                  <a:pt x="3115136" y="41946"/>
                </a:cubicBezTo>
                <a:cubicBezTo>
                  <a:pt x="3102525" y="44644"/>
                  <a:pt x="3078642" y="59507"/>
                  <a:pt x="3066031" y="61982"/>
                </a:cubicBezTo>
                <a:cubicBezTo>
                  <a:pt x="3053420" y="64457"/>
                  <a:pt x="3045788" y="54820"/>
                  <a:pt x="3039468" y="56795"/>
                </a:cubicBezTo>
                <a:cubicBezTo>
                  <a:pt x="3033148" y="58770"/>
                  <a:pt x="3031895" y="68154"/>
                  <a:pt x="3028109" y="73834"/>
                </a:cubicBezTo>
                <a:cubicBezTo>
                  <a:pt x="3026216" y="83300"/>
                  <a:pt x="2990226" y="64007"/>
                  <a:pt x="2981154" y="67306"/>
                </a:cubicBezTo>
                <a:cubicBezTo>
                  <a:pt x="2958151" y="75671"/>
                  <a:pt x="2942663" y="83159"/>
                  <a:pt x="2931557" y="85193"/>
                </a:cubicBezTo>
                <a:cubicBezTo>
                  <a:pt x="2920451" y="87227"/>
                  <a:pt x="2919500" y="82834"/>
                  <a:pt x="2914519" y="79513"/>
                </a:cubicBezTo>
                <a:cubicBezTo>
                  <a:pt x="2903160" y="71940"/>
                  <a:pt x="2893393" y="61112"/>
                  <a:pt x="2880442" y="56795"/>
                </a:cubicBezTo>
                <a:cubicBezTo>
                  <a:pt x="2839582" y="43177"/>
                  <a:pt x="2890614" y="59702"/>
                  <a:pt x="2840685" y="45436"/>
                </a:cubicBezTo>
                <a:cubicBezTo>
                  <a:pt x="2834929" y="43791"/>
                  <a:pt x="2829537" y="40828"/>
                  <a:pt x="2823647" y="39757"/>
                </a:cubicBezTo>
                <a:cubicBezTo>
                  <a:pt x="2808630" y="37027"/>
                  <a:pt x="2793356" y="35970"/>
                  <a:pt x="2778211" y="34077"/>
                </a:cubicBezTo>
                <a:lnTo>
                  <a:pt x="2744134" y="22718"/>
                </a:lnTo>
                <a:cubicBezTo>
                  <a:pt x="2738454" y="20825"/>
                  <a:pt x="2733061" y="17536"/>
                  <a:pt x="2727095" y="17039"/>
                </a:cubicBezTo>
                <a:lnTo>
                  <a:pt x="2658941" y="11359"/>
                </a:lnTo>
                <a:cubicBezTo>
                  <a:pt x="2585108" y="13252"/>
                  <a:pt x="2511215" y="13526"/>
                  <a:pt x="2437441" y="17039"/>
                </a:cubicBezTo>
                <a:cubicBezTo>
                  <a:pt x="2431461" y="17324"/>
                  <a:pt x="2426210" y="21266"/>
                  <a:pt x="2420402" y="22718"/>
                </a:cubicBezTo>
                <a:cubicBezTo>
                  <a:pt x="2411037" y="25059"/>
                  <a:pt x="2401370" y="26057"/>
                  <a:pt x="2392005" y="28398"/>
                </a:cubicBezTo>
                <a:cubicBezTo>
                  <a:pt x="2386197" y="29850"/>
                  <a:pt x="2380742" y="32502"/>
                  <a:pt x="2374966" y="34077"/>
                </a:cubicBezTo>
                <a:cubicBezTo>
                  <a:pt x="2359905" y="38185"/>
                  <a:pt x="2344340" y="40499"/>
                  <a:pt x="2329530" y="45436"/>
                </a:cubicBezTo>
                <a:lnTo>
                  <a:pt x="2295453" y="56795"/>
                </a:lnTo>
                <a:cubicBezTo>
                  <a:pt x="2287880" y="54902"/>
                  <a:pt x="2279910" y="54191"/>
                  <a:pt x="2272735" y="51116"/>
                </a:cubicBezTo>
                <a:cubicBezTo>
                  <a:pt x="2266461" y="48427"/>
                  <a:pt x="2262503" y="40281"/>
                  <a:pt x="2255697" y="39757"/>
                </a:cubicBezTo>
                <a:cubicBezTo>
                  <a:pt x="2236727" y="38298"/>
                  <a:pt x="2217834" y="43543"/>
                  <a:pt x="2198902" y="45436"/>
                </a:cubicBezTo>
                <a:lnTo>
                  <a:pt x="2079632" y="39757"/>
                </a:lnTo>
                <a:cubicBezTo>
                  <a:pt x="1918233" y="32889"/>
                  <a:pt x="1981068" y="43897"/>
                  <a:pt x="1903567" y="28398"/>
                </a:cubicBezTo>
                <a:cubicBezTo>
                  <a:pt x="1880849" y="30291"/>
                  <a:pt x="1858070" y="31560"/>
                  <a:pt x="1835413" y="34077"/>
                </a:cubicBezTo>
                <a:cubicBezTo>
                  <a:pt x="1823968" y="35349"/>
                  <a:pt x="1812788" y="38551"/>
                  <a:pt x="1801336" y="39757"/>
                </a:cubicBezTo>
                <a:cubicBezTo>
                  <a:pt x="1774203" y="42613"/>
                  <a:pt x="1665567" y="49565"/>
                  <a:pt x="1642310" y="51116"/>
                </a:cubicBezTo>
                <a:cubicBezTo>
                  <a:pt x="1602174" y="59143"/>
                  <a:pt x="1623069" y="53743"/>
                  <a:pt x="1579836" y="68154"/>
                </a:cubicBezTo>
                <a:lnTo>
                  <a:pt x="1562797" y="73834"/>
                </a:lnTo>
                <a:cubicBezTo>
                  <a:pt x="1551574" y="70092"/>
                  <a:pt x="1536726" y="66803"/>
                  <a:pt x="1528720" y="56795"/>
                </a:cubicBezTo>
                <a:cubicBezTo>
                  <a:pt x="1524980" y="52120"/>
                  <a:pt x="1526781" y="44432"/>
                  <a:pt x="1523041" y="39757"/>
                </a:cubicBezTo>
                <a:cubicBezTo>
                  <a:pt x="1518777" y="34427"/>
                  <a:pt x="1511246" y="32768"/>
                  <a:pt x="1506002" y="28398"/>
                </a:cubicBezTo>
                <a:cubicBezTo>
                  <a:pt x="1499832" y="23256"/>
                  <a:pt x="1494643" y="17039"/>
                  <a:pt x="1488964" y="11359"/>
                </a:cubicBezTo>
                <a:cubicBezTo>
                  <a:pt x="1213438" y="19463"/>
                  <a:pt x="1369916" y="4090"/>
                  <a:pt x="1267463" y="22718"/>
                </a:cubicBezTo>
                <a:cubicBezTo>
                  <a:pt x="1254491" y="25076"/>
                  <a:pt x="1219004" y="30255"/>
                  <a:pt x="1204988" y="34077"/>
                </a:cubicBezTo>
                <a:cubicBezTo>
                  <a:pt x="1193436" y="37227"/>
                  <a:pt x="1170911" y="45436"/>
                  <a:pt x="1170911" y="45436"/>
                </a:cubicBezTo>
                <a:cubicBezTo>
                  <a:pt x="1165232" y="49222"/>
                  <a:pt x="1160264" y="54398"/>
                  <a:pt x="1153873" y="56795"/>
                </a:cubicBezTo>
                <a:cubicBezTo>
                  <a:pt x="1146566" y="59535"/>
                  <a:pt x="1096368" y="67089"/>
                  <a:pt x="1091398" y="68154"/>
                </a:cubicBezTo>
                <a:cubicBezTo>
                  <a:pt x="1076133" y="71425"/>
                  <a:pt x="1045962" y="79513"/>
                  <a:pt x="1045962" y="79513"/>
                </a:cubicBezTo>
                <a:cubicBezTo>
                  <a:pt x="1025137" y="77620"/>
                  <a:pt x="1004271" y="76143"/>
                  <a:pt x="983488" y="73834"/>
                </a:cubicBezTo>
                <a:cubicBezTo>
                  <a:pt x="964707" y="71747"/>
                  <a:pt x="915871" y="63256"/>
                  <a:pt x="898295" y="62475"/>
                </a:cubicBezTo>
                <a:cubicBezTo>
                  <a:pt x="828292" y="59364"/>
                  <a:pt x="758201" y="58688"/>
                  <a:pt x="688154" y="56795"/>
                </a:cubicBezTo>
                <a:cubicBezTo>
                  <a:pt x="635190" y="39142"/>
                  <a:pt x="723180" y="69838"/>
                  <a:pt x="642718" y="34077"/>
                </a:cubicBezTo>
                <a:cubicBezTo>
                  <a:pt x="635585" y="30907"/>
                  <a:pt x="627573" y="30291"/>
                  <a:pt x="620000" y="28398"/>
                </a:cubicBezTo>
                <a:cubicBezTo>
                  <a:pt x="571167" y="-4156"/>
                  <a:pt x="632952" y="34874"/>
                  <a:pt x="585923" y="11359"/>
                </a:cubicBezTo>
                <a:cubicBezTo>
                  <a:pt x="579818" y="8306"/>
                  <a:pt x="574564" y="3786"/>
                  <a:pt x="568884" y="0"/>
                </a:cubicBezTo>
                <a:cubicBezTo>
                  <a:pt x="561311" y="1893"/>
                  <a:pt x="553643" y="3437"/>
                  <a:pt x="546166" y="5680"/>
                </a:cubicBezTo>
                <a:cubicBezTo>
                  <a:pt x="534698" y="9121"/>
                  <a:pt x="523705" y="14135"/>
                  <a:pt x="512089" y="17039"/>
                </a:cubicBezTo>
                <a:cubicBezTo>
                  <a:pt x="504516" y="18932"/>
                  <a:pt x="497165" y="22285"/>
                  <a:pt x="489371" y="22718"/>
                </a:cubicBezTo>
                <a:cubicBezTo>
                  <a:pt x="428853" y="26080"/>
                  <a:pt x="368208" y="26505"/>
                  <a:pt x="307627" y="28398"/>
                </a:cubicBezTo>
                <a:cubicBezTo>
                  <a:pt x="301947" y="30291"/>
                  <a:pt x="295821" y="31170"/>
                  <a:pt x="290588" y="34077"/>
                </a:cubicBezTo>
                <a:cubicBezTo>
                  <a:pt x="278654" y="40707"/>
                  <a:pt x="269462" y="52478"/>
                  <a:pt x="256511" y="56795"/>
                </a:cubicBezTo>
                <a:lnTo>
                  <a:pt x="222434" y="68154"/>
                </a:lnTo>
                <a:cubicBezTo>
                  <a:pt x="194037" y="66261"/>
                  <a:pt x="165416" y="66500"/>
                  <a:pt x="137242" y="62475"/>
                </a:cubicBezTo>
                <a:cubicBezTo>
                  <a:pt x="125389" y="60782"/>
                  <a:pt x="114781" y="54020"/>
                  <a:pt x="103165" y="51116"/>
                </a:cubicBezTo>
                <a:lnTo>
                  <a:pt x="80447" y="45436"/>
                </a:lnTo>
                <a:cubicBezTo>
                  <a:pt x="61515" y="47329"/>
                  <a:pt x="42487" y="48425"/>
                  <a:pt x="23652" y="51116"/>
                </a:cubicBezTo>
                <a:cubicBezTo>
                  <a:pt x="15925" y="52220"/>
                  <a:pt x="5617" y="50551"/>
                  <a:pt x="934" y="56795"/>
                </a:cubicBezTo>
                <a:cubicBezTo>
                  <a:pt x="-2658" y="61584"/>
                  <a:pt x="5161" y="68026"/>
                  <a:pt x="6613" y="73834"/>
                </a:cubicBezTo>
                <a:cubicBezTo>
                  <a:pt x="7072" y="75670"/>
                  <a:pt x="6613" y="77620"/>
                  <a:pt x="29331" y="107911"/>
                </a:cubicBezTo>
                <a:close/>
              </a:path>
            </a:pathLst>
          </a:custGeom>
          <a:solidFill>
            <a:srgbClr val="70AD4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092870" y="2456919"/>
            <a:ext cx="3667567" cy="106968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314760" y="303191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574937" y="319591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523338" y="337901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948309" y="323096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126775" y="256268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556923" y="25758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101874" y="33258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009654" y="306801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3235711" y="29476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816525" y="28562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557319" y="25360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569907" y="33193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618422" y="29148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288436" y="27162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484733" y="292622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3841007" y="25638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841007" y="25638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993407" y="27162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993407" y="27162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145807" y="28686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273390" y="33537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553198" y="270848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379489" y="32845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804860" y="32845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111851" y="334029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725673" y="29148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170998" y="25758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400635" y="293067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531381" y="34236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560396" y="33888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504250" y="30882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033258" y="25626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166357" y="29717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378340" y="259878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23695" y="25397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281218" y="32320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3787923" y="321541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413261" y="29025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3235711" y="275118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755600" y="326810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3957312" y="31493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328361" y="26039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3352016" y="31602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10382" y="27569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904587" y="30078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601058" y="30265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056987" y="31602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3056987" y="31602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3209387" y="33126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1771912" y="255867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3569969" y="314800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467160" y="318431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3599157" y="267885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391598" y="308566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1933345" y="27839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918765" y="272711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075982" y="290474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717722" y="306035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207179" y="311191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444190" y="298230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408262" y="271107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137296" y="27337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676651" y="279311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68765" y="287550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3986691" y="296242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172115" y="317629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3093882" y="261455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2506876" y="275901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1879713" y="298948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4314760" y="339155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4305754" y="249319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2456629" y="25866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3093082" y="338509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1899999" y="330419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3748841" y="335276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1468155" y="25095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1280032" y="279030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1399000" y="32484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3406904" y="285403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2816132" y="313694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3787923" y="299596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2567476" y="251442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4580105" y="282004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2900012" y="339898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3227708" y="252080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4147314" y="310472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9946709" y="341883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8474960" y="318649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9423361" y="33695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8848332" y="322154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10030406" y="266150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10231838" y="30143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10001897" y="331643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909677" y="30585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9135734" y="29382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9799512" y="341177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10469930" y="33099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9518445" y="29053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10384756" y="29167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9893430" y="270683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9893430" y="270683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7173413" y="334432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7815647" y="315928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8279512" y="32751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8704883" y="32751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8011874" y="333087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7625696" y="29053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7078309" y="27016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7300658" y="29212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8431404" y="341421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7460419" y="33794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7404273" y="30788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8066380" y="29623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9293567" y="27315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10181241" y="322258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9687946" y="320599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8313222" y="295038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7655623" y="325868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9857335" y="31399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8105711" y="277521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9252039" y="31508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8610405" y="274755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8804610" y="29984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8501081" y="301711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8957010" y="31508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8957010" y="31508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9109410" y="33032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7672268" y="273795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9469992" y="313858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9717895" y="268056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9405608" y="275347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8291621" y="30762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7477304" y="270165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8782126" y="269500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10111139" y="282566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7617745" y="305093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7107202" y="310248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9344213" y="297287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10308285" y="270165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7950579" y="268056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9576674" y="278368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9084848" y="30943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9886714" y="295300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8072138" y="316687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9104868" y="26944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9328462" y="326072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7779736" y="29800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10214783" y="338213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10516223" y="30943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8469319" y="27490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8993105" y="337567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7800022" y="329477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9648864" y="334333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7520618" y="320805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7180055" y="278087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7299023" y="323906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8173705" y="341421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8716155" y="312751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9687946" y="298654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8299328" y="268056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10480128" y="281061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8800035" y="338955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8965735" y="276015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10047337" y="309529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7311062" y="264497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8075855" y="265902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4038469" y="597960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2566720" y="57472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3515121" y="59303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2940092" y="578231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4311408" y="556682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4093657" y="58771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3897773" y="59356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4561690" y="58707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3974586" y="554892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1265173" y="59050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1907407" y="57200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2371272" y="58359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2796643" y="58359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2103634" y="58916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1168831" y="553364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2625923" y="59272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1549833" y="59116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1496033" y="56396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8" name="Oval 307"/>
          <p:cNvSpPr/>
          <p:nvPr/>
        </p:nvSpPr>
        <p:spPr>
          <a:xfrm>
            <a:off x="4273001" y="57833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3779706" y="576676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1747383" y="581944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3949095" y="57007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3343799" y="57116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3" name="Oval 312"/>
          <p:cNvSpPr/>
          <p:nvPr/>
        </p:nvSpPr>
        <p:spPr>
          <a:xfrm>
            <a:off x="2717785" y="55747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3048770" y="57116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5" name="Oval 314"/>
          <p:cNvSpPr/>
          <p:nvPr/>
        </p:nvSpPr>
        <p:spPr>
          <a:xfrm>
            <a:off x="3048770" y="57116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3201170" y="58640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7" name="Oval 316"/>
          <p:cNvSpPr/>
          <p:nvPr/>
        </p:nvSpPr>
        <p:spPr>
          <a:xfrm>
            <a:off x="1765048" y="557095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3561752" y="569935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9" name="Oval 318"/>
          <p:cNvSpPr/>
          <p:nvPr/>
        </p:nvSpPr>
        <p:spPr>
          <a:xfrm>
            <a:off x="3790529" y="558224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0" name="Oval 319"/>
          <p:cNvSpPr/>
          <p:nvPr/>
        </p:nvSpPr>
        <p:spPr>
          <a:xfrm>
            <a:off x="3428441" y="559646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1" name="Oval 320"/>
          <p:cNvSpPr/>
          <p:nvPr/>
        </p:nvSpPr>
        <p:spPr>
          <a:xfrm>
            <a:off x="1941992" y="552906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2" name="Oval 321"/>
          <p:cNvSpPr/>
          <p:nvPr/>
        </p:nvSpPr>
        <p:spPr>
          <a:xfrm>
            <a:off x="2945186" y="555309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3" name="Oval 322"/>
          <p:cNvSpPr/>
          <p:nvPr/>
        </p:nvSpPr>
        <p:spPr>
          <a:xfrm>
            <a:off x="1198962" y="566325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4" name="Oval 323"/>
          <p:cNvSpPr/>
          <p:nvPr/>
        </p:nvSpPr>
        <p:spPr>
          <a:xfrm>
            <a:off x="2099794" y="559646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5" name="Oval 324"/>
          <p:cNvSpPr/>
          <p:nvPr/>
        </p:nvSpPr>
        <p:spPr>
          <a:xfrm>
            <a:off x="3176608" y="56551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6" name="Oval 325"/>
          <p:cNvSpPr/>
          <p:nvPr/>
        </p:nvSpPr>
        <p:spPr>
          <a:xfrm>
            <a:off x="3420222" y="582149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4306543" y="594290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4607983" y="56551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2555585" y="557124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3084865" y="593644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1891941" y="590464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2" name="Oval 331"/>
          <p:cNvSpPr/>
          <p:nvPr/>
        </p:nvSpPr>
        <p:spPr>
          <a:xfrm>
            <a:off x="3740624" y="590410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3" name="Oval 332"/>
          <p:cNvSpPr/>
          <p:nvPr/>
        </p:nvSpPr>
        <p:spPr>
          <a:xfrm>
            <a:off x="1612378" y="576882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1271815" y="55363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1390783" y="579983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2807915" y="568828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7" name="Oval 336"/>
          <p:cNvSpPr/>
          <p:nvPr/>
        </p:nvSpPr>
        <p:spPr>
          <a:xfrm>
            <a:off x="2394744" y="556564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8" name="Oval 337"/>
          <p:cNvSpPr/>
          <p:nvPr/>
        </p:nvSpPr>
        <p:spPr>
          <a:xfrm>
            <a:off x="4571888" y="556612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9" name="Oval 338"/>
          <p:cNvSpPr/>
          <p:nvPr/>
        </p:nvSpPr>
        <p:spPr>
          <a:xfrm>
            <a:off x="2891795" y="595032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0" name="Oval 339"/>
          <p:cNvSpPr/>
          <p:nvPr/>
        </p:nvSpPr>
        <p:spPr>
          <a:xfrm>
            <a:off x="4139097" y="565606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1" name="Oval 340"/>
          <p:cNvSpPr/>
          <p:nvPr/>
        </p:nvSpPr>
        <p:spPr>
          <a:xfrm>
            <a:off x="1651105" y="563795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2" name="Oval 341"/>
          <p:cNvSpPr/>
          <p:nvPr/>
        </p:nvSpPr>
        <p:spPr>
          <a:xfrm>
            <a:off x="2263023" y="590272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44" name="Straight Connector 343"/>
          <p:cNvCxnSpPr/>
          <p:nvPr/>
        </p:nvCxnSpPr>
        <p:spPr>
          <a:xfrm>
            <a:off x="4751429" y="194514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45" name="Straight Connector 344"/>
          <p:cNvCxnSpPr/>
          <p:nvPr/>
        </p:nvCxnSpPr>
        <p:spPr>
          <a:xfrm flipH="1">
            <a:off x="1062458" y="3539945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46" name="Straight Connector 345"/>
          <p:cNvCxnSpPr/>
          <p:nvPr/>
        </p:nvCxnSpPr>
        <p:spPr>
          <a:xfrm>
            <a:off x="1075744" y="194244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47" name="Straight Connector 346"/>
          <p:cNvCxnSpPr/>
          <p:nvPr/>
        </p:nvCxnSpPr>
        <p:spPr>
          <a:xfrm>
            <a:off x="4751429" y="449855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48" name="Straight Connector 347"/>
          <p:cNvCxnSpPr/>
          <p:nvPr/>
        </p:nvCxnSpPr>
        <p:spPr>
          <a:xfrm flipH="1">
            <a:off x="1062458" y="6093360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49" name="Straight Connector 348"/>
          <p:cNvCxnSpPr/>
          <p:nvPr/>
        </p:nvCxnSpPr>
        <p:spPr>
          <a:xfrm>
            <a:off x="1075744" y="449585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50" name="Straight Connector 349"/>
          <p:cNvCxnSpPr/>
          <p:nvPr/>
        </p:nvCxnSpPr>
        <p:spPr>
          <a:xfrm>
            <a:off x="10642224" y="194244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51" name="Straight Connector 350"/>
          <p:cNvCxnSpPr/>
          <p:nvPr/>
        </p:nvCxnSpPr>
        <p:spPr>
          <a:xfrm flipH="1">
            <a:off x="6953253" y="3537245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52" name="Straight Connector 351"/>
          <p:cNvCxnSpPr/>
          <p:nvPr/>
        </p:nvCxnSpPr>
        <p:spPr>
          <a:xfrm>
            <a:off x="6966539" y="193974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385" name="Oval 384"/>
          <p:cNvSpPr/>
          <p:nvPr/>
        </p:nvSpPr>
        <p:spPr>
          <a:xfrm>
            <a:off x="9901612" y="597736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6" name="Oval 385"/>
          <p:cNvSpPr/>
          <p:nvPr/>
        </p:nvSpPr>
        <p:spPr>
          <a:xfrm>
            <a:off x="7164318" y="597596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7995165" y="59725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7857069" y="596909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9" name="Straight Connector 388"/>
          <p:cNvCxnSpPr/>
          <p:nvPr/>
        </p:nvCxnSpPr>
        <p:spPr>
          <a:xfrm>
            <a:off x="10674897" y="449585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90" name="Straight Connector 389"/>
          <p:cNvCxnSpPr/>
          <p:nvPr/>
        </p:nvCxnSpPr>
        <p:spPr>
          <a:xfrm flipH="1">
            <a:off x="6985926" y="6090660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91" name="Straight Connector 390"/>
          <p:cNvCxnSpPr/>
          <p:nvPr/>
        </p:nvCxnSpPr>
        <p:spPr>
          <a:xfrm>
            <a:off x="6999212" y="449315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392" name="TextBox 391"/>
          <p:cNvSpPr txBox="1"/>
          <p:nvPr/>
        </p:nvSpPr>
        <p:spPr>
          <a:xfrm>
            <a:off x="1392212" y="3510644"/>
            <a:ext cx="3013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Evaporative cooling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93" name="Oval 392"/>
          <p:cNvSpPr/>
          <p:nvPr/>
        </p:nvSpPr>
        <p:spPr>
          <a:xfrm>
            <a:off x="2251653" y="21022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4" name="Oval 393"/>
          <p:cNvSpPr/>
          <p:nvPr/>
        </p:nvSpPr>
        <p:spPr>
          <a:xfrm>
            <a:off x="4193348" y="22265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1531041" y="23276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3533228" y="20407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7" name="Oval 396"/>
          <p:cNvSpPr/>
          <p:nvPr/>
        </p:nvSpPr>
        <p:spPr>
          <a:xfrm>
            <a:off x="3129565" y="228449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98" name="Straight Arrow Connector 397"/>
          <p:cNvCxnSpPr/>
          <p:nvPr/>
        </p:nvCxnSpPr>
        <p:spPr>
          <a:xfrm flipH="1" flipV="1">
            <a:off x="1985709" y="1704829"/>
            <a:ext cx="247948" cy="3232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/>
          <p:cNvCxnSpPr/>
          <p:nvPr/>
        </p:nvCxnSpPr>
        <p:spPr>
          <a:xfrm flipH="1" flipV="1">
            <a:off x="1373584" y="1918352"/>
            <a:ext cx="155898" cy="3308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/>
          <p:cNvCxnSpPr/>
          <p:nvPr/>
        </p:nvCxnSpPr>
        <p:spPr>
          <a:xfrm flipH="1" flipV="1">
            <a:off x="3145440" y="1882316"/>
            <a:ext cx="17567" cy="3487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 flipV="1">
            <a:off x="3590434" y="1681623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/>
          <p:nvPr/>
        </p:nvCxnSpPr>
        <p:spPr>
          <a:xfrm flipV="1">
            <a:off x="4258018" y="1845531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/>
          <p:cNvCxnSpPr/>
          <p:nvPr/>
        </p:nvCxnSpPr>
        <p:spPr>
          <a:xfrm>
            <a:off x="5239012" y="2727118"/>
            <a:ext cx="1148439" cy="0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/>
          <p:cNvCxnSpPr/>
          <p:nvPr/>
        </p:nvCxnSpPr>
        <p:spPr>
          <a:xfrm>
            <a:off x="10779580" y="2756979"/>
            <a:ext cx="1148439" cy="0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/>
          <p:nvPr/>
        </p:nvCxnSpPr>
        <p:spPr>
          <a:xfrm>
            <a:off x="5239012" y="5228036"/>
            <a:ext cx="1148439" cy="0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extBox 405"/>
          <p:cNvSpPr txBox="1"/>
          <p:nvPr/>
        </p:nvSpPr>
        <p:spPr>
          <a:xfrm>
            <a:off x="7245640" y="3498999"/>
            <a:ext cx="328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</a:rPr>
              <a:t>Possible stratification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275493" y="6036017"/>
            <a:ext cx="3635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Ethane ice precipitation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7813715" y="6059180"/>
            <a:ext cx="1940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</a:rPr>
              <a:t>Ice revealed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495" y="365125"/>
            <a:ext cx="1055663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From above, the surface would rapidly brighten due to ice’s sudden exposure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91" y="1690688"/>
            <a:ext cx="8769927" cy="4933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2000" y="5648324"/>
            <a:ext cx="3914536" cy="76201"/>
          </a:xfrm>
          <a:prstGeom prst="rect">
            <a:avLst/>
          </a:prstGeom>
          <a:solidFill>
            <a:srgbClr val="356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02000" y="5724525"/>
            <a:ext cx="3949700" cy="76201"/>
          </a:xfrm>
          <a:prstGeom prst="rect">
            <a:avLst/>
          </a:prstGeom>
          <a:solidFill>
            <a:srgbClr val="18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7118" y="5800122"/>
            <a:ext cx="3949700" cy="76201"/>
          </a:xfrm>
          <a:prstGeom prst="rect">
            <a:avLst/>
          </a:prstGeom>
          <a:solidFill>
            <a:srgbClr val="203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97118" y="5869948"/>
            <a:ext cx="3949700" cy="81972"/>
          </a:xfrm>
          <a:prstGeom prst="rect">
            <a:avLst/>
          </a:prstGeom>
          <a:solidFill>
            <a:srgbClr val="13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72175" y="5945545"/>
            <a:ext cx="1017468" cy="76201"/>
          </a:xfrm>
          <a:prstGeom prst="rect">
            <a:avLst/>
          </a:prstGeom>
          <a:solidFill>
            <a:srgbClr val="1D3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6325" y="5944941"/>
            <a:ext cx="1181100" cy="76201"/>
          </a:xfrm>
          <a:prstGeom prst="rect">
            <a:avLst/>
          </a:prstGeom>
          <a:solidFill>
            <a:srgbClr val="15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6620" y="5561223"/>
            <a:ext cx="45881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Geneva" charset="0"/>
                <a:ea typeface="Geneva" charset="0"/>
                <a:cs typeface="Geneva" charset="0"/>
              </a:rPr>
              <a:t>Pond Hockey on Titan!!!</a:t>
            </a:r>
            <a:endParaRPr lang="en-US" sz="3000" dirty="0">
              <a:latin typeface="Geneva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Conclusions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545" y="1825625"/>
            <a:ext cx="11242963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Ethane-rich mixture </a:t>
            </a:r>
            <a:r>
              <a:rPr lang="en-US" dirty="0" smtClean="0">
                <a:solidFill>
                  <a:srgbClr val="00B0F0"/>
                </a:solidFill>
              </a:rPr>
              <a:t>is buoyant on a </a:t>
            </a:r>
            <a:r>
              <a:rPr lang="en-US" dirty="0">
                <a:solidFill>
                  <a:srgbClr val="00B0F0"/>
                </a:solidFill>
              </a:rPr>
              <a:t>methane-rich mixture below 86 </a:t>
            </a:r>
            <a:r>
              <a:rPr lang="en-US" dirty="0" smtClean="0">
                <a:solidFill>
                  <a:srgbClr val="00B0F0"/>
                </a:solidFill>
              </a:rPr>
              <a:t>K</a:t>
            </a:r>
          </a:p>
          <a:p>
            <a:pPr lvl="1"/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Episodic (</a:t>
            </a:r>
            <a:r>
              <a:rPr lang="en-US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polymictic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) 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stratification below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86 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</a:t>
            </a:r>
          </a:p>
          <a:p>
            <a:pPr lvl="1"/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Permanent (meromictic) stratification below 84 K</a:t>
            </a: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Ethane Ice formation likely possible below 90 K</a:t>
            </a:r>
          </a:p>
          <a:p>
            <a:pPr lvl="1"/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Ice forms throughout pond volume between 86-90 K</a:t>
            </a:r>
          </a:p>
          <a:p>
            <a:pPr lvl="1"/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Form only at pond’s surface below 86 K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Consistent with Cassini observations of seasonal lakes </a:t>
            </a:r>
          </a:p>
          <a:p>
            <a:pPr lvl="2"/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Eyasi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Lacus, Whitmore Lacus, Kati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Thanda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Racetrack Lacus</a:t>
            </a:r>
          </a:p>
          <a:p>
            <a:endParaRPr lang="en-US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5" y="365125"/>
            <a:ext cx="1134687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Titan’s N</a:t>
            </a:r>
            <a:r>
              <a:rPr lang="en-US" baseline="-25000" dirty="0" smtClean="0"/>
              <a:t>2</a:t>
            </a:r>
            <a:r>
              <a:rPr lang="en-US" dirty="0" smtClean="0"/>
              <a:t> concentration depends sensitively on the amount of CH</a:t>
            </a:r>
            <a:r>
              <a:rPr lang="en-US" baseline="-25000" dirty="0" smtClean="0"/>
              <a:t>4</a:t>
            </a:r>
            <a:r>
              <a:rPr lang="en-US" dirty="0" smtClean="0"/>
              <a:t> and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in the liquid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3432" r="6745"/>
          <a:stretch/>
        </p:blipFill>
        <p:spPr>
          <a:xfrm>
            <a:off x="2113064" y="1755322"/>
            <a:ext cx="7952014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 Dispersion Forces hold methane molecules together in liquid phase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800347" y="456609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32039" y="481253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32378" y="480611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525840" y="53184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965261" y="52988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12254" y="6176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136363" y="5526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766706" y="54617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898398" y="57082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998737" y="57017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492199" y="62141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278613" y="54499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102722" y="47995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65096" y="4974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58558" y="54872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99761" y="64007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123870" y="575032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754213" y="568557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885905" y="59320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86244" y="59255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479706" y="643797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995614" y="439565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342607" y="527369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166716" y="462330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797059" y="4558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928751" y="480499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029090" y="479858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522552" y="531095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65125"/>
            <a:ext cx="1195832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 overturn, pond may become supersaturated with N</a:t>
            </a:r>
            <a:r>
              <a:rPr lang="en-US" baseline="-25000" dirty="0" smtClean="0"/>
              <a:t>2</a:t>
            </a:r>
            <a:r>
              <a:rPr lang="en-US" dirty="0" smtClean="0"/>
              <a:t>, causing rapid </a:t>
            </a:r>
            <a:r>
              <a:rPr lang="en-US" dirty="0" err="1" smtClean="0"/>
              <a:t>exsolution</a:t>
            </a:r>
            <a:r>
              <a:rPr lang="en-US" dirty="0"/>
              <a:t> </a:t>
            </a:r>
            <a:r>
              <a:rPr lang="en-US" dirty="0" smtClean="0"/>
              <a:t>of nitrogen, and rapid cooling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3851" r="7793"/>
          <a:stretch/>
        </p:blipFill>
        <p:spPr>
          <a:xfrm>
            <a:off x="1309116" y="1807418"/>
            <a:ext cx="9573768" cy="480623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113274" y="2479040"/>
            <a:ext cx="6168646" cy="2830484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43200" y="347472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Epilimnion composition </a:t>
            </a:r>
            <a:r>
              <a:rPr lang="en-US" smtClean="0">
                <a:solidFill>
                  <a:schemeClr val="bg1"/>
                </a:solidFill>
              </a:rPr>
              <a:t>at overturn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4956" y="4547769"/>
            <a:ext cx="261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Hypolimnion composition </a:t>
            </a:r>
            <a:r>
              <a:rPr lang="en-US" dirty="0" smtClean="0">
                <a:solidFill>
                  <a:schemeClr val="bg1"/>
                </a:solidFill>
              </a:rPr>
              <a:t>at overturn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99840" y="4121051"/>
            <a:ext cx="313434" cy="1073049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V="1">
            <a:off x="9316720" y="2600961"/>
            <a:ext cx="873760" cy="1946808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63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What we still don’t know</a:t>
            </a:r>
            <a:r>
              <a:rPr lang="is-IS" sz="6000" dirty="0" smtClean="0"/>
              <a:t>…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330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What we still don’t know</a:t>
            </a:r>
            <a:r>
              <a:rPr lang="is-IS" sz="6000" dirty="0" smtClean="0"/>
              <a:t>…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The liquidus-solidus curves for methane-ethane-nitrogen mixtures under Titan conditions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smtClean="0">
                <a:solidFill>
                  <a:schemeClr val="accent3"/>
                </a:solidFill>
              </a:rPr>
              <a:t>Whether </a:t>
            </a:r>
            <a:r>
              <a:rPr lang="en-US" dirty="0" smtClean="0">
                <a:solidFill>
                  <a:schemeClr val="accent3"/>
                </a:solidFill>
              </a:rPr>
              <a:t>evaporative cooling can overcome sensible heat flow on Titan (still toy model)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64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90 K, only a pure (or nearly pure) ethane-nitrogen binary mixture will freeze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0831" r="7970" b="6517"/>
          <a:stretch/>
        </p:blipFill>
        <p:spPr>
          <a:xfrm>
            <a:off x="1527463" y="1690688"/>
            <a:ext cx="9137074" cy="4866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8875" y="3299051"/>
            <a:ext cx="1295572" cy="5199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4915616">
            <a:off x="6815213" y="3917004"/>
            <a:ext cx="1295572" cy="803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71562" y="2011680"/>
            <a:ext cx="712270" cy="6930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0.28 methane fraction is probably across the liquidus curve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0831" r="7970" b="6517"/>
          <a:stretch/>
        </p:blipFill>
        <p:spPr>
          <a:xfrm>
            <a:off x="1527463" y="1690688"/>
            <a:ext cx="9137074" cy="4866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8875" y="3299051"/>
            <a:ext cx="1295572" cy="5199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4915616">
            <a:off x="6815213" y="3917004"/>
            <a:ext cx="1295572" cy="803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0.28 methane fraction is probably across the liquidus curve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0831" r="7970" b="6517"/>
          <a:stretch/>
        </p:blipFill>
        <p:spPr>
          <a:xfrm>
            <a:off x="1527463" y="1690688"/>
            <a:ext cx="9137074" cy="4866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8875" y="3299051"/>
            <a:ext cx="1295572" cy="5199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4915616">
            <a:off x="6815213" y="3917004"/>
            <a:ext cx="1295572" cy="803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277018" y="2975868"/>
            <a:ext cx="712270" cy="6930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365125"/>
            <a:ext cx="11353800" cy="1325563"/>
          </a:xfrm>
        </p:spPr>
        <p:txBody>
          <a:bodyPr/>
          <a:lstStyle/>
          <a:p>
            <a:r>
              <a:rPr lang="en-US" dirty="0" smtClean="0"/>
              <a:t>Ethane ice formed at surface of petri dish at 86 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04357" y="2206211"/>
            <a:ext cx="301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Solid  C</a:t>
            </a:r>
            <a:r>
              <a:rPr lang="en-US" sz="2800" baseline="-25000" dirty="0" smtClean="0">
                <a:solidFill>
                  <a:srgbClr val="00B0F0"/>
                </a:solidFill>
              </a:rPr>
              <a:t>2</a:t>
            </a:r>
            <a:r>
              <a:rPr lang="en-US" sz="2800" dirty="0" smtClean="0">
                <a:solidFill>
                  <a:srgbClr val="00B0F0"/>
                </a:solidFill>
              </a:rPr>
              <a:t>H</a:t>
            </a:r>
            <a:r>
              <a:rPr lang="en-US" sz="2800" baseline="-25000" dirty="0" smtClean="0">
                <a:solidFill>
                  <a:srgbClr val="00B0F0"/>
                </a:solidFill>
              </a:rPr>
              <a:t>6</a:t>
            </a:r>
            <a:r>
              <a:rPr lang="en-US" sz="2800" dirty="0" smtClean="0">
                <a:solidFill>
                  <a:srgbClr val="00B0F0"/>
                </a:solidFill>
              </a:rPr>
              <a:t> layer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55" y="4001294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</a:rPr>
              <a:t>N</a:t>
            </a:r>
            <a:r>
              <a:rPr lang="en-US" sz="2800" baseline="-25000" smtClean="0">
                <a:solidFill>
                  <a:srgbClr val="00B0F0"/>
                </a:solidFill>
              </a:rPr>
              <a:t>2</a:t>
            </a:r>
            <a:r>
              <a:rPr lang="en-US" sz="2800" smtClean="0">
                <a:solidFill>
                  <a:srgbClr val="00B0F0"/>
                </a:solidFill>
              </a:rPr>
              <a:t> bubbles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91" y="1825625"/>
            <a:ext cx="6329218" cy="4351338"/>
          </a:xfrm>
        </p:spPr>
      </p:pic>
    </p:spTree>
    <p:extLst>
      <p:ext uri="{BB962C8B-B14F-4D97-AF65-F5344CB8AC3E}">
        <p14:creationId xmlns:p14="http://schemas.microsoft.com/office/powerpoint/2010/main" val="11951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277479" y="44607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09866" y="47006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18418" y="4882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35106" y="48048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965261" y="52988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12254" y="6176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136363" y="5526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766706" y="54617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898398" y="57082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998737" y="57017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492199" y="62141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278613" y="54499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102722" y="47995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65096" y="4974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58558" y="54872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99761" y="64007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123870" y="575032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804551" y="57803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8966446" y="61096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86244" y="59255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479706" y="643797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995614" y="439565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342607" y="527369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662738" y="446367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797059" y="4558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928751" y="480499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029090" y="479858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892654" y="51246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London Dispersion Forces hold methane molecules together in liquid 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28" y="365125"/>
            <a:ext cx="1095084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We used the Titan Simulation Chamber to verify ethane ice formation </a:t>
            </a:r>
            <a:r>
              <a:rPr lang="en-US" smtClean="0"/>
              <a:t>conditions experimentally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2721" r="2689" b="2313"/>
          <a:stretch/>
        </p:blipFill>
        <p:spPr>
          <a:xfrm>
            <a:off x="6095350" y="2166957"/>
            <a:ext cx="5636502" cy="4197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7465" r="2305" b="1650"/>
          <a:stretch/>
        </p:blipFill>
        <p:spPr>
          <a:xfrm>
            <a:off x="385227" y="2166957"/>
            <a:ext cx="5593051" cy="4197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226" y="2166956"/>
            <a:ext cx="691901" cy="617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ectangle 389"/>
          <p:cNvSpPr/>
          <p:nvPr/>
        </p:nvSpPr>
        <p:spPr>
          <a:xfrm>
            <a:off x="8277730" y="5555161"/>
            <a:ext cx="3667567" cy="9330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1" name="Freeform 390"/>
          <p:cNvSpPr/>
          <p:nvPr/>
        </p:nvSpPr>
        <p:spPr>
          <a:xfrm>
            <a:off x="8263069" y="5516756"/>
            <a:ext cx="3686931" cy="142917"/>
          </a:xfrm>
          <a:custGeom>
            <a:avLst/>
            <a:gdLst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27905 w 3686931"/>
              <a:gd name="connsiteY4" fmla="*/ 283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2601 w 3686931"/>
              <a:gd name="connsiteY11" fmla="*/ 91405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60969 w 3686931"/>
              <a:gd name="connsiteY9" fmla="*/ 32378 h 123250"/>
              <a:gd name="connsiteX10" fmla="*/ 3235076 w 3686931"/>
              <a:gd name="connsiteY10" fmla="*/ 60637 h 123250"/>
              <a:gd name="connsiteX11" fmla="*/ 3172601 w 3686931"/>
              <a:gd name="connsiteY11" fmla="*/ 72667 h 123250"/>
              <a:gd name="connsiteX12" fmla="*/ 3141699 w 3686931"/>
              <a:gd name="connsiteY12" fmla="*/ 3980 h 123250"/>
              <a:gd name="connsiteX13" fmla="*/ 3124661 w 3686931"/>
              <a:gd name="connsiteY13" fmla="*/ 9660 h 123250"/>
              <a:gd name="connsiteX14" fmla="*/ 3090584 w 3686931"/>
              <a:gd name="connsiteY14" fmla="*/ 32378 h 123250"/>
              <a:gd name="connsiteX15" fmla="*/ 3073545 w 3686931"/>
              <a:gd name="connsiteY15" fmla="*/ 43737 h 123250"/>
              <a:gd name="connsiteX16" fmla="*/ 3056506 w 3686931"/>
              <a:gd name="connsiteY16" fmla="*/ 55096 h 123250"/>
              <a:gd name="connsiteX17" fmla="*/ 3039468 w 3686931"/>
              <a:gd name="connsiteY17" fmla="*/ 72134 h 123250"/>
              <a:gd name="connsiteX18" fmla="*/ 3028109 w 3686931"/>
              <a:gd name="connsiteY18" fmla="*/ 89173 h 123250"/>
              <a:gd name="connsiteX19" fmla="*/ 3022429 w 3686931"/>
              <a:gd name="connsiteY19" fmla="*/ 117570 h 123250"/>
              <a:gd name="connsiteX20" fmla="*/ 2931557 w 3686931"/>
              <a:gd name="connsiteY20" fmla="*/ 100532 h 123250"/>
              <a:gd name="connsiteX21" fmla="*/ 2914519 w 3686931"/>
              <a:gd name="connsiteY21" fmla="*/ 94852 h 123250"/>
              <a:gd name="connsiteX22" fmla="*/ 2880442 w 3686931"/>
              <a:gd name="connsiteY22" fmla="*/ 72134 h 123250"/>
              <a:gd name="connsiteX23" fmla="*/ 2840685 w 3686931"/>
              <a:gd name="connsiteY23" fmla="*/ 60775 h 123250"/>
              <a:gd name="connsiteX24" fmla="*/ 2823647 w 3686931"/>
              <a:gd name="connsiteY24" fmla="*/ 55096 h 123250"/>
              <a:gd name="connsiteX25" fmla="*/ 2778211 w 3686931"/>
              <a:gd name="connsiteY25" fmla="*/ 49416 h 123250"/>
              <a:gd name="connsiteX26" fmla="*/ 2744134 w 3686931"/>
              <a:gd name="connsiteY26" fmla="*/ 38057 h 123250"/>
              <a:gd name="connsiteX27" fmla="*/ 2727095 w 3686931"/>
              <a:gd name="connsiteY27" fmla="*/ 32378 h 123250"/>
              <a:gd name="connsiteX28" fmla="*/ 2658941 w 3686931"/>
              <a:gd name="connsiteY28" fmla="*/ 26698 h 123250"/>
              <a:gd name="connsiteX29" fmla="*/ 2437441 w 3686931"/>
              <a:gd name="connsiteY29" fmla="*/ 32378 h 123250"/>
              <a:gd name="connsiteX30" fmla="*/ 2420402 w 3686931"/>
              <a:gd name="connsiteY30" fmla="*/ 38057 h 123250"/>
              <a:gd name="connsiteX31" fmla="*/ 2392005 w 3686931"/>
              <a:gd name="connsiteY31" fmla="*/ 43737 h 123250"/>
              <a:gd name="connsiteX32" fmla="*/ 2374966 w 3686931"/>
              <a:gd name="connsiteY32" fmla="*/ 49416 h 123250"/>
              <a:gd name="connsiteX33" fmla="*/ 2329530 w 3686931"/>
              <a:gd name="connsiteY33" fmla="*/ 60775 h 123250"/>
              <a:gd name="connsiteX34" fmla="*/ 2295453 w 3686931"/>
              <a:gd name="connsiteY34" fmla="*/ 72134 h 123250"/>
              <a:gd name="connsiteX35" fmla="*/ 2272735 w 3686931"/>
              <a:gd name="connsiteY35" fmla="*/ 66455 h 123250"/>
              <a:gd name="connsiteX36" fmla="*/ 2255697 w 3686931"/>
              <a:gd name="connsiteY36" fmla="*/ 55096 h 123250"/>
              <a:gd name="connsiteX37" fmla="*/ 2198902 w 3686931"/>
              <a:gd name="connsiteY37" fmla="*/ 60775 h 123250"/>
              <a:gd name="connsiteX38" fmla="*/ 2079632 w 3686931"/>
              <a:gd name="connsiteY38" fmla="*/ 55096 h 123250"/>
              <a:gd name="connsiteX39" fmla="*/ 1903567 w 3686931"/>
              <a:gd name="connsiteY39" fmla="*/ 43737 h 123250"/>
              <a:gd name="connsiteX40" fmla="*/ 1835413 w 3686931"/>
              <a:gd name="connsiteY40" fmla="*/ 49416 h 123250"/>
              <a:gd name="connsiteX41" fmla="*/ 1801336 w 3686931"/>
              <a:gd name="connsiteY41" fmla="*/ 55096 h 123250"/>
              <a:gd name="connsiteX42" fmla="*/ 1642310 w 3686931"/>
              <a:gd name="connsiteY42" fmla="*/ 66455 h 123250"/>
              <a:gd name="connsiteX43" fmla="*/ 1579836 w 3686931"/>
              <a:gd name="connsiteY43" fmla="*/ 83493 h 123250"/>
              <a:gd name="connsiteX44" fmla="*/ 1562797 w 3686931"/>
              <a:gd name="connsiteY44" fmla="*/ 89173 h 123250"/>
              <a:gd name="connsiteX45" fmla="*/ 1528720 w 3686931"/>
              <a:gd name="connsiteY45" fmla="*/ 72134 h 123250"/>
              <a:gd name="connsiteX46" fmla="*/ 1523041 w 3686931"/>
              <a:gd name="connsiteY46" fmla="*/ 55096 h 123250"/>
              <a:gd name="connsiteX47" fmla="*/ 1506002 w 3686931"/>
              <a:gd name="connsiteY47" fmla="*/ 43737 h 123250"/>
              <a:gd name="connsiteX48" fmla="*/ 1488964 w 3686931"/>
              <a:gd name="connsiteY48" fmla="*/ 26698 h 123250"/>
              <a:gd name="connsiteX49" fmla="*/ 1267463 w 3686931"/>
              <a:gd name="connsiteY49" fmla="*/ 38057 h 123250"/>
              <a:gd name="connsiteX50" fmla="*/ 1204988 w 3686931"/>
              <a:gd name="connsiteY50" fmla="*/ 49416 h 123250"/>
              <a:gd name="connsiteX51" fmla="*/ 1170911 w 3686931"/>
              <a:gd name="connsiteY51" fmla="*/ 60775 h 123250"/>
              <a:gd name="connsiteX52" fmla="*/ 1153873 w 3686931"/>
              <a:gd name="connsiteY52" fmla="*/ 72134 h 123250"/>
              <a:gd name="connsiteX53" fmla="*/ 1091398 w 3686931"/>
              <a:gd name="connsiteY53" fmla="*/ 83493 h 123250"/>
              <a:gd name="connsiteX54" fmla="*/ 1045962 w 3686931"/>
              <a:gd name="connsiteY54" fmla="*/ 94852 h 123250"/>
              <a:gd name="connsiteX55" fmla="*/ 983488 w 3686931"/>
              <a:gd name="connsiteY55" fmla="*/ 89173 h 123250"/>
              <a:gd name="connsiteX56" fmla="*/ 898295 w 3686931"/>
              <a:gd name="connsiteY56" fmla="*/ 77814 h 123250"/>
              <a:gd name="connsiteX57" fmla="*/ 688154 w 3686931"/>
              <a:gd name="connsiteY57" fmla="*/ 72134 h 123250"/>
              <a:gd name="connsiteX58" fmla="*/ 642718 w 3686931"/>
              <a:gd name="connsiteY58" fmla="*/ 49416 h 123250"/>
              <a:gd name="connsiteX59" fmla="*/ 620000 w 3686931"/>
              <a:gd name="connsiteY59" fmla="*/ 43737 h 123250"/>
              <a:gd name="connsiteX60" fmla="*/ 585923 w 3686931"/>
              <a:gd name="connsiteY60" fmla="*/ 26698 h 123250"/>
              <a:gd name="connsiteX61" fmla="*/ 568884 w 3686931"/>
              <a:gd name="connsiteY61" fmla="*/ 15339 h 123250"/>
              <a:gd name="connsiteX62" fmla="*/ 546166 w 3686931"/>
              <a:gd name="connsiteY62" fmla="*/ 21019 h 123250"/>
              <a:gd name="connsiteX63" fmla="*/ 512089 w 3686931"/>
              <a:gd name="connsiteY63" fmla="*/ 32378 h 123250"/>
              <a:gd name="connsiteX64" fmla="*/ 489371 w 3686931"/>
              <a:gd name="connsiteY64" fmla="*/ 38057 h 123250"/>
              <a:gd name="connsiteX65" fmla="*/ 307627 w 3686931"/>
              <a:gd name="connsiteY65" fmla="*/ 43737 h 123250"/>
              <a:gd name="connsiteX66" fmla="*/ 290588 w 3686931"/>
              <a:gd name="connsiteY66" fmla="*/ 49416 h 123250"/>
              <a:gd name="connsiteX67" fmla="*/ 256511 w 3686931"/>
              <a:gd name="connsiteY67" fmla="*/ 72134 h 123250"/>
              <a:gd name="connsiteX68" fmla="*/ 222434 w 3686931"/>
              <a:gd name="connsiteY68" fmla="*/ 83493 h 123250"/>
              <a:gd name="connsiteX69" fmla="*/ 137242 w 3686931"/>
              <a:gd name="connsiteY69" fmla="*/ 77814 h 123250"/>
              <a:gd name="connsiteX70" fmla="*/ 103165 w 3686931"/>
              <a:gd name="connsiteY70" fmla="*/ 66455 h 123250"/>
              <a:gd name="connsiteX71" fmla="*/ 80447 w 3686931"/>
              <a:gd name="connsiteY71" fmla="*/ 60775 h 123250"/>
              <a:gd name="connsiteX72" fmla="*/ 23652 w 3686931"/>
              <a:gd name="connsiteY72" fmla="*/ 66455 h 123250"/>
              <a:gd name="connsiteX73" fmla="*/ 934 w 3686931"/>
              <a:gd name="connsiteY73" fmla="*/ 72134 h 123250"/>
              <a:gd name="connsiteX74" fmla="*/ 6613 w 3686931"/>
              <a:gd name="connsiteY74" fmla="*/ 89173 h 123250"/>
              <a:gd name="connsiteX75" fmla="*/ 29331 w 3686931"/>
              <a:gd name="connsiteY75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73545 w 3686931"/>
              <a:gd name="connsiteY14" fmla="*/ 43737 h 123250"/>
              <a:gd name="connsiteX15" fmla="*/ 3056506 w 3686931"/>
              <a:gd name="connsiteY15" fmla="*/ 55096 h 123250"/>
              <a:gd name="connsiteX16" fmla="*/ 3039468 w 3686931"/>
              <a:gd name="connsiteY16" fmla="*/ 72134 h 123250"/>
              <a:gd name="connsiteX17" fmla="*/ 3028109 w 3686931"/>
              <a:gd name="connsiteY17" fmla="*/ 89173 h 123250"/>
              <a:gd name="connsiteX18" fmla="*/ 3022429 w 3686931"/>
              <a:gd name="connsiteY18" fmla="*/ 117570 h 123250"/>
              <a:gd name="connsiteX19" fmla="*/ 2931557 w 3686931"/>
              <a:gd name="connsiteY19" fmla="*/ 100532 h 123250"/>
              <a:gd name="connsiteX20" fmla="*/ 2914519 w 3686931"/>
              <a:gd name="connsiteY20" fmla="*/ 94852 h 123250"/>
              <a:gd name="connsiteX21" fmla="*/ 2880442 w 3686931"/>
              <a:gd name="connsiteY21" fmla="*/ 72134 h 123250"/>
              <a:gd name="connsiteX22" fmla="*/ 2840685 w 3686931"/>
              <a:gd name="connsiteY22" fmla="*/ 60775 h 123250"/>
              <a:gd name="connsiteX23" fmla="*/ 2823647 w 3686931"/>
              <a:gd name="connsiteY23" fmla="*/ 55096 h 123250"/>
              <a:gd name="connsiteX24" fmla="*/ 2778211 w 3686931"/>
              <a:gd name="connsiteY24" fmla="*/ 49416 h 123250"/>
              <a:gd name="connsiteX25" fmla="*/ 2744134 w 3686931"/>
              <a:gd name="connsiteY25" fmla="*/ 38057 h 123250"/>
              <a:gd name="connsiteX26" fmla="*/ 2727095 w 3686931"/>
              <a:gd name="connsiteY26" fmla="*/ 32378 h 123250"/>
              <a:gd name="connsiteX27" fmla="*/ 2658941 w 3686931"/>
              <a:gd name="connsiteY27" fmla="*/ 26698 h 123250"/>
              <a:gd name="connsiteX28" fmla="*/ 2437441 w 3686931"/>
              <a:gd name="connsiteY28" fmla="*/ 32378 h 123250"/>
              <a:gd name="connsiteX29" fmla="*/ 2420402 w 3686931"/>
              <a:gd name="connsiteY29" fmla="*/ 38057 h 123250"/>
              <a:gd name="connsiteX30" fmla="*/ 2392005 w 3686931"/>
              <a:gd name="connsiteY30" fmla="*/ 43737 h 123250"/>
              <a:gd name="connsiteX31" fmla="*/ 2374966 w 3686931"/>
              <a:gd name="connsiteY31" fmla="*/ 49416 h 123250"/>
              <a:gd name="connsiteX32" fmla="*/ 2329530 w 3686931"/>
              <a:gd name="connsiteY32" fmla="*/ 60775 h 123250"/>
              <a:gd name="connsiteX33" fmla="*/ 2295453 w 3686931"/>
              <a:gd name="connsiteY33" fmla="*/ 72134 h 123250"/>
              <a:gd name="connsiteX34" fmla="*/ 2272735 w 3686931"/>
              <a:gd name="connsiteY34" fmla="*/ 66455 h 123250"/>
              <a:gd name="connsiteX35" fmla="*/ 2255697 w 3686931"/>
              <a:gd name="connsiteY35" fmla="*/ 55096 h 123250"/>
              <a:gd name="connsiteX36" fmla="*/ 2198902 w 3686931"/>
              <a:gd name="connsiteY36" fmla="*/ 60775 h 123250"/>
              <a:gd name="connsiteX37" fmla="*/ 2079632 w 3686931"/>
              <a:gd name="connsiteY37" fmla="*/ 55096 h 123250"/>
              <a:gd name="connsiteX38" fmla="*/ 1903567 w 3686931"/>
              <a:gd name="connsiteY38" fmla="*/ 43737 h 123250"/>
              <a:gd name="connsiteX39" fmla="*/ 1835413 w 3686931"/>
              <a:gd name="connsiteY39" fmla="*/ 49416 h 123250"/>
              <a:gd name="connsiteX40" fmla="*/ 1801336 w 3686931"/>
              <a:gd name="connsiteY40" fmla="*/ 55096 h 123250"/>
              <a:gd name="connsiteX41" fmla="*/ 1642310 w 3686931"/>
              <a:gd name="connsiteY41" fmla="*/ 66455 h 123250"/>
              <a:gd name="connsiteX42" fmla="*/ 1579836 w 3686931"/>
              <a:gd name="connsiteY42" fmla="*/ 83493 h 123250"/>
              <a:gd name="connsiteX43" fmla="*/ 1562797 w 3686931"/>
              <a:gd name="connsiteY43" fmla="*/ 89173 h 123250"/>
              <a:gd name="connsiteX44" fmla="*/ 1528720 w 3686931"/>
              <a:gd name="connsiteY44" fmla="*/ 72134 h 123250"/>
              <a:gd name="connsiteX45" fmla="*/ 1523041 w 3686931"/>
              <a:gd name="connsiteY45" fmla="*/ 55096 h 123250"/>
              <a:gd name="connsiteX46" fmla="*/ 1506002 w 3686931"/>
              <a:gd name="connsiteY46" fmla="*/ 43737 h 123250"/>
              <a:gd name="connsiteX47" fmla="*/ 1488964 w 3686931"/>
              <a:gd name="connsiteY47" fmla="*/ 26698 h 123250"/>
              <a:gd name="connsiteX48" fmla="*/ 1267463 w 3686931"/>
              <a:gd name="connsiteY48" fmla="*/ 38057 h 123250"/>
              <a:gd name="connsiteX49" fmla="*/ 1204988 w 3686931"/>
              <a:gd name="connsiteY49" fmla="*/ 49416 h 123250"/>
              <a:gd name="connsiteX50" fmla="*/ 1170911 w 3686931"/>
              <a:gd name="connsiteY50" fmla="*/ 60775 h 123250"/>
              <a:gd name="connsiteX51" fmla="*/ 1153873 w 3686931"/>
              <a:gd name="connsiteY51" fmla="*/ 72134 h 123250"/>
              <a:gd name="connsiteX52" fmla="*/ 1091398 w 3686931"/>
              <a:gd name="connsiteY52" fmla="*/ 83493 h 123250"/>
              <a:gd name="connsiteX53" fmla="*/ 1045962 w 3686931"/>
              <a:gd name="connsiteY53" fmla="*/ 94852 h 123250"/>
              <a:gd name="connsiteX54" fmla="*/ 983488 w 3686931"/>
              <a:gd name="connsiteY54" fmla="*/ 89173 h 123250"/>
              <a:gd name="connsiteX55" fmla="*/ 898295 w 3686931"/>
              <a:gd name="connsiteY55" fmla="*/ 77814 h 123250"/>
              <a:gd name="connsiteX56" fmla="*/ 688154 w 3686931"/>
              <a:gd name="connsiteY56" fmla="*/ 72134 h 123250"/>
              <a:gd name="connsiteX57" fmla="*/ 642718 w 3686931"/>
              <a:gd name="connsiteY57" fmla="*/ 49416 h 123250"/>
              <a:gd name="connsiteX58" fmla="*/ 620000 w 3686931"/>
              <a:gd name="connsiteY58" fmla="*/ 43737 h 123250"/>
              <a:gd name="connsiteX59" fmla="*/ 585923 w 3686931"/>
              <a:gd name="connsiteY59" fmla="*/ 26698 h 123250"/>
              <a:gd name="connsiteX60" fmla="*/ 568884 w 3686931"/>
              <a:gd name="connsiteY60" fmla="*/ 15339 h 123250"/>
              <a:gd name="connsiteX61" fmla="*/ 546166 w 3686931"/>
              <a:gd name="connsiteY61" fmla="*/ 21019 h 123250"/>
              <a:gd name="connsiteX62" fmla="*/ 512089 w 3686931"/>
              <a:gd name="connsiteY62" fmla="*/ 32378 h 123250"/>
              <a:gd name="connsiteX63" fmla="*/ 489371 w 3686931"/>
              <a:gd name="connsiteY63" fmla="*/ 38057 h 123250"/>
              <a:gd name="connsiteX64" fmla="*/ 307627 w 3686931"/>
              <a:gd name="connsiteY64" fmla="*/ 43737 h 123250"/>
              <a:gd name="connsiteX65" fmla="*/ 290588 w 3686931"/>
              <a:gd name="connsiteY65" fmla="*/ 49416 h 123250"/>
              <a:gd name="connsiteX66" fmla="*/ 256511 w 3686931"/>
              <a:gd name="connsiteY66" fmla="*/ 72134 h 123250"/>
              <a:gd name="connsiteX67" fmla="*/ 222434 w 3686931"/>
              <a:gd name="connsiteY67" fmla="*/ 83493 h 123250"/>
              <a:gd name="connsiteX68" fmla="*/ 137242 w 3686931"/>
              <a:gd name="connsiteY68" fmla="*/ 77814 h 123250"/>
              <a:gd name="connsiteX69" fmla="*/ 103165 w 3686931"/>
              <a:gd name="connsiteY69" fmla="*/ 66455 h 123250"/>
              <a:gd name="connsiteX70" fmla="*/ 80447 w 3686931"/>
              <a:gd name="connsiteY70" fmla="*/ 60775 h 123250"/>
              <a:gd name="connsiteX71" fmla="*/ 23652 w 3686931"/>
              <a:gd name="connsiteY71" fmla="*/ 66455 h 123250"/>
              <a:gd name="connsiteX72" fmla="*/ 934 w 3686931"/>
              <a:gd name="connsiteY72" fmla="*/ 72134 h 123250"/>
              <a:gd name="connsiteX73" fmla="*/ 6613 w 3686931"/>
              <a:gd name="connsiteY73" fmla="*/ 89173 h 123250"/>
              <a:gd name="connsiteX74" fmla="*/ 29331 w 3686931"/>
              <a:gd name="connsiteY74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56506 w 3686931"/>
              <a:gd name="connsiteY14" fmla="*/ 55096 h 123250"/>
              <a:gd name="connsiteX15" fmla="*/ 3039468 w 3686931"/>
              <a:gd name="connsiteY15" fmla="*/ 72134 h 123250"/>
              <a:gd name="connsiteX16" fmla="*/ 3028109 w 3686931"/>
              <a:gd name="connsiteY16" fmla="*/ 89173 h 123250"/>
              <a:gd name="connsiteX17" fmla="*/ 3022429 w 3686931"/>
              <a:gd name="connsiteY17" fmla="*/ 117570 h 123250"/>
              <a:gd name="connsiteX18" fmla="*/ 2931557 w 3686931"/>
              <a:gd name="connsiteY18" fmla="*/ 100532 h 123250"/>
              <a:gd name="connsiteX19" fmla="*/ 2914519 w 3686931"/>
              <a:gd name="connsiteY19" fmla="*/ 94852 h 123250"/>
              <a:gd name="connsiteX20" fmla="*/ 2880442 w 3686931"/>
              <a:gd name="connsiteY20" fmla="*/ 72134 h 123250"/>
              <a:gd name="connsiteX21" fmla="*/ 2840685 w 3686931"/>
              <a:gd name="connsiteY21" fmla="*/ 60775 h 123250"/>
              <a:gd name="connsiteX22" fmla="*/ 2823647 w 3686931"/>
              <a:gd name="connsiteY22" fmla="*/ 55096 h 123250"/>
              <a:gd name="connsiteX23" fmla="*/ 2778211 w 3686931"/>
              <a:gd name="connsiteY23" fmla="*/ 49416 h 123250"/>
              <a:gd name="connsiteX24" fmla="*/ 2744134 w 3686931"/>
              <a:gd name="connsiteY24" fmla="*/ 38057 h 123250"/>
              <a:gd name="connsiteX25" fmla="*/ 2727095 w 3686931"/>
              <a:gd name="connsiteY25" fmla="*/ 32378 h 123250"/>
              <a:gd name="connsiteX26" fmla="*/ 2658941 w 3686931"/>
              <a:gd name="connsiteY26" fmla="*/ 26698 h 123250"/>
              <a:gd name="connsiteX27" fmla="*/ 2437441 w 3686931"/>
              <a:gd name="connsiteY27" fmla="*/ 32378 h 123250"/>
              <a:gd name="connsiteX28" fmla="*/ 2420402 w 3686931"/>
              <a:gd name="connsiteY28" fmla="*/ 38057 h 123250"/>
              <a:gd name="connsiteX29" fmla="*/ 2392005 w 3686931"/>
              <a:gd name="connsiteY29" fmla="*/ 43737 h 123250"/>
              <a:gd name="connsiteX30" fmla="*/ 2374966 w 3686931"/>
              <a:gd name="connsiteY30" fmla="*/ 49416 h 123250"/>
              <a:gd name="connsiteX31" fmla="*/ 2329530 w 3686931"/>
              <a:gd name="connsiteY31" fmla="*/ 60775 h 123250"/>
              <a:gd name="connsiteX32" fmla="*/ 2295453 w 3686931"/>
              <a:gd name="connsiteY32" fmla="*/ 72134 h 123250"/>
              <a:gd name="connsiteX33" fmla="*/ 2272735 w 3686931"/>
              <a:gd name="connsiteY33" fmla="*/ 66455 h 123250"/>
              <a:gd name="connsiteX34" fmla="*/ 2255697 w 3686931"/>
              <a:gd name="connsiteY34" fmla="*/ 55096 h 123250"/>
              <a:gd name="connsiteX35" fmla="*/ 2198902 w 3686931"/>
              <a:gd name="connsiteY35" fmla="*/ 60775 h 123250"/>
              <a:gd name="connsiteX36" fmla="*/ 2079632 w 3686931"/>
              <a:gd name="connsiteY36" fmla="*/ 55096 h 123250"/>
              <a:gd name="connsiteX37" fmla="*/ 1903567 w 3686931"/>
              <a:gd name="connsiteY37" fmla="*/ 43737 h 123250"/>
              <a:gd name="connsiteX38" fmla="*/ 1835413 w 3686931"/>
              <a:gd name="connsiteY38" fmla="*/ 49416 h 123250"/>
              <a:gd name="connsiteX39" fmla="*/ 1801336 w 3686931"/>
              <a:gd name="connsiteY39" fmla="*/ 55096 h 123250"/>
              <a:gd name="connsiteX40" fmla="*/ 1642310 w 3686931"/>
              <a:gd name="connsiteY40" fmla="*/ 66455 h 123250"/>
              <a:gd name="connsiteX41" fmla="*/ 1579836 w 3686931"/>
              <a:gd name="connsiteY41" fmla="*/ 83493 h 123250"/>
              <a:gd name="connsiteX42" fmla="*/ 1562797 w 3686931"/>
              <a:gd name="connsiteY42" fmla="*/ 89173 h 123250"/>
              <a:gd name="connsiteX43" fmla="*/ 1528720 w 3686931"/>
              <a:gd name="connsiteY43" fmla="*/ 72134 h 123250"/>
              <a:gd name="connsiteX44" fmla="*/ 1523041 w 3686931"/>
              <a:gd name="connsiteY44" fmla="*/ 55096 h 123250"/>
              <a:gd name="connsiteX45" fmla="*/ 1506002 w 3686931"/>
              <a:gd name="connsiteY45" fmla="*/ 43737 h 123250"/>
              <a:gd name="connsiteX46" fmla="*/ 1488964 w 3686931"/>
              <a:gd name="connsiteY46" fmla="*/ 26698 h 123250"/>
              <a:gd name="connsiteX47" fmla="*/ 1267463 w 3686931"/>
              <a:gd name="connsiteY47" fmla="*/ 38057 h 123250"/>
              <a:gd name="connsiteX48" fmla="*/ 1204988 w 3686931"/>
              <a:gd name="connsiteY48" fmla="*/ 49416 h 123250"/>
              <a:gd name="connsiteX49" fmla="*/ 1170911 w 3686931"/>
              <a:gd name="connsiteY49" fmla="*/ 60775 h 123250"/>
              <a:gd name="connsiteX50" fmla="*/ 1153873 w 3686931"/>
              <a:gd name="connsiteY50" fmla="*/ 72134 h 123250"/>
              <a:gd name="connsiteX51" fmla="*/ 1091398 w 3686931"/>
              <a:gd name="connsiteY51" fmla="*/ 83493 h 123250"/>
              <a:gd name="connsiteX52" fmla="*/ 1045962 w 3686931"/>
              <a:gd name="connsiteY52" fmla="*/ 94852 h 123250"/>
              <a:gd name="connsiteX53" fmla="*/ 983488 w 3686931"/>
              <a:gd name="connsiteY53" fmla="*/ 89173 h 123250"/>
              <a:gd name="connsiteX54" fmla="*/ 898295 w 3686931"/>
              <a:gd name="connsiteY54" fmla="*/ 77814 h 123250"/>
              <a:gd name="connsiteX55" fmla="*/ 688154 w 3686931"/>
              <a:gd name="connsiteY55" fmla="*/ 72134 h 123250"/>
              <a:gd name="connsiteX56" fmla="*/ 642718 w 3686931"/>
              <a:gd name="connsiteY56" fmla="*/ 49416 h 123250"/>
              <a:gd name="connsiteX57" fmla="*/ 620000 w 3686931"/>
              <a:gd name="connsiteY57" fmla="*/ 43737 h 123250"/>
              <a:gd name="connsiteX58" fmla="*/ 585923 w 3686931"/>
              <a:gd name="connsiteY58" fmla="*/ 26698 h 123250"/>
              <a:gd name="connsiteX59" fmla="*/ 568884 w 3686931"/>
              <a:gd name="connsiteY59" fmla="*/ 15339 h 123250"/>
              <a:gd name="connsiteX60" fmla="*/ 546166 w 3686931"/>
              <a:gd name="connsiteY60" fmla="*/ 21019 h 123250"/>
              <a:gd name="connsiteX61" fmla="*/ 512089 w 3686931"/>
              <a:gd name="connsiteY61" fmla="*/ 32378 h 123250"/>
              <a:gd name="connsiteX62" fmla="*/ 489371 w 3686931"/>
              <a:gd name="connsiteY62" fmla="*/ 38057 h 123250"/>
              <a:gd name="connsiteX63" fmla="*/ 307627 w 3686931"/>
              <a:gd name="connsiteY63" fmla="*/ 43737 h 123250"/>
              <a:gd name="connsiteX64" fmla="*/ 290588 w 3686931"/>
              <a:gd name="connsiteY64" fmla="*/ 49416 h 123250"/>
              <a:gd name="connsiteX65" fmla="*/ 256511 w 3686931"/>
              <a:gd name="connsiteY65" fmla="*/ 72134 h 123250"/>
              <a:gd name="connsiteX66" fmla="*/ 222434 w 3686931"/>
              <a:gd name="connsiteY66" fmla="*/ 83493 h 123250"/>
              <a:gd name="connsiteX67" fmla="*/ 137242 w 3686931"/>
              <a:gd name="connsiteY67" fmla="*/ 77814 h 123250"/>
              <a:gd name="connsiteX68" fmla="*/ 103165 w 3686931"/>
              <a:gd name="connsiteY68" fmla="*/ 66455 h 123250"/>
              <a:gd name="connsiteX69" fmla="*/ 80447 w 3686931"/>
              <a:gd name="connsiteY69" fmla="*/ 60775 h 123250"/>
              <a:gd name="connsiteX70" fmla="*/ 23652 w 3686931"/>
              <a:gd name="connsiteY70" fmla="*/ 66455 h 123250"/>
              <a:gd name="connsiteX71" fmla="*/ 934 w 3686931"/>
              <a:gd name="connsiteY71" fmla="*/ 72134 h 123250"/>
              <a:gd name="connsiteX72" fmla="*/ 6613 w 3686931"/>
              <a:gd name="connsiteY72" fmla="*/ 89173 h 123250"/>
              <a:gd name="connsiteX73" fmla="*/ 29331 w 3686931"/>
              <a:gd name="connsiteY73" fmla="*/ 123250 h 123250"/>
              <a:gd name="connsiteX0" fmla="*/ 29331 w 3686931"/>
              <a:gd name="connsiteY0" fmla="*/ 124363 h 124363"/>
              <a:gd name="connsiteX1" fmla="*/ 3686931 w 3686931"/>
              <a:gd name="connsiteY1" fmla="*/ 124363 h 124363"/>
              <a:gd name="connsiteX2" fmla="*/ 3686931 w 3686931"/>
              <a:gd name="connsiteY2" fmla="*/ 124363 h 124363"/>
              <a:gd name="connsiteX3" fmla="*/ 3590380 w 3686931"/>
              <a:gd name="connsiteY3" fmla="*/ 61888 h 124363"/>
              <a:gd name="connsiteX4" fmla="*/ 3543780 w 3686931"/>
              <a:gd name="connsiteY4" fmla="*/ 48873 h 124363"/>
              <a:gd name="connsiteX5" fmla="*/ 3488149 w 3686931"/>
              <a:gd name="connsiteY5" fmla="*/ 50529 h 124363"/>
              <a:gd name="connsiteX6" fmla="*/ 3363200 w 3686931"/>
              <a:gd name="connsiteY6" fmla="*/ 118683 h 124363"/>
              <a:gd name="connsiteX7" fmla="*/ 3306405 w 3686931"/>
              <a:gd name="connsiteY7" fmla="*/ 78927 h 124363"/>
              <a:gd name="connsiteX8" fmla="*/ 3272328 w 3686931"/>
              <a:gd name="connsiteY8" fmla="*/ 50529 h 124363"/>
              <a:gd name="connsiteX9" fmla="*/ 3235076 w 3686931"/>
              <a:gd name="connsiteY9" fmla="*/ 61750 h 124363"/>
              <a:gd name="connsiteX10" fmla="*/ 3172601 w 3686931"/>
              <a:gd name="connsiteY10" fmla="*/ 73780 h 124363"/>
              <a:gd name="connsiteX11" fmla="*/ 3141699 w 3686931"/>
              <a:gd name="connsiteY11" fmla="*/ 5093 h 124363"/>
              <a:gd name="connsiteX12" fmla="*/ 3124661 w 3686931"/>
              <a:gd name="connsiteY12" fmla="*/ 10773 h 124363"/>
              <a:gd name="connsiteX13" fmla="*/ 3056506 w 3686931"/>
              <a:gd name="connsiteY13" fmla="*/ 56209 h 124363"/>
              <a:gd name="connsiteX14" fmla="*/ 3039468 w 3686931"/>
              <a:gd name="connsiteY14" fmla="*/ 73247 h 124363"/>
              <a:gd name="connsiteX15" fmla="*/ 3028109 w 3686931"/>
              <a:gd name="connsiteY15" fmla="*/ 90286 h 124363"/>
              <a:gd name="connsiteX16" fmla="*/ 3022429 w 3686931"/>
              <a:gd name="connsiteY16" fmla="*/ 118683 h 124363"/>
              <a:gd name="connsiteX17" fmla="*/ 2931557 w 3686931"/>
              <a:gd name="connsiteY17" fmla="*/ 101645 h 124363"/>
              <a:gd name="connsiteX18" fmla="*/ 2914519 w 3686931"/>
              <a:gd name="connsiteY18" fmla="*/ 95965 h 124363"/>
              <a:gd name="connsiteX19" fmla="*/ 2880442 w 3686931"/>
              <a:gd name="connsiteY19" fmla="*/ 73247 h 124363"/>
              <a:gd name="connsiteX20" fmla="*/ 2840685 w 3686931"/>
              <a:gd name="connsiteY20" fmla="*/ 61888 h 124363"/>
              <a:gd name="connsiteX21" fmla="*/ 2823647 w 3686931"/>
              <a:gd name="connsiteY21" fmla="*/ 56209 h 124363"/>
              <a:gd name="connsiteX22" fmla="*/ 2778211 w 3686931"/>
              <a:gd name="connsiteY22" fmla="*/ 50529 h 124363"/>
              <a:gd name="connsiteX23" fmla="*/ 2744134 w 3686931"/>
              <a:gd name="connsiteY23" fmla="*/ 39170 h 124363"/>
              <a:gd name="connsiteX24" fmla="*/ 2727095 w 3686931"/>
              <a:gd name="connsiteY24" fmla="*/ 33491 h 124363"/>
              <a:gd name="connsiteX25" fmla="*/ 2658941 w 3686931"/>
              <a:gd name="connsiteY25" fmla="*/ 27811 h 124363"/>
              <a:gd name="connsiteX26" fmla="*/ 2437441 w 3686931"/>
              <a:gd name="connsiteY26" fmla="*/ 33491 h 124363"/>
              <a:gd name="connsiteX27" fmla="*/ 2420402 w 3686931"/>
              <a:gd name="connsiteY27" fmla="*/ 39170 h 124363"/>
              <a:gd name="connsiteX28" fmla="*/ 2392005 w 3686931"/>
              <a:gd name="connsiteY28" fmla="*/ 44850 h 124363"/>
              <a:gd name="connsiteX29" fmla="*/ 2374966 w 3686931"/>
              <a:gd name="connsiteY29" fmla="*/ 50529 h 124363"/>
              <a:gd name="connsiteX30" fmla="*/ 2329530 w 3686931"/>
              <a:gd name="connsiteY30" fmla="*/ 61888 h 124363"/>
              <a:gd name="connsiteX31" fmla="*/ 2295453 w 3686931"/>
              <a:gd name="connsiteY31" fmla="*/ 73247 h 124363"/>
              <a:gd name="connsiteX32" fmla="*/ 2272735 w 3686931"/>
              <a:gd name="connsiteY32" fmla="*/ 67568 h 124363"/>
              <a:gd name="connsiteX33" fmla="*/ 2255697 w 3686931"/>
              <a:gd name="connsiteY33" fmla="*/ 56209 h 124363"/>
              <a:gd name="connsiteX34" fmla="*/ 2198902 w 3686931"/>
              <a:gd name="connsiteY34" fmla="*/ 61888 h 124363"/>
              <a:gd name="connsiteX35" fmla="*/ 2079632 w 3686931"/>
              <a:gd name="connsiteY35" fmla="*/ 56209 h 124363"/>
              <a:gd name="connsiteX36" fmla="*/ 1903567 w 3686931"/>
              <a:gd name="connsiteY36" fmla="*/ 44850 h 124363"/>
              <a:gd name="connsiteX37" fmla="*/ 1835413 w 3686931"/>
              <a:gd name="connsiteY37" fmla="*/ 50529 h 124363"/>
              <a:gd name="connsiteX38" fmla="*/ 1801336 w 3686931"/>
              <a:gd name="connsiteY38" fmla="*/ 56209 h 124363"/>
              <a:gd name="connsiteX39" fmla="*/ 1642310 w 3686931"/>
              <a:gd name="connsiteY39" fmla="*/ 67568 h 124363"/>
              <a:gd name="connsiteX40" fmla="*/ 1579836 w 3686931"/>
              <a:gd name="connsiteY40" fmla="*/ 84606 h 124363"/>
              <a:gd name="connsiteX41" fmla="*/ 1562797 w 3686931"/>
              <a:gd name="connsiteY41" fmla="*/ 90286 h 124363"/>
              <a:gd name="connsiteX42" fmla="*/ 1528720 w 3686931"/>
              <a:gd name="connsiteY42" fmla="*/ 73247 h 124363"/>
              <a:gd name="connsiteX43" fmla="*/ 1523041 w 3686931"/>
              <a:gd name="connsiteY43" fmla="*/ 56209 h 124363"/>
              <a:gd name="connsiteX44" fmla="*/ 1506002 w 3686931"/>
              <a:gd name="connsiteY44" fmla="*/ 44850 h 124363"/>
              <a:gd name="connsiteX45" fmla="*/ 1488964 w 3686931"/>
              <a:gd name="connsiteY45" fmla="*/ 27811 h 124363"/>
              <a:gd name="connsiteX46" fmla="*/ 1267463 w 3686931"/>
              <a:gd name="connsiteY46" fmla="*/ 39170 h 124363"/>
              <a:gd name="connsiteX47" fmla="*/ 1204988 w 3686931"/>
              <a:gd name="connsiteY47" fmla="*/ 50529 h 124363"/>
              <a:gd name="connsiteX48" fmla="*/ 1170911 w 3686931"/>
              <a:gd name="connsiteY48" fmla="*/ 61888 h 124363"/>
              <a:gd name="connsiteX49" fmla="*/ 1153873 w 3686931"/>
              <a:gd name="connsiteY49" fmla="*/ 73247 h 124363"/>
              <a:gd name="connsiteX50" fmla="*/ 1091398 w 3686931"/>
              <a:gd name="connsiteY50" fmla="*/ 84606 h 124363"/>
              <a:gd name="connsiteX51" fmla="*/ 1045962 w 3686931"/>
              <a:gd name="connsiteY51" fmla="*/ 95965 h 124363"/>
              <a:gd name="connsiteX52" fmla="*/ 983488 w 3686931"/>
              <a:gd name="connsiteY52" fmla="*/ 90286 h 124363"/>
              <a:gd name="connsiteX53" fmla="*/ 898295 w 3686931"/>
              <a:gd name="connsiteY53" fmla="*/ 78927 h 124363"/>
              <a:gd name="connsiteX54" fmla="*/ 688154 w 3686931"/>
              <a:gd name="connsiteY54" fmla="*/ 73247 h 124363"/>
              <a:gd name="connsiteX55" fmla="*/ 642718 w 3686931"/>
              <a:gd name="connsiteY55" fmla="*/ 50529 h 124363"/>
              <a:gd name="connsiteX56" fmla="*/ 620000 w 3686931"/>
              <a:gd name="connsiteY56" fmla="*/ 44850 h 124363"/>
              <a:gd name="connsiteX57" fmla="*/ 585923 w 3686931"/>
              <a:gd name="connsiteY57" fmla="*/ 27811 h 124363"/>
              <a:gd name="connsiteX58" fmla="*/ 568884 w 3686931"/>
              <a:gd name="connsiteY58" fmla="*/ 16452 h 124363"/>
              <a:gd name="connsiteX59" fmla="*/ 546166 w 3686931"/>
              <a:gd name="connsiteY59" fmla="*/ 22132 h 124363"/>
              <a:gd name="connsiteX60" fmla="*/ 512089 w 3686931"/>
              <a:gd name="connsiteY60" fmla="*/ 33491 h 124363"/>
              <a:gd name="connsiteX61" fmla="*/ 489371 w 3686931"/>
              <a:gd name="connsiteY61" fmla="*/ 39170 h 124363"/>
              <a:gd name="connsiteX62" fmla="*/ 307627 w 3686931"/>
              <a:gd name="connsiteY62" fmla="*/ 44850 h 124363"/>
              <a:gd name="connsiteX63" fmla="*/ 290588 w 3686931"/>
              <a:gd name="connsiteY63" fmla="*/ 50529 h 124363"/>
              <a:gd name="connsiteX64" fmla="*/ 256511 w 3686931"/>
              <a:gd name="connsiteY64" fmla="*/ 73247 h 124363"/>
              <a:gd name="connsiteX65" fmla="*/ 222434 w 3686931"/>
              <a:gd name="connsiteY65" fmla="*/ 84606 h 124363"/>
              <a:gd name="connsiteX66" fmla="*/ 137242 w 3686931"/>
              <a:gd name="connsiteY66" fmla="*/ 78927 h 124363"/>
              <a:gd name="connsiteX67" fmla="*/ 103165 w 3686931"/>
              <a:gd name="connsiteY67" fmla="*/ 67568 h 124363"/>
              <a:gd name="connsiteX68" fmla="*/ 80447 w 3686931"/>
              <a:gd name="connsiteY68" fmla="*/ 61888 h 124363"/>
              <a:gd name="connsiteX69" fmla="*/ 23652 w 3686931"/>
              <a:gd name="connsiteY69" fmla="*/ 67568 h 124363"/>
              <a:gd name="connsiteX70" fmla="*/ 934 w 3686931"/>
              <a:gd name="connsiteY70" fmla="*/ 73247 h 124363"/>
              <a:gd name="connsiteX71" fmla="*/ 6613 w 3686931"/>
              <a:gd name="connsiteY71" fmla="*/ 90286 h 124363"/>
              <a:gd name="connsiteX72" fmla="*/ 29331 w 3686931"/>
              <a:gd name="connsiteY72" fmla="*/ 124363 h 124363"/>
              <a:gd name="connsiteX0" fmla="*/ 29331 w 3686931"/>
              <a:gd name="connsiteY0" fmla="*/ 119371 h 119371"/>
              <a:gd name="connsiteX1" fmla="*/ 3686931 w 3686931"/>
              <a:gd name="connsiteY1" fmla="*/ 119371 h 119371"/>
              <a:gd name="connsiteX2" fmla="*/ 3686931 w 3686931"/>
              <a:gd name="connsiteY2" fmla="*/ 119371 h 119371"/>
              <a:gd name="connsiteX3" fmla="*/ 3590380 w 3686931"/>
              <a:gd name="connsiteY3" fmla="*/ 56896 h 119371"/>
              <a:gd name="connsiteX4" fmla="*/ 3543780 w 3686931"/>
              <a:gd name="connsiteY4" fmla="*/ 43881 h 119371"/>
              <a:gd name="connsiteX5" fmla="*/ 3488149 w 3686931"/>
              <a:gd name="connsiteY5" fmla="*/ 45537 h 119371"/>
              <a:gd name="connsiteX6" fmla="*/ 3363200 w 3686931"/>
              <a:gd name="connsiteY6" fmla="*/ 113691 h 119371"/>
              <a:gd name="connsiteX7" fmla="*/ 3306405 w 3686931"/>
              <a:gd name="connsiteY7" fmla="*/ 73935 h 119371"/>
              <a:gd name="connsiteX8" fmla="*/ 3272328 w 3686931"/>
              <a:gd name="connsiteY8" fmla="*/ 45537 h 119371"/>
              <a:gd name="connsiteX9" fmla="*/ 3235076 w 3686931"/>
              <a:gd name="connsiteY9" fmla="*/ 56758 h 119371"/>
              <a:gd name="connsiteX10" fmla="*/ 3172601 w 3686931"/>
              <a:gd name="connsiteY10" fmla="*/ 68788 h 119371"/>
              <a:gd name="connsiteX11" fmla="*/ 3141699 w 3686931"/>
              <a:gd name="connsiteY11" fmla="*/ 101 h 119371"/>
              <a:gd name="connsiteX12" fmla="*/ 3115136 w 3686931"/>
              <a:gd name="connsiteY12" fmla="*/ 53406 h 119371"/>
              <a:gd name="connsiteX13" fmla="*/ 3056506 w 3686931"/>
              <a:gd name="connsiteY13" fmla="*/ 51217 h 119371"/>
              <a:gd name="connsiteX14" fmla="*/ 3039468 w 3686931"/>
              <a:gd name="connsiteY14" fmla="*/ 68255 h 119371"/>
              <a:gd name="connsiteX15" fmla="*/ 3028109 w 3686931"/>
              <a:gd name="connsiteY15" fmla="*/ 85294 h 119371"/>
              <a:gd name="connsiteX16" fmla="*/ 3022429 w 3686931"/>
              <a:gd name="connsiteY16" fmla="*/ 113691 h 119371"/>
              <a:gd name="connsiteX17" fmla="*/ 2931557 w 3686931"/>
              <a:gd name="connsiteY17" fmla="*/ 96653 h 119371"/>
              <a:gd name="connsiteX18" fmla="*/ 2914519 w 3686931"/>
              <a:gd name="connsiteY18" fmla="*/ 90973 h 119371"/>
              <a:gd name="connsiteX19" fmla="*/ 2880442 w 3686931"/>
              <a:gd name="connsiteY19" fmla="*/ 68255 h 119371"/>
              <a:gd name="connsiteX20" fmla="*/ 2840685 w 3686931"/>
              <a:gd name="connsiteY20" fmla="*/ 56896 h 119371"/>
              <a:gd name="connsiteX21" fmla="*/ 2823647 w 3686931"/>
              <a:gd name="connsiteY21" fmla="*/ 51217 h 119371"/>
              <a:gd name="connsiteX22" fmla="*/ 2778211 w 3686931"/>
              <a:gd name="connsiteY22" fmla="*/ 45537 h 119371"/>
              <a:gd name="connsiteX23" fmla="*/ 2744134 w 3686931"/>
              <a:gd name="connsiteY23" fmla="*/ 34178 h 119371"/>
              <a:gd name="connsiteX24" fmla="*/ 2727095 w 3686931"/>
              <a:gd name="connsiteY24" fmla="*/ 28499 h 119371"/>
              <a:gd name="connsiteX25" fmla="*/ 2658941 w 3686931"/>
              <a:gd name="connsiteY25" fmla="*/ 22819 h 119371"/>
              <a:gd name="connsiteX26" fmla="*/ 2437441 w 3686931"/>
              <a:gd name="connsiteY26" fmla="*/ 28499 h 119371"/>
              <a:gd name="connsiteX27" fmla="*/ 2420402 w 3686931"/>
              <a:gd name="connsiteY27" fmla="*/ 34178 h 119371"/>
              <a:gd name="connsiteX28" fmla="*/ 2392005 w 3686931"/>
              <a:gd name="connsiteY28" fmla="*/ 39858 h 119371"/>
              <a:gd name="connsiteX29" fmla="*/ 2374966 w 3686931"/>
              <a:gd name="connsiteY29" fmla="*/ 45537 h 119371"/>
              <a:gd name="connsiteX30" fmla="*/ 2329530 w 3686931"/>
              <a:gd name="connsiteY30" fmla="*/ 56896 h 119371"/>
              <a:gd name="connsiteX31" fmla="*/ 2295453 w 3686931"/>
              <a:gd name="connsiteY31" fmla="*/ 68255 h 119371"/>
              <a:gd name="connsiteX32" fmla="*/ 2272735 w 3686931"/>
              <a:gd name="connsiteY32" fmla="*/ 62576 h 119371"/>
              <a:gd name="connsiteX33" fmla="*/ 2255697 w 3686931"/>
              <a:gd name="connsiteY33" fmla="*/ 51217 h 119371"/>
              <a:gd name="connsiteX34" fmla="*/ 2198902 w 3686931"/>
              <a:gd name="connsiteY34" fmla="*/ 56896 h 119371"/>
              <a:gd name="connsiteX35" fmla="*/ 2079632 w 3686931"/>
              <a:gd name="connsiteY35" fmla="*/ 51217 h 119371"/>
              <a:gd name="connsiteX36" fmla="*/ 1903567 w 3686931"/>
              <a:gd name="connsiteY36" fmla="*/ 39858 h 119371"/>
              <a:gd name="connsiteX37" fmla="*/ 1835413 w 3686931"/>
              <a:gd name="connsiteY37" fmla="*/ 45537 h 119371"/>
              <a:gd name="connsiteX38" fmla="*/ 1801336 w 3686931"/>
              <a:gd name="connsiteY38" fmla="*/ 51217 h 119371"/>
              <a:gd name="connsiteX39" fmla="*/ 1642310 w 3686931"/>
              <a:gd name="connsiteY39" fmla="*/ 62576 h 119371"/>
              <a:gd name="connsiteX40" fmla="*/ 1579836 w 3686931"/>
              <a:gd name="connsiteY40" fmla="*/ 79614 h 119371"/>
              <a:gd name="connsiteX41" fmla="*/ 1562797 w 3686931"/>
              <a:gd name="connsiteY41" fmla="*/ 85294 h 119371"/>
              <a:gd name="connsiteX42" fmla="*/ 1528720 w 3686931"/>
              <a:gd name="connsiteY42" fmla="*/ 68255 h 119371"/>
              <a:gd name="connsiteX43" fmla="*/ 1523041 w 3686931"/>
              <a:gd name="connsiteY43" fmla="*/ 51217 h 119371"/>
              <a:gd name="connsiteX44" fmla="*/ 1506002 w 3686931"/>
              <a:gd name="connsiteY44" fmla="*/ 39858 h 119371"/>
              <a:gd name="connsiteX45" fmla="*/ 1488964 w 3686931"/>
              <a:gd name="connsiteY45" fmla="*/ 22819 h 119371"/>
              <a:gd name="connsiteX46" fmla="*/ 1267463 w 3686931"/>
              <a:gd name="connsiteY46" fmla="*/ 34178 h 119371"/>
              <a:gd name="connsiteX47" fmla="*/ 1204988 w 3686931"/>
              <a:gd name="connsiteY47" fmla="*/ 45537 h 119371"/>
              <a:gd name="connsiteX48" fmla="*/ 1170911 w 3686931"/>
              <a:gd name="connsiteY48" fmla="*/ 56896 h 119371"/>
              <a:gd name="connsiteX49" fmla="*/ 1153873 w 3686931"/>
              <a:gd name="connsiteY49" fmla="*/ 68255 h 119371"/>
              <a:gd name="connsiteX50" fmla="*/ 1091398 w 3686931"/>
              <a:gd name="connsiteY50" fmla="*/ 79614 h 119371"/>
              <a:gd name="connsiteX51" fmla="*/ 1045962 w 3686931"/>
              <a:gd name="connsiteY51" fmla="*/ 90973 h 119371"/>
              <a:gd name="connsiteX52" fmla="*/ 983488 w 3686931"/>
              <a:gd name="connsiteY52" fmla="*/ 85294 h 119371"/>
              <a:gd name="connsiteX53" fmla="*/ 898295 w 3686931"/>
              <a:gd name="connsiteY53" fmla="*/ 73935 h 119371"/>
              <a:gd name="connsiteX54" fmla="*/ 688154 w 3686931"/>
              <a:gd name="connsiteY54" fmla="*/ 68255 h 119371"/>
              <a:gd name="connsiteX55" fmla="*/ 642718 w 3686931"/>
              <a:gd name="connsiteY55" fmla="*/ 45537 h 119371"/>
              <a:gd name="connsiteX56" fmla="*/ 620000 w 3686931"/>
              <a:gd name="connsiteY56" fmla="*/ 39858 h 119371"/>
              <a:gd name="connsiteX57" fmla="*/ 585923 w 3686931"/>
              <a:gd name="connsiteY57" fmla="*/ 22819 h 119371"/>
              <a:gd name="connsiteX58" fmla="*/ 568884 w 3686931"/>
              <a:gd name="connsiteY58" fmla="*/ 11460 h 119371"/>
              <a:gd name="connsiteX59" fmla="*/ 546166 w 3686931"/>
              <a:gd name="connsiteY59" fmla="*/ 17140 h 119371"/>
              <a:gd name="connsiteX60" fmla="*/ 512089 w 3686931"/>
              <a:gd name="connsiteY60" fmla="*/ 28499 h 119371"/>
              <a:gd name="connsiteX61" fmla="*/ 489371 w 3686931"/>
              <a:gd name="connsiteY61" fmla="*/ 34178 h 119371"/>
              <a:gd name="connsiteX62" fmla="*/ 307627 w 3686931"/>
              <a:gd name="connsiteY62" fmla="*/ 39858 h 119371"/>
              <a:gd name="connsiteX63" fmla="*/ 290588 w 3686931"/>
              <a:gd name="connsiteY63" fmla="*/ 45537 h 119371"/>
              <a:gd name="connsiteX64" fmla="*/ 256511 w 3686931"/>
              <a:gd name="connsiteY64" fmla="*/ 68255 h 119371"/>
              <a:gd name="connsiteX65" fmla="*/ 222434 w 3686931"/>
              <a:gd name="connsiteY65" fmla="*/ 79614 h 119371"/>
              <a:gd name="connsiteX66" fmla="*/ 137242 w 3686931"/>
              <a:gd name="connsiteY66" fmla="*/ 73935 h 119371"/>
              <a:gd name="connsiteX67" fmla="*/ 103165 w 3686931"/>
              <a:gd name="connsiteY67" fmla="*/ 62576 h 119371"/>
              <a:gd name="connsiteX68" fmla="*/ 80447 w 3686931"/>
              <a:gd name="connsiteY68" fmla="*/ 56896 h 119371"/>
              <a:gd name="connsiteX69" fmla="*/ 23652 w 3686931"/>
              <a:gd name="connsiteY69" fmla="*/ 62576 h 119371"/>
              <a:gd name="connsiteX70" fmla="*/ 934 w 3686931"/>
              <a:gd name="connsiteY70" fmla="*/ 68255 h 119371"/>
              <a:gd name="connsiteX71" fmla="*/ 6613 w 3686931"/>
              <a:gd name="connsiteY71" fmla="*/ 85294 h 119371"/>
              <a:gd name="connsiteX72" fmla="*/ 29331 w 3686931"/>
              <a:gd name="connsiteY72" fmla="*/ 119371 h 11937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56506 w 3686931"/>
              <a:gd name="connsiteY13" fmla="*/ 39757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82250 w 3686931"/>
              <a:gd name="connsiteY6" fmla="*/ 80006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686931" h="107911">
                <a:moveTo>
                  <a:pt x="29331" y="107911"/>
                </a:moveTo>
                <a:lnTo>
                  <a:pt x="3686931" y="107911"/>
                </a:lnTo>
                <a:lnTo>
                  <a:pt x="3686931" y="107911"/>
                </a:lnTo>
                <a:lnTo>
                  <a:pt x="3590380" y="45436"/>
                </a:lnTo>
                <a:lnTo>
                  <a:pt x="3543780" y="32421"/>
                </a:lnTo>
                <a:lnTo>
                  <a:pt x="3488149" y="34077"/>
                </a:lnTo>
                <a:lnTo>
                  <a:pt x="3382250" y="80006"/>
                </a:lnTo>
                <a:cubicBezTo>
                  <a:pt x="3363318" y="66754"/>
                  <a:pt x="3324725" y="70130"/>
                  <a:pt x="3306405" y="62475"/>
                </a:cubicBezTo>
                <a:cubicBezTo>
                  <a:pt x="3288085" y="54820"/>
                  <a:pt x="3296049" y="49892"/>
                  <a:pt x="3272328" y="34077"/>
                </a:cubicBezTo>
                <a:cubicBezTo>
                  <a:pt x="3260440" y="31214"/>
                  <a:pt x="3251697" y="41423"/>
                  <a:pt x="3235076" y="45298"/>
                </a:cubicBezTo>
                <a:cubicBezTo>
                  <a:pt x="3218455" y="49173"/>
                  <a:pt x="3188164" y="57246"/>
                  <a:pt x="3172601" y="57328"/>
                </a:cubicBezTo>
                <a:cubicBezTo>
                  <a:pt x="3157038" y="57410"/>
                  <a:pt x="3151276" y="48355"/>
                  <a:pt x="3141699" y="45791"/>
                </a:cubicBezTo>
                <a:cubicBezTo>
                  <a:pt x="3132122" y="43227"/>
                  <a:pt x="3127747" y="39248"/>
                  <a:pt x="3115136" y="41946"/>
                </a:cubicBezTo>
                <a:cubicBezTo>
                  <a:pt x="3102525" y="44644"/>
                  <a:pt x="3078642" y="59507"/>
                  <a:pt x="3066031" y="61982"/>
                </a:cubicBezTo>
                <a:cubicBezTo>
                  <a:pt x="3053420" y="64457"/>
                  <a:pt x="3045788" y="54820"/>
                  <a:pt x="3039468" y="56795"/>
                </a:cubicBezTo>
                <a:cubicBezTo>
                  <a:pt x="3033148" y="58770"/>
                  <a:pt x="3031895" y="68154"/>
                  <a:pt x="3028109" y="73834"/>
                </a:cubicBezTo>
                <a:cubicBezTo>
                  <a:pt x="3026216" y="83300"/>
                  <a:pt x="2990226" y="64007"/>
                  <a:pt x="2981154" y="67306"/>
                </a:cubicBezTo>
                <a:cubicBezTo>
                  <a:pt x="2958151" y="75671"/>
                  <a:pt x="2942663" y="83159"/>
                  <a:pt x="2931557" y="85193"/>
                </a:cubicBezTo>
                <a:cubicBezTo>
                  <a:pt x="2920451" y="87227"/>
                  <a:pt x="2919500" y="82834"/>
                  <a:pt x="2914519" y="79513"/>
                </a:cubicBezTo>
                <a:cubicBezTo>
                  <a:pt x="2903160" y="71940"/>
                  <a:pt x="2893393" y="61112"/>
                  <a:pt x="2880442" y="56795"/>
                </a:cubicBezTo>
                <a:cubicBezTo>
                  <a:pt x="2839582" y="43177"/>
                  <a:pt x="2890614" y="59702"/>
                  <a:pt x="2840685" y="45436"/>
                </a:cubicBezTo>
                <a:cubicBezTo>
                  <a:pt x="2834929" y="43791"/>
                  <a:pt x="2829537" y="40828"/>
                  <a:pt x="2823647" y="39757"/>
                </a:cubicBezTo>
                <a:cubicBezTo>
                  <a:pt x="2808630" y="37027"/>
                  <a:pt x="2793356" y="35970"/>
                  <a:pt x="2778211" y="34077"/>
                </a:cubicBezTo>
                <a:lnTo>
                  <a:pt x="2744134" y="22718"/>
                </a:lnTo>
                <a:cubicBezTo>
                  <a:pt x="2738454" y="20825"/>
                  <a:pt x="2733061" y="17536"/>
                  <a:pt x="2727095" y="17039"/>
                </a:cubicBezTo>
                <a:lnTo>
                  <a:pt x="2658941" y="11359"/>
                </a:lnTo>
                <a:cubicBezTo>
                  <a:pt x="2585108" y="13252"/>
                  <a:pt x="2511215" y="13526"/>
                  <a:pt x="2437441" y="17039"/>
                </a:cubicBezTo>
                <a:cubicBezTo>
                  <a:pt x="2431461" y="17324"/>
                  <a:pt x="2426210" y="21266"/>
                  <a:pt x="2420402" y="22718"/>
                </a:cubicBezTo>
                <a:cubicBezTo>
                  <a:pt x="2411037" y="25059"/>
                  <a:pt x="2401370" y="26057"/>
                  <a:pt x="2392005" y="28398"/>
                </a:cubicBezTo>
                <a:cubicBezTo>
                  <a:pt x="2386197" y="29850"/>
                  <a:pt x="2380742" y="32502"/>
                  <a:pt x="2374966" y="34077"/>
                </a:cubicBezTo>
                <a:cubicBezTo>
                  <a:pt x="2359905" y="38185"/>
                  <a:pt x="2344340" y="40499"/>
                  <a:pt x="2329530" y="45436"/>
                </a:cubicBezTo>
                <a:lnTo>
                  <a:pt x="2295453" y="56795"/>
                </a:lnTo>
                <a:cubicBezTo>
                  <a:pt x="2287880" y="54902"/>
                  <a:pt x="2279910" y="54191"/>
                  <a:pt x="2272735" y="51116"/>
                </a:cubicBezTo>
                <a:cubicBezTo>
                  <a:pt x="2266461" y="48427"/>
                  <a:pt x="2262503" y="40281"/>
                  <a:pt x="2255697" y="39757"/>
                </a:cubicBezTo>
                <a:cubicBezTo>
                  <a:pt x="2236727" y="38298"/>
                  <a:pt x="2217834" y="43543"/>
                  <a:pt x="2198902" y="45436"/>
                </a:cubicBezTo>
                <a:lnTo>
                  <a:pt x="2079632" y="39757"/>
                </a:lnTo>
                <a:cubicBezTo>
                  <a:pt x="1918233" y="32889"/>
                  <a:pt x="1981068" y="43897"/>
                  <a:pt x="1903567" y="28398"/>
                </a:cubicBezTo>
                <a:cubicBezTo>
                  <a:pt x="1880849" y="30291"/>
                  <a:pt x="1858070" y="31560"/>
                  <a:pt x="1835413" y="34077"/>
                </a:cubicBezTo>
                <a:cubicBezTo>
                  <a:pt x="1823968" y="35349"/>
                  <a:pt x="1812788" y="38551"/>
                  <a:pt x="1801336" y="39757"/>
                </a:cubicBezTo>
                <a:cubicBezTo>
                  <a:pt x="1774203" y="42613"/>
                  <a:pt x="1665567" y="49565"/>
                  <a:pt x="1642310" y="51116"/>
                </a:cubicBezTo>
                <a:cubicBezTo>
                  <a:pt x="1602174" y="59143"/>
                  <a:pt x="1623069" y="53743"/>
                  <a:pt x="1579836" y="68154"/>
                </a:cubicBezTo>
                <a:lnTo>
                  <a:pt x="1562797" y="73834"/>
                </a:lnTo>
                <a:cubicBezTo>
                  <a:pt x="1551574" y="70092"/>
                  <a:pt x="1536726" y="66803"/>
                  <a:pt x="1528720" y="56795"/>
                </a:cubicBezTo>
                <a:cubicBezTo>
                  <a:pt x="1524980" y="52120"/>
                  <a:pt x="1526781" y="44432"/>
                  <a:pt x="1523041" y="39757"/>
                </a:cubicBezTo>
                <a:cubicBezTo>
                  <a:pt x="1518777" y="34427"/>
                  <a:pt x="1511246" y="32768"/>
                  <a:pt x="1506002" y="28398"/>
                </a:cubicBezTo>
                <a:cubicBezTo>
                  <a:pt x="1499832" y="23256"/>
                  <a:pt x="1494643" y="17039"/>
                  <a:pt x="1488964" y="11359"/>
                </a:cubicBezTo>
                <a:cubicBezTo>
                  <a:pt x="1213438" y="19463"/>
                  <a:pt x="1369916" y="4090"/>
                  <a:pt x="1267463" y="22718"/>
                </a:cubicBezTo>
                <a:cubicBezTo>
                  <a:pt x="1254491" y="25076"/>
                  <a:pt x="1219004" y="30255"/>
                  <a:pt x="1204988" y="34077"/>
                </a:cubicBezTo>
                <a:cubicBezTo>
                  <a:pt x="1193436" y="37227"/>
                  <a:pt x="1170911" y="45436"/>
                  <a:pt x="1170911" y="45436"/>
                </a:cubicBezTo>
                <a:cubicBezTo>
                  <a:pt x="1165232" y="49222"/>
                  <a:pt x="1160264" y="54398"/>
                  <a:pt x="1153873" y="56795"/>
                </a:cubicBezTo>
                <a:cubicBezTo>
                  <a:pt x="1146566" y="59535"/>
                  <a:pt x="1096368" y="67089"/>
                  <a:pt x="1091398" y="68154"/>
                </a:cubicBezTo>
                <a:cubicBezTo>
                  <a:pt x="1076133" y="71425"/>
                  <a:pt x="1045962" y="79513"/>
                  <a:pt x="1045962" y="79513"/>
                </a:cubicBezTo>
                <a:cubicBezTo>
                  <a:pt x="1025137" y="77620"/>
                  <a:pt x="1004271" y="76143"/>
                  <a:pt x="983488" y="73834"/>
                </a:cubicBezTo>
                <a:cubicBezTo>
                  <a:pt x="964707" y="71747"/>
                  <a:pt x="915871" y="63256"/>
                  <a:pt x="898295" y="62475"/>
                </a:cubicBezTo>
                <a:cubicBezTo>
                  <a:pt x="828292" y="59364"/>
                  <a:pt x="758201" y="58688"/>
                  <a:pt x="688154" y="56795"/>
                </a:cubicBezTo>
                <a:cubicBezTo>
                  <a:pt x="635190" y="39142"/>
                  <a:pt x="723180" y="69838"/>
                  <a:pt x="642718" y="34077"/>
                </a:cubicBezTo>
                <a:cubicBezTo>
                  <a:pt x="635585" y="30907"/>
                  <a:pt x="627573" y="30291"/>
                  <a:pt x="620000" y="28398"/>
                </a:cubicBezTo>
                <a:cubicBezTo>
                  <a:pt x="571167" y="-4156"/>
                  <a:pt x="632952" y="34874"/>
                  <a:pt x="585923" y="11359"/>
                </a:cubicBezTo>
                <a:cubicBezTo>
                  <a:pt x="579818" y="8306"/>
                  <a:pt x="574564" y="3786"/>
                  <a:pt x="568884" y="0"/>
                </a:cubicBezTo>
                <a:cubicBezTo>
                  <a:pt x="561311" y="1893"/>
                  <a:pt x="553643" y="3437"/>
                  <a:pt x="546166" y="5680"/>
                </a:cubicBezTo>
                <a:cubicBezTo>
                  <a:pt x="534698" y="9121"/>
                  <a:pt x="523705" y="14135"/>
                  <a:pt x="512089" y="17039"/>
                </a:cubicBezTo>
                <a:cubicBezTo>
                  <a:pt x="504516" y="18932"/>
                  <a:pt x="497165" y="22285"/>
                  <a:pt x="489371" y="22718"/>
                </a:cubicBezTo>
                <a:cubicBezTo>
                  <a:pt x="428853" y="26080"/>
                  <a:pt x="368208" y="26505"/>
                  <a:pt x="307627" y="28398"/>
                </a:cubicBezTo>
                <a:cubicBezTo>
                  <a:pt x="301947" y="30291"/>
                  <a:pt x="295821" y="31170"/>
                  <a:pt x="290588" y="34077"/>
                </a:cubicBezTo>
                <a:cubicBezTo>
                  <a:pt x="278654" y="40707"/>
                  <a:pt x="269462" y="52478"/>
                  <a:pt x="256511" y="56795"/>
                </a:cubicBezTo>
                <a:lnTo>
                  <a:pt x="222434" y="68154"/>
                </a:lnTo>
                <a:cubicBezTo>
                  <a:pt x="194037" y="66261"/>
                  <a:pt x="165416" y="66500"/>
                  <a:pt x="137242" y="62475"/>
                </a:cubicBezTo>
                <a:cubicBezTo>
                  <a:pt x="125389" y="60782"/>
                  <a:pt x="114781" y="54020"/>
                  <a:pt x="103165" y="51116"/>
                </a:cubicBezTo>
                <a:lnTo>
                  <a:pt x="80447" y="45436"/>
                </a:lnTo>
                <a:cubicBezTo>
                  <a:pt x="61515" y="47329"/>
                  <a:pt x="42487" y="48425"/>
                  <a:pt x="23652" y="51116"/>
                </a:cubicBezTo>
                <a:cubicBezTo>
                  <a:pt x="15925" y="52220"/>
                  <a:pt x="5617" y="50551"/>
                  <a:pt x="934" y="56795"/>
                </a:cubicBezTo>
                <a:cubicBezTo>
                  <a:pt x="-2658" y="61584"/>
                  <a:pt x="5161" y="68026"/>
                  <a:pt x="6613" y="73834"/>
                </a:cubicBezTo>
                <a:cubicBezTo>
                  <a:pt x="7072" y="75670"/>
                  <a:pt x="6613" y="77620"/>
                  <a:pt x="29331" y="107911"/>
                </a:cubicBezTo>
                <a:close/>
              </a:path>
            </a:pathLst>
          </a:custGeom>
          <a:solidFill>
            <a:srgbClr val="70AD4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2" name="Rectangle 391"/>
          <p:cNvSpPr/>
          <p:nvPr/>
        </p:nvSpPr>
        <p:spPr>
          <a:xfrm>
            <a:off x="164442" y="5109573"/>
            <a:ext cx="3667567" cy="544296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93" name="Straight Connector 392"/>
          <p:cNvCxnSpPr/>
          <p:nvPr/>
        </p:nvCxnSpPr>
        <p:spPr>
          <a:xfrm flipH="1">
            <a:off x="161290" y="5327558"/>
            <a:ext cx="36745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94" name="Rectangle 393"/>
          <p:cNvSpPr/>
          <p:nvPr/>
        </p:nvSpPr>
        <p:spPr>
          <a:xfrm>
            <a:off x="8298610" y="1603787"/>
            <a:ext cx="3667567" cy="89856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95" name="Straight Connector 394"/>
          <p:cNvCxnSpPr/>
          <p:nvPr/>
        </p:nvCxnSpPr>
        <p:spPr>
          <a:xfrm flipH="1">
            <a:off x="8295458" y="1886103"/>
            <a:ext cx="36745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96" name="Freeform 395"/>
          <p:cNvSpPr/>
          <p:nvPr/>
        </p:nvSpPr>
        <p:spPr>
          <a:xfrm>
            <a:off x="147722" y="5556779"/>
            <a:ext cx="3686931" cy="107911"/>
          </a:xfrm>
          <a:custGeom>
            <a:avLst/>
            <a:gdLst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27905 w 3686931"/>
              <a:gd name="connsiteY4" fmla="*/ 283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2601 w 3686931"/>
              <a:gd name="connsiteY11" fmla="*/ 91405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60969 w 3686931"/>
              <a:gd name="connsiteY9" fmla="*/ 32378 h 123250"/>
              <a:gd name="connsiteX10" fmla="*/ 3235076 w 3686931"/>
              <a:gd name="connsiteY10" fmla="*/ 60637 h 123250"/>
              <a:gd name="connsiteX11" fmla="*/ 3172601 w 3686931"/>
              <a:gd name="connsiteY11" fmla="*/ 72667 h 123250"/>
              <a:gd name="connsiteX12" fmla="*/ 3141699 w 3686931"/>
              <a:gd name="connsiteY12" fmla="*/ 3980 h 123250"/>
              <a:gd name="connsiteX13" fmla="*/ 3124661 w 3686931"/>
              <a:gd name="connsiteY13" fmla="*/ 9660 h 123250"/>
              <a:gd name="connsiteX14" fmla="*/ 3090584 w 3686931"/>
              <a:gd name="connsiteY14" fmla="*/ 32378 h 123250"/>
              <a:gd name="connsiteX15" fmla="*/ 3073545 w 3686931"/>
              <a:gd name="connsiteY15" fmla="*/ 43737 h 123250"/>
              <a:gd name="connsiteX16" fmla="*/ 3056506 w 3686931"/>
              <a:gd name="connsiteY16" fmla="*/ 55096 h 123250"/>
              <a:gd name="connsiteX17" fmla="*/ 3039468 w 3686931"/>
              <a:gd name="connsiteY17" fmla="*/ 72134 h 123250"/>
              <a:gd name="connsiteX18" fmla="*/ 3028109 w 3686931"/>
              <a:gd name="connsiteY18" fmla="*/ 89173 h 123250"/>
              <a:gd name="connsiteX19" fmla="*/ 3022429 w 3686931"/>
              <a:gd name="connsiteY19" fmla="*/ 117570 h 123250"/>
              <a:gd name="connsiteX20" fmla="*/ 2931557 w 3686931"/>
              <a:gd name="connsiteY20" fmla="*/ 100532 h 123250"/>
              <a:gd name="connsiteX21" fmla="*/ 2914519 w 3686931"/>
              <a:gd name="connsiteY21" fmla="*/ 94852 h 123250"/>
              <a:gd name="connsiteX22" fmla="*/ 2880442 w 3686931"/>
              <a:gd name="connsiteY22" fmla="*/ 72134 h 123250"/>
              <a:gd name="connsiteX23" fmla="*/ 2840685 w 3686931"/>
              <a:gd name="connsiteY23" fmla="*/ 60775 h 123250"/>
              <a:gd name="connsiteX24" fmla="*/ 2823647 w 3686931"/>
              <a:gd name="connsiteY24" fmla="*/ 55096 h 123250"/>
              <a:gd name="connsiteX25" fmla="*/ 2778211 w 3686931"/>
              <a:gd name="connsiteY25" fmla="*/ 49416 h 123250"/>
              <a:gd name="connsiteX26" fmla="*/ 2744134 w 3686931"/>
              <a:gd name="connsiteY26" fmla="*/ 38057 h 123250"/>
              <a:gd name="connsiteX27" fmla="*/ 2727095 w 3686931"/>
              <a:gd name="connsiteY27" fmla="*/ 32378 h 123250"/>
              <a:gd name="connsiteX28" fmla="*/ 2658941 w 3686931"/>
              <a:gd name="connsiteY28" fmla="*/ 26698 h 123250"/>
              <a:gd name="connsiteX29" fmla="*/ 2437441 w 3686931"/>
              <a:gd name="connsiteY29" fmla="*/ 32378 h 123250"/>
              <a:gd name="connsiteX30" fmla="*/ 2420402 w 3686931"/>
              <a:gd name="connsiteY30" fmla="*/ 38057 h 123250"/>
              <a:gd name="connsiteX31" fmla="*/ 2392005 w 3686931"/>
              <a:gd name="connsiteY31" fmla="*/ 43737 h 123250"/>
              <a:gd name="connsiteX32" fmla="*/ 2374966 w 3686931"/>
              <a:gd name="connsiteY32" fmla="*/ 49416 h 123250"/>
              <a:gd name="connsiteX33" fmla="*/ 2329530 w 3686931"/>
              <a:gd name="connsiteY33" fmla="*/ 60775 h 123250"/>
              <a:gd name="connsiteX34" fmla="*/ 2295453 w 3686931"/>
              <a:gd name="connsiteY34" fmla="*/ 72134 h 123250"/>
              <a:gd name="connsiteX35" fmla="*/ 2272735 w 3686931"/>
              <a:gd name="connsiteY35" fmla="*/ 66455 h 123250"/>
              <a:gd name="connsiteX36" fmla="*/ 2255697 w 3686931"/>
              <a:gd name="connsiteY36" fmla="*/ 55096 h 123250"/>
              <a:gd name="connsiteX37" fmla="*/ 2198902 w 3686931"/>
              <a:gd name="connsiteY37" fmla="*/ 60775 h 123250"/>
              <a:gd name="connsiteX38" fmla="*/ 2079632 w 3686931"/>
              <a:gd name="connsiteY38" fmla="*/ 55096 h 123250"/>
              <a:gd name="connsiteX39" fmla="*/ 1903567 w 3686931"/>
              <a:gd name="connsiteY39" fmla="*/ 43737 h 123250"/>
              <a:gd name="connsiteX40" fmla="*/ 1835413 w 3686931"/>
              <a:gd name="connsiteY40" fmla="*/ 49416 h 123250"/>
              <a:gd name="connsiteX41" fmla="*/ 1801336 w 3686931"/>
              <a:gd name="connsiteY41" fmla="*/ 55096 h 123250"/>
              <a:gd name="connsiteX42" fmla="*/ 1642310 w 3686931"/>
              <a:gd name="connsiteY42" fmla="*/ 66455 h 123250"/>
              <a:gd name="connsiteX43" fmla="*/ 1579836 w 3686931"/>
              <a:gd name="connsiteY43" fmla="*/ 83493 h 123250"/>
              <a:gd name="connsiteX44" fmla="*/ 1562797 w 3686931"/>
              <a:gd name="connsiteY44" fmla="*/ 89173 h 123250"/>
              <a:gd name="connsiteX45" fmla="*/ 1528720 w 3686931"/>
              <a:gd name="connsiteY45" fmla="*/ 72134 h 123250"/>
              <a:gd name="connsiteX46" fmla="*/ 1523041 w 3686931"/>
              <a:gd name="connsiteY46" fmla="*/ 55096 h 123250"/>
              <a:gd name="connsiteX47" fmla="*/ 1506002 w 3686931"/>
              <a:gd name="connsiteY47" fmla="*/ 43737 h 123250"/>
              <a:gd name="connsiteX48" fmla="*/ 1488964 w 3686931"/>
              <a:gd name="connsiteY48" fmla="*/ 26698 h 123250"/>
              <a:gd name="connsiteX49" fmla="*/ 1267463 w 3686931"/>
              <a:gd name="connsiteY49" fmla="*/ 38057 h 123250"/>
              <a:gd name="connsiteX50" fmla="*/ 1204988 w 3686931"/>
              <a:gd name="connsiteY50" fmla="*/ 49416 h 123250"/>
              <a:gd name="connsiteX51" fmla="*/ 1170911 w 3686931"/>
              <a:gd name="connsiteY51" fmla="*/ 60775 h 123250"/>
              <a:gd name="connsiteX52" fmla="*/ 1153873 w 3686931"/>
              <a:gd name="connsiteY52" fmla="*/ 72134 h 123250"/>
              <a:gd name="connsiteX53" fmla="*/ 1091398 w 3686931"/>
              <a:gd name="connsiteY53" fmla="*/ 83493 h 123250"/>
              <a:gd name="connsiteX54" fmla="*/ 1045962 w 3686931"/>
              <a:gd name="connsiteY54" fmla="*/ 94852 h 123250"/>
              <a:gd name="connsiteX55" fmla="*/ 983488 w 3686931"/>
              <a:gd name="connsiteY55" fmla="*/ 89173 h 123250"/>
              <a:gd name="connsiteX56" fmla="*/ 898295 w 3686931"/>
              <a:gd name="connsiteY56" fmla="*/ 77814 h 123250"/>
              <a:gd name="connsiteX57" fmla="*/ 688154 w 3686931"/>
              <a:gd name="connsiteY57" fmla="*/ 72134 h 123250"/>
              <a:gd name="connsiteX58" fmla="*/ 642718 w 3686931"/>
              <a:gd name="connsiteY58" fmla="*/ 49416 h 123250"/>
              <a:gd name="connsiteX59" fmla="*/ 620000 w 3686931"/>
              <a:gd name="connsiteY59" fmla="*/ 43737 h 123250"/>
              <a:gd name="connsiteX60" fmla="*/ 585923 w 3686931"/>
              <a:gd name="connsiteY60" fmla="*/ 26698 h 123250"/>
              <a:gd name="connsiteX61" fmla="*/ 568884 w 3686931"/>
              <a:gd name="connsiteY61" fmla="*/ 15339 h 123250"/>
              <a:gd name="connsiteX62" fmla="*/ 546166 w 3686931"/>
              <a:gd name="connsiteY62" fmla="*/ 21019 h 123250"/>
              <a:gd name="connsiteX63" fmla="*/ 512089 w 3686931"/>
              <a:gd name="connsiteY63" fmla="*/ 32378 h 123250"/>
              <a:gd name="connsiteX64" fmla="*/ 489371 w 3686931"/>
              <a:gd name="connsiteY64" fmla="*/ 38057 h 123250"/>
              <a:gd name="connsiteX65" fmla="*/ 307627 w 3686931"/>
              <a:gd name="connsiteY65" fmla="*/ 43737 h 123250"/>
              <a:gd name="connsiteX66" fmla="*/ 290588 w 3686931"/>
              <a:gd name="connsiteY66" fmla="*/ 49416 h 123250"/>
              <a:gd name="connsiteX67" fmla="*/ 256511 w 3686931"/>
              <a:gd name="connsiteY67" fmla="*/ 72134 h 123250"/>
              <a:gd name="connsiteX68" fmla="*/ 222434 w 3686931"/>
              <a:gd name="connsiteY68" fmla="*/ 83493 h 123250"/>
              <a:gd name="connsiteX69" fmla="*/ 137242 w 3686931"/>
              <a:gd name="connsiteY69" fmla="*/ 77814 h 123250"/>
              <a:gd name="connsiteX70" fmla="*/ 103165 w 3686931"/>
              <a:gd name="connsiteY70" fmla="*/ 66455 h 123250"/>
              <a:gd name="connsiteX71" fmla="*/ 80447 w 3686931"/>
              <a:gd name="connsiteY71" fmla="*/ 60775 h 123250"/>
              <a:gd name="connsiteX72" fmla="*/ 23652 w 3686931"/>
              <a:gd name="connsiteY72" fmla="*/ 66455 h 123250"/>
              <a:gd name="connsiteX73" fmla="*/ 934 w 3686931"/>
              <a:gd name="connsiteY73" fmla="*/ 72134 h 123250"/>
              <a:gd name="connsiteX74" fmla="*/ 6613 w 3686931"/>
              <a:gd name="connsiteY74" fmla="*/ 89173 h 123250"/>
              <a:gd name="connsiteX75" fmla="*/ 29331 w 3686931"/>
              <a:gd name="connsiteY75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73545 w 3686931"/>
              <a:gd name="connsiteY14" fmla="*/ 43737 h 123250"/>
              <a:gd name="connsiteX15" fmla="*/ 3056506 w 3686931"/>
              <a:gd name="connsiteY15" fmla="*/ 55096 h 123250"/>
              <a:gd name="connsiteX16" fmla="*/ 3039468 w 3686931"/>
              <a:gd name="connsiteY16" fmla="*/ 72134 h 123250"/>
              <a:gd name="connsiteX17" fmla="*/ 3028109 w 3686931"/>
              <a:gd name="connsiteY17" fmla="*/ 89173 h 123250"/>
              <a:gd name="connsiteX18" fmla="*/ 3022429 w 3686931"/>
              <a:gd name="connsiteY18" fmla="*/ 117570 h 123250"/>
              <a:gd name="connsiteX19" fmla="*/ 2931557 w 3686931"/>
              <a:gd name="connsiteY19" fmla="*/ 100532 h 123250"/>
              <a:gd name="connsiteX20" fmla="*/ 2914519 w 3686931"/>
              <a:gd name="connsiteY20" fmla="*/ 94852 h 123250"/>
              <a:gd name="connsiteX21" fmla="*/ 2880442 w 3686931"/>
              <a:gd name="connsiteY21" fmla="*/ 72134 h 123250"/>
              <a:gd name="connsiteX22" fmla="*/ 2840685 w 3686931"/>
              <a:gd name="connsiteY22" fmla="*/ 60775 h 123250"/>
              <a:gd name="connsiteX23" fmla="*/ 2823647 w 3686931"/>
              <a:gd name="connsiteY23" fmla="*/ 55096 h 123250"/>
              <a:gd name="connsiteX24" fmla="*/ 2778211 w 3686931"/>
              <a:gd name="connsiteY24" fmla="*/ 49416 h 123250"/>
              <a:gd name="connsiteX25" fmla="*/ 2744134 w 3686931"/>
              <a:gd name="connsiteY25" fmla="*/ 38057 h 123250"/>
              <a:gd name="connsiteX26" fmla="*/ 2727095 w 3686931"/>
              <a:gd name="connsiteY26" fmla="*/ 32378 h 123250"/>
              <a:gd name="connsiteX27" fmla="*/ 2658941 w 3686931"/>
              <a:gd name="connsiteY27" fmla="*/ 26698 h 123250"/>
              <a:gd name="connsiteX28" fmla="*/ 2437441 w 3686931"/>
              <a:gd name="connsiteY28" fmla="*/ 32378 h 123250"/>
              <a:gd name="connsiteX29" fmla="*/ 2420402 w 3686931"/>
              <a:gd name="connsiteY29" fmla="*/ 38057 h 123250"/>
              <a:gd name="connsiteX30" fmla="*/ 2392005 w 3686931"/>
              <a:gd name="connsiteY30" fmla="*/ 43737 h 123250"/>
              <a:gd name="connsiteX31" fmla="*/ 2374966 w 3686931"/>
              <a:gd name="connsiteY31" fmla="*/ 49416 h 123250"/>
              <a:gd name="connsiteX32" fmla="*/ 2329530 w 3686931"/>
              <a:gd name="connsiteY32" fmla="*/ 60775 h 123250"/>
              <a:gd name="connsiteX33" fmla="*/ 2295453 w 3686931"/>
              <a:gd name="connsiteY33" fmla="*/ 72134 h 123250"/>
              <a:gd name="connsiteX34" fmla="*/ 2272735 w 3686931"/>
              <a:gd name="connsiteY34" fmla="*/ 66455 h 123250"/>
              <a:gd name="connsiteX35" fmla="*/ 2255697 w 3686931"/>
              <a:gd name="connsiteY35" fmla="*/ 55096 h 123250"/>
              <a:gd name="connsiteX36" fmla="*/ 2198902 w 3686931"/>
              <a:gd name="connsiteY36" fmla="*/ 60775 h 123250"/>
              <a:gd name="connsiteX37" fmla="*/ 2079632 w 3686931"/>
              <a:gd name="connsiteY37" fmla="*/ 55096 h 123250"/>
              <a:gd name="connsiteX38" fmla="*/ 1903567 w 3686931"/>
              <a:gd name="connsiteY38" fmla="*/ 43737 h 123250"/>
              <a:gd name="connsiteX39" fmla="*/ 1835413 w 3686931"/>
              <a:gd name="connsiteY39" fmla="*/ 49416 h 123250"/>
              <a:gd name="connsiteX40" fmla="*/ 1801336 w 3686931"/>
              <a:gd name="connsiteY40" fmla="*/ 55096 h 123250"/>
              <a:gd name="connsiteX41" fmla="*/ 1642310 w 3686931"/>
              <a:gd name="connsiteY41" fmla="*/ 66455 h 123250"/>
              <a:gd name="connsiteX42" fmla="*/ 1579836 w 3686931"/>
              <a:gd name="connsiteY42" fmla="*/ 83493 h 123250"/>
              <a:gd name="connsiteX43" fmla="*/ 1562797 w 3686931"/>
              <a:gd name="connsiteY43" fmla="*/ 89173 h 123250"/>
              <a:gd name="connsiteX44" fmla="*/ 1528720 w 3686931"/>
              <a:gd name="connsiteY44" fmla="*/ 72134 h 123250"/>
              <a:gd name="connsiteX45" fmla="*/ 1523041 w 3686931"/>
              <a:gd name="connsiteY45" fmla="*/ 55096 h 123250"/>
              <a:gd name="connsiteX46" fmla="*/ 1506002 w 3686931"/>
              <a:gd name="connsiteY46" fmla="*/ 43737 h 123250"/>
              <a:gd name="connsiteX47" fmla="*/ 1488964 w 3686931"/>
              <a:gd name="connsiteY47" fmla="*/ 26698 h 123250"/>
              <a:gd name="connsiteX48" fmla="*/ 1267463 w 3686931"/>
              <a:gd name="connsiteY48" fmla="*/ 38057 h 123250"/>
              <a:gd name="connsiteX49" fmla="*/ 1204988 w 3686931"/>
              <a:gd name="connsiteY49" fmla="*/ 49416 h 123250"/>
              <a:gd name="connsiteX50" fmla="*/ 1170911 w 3686931"/>
              <a:gd name="connsiteY50" fmla="*/ 60775 h 123250"/>
              <a:gd name="connsiteX51" fmla="*/ 1153873 w 3686931"/>
              <a:gd name="connsiteY51" fmla="*/ 72134 h 123250"/>
              <a:gd name="connsiteX52" fmla="*/ 1091398 w 3686931"/>
              <a:gd name="connsiteY52" fmla="*/ 83493 h 123250"/>
              <a:gd name="connsiteX53" fmla="*/ 1045962 w 3686931"/>
              <a:gd name="connsiteY53" fmla="*/ 94852 h 123250"/>
              <a:gd name="connsiteX54" fmla="*/ 983488 w 3686931"/>
              <a:gd name="connsiteY54" fmla="*/ 89173 h 123250"/>
              <a:gd name="connsiteX55" fmla="*/ 898295 w 3686931"/>
              <a:gd name="connsiteY55" fmla="*/ 77814 h 123250"/>
              <a:gd name="connsiteX56" fmla="*/ 688154 w 3686931"/>
              <a:gd name="connsiteY56" fmla="*/ 72134 h 123250"/>
              <a:gd name="connsiteX57" fmla="*/ 642718 w 3686931"/>
              <a:gd name="connsiteY57" fmla="*/ 49416 h 123250"/>
              <a:gd name="connsiteX58" fmla="*/ 620000 w 3686931"/>
              <a:gd name="connsiteY58" fmla="*/ 43737 h 123250"/>
              <a:gd name="connsiteX59" fmla="*/ 585923 w 3686931"/>
              <a:gd name="connsiteY59" fmla="*/ 26698 h 123250"/>
              <a:gd name="connsiteX60" fmla="*/ 568884 w 3686931"/>
              <a:gd name="connsiteY60" fmla="*/ 15339 h 123250"/>
              <a:gd name="connsiteX61" fmla="*/ 546166 w 3686931"/>
              <a:gd name="connsiteY61" fmla="*/ 21019 h 123250"/>
              <a:gd name="connsiteX62" fmla="*/ 512089 w 3686931"/>
              <a:gd name="connsiteY62" fmla="*/ 32378 h 123250"/>
              <a:gd name="connsiteX63" fmla="*/ 489371 w 3686931"/>
              <a:gd name="connsiteY63" fmla="*/ 38057 h 123250"/>
              <a:gd name="connsiteX64" fmla="*/ 307627 w 3686931"/>
              <a:gd name="connsiteY64" fmla="*/ 43737 h 123250"/>
              <a:gd name="connsiteX65" fmla="*/ 290588 w 3686931"/>
              <a:gd name="connsiteY65" fmla="*/ 49416 h 123250"/>
              <a:gd name="connsiteX66" fmla="*/ 256511 w 3686931"/>
              <a:gd name="connsiteY66" fmla="*/ 72134 h 123250"/>
              <a:gd name="connsiteX67" fmla="*/ 222434 w 3686931"/>
              <a:gd name="connsiteY67" fmla="*/ 83493 h 123250"/>
              <a:gd name="connsiteX68" fmla="*/ 137242 w 3686931"/>
              <a:gd name="connsiteY68" fmla="*/ 77814 h 123250"/>
              <a:gd name="connsiteX69" fmla="*/ 103165 w 3686931"/>
              <a:gd name="connsiteY69" fmla="*/ 66455 h 123250"/>
              <a:gd name="connsiteX70" fmla="*/ 80447 w 3686931"/>
              <a:gd name="connsiteY70" fmla="*/ 60775 h 123250"/>
              <a:gd name="connsiteX71" fmla="*/ 23652 w 3686931"/>
              <a:gd name="connsiteY71" fmla="*/ 66455 h 123250"/>
              <a:gd name="connsiteX72" fmla="*/ 934 w 3686931"/>
              <a:gd name="connsiteY72" fmla="*/ 72134 h 123250"/>
              <a:gd name="connsiteX73" fmla="*/ 6613 w 3686931"/>
              <a:gd name="connsiteY73" fmla="*/ 89173 h 123250"/>
              <a:gd name="connsiteX74" fmla="*/ 29331 w 3686931"/>
              <a:gd name="connsiteY74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56506 w 3686931"/>
              <a:gd name="connsiteY14" fmla="*/ 55096 h 123250"/>
              <a:gd name="connsiteX15" fmla="*/ 3039468 w 3686931"/>
              <a:gd name="connsiteY15" fmla="*/ 72134 h 123250"/>
              <a:gd name="connsiteX16" fmla="*/ 3028109 w 3686931"/>
              <a:gd name="connsiteY16" fmla="*/ 89173 h 123250"/>
              <a:gd name="connsiteX17" fmla="*/ 3022429 w 3686931"/>
              <a:gd name="connsiteY17" fmla="*/ 117570 h 123250"/>
              <a:gd name="connsiteX18" fmla="*/ 2931557 w 3686931"/>
              <a:gd name="connsiteY18" fmla="*/ 100532 h 123250"/>
              <a:gd name="connsiteX19" fmla="*/ 2914519 w 3686931"/>
              <a:gd name="connsiteY19" fmla="*/ 94852 h 123250"/>
              <a:gd name="connsiteX20" fmla="*/ 2880442 w 3686931"/>
              <a:gd name="connsiteY20" fmla="*/ 72134 h 123250"/>
              <a:gd name="connsiteX21" fmla="*/ 2840685 w 3686931"/>
              <a:gd name="connsiteY21" fmla="*/ 60775 h 123250"/>
              <a:gd name="connsiteX22" fmla="*/ 2823647 w 3686931"/>
              <a:gd name="connsiteY22" fmla="*/ 55096 h 123250"/>
              <a:gd name="connsiteX23" fmla="*/ 2778211 w 3686931"/>
              <a:gd name="connsiteY23" fmla="*/ 49416 h 123250"/>
              <a:gd name="connsiteX24" fmla="*/ 2744134 w 3686931"/>
              <a:gd name="connsiteY24" fmla="*/ 38057 h 123250"/>
              <a:gd name="connsiteX25" fmla="*/ 2727095 w 3686931"/>
              <a:gd name="connsiteY25" fmla="*/ 32378 h 123250"/>
              <a:gd name="connsiteX26" fmla="*/ 2658941 w 3686931"/>
              <a:gd name="connsiteY26" fmla="*/ 26698 h 123250"/>
              <a:gd name="connsiteX27" fmla="*/ 2437441 w 3686931"/>
              <a:gd name="connsiteY27" fmla="*/ 32378 h 123250"/>
              <a:gd name="connsiteX28" fmla="*/ 2420402 w 3686931"/>
              <a:gd name="connsiteY28" fmla="*/ 38057 h 123250"/>
              <a:gd name="connsiteX29" fmla="*/ 2392005 w 3686931"/>
              <a:gd name="connsiteY29" fmla="*/ 43737 h 123250"/>
              <a:gd name="connsiteX30" fmla="*/ 2374966 w 3686931"/>
              <a:gd name="connsiteY30" fmla="*/ 49416 h 123250"/>
              <a:gd name="connsiteX31" fmla="*/ 2329530 w 3686931"/>
              <a:gd name="connsiteY31" fmla="*/ 60775 h 123250"/>
              <a:gd name="connsiteX32" fmla="*/ 2295453 w 3686931"/>
              <a:gd name="connsiteY32" fmla="*/ 72134 h 123250"/>
              <a:gd name="connsiteX33" fmla="*/ 2272735 w 3686931"/>
              <a:gd name="connsiteY33" fmla="*/ 66455 h 123250"/>
              <a:gd name="connsiteX34" fmla="*/ 2255697 w 3686931"/>
              <a:gd name="connsiteY34" fmla="*/ 55096 h 123250"/>
              <a:gd name="connsiteX35" fmla="*/ 2198902 w 3686931"/>
              <a:gd name="connsiteY35" fmla="*/ 60775 h 123250"/>
              <a:gd name="connsiteX36" fmla="*/ 2079632 w 3686931"/>
              <a:gd name="connsiteY36" fmla="*/ 55096 h 123250"/>
              <a:gd name="connsiteX37" fmla="*/ 1903567 w 3686931"/>
              <a:gd name="connsiteY37" fmla="*/ 43737 h 123250"/>
              <a:gd name="connsiteX38" fmla="*/ 1835413 w 3686931"/>
              <a:gd name="connsiteY38" fmla="*/ 49416 h 123250"/>
              <a:gd name="connsiteX39" fmla="*/ 1801336 w 3686931"/>
              <a:gd name="connsiteY39" fmla="*/ 55096 h 123250"/>
              <a:gd name="connsiteX40" fmla="*/ 1642310 w 3686931"/>
              <a:gd name="connsiteY40" fmla="*/ 66455 h 123250"/>
              <a:gd name="connsiteX41" fmla="*/ 1579836 w 3686931"/>
              <a:gd name="connsiteY41" fmla="*/ 83493 h 123250"/>
              <a:gd name="connsiteX42" fmla="*/ 1562797 w 3686931"/>
              <a:gd name="connsiteY42" fmla="*/ 89173 h 123250"/>
              <a:gd name="connsiteX43" fmla="*/ 1528720 w 3686931"/>
              <a:gd name="connsiteY43" fmla="*/ 72134 h 123250"/>
              <a:gd name="connsiteX44" fmla="*/ 1523041 w 3686931"/>
              <a:gd name="connsiteY44" fmla="*/ 55096 h 123250"/>
              <a:gd name="connsiteX45" fmla="*/ 1506002 w 3686931"/>
              <a:gd name="connsiteY45" fmla="*/ 43737 h 123250"/>
              <a:gd name="connsiteX46" fmla="*/ 1488964 w 3686931"/>
              <a:gd name="connsiteY46" fmla="*/ 26698 h 123250"/>
              <a:gd name="connsiteX47" fmla="*/ 1267463 w 3686931"/>
              <a:gd name="connsiteY47" fmla="*/ 38057 h 123250"/>
              <a:gd name="connsiteX48" fmla="*/ 1204988 w 3686931"/>
              <a:gd name="connsiteY48" fmla="*/ 49416 h 123250"/>
              <a:gd name="connsiteX49" fmla="*/ 1170911 w 3686931"/>
              <a:gd name="connsiteY49" fmla="*/ 60775 h 123250"/>
              <a:gd name="connsiteX50" fmla="*/ 1153873 w 3686931"/>
              <a:gd name="connsiteY50" fmla="*/ 72134 h 123250"/>
              <a:gd name="connsiteX51" fmla="*/ 1091398 w 3686931"/>
              <a:gd name="connsiteY51" fmla="*/ 83493 h 123250"/>
              <a:gd name="connsiteX52" fmla="*/ 1045962 w 3686931"/>
              <a:gd name="connsiteY52" fmla="*/ 94852 h 123250"/>
              <a:gd name="connsiteX53" fmla="*/ 983488 w 3686931"/>
              <a:gd name="connsiteY53" fmla="*/ 89173 h 123250"/>
              <a:gd name="connsiteX54" fmla="*/ 898295 w 3686931"/>
              <a:gd name="connsiteY54" fmla="*/ 77814 h 123250"/>
              <a:gd name="connsiteX55" fmla="*/ 688154 w 3686931"/>
              <a:gd name="connsiteY55" fmla="*/ 72134 h 123250"/>
              <a:gd name="connsiteX56" fmla="*/ 642718 w 3686931"/>
              <a:gd name="connsiteY56" fmla="*/ 49416 h 123250"/>
              <a:gd name="connsiteX57" fmla="*/ 620000 w 3686931"/>
              <a:gd name="connsiteY57" fmla="*/ 43737 h 123250"/>
              <a:gd name="connsiteX58" fmla="*/ 585923 w 3686931"/>
              <a:gd name="connsiteY58" fmla="*/ 26698 h 123250"/>
              <a:gd name="connsiteX59" fmla="*/ 568884 w 3686931"/>
              <a:gd name="connsiteY59" fmla="*/ 15339 h 123250"/>
              <a:gd name="connsiteX60" fmla="*/ 546166 w 3686931"/>
              <a:gd name="connsiteY60" fmla="*/ 21019 h 123250"/>
              <a:gd name="connsiteX61" fmla="*/ 512089 w 3686931"/>
              <a:gd name="connsiteY61" fmla="*/ 32378 h 123250"/>
              <a:gd name="connsiteX62" fmla="*/ 489371 w 3686931"/>
              <a:gd name="connsiteY62" fmla="*/ 38057 h 123250"/>
              <a:gd name="connsiteX63" fmla="*/ 307627 w 3686931"/>
              <a:gd name="connsiteY63" fmla="*/ 43737 h 123250"/>
              <a:gd name="connsiteX64" fmla="*/ 290588 w 3686931"/>
              <a:gd name="connsiteY64" fmla="*/ 49416 h 123250"/>
              <a:gd name="connsiteX65" fmla="*/ 256511 w 3686931"/>
              <a:gd name="connsiteY65" fmla="*/ 72134 h 123250"/>
              <a:gd name="connsiteX66" fmla="*/ 222434 w 3686931"/>
              <a:gd name="connsiteY66" fmla="*/ 83493 h 123250"/>
              <a:gd name="connsiteX67" fmla="*/ 137242 w 3686931"/>
              <a:gd name="connsiteY67" fmla="*/ 77814 h 123250"/>
              <a:gd name="connsiteX68" fmla="*/ 103165 w 3686931"/>
              <a:gd name="connsiteY68" fmla="*/ 66455 h 123250"/>
              <a:gd name="connsiteX69" fmla="*/ 80447 w 3686931"/>
              <a:gd name="connsiteY69" fmla="*/ 60775 h 123250"/>
              <a:gd name="connsiteX70" fmla="*/ 23652 w 3686931"/>
              <a:gd name="connsiteY70" fmla="*/ 66455 h 123250"/>
              <a:gd name="connsiteX71" fmla="*/ 934 w 3686931"/>
              <a:gd name="connsiteY71" fmla="*/ 72134 h 123250"/>
              <a:gd name="connsiteX72" fmla="*/ 6613 w 3686931"/>
              <a:gd name="connsiteY72" fmla="*/ 89173 h 123250"/>
              <a:gd name="connsiteX73" fmla="*/ 29331 w 3686931"/>
              <a:gd name="connsiteY73" fmla="*/ 123250 h 123250"/>
              <a:gd name="connsiteX0" fmla="*/ 29331 w 3686931"/>
              <a:gd name="connsiteY0" fmla="*/ 124363 h 124363"/>
              <a:gd name="connsiteX1" fmla="*/ 3686931 w 3686931"/>
              <a:gd name="connsiteY1" fmla="*/ 124363 h 124363"/>
              <a:gd name="connsiteX2" fmla="*/ 3686931 w 3686931"/>
              <a:gd name="connsiteY2" fmla="*/ 124363 h 124363"/>
              <a:gd name="connsiteX3" fmla="*/ 3590380 w 3686931"/>
              <a:gd name="connsiteY3" fmla="*/ 61888 h 124363"/>
              <a:gd name="connsiteX4" fmla="*/ 3543780 w 3686931"/>
              <a:gd name="connsiteY4" fmla="*/ 48873 h 124363"/>
              <a:gd name="connsiteX5" fmla="*/ 3488149 w 3686931"/>
              <a:gd name="connsiteY5" fmla="*/ 50529 h 124363"/>
              <a:gd name="connsiteX6" fmla="*/ 3363200 w 3686931"/>
              <a:gd name="connsiteY6" fmla="*/ 118683 h 124363"/>
              <a:gd name="connsiteX7" fmla="*/ 3306405 w 3686931"/>
              <a:gd name="connsiteY7" fmla="*/ 78927 h 124363"/>
              <a:gd name="connsiteX8" fmla="*/ 3272328 w 3686931"/>
              <a:gd name="connsiteY8" fmla="*/ 50529 h 124363"/>
              <a:gd name="connsiteX9" fmla="*/ 3235076 w 3686931"/>
              <a:gd name="connsiteY9" fmla="*/ 61750 h 124363"/>
              <a:gd name="connsiteX10" fmla="*/ 3172601 w 3686931"/>
              <a:gd name="connsiteY10" fmla="*/ 73780 h 124363"/>
              <a:gd name="connsiteX11" fmla="*/ 3141699 w 3686931"/>
              <a:gd name="connsiteY11" fmla="*/ 5093 h 124363"/>
              <a:gd name="connsiteX12" fmla="*/ 3124661 w 3686931"/>
              <a:gd name="connsiteY12" fmla="*/ 10773 h 124363"/>
              <a:gd name="connsiteX13" fmla="*/ 3056506 w 3686931"/>
              <a:gd name="connsiteY13" fmla="*/ 56209 h 124363"/>
              <a:gd name="connsiteX14" fmla="*/ 3039468 w 3686931"/>
              <a:gd name="connsiteY14" fmla="*/ 73247 h 124363"/>
              <a:gd name="connsiteX15" fmla="*/ 3028109 w 3686931"/>
              <a:gd name="connsiteY15" fmla="*/ 90286 h 124363"/>
              <a:gd name="connsiteX16" fmla="*/ 3022429 w 3686931"/>
              <a:gd name="connsiteY16" fmla="*/ 118683 h 124363"/>
              <a:gd name="connsiteX17" fmla="*/ 2931557 w 3686931"/>
              <a:gd name="connsiteY17" fmla="*/ 101645 h 124363"/>
              <a:gd name="connsiteX18" fmla="*/ 2914519 w 3686931"/>
              <a:gd name="connsiteY18" fmla="*/ 95965 h 124363"/>
              <a:gd name="connsiteX19" fmla="*/ 2880442 w 3686931"/>
              <a:gd name="connsiteY19" fmla="*/ 73247 h 124363"/>
              <a:gd name="connsiteX20" fmla="*/ 2840685 w 3686931"/>
              <a:gd name="connsiteY20" fmla="*/ 61888 h 124363"/>
              <a:gd name="connsiteX21" fmla="*/ 2823647 w 3686931"/>
              <a:gd name="connsiteY21" fmla="*/ 56209 h 124363"/>
              <a:gd name="connsiteX22" fmla="*/ 2778211 w 3686931"/>
              <a:gd name="connsiteY22" fmla="*/ 50529 h 124363"/>
              <a:gd name="connsiteX23" fmla="*/ 2744134 w 3686931"/>
              <a:gd name="connsiteY23" fmla="*/ 39170 h 124363"/>
              <a:gd name="connsiteX24" fmla="*/ 2727095 w 3686931"/>
              <a:gd name="connsiteY24" fmla="*/ 33491 h 124363"/>
              <a:gd name="connsiteX25" fmla="*/ 2658941 w 3686931"/>
              <a:gd name="connsiteY25" fmla="*/ 27811 h 124363"/>
              <a:gd name="connsiteX26" fmla="*/ 2437441 w 3686931"/>
              <a:gd name="connsiteY26" fmla="*/ 33491 h 124363"/>
              <a:gd name="connsiteX27" fmla="*/ 2420402 w 3686931"/>
              <a:gd name="connsiteY27" fmla="*/ 39170 h 124363"/>
              <a:gd name="connsiteX28" fmla="*/ 2392005 w 3686931"/>
              <a:gd name="connsiteY28" fmla="*/ 44850 h 124363"/>
              <a:gd name="connsiteX29" fmla="*/ 2374966 w 3686931"/>
              <a:gd name="connsiteY29" fmla="*/ 50529 h 124363"/>
              <a:gd name="connsiteX30" fmla="*/ 2329530 w 3686931"/>
              <a:gd name="connsiteY30" fmla="*/ 61888 h 124363"/>
              <a:gd name="connsiteX31" fmla="*/ 2295453 w 3686931"/>
              <a:gd name="connsiteY31" fmla="*/ 73247 h 124363"/>
              <a:gd name="connsiteX32" fmla="*/ 2272735 w 3686931"/>
              <a:gd name="connsiteY32" fmla="*/ 67568 h 124363"/>
              <a:gd name="connsiteX33" fmla="*/ 2255697 w 3686931"/>
              <a:gd name="connsiteY33" fmla="*/ 56209 h 124363"/>
              <a:gd name="connsiteX34" fmla="*/ 2198902 w 3686931"/>
              <a:gd name="connsiteY34" fmla="*/ 61888 h 124363"/>
              <a:gd name="connsiteX35" fmla="*/ 2079632 w 3686931"/>
              <a:gd name="connsiteY35" fmla="*/ 56209 h 124363"/>
              <a:gd name="connsiteX36" fmla="*/ 1903567 w 3686931"/>
              <a:gd name="connsiteY36" fmla="*/ 44850 h 124363"/>
              <a:gd name="connsiteX37" fmla="*/ 1835413 w 3686931"/>
              <a:gd name="connsiteY37" fmla="*/ 50529 h 124363"/>
              <a:gd name="connsiteX38" fmla="*/ 1801336 w 3686931"/>
              <a:gd name="connsiteY38" fmla="*/ 56209 h 124363"/>
              <a:gd name="connsiteX39" fmla="*/ 1642310 w 3686931"/>
              <a:gd name="connsiteY39" fmla="*/ 67568 h 124363"/>
              <a:gd name="connsiteX40" fmla="*/ 1579836 w 3686931"/>
              <a:gd name="connsiteY40" fmla="*/ 84606 h 124363"/>
              <a:gd name="connsiteX41" fmla="*/ 1562797 w 3686931"/>
              <a:gd name="connsiteY41" fmla="*/ 90286 h 124363"/>
              <a:gd name="connsiteX42" fmla="*/ 1528720 w 3686931"/>
              <a:gd name="connsiteY42" fmla="*/ 73247 h 124363"/>
              <a:gd name="connsiteX43" fmla="*/ 1523041 w 3686931"/>
              <a:gd name="connsiteY43" fmla="*/ 56209 h 124363"/>
              <a:gd name="connsiteX44" fmla="*/ 1506002 w 3686931"/>
              <a:gd name="connsiteY44" fmla="*/ 44850 h 124363"/>
              <a:gd name="connsiteX45" fmla="*/ 1488964 w 3686931"/>
              <a:gd name="connsiteY45" fmla="*/ 27811 h 124363"/>
              <a:gd name="connsiteX46" fmla="*/ 1267463 w 3686931"/>
              <a:gd name="connsiteY46" fmla="*/ 39170 h 124363"/>
              <a:gd name="connsiteX47" fmla="*/ 1204988 w 3686931"/>
              <a:gd name="connsiteY47" fmla="*/ 50529 h 124363"/>
              <a:gd name="connsiteX48" fmla="*/ 1170911 w 3686931"/>
              <a:gd name="connsiteY48" fmla="*/ 61888 h 124363"/>
              <a:gd name="connsiteX49" fmla="*/ 1153873 w 3686931"/>
              <a:gd name="connsiteY49" fmla="*/ 73247 h 124363"/>
              <a:gd name="connsiteX50" fmla="*/ 1091398 w 3686931"/>
              <a:gd name="connsiteY50" fmla="*/ 84606 h 124363"/>
              <a:gd name="connsiteX51" fmla="*/ 1045962 w 3686931"/>
              <a:gd name="connsiteY51" fmla="*/ 95965 h 124363"/>
              <a:gd name="connsiteX52" fmla="*/ 983488 w 3686931"/>
              <a:gd name="connsiteY52" fmla="*/ 90286 h 124363"/>
              <a:gd name="connsiteX53" fmla="*/ 898295 w 3686931"/>
              <a:gd name="connsiteY53" fmla="*/ 78927 h 124363"/>
              <a:gd name="connsiteX54" fmla="*/ 688154 w 3686931"/>
              <a:gd name="connsiteY54" fmla="*/ 73247 h 124363"/>
              <a:gd name="connsiteX55" fmla="*/ 642718 w 3686931"/>
              <a:gd name="connsiteY55" fmla="*/ 50529 h 124363"/>
              <a:gd name="connsiteX56" fmla="*/ 620000 w 3686931"/>
              <a:gd name="connsiteY56" fmla="*/ 44850 h 124363"/>
              <a:gd name="connsiteX57" fmla="*/ 585923 w 3686931"/>
              <a:gd name="connsiteY57" fmla="*/ 27811 h 124363"/>
              <a:gd name="connsiteX58" fmla="*/ 568884 w 3686931"/>
              <a:gd name="connsiteY58" fmla="*/ 16452 h 124363"/>
              <a:gd name="connsiteX59" fmla="*/ 546166 w 3686931"/>
              <a:gd name="connsiteY59" fmla="*/ 22132 h 124363"/>
              <a:gd name="connsiteX60" fmla="*/ 512089 w 3686931"/>
              <a:gd name="connsiteY60" fmla="*/ 33491 h 124363"/>
              <a:gd name="connsiteX61" fmla="*/ 489371 w 3686931"/>
              <a:gd name="connsiteY61" fmla="*/ 39170 h 124363"/>
              <a:gd name="connsiteX62" fmla="*/ 307627 w 3686931"/>
              <a:gd name="connsiteY62" fmla="*/ 44850 h 124363"/>
              <a:gd name="connsiteX63" fmla="*/ 290588 w 3686931"/>
              <a:gd name="connsiteY63" fmla="*/ 50529 h 124363"/>
              <a:gd name="connsiteX64" fmla="*/ 256511 w 3686931"/>
              <a:gd name="connsiteY64" fmla="*/ 73247 h 124363"/>
              <a:gd name="connsiteX65" fmla="*/ 222434 w 3686931"/>
              <a:gd name="connsiteY65" fmla="*/ 84606 h 124363"/>
              <a:gd name="connsiteX66" fmla="*/ 137242 w 3686931"/>
              <a:gd name="connsiteY66" fmla="*/ 78927 h 124363"/>
              <a:gd name="connsiteX67" fmla="*/ 103165 w 3686931"/>
              <a:gd name="connsiteY67" fmla="*/ 67568 h 124363"/>
              <a:gd name="connsiteX68" fmla="*/ 80447 w 3686931"/>
              <a:gd name="connsiteY68" fmla="*/ 61888 h 124363"/>
              <a:gd name="connsiteX69" fmla="*/ 23652 w 3686931"/>
              <a:gd name="connsiteY69" fmla="*/ 67568 h 124363"/>
              <a:gd name="connsiteX70" fmla="*/ 934 w 3686931"/>
              <a:gd name="connsiteY70" fmla="*/ 73247 h 124363"/>
              <a:gd name="connsiteX71" fmla="*/ 6613 w 3686931"/>
              <a:gd name="connsiteY71" fmla="*/ 90286 h 124363"/>
              <a:gd name="connsiteX72" fmla="*/ 29331 w 3686931"/>
              <a:gd name="connsiteY72" fmla="*/ 124363 h 124363"/>
              <a:gd name="connsiteX0" fmla="*/ 29331 w 3686931"/>
              <a:gd name="connsiteY0" fmla="*/ 119371 h 119371"/>
              <a:gd name="connsiteX1" fmla="*/ 3686931 w 3686931"/>
              <a:gd name="connsiteY1" fmla="*/ 119371 h 119371"/>
              <a:gd name="connsiteX2" fmla="*/ 3686931 w 3686931"/>
              <a:gd name="connsiteY2" fmla="*/ 119371 h 119371"/>
              <a:gd name="connsiteX3" fmla="*/ 3590380 w 3686931"/>
              <a:gd name="connsiteY3" fmla="*/ 56896 h 119371"/>
              <a:gd name="connsiteX4" fmla="*/ 3543780 w 3686931"/>
              <a:gd name="connsiteY4" fmla="*/ 43881 h 119371"/>
              <a:gd name="connsiteX5" fmla="*/ 3488149 w 3686931"/>
              <a:gd name="connsiteY5" fmla="*/ 45537 h 119371"/>
              <a:gd name="connsiteX6" fmla="*/ 3363200 w 3686931"/>
              <a:gd name="connsiteY6" fmla="*/ 113691 h 119371"/>
              <a:gd name="connsiteX7" fmla="*/ 3306405 w 3686931"/>
              <a:gd name="connsiteY7" fmla="*/ 73935 h 119371"/>
              <a:gd name="connsiteX8" fmla="*/ 3272328 w 3686931"/>
              <a:gd name="connsiteY8" fmla="*/ 45537 h 119371"/>
              <a:gd name="connsiteX9" fmla="*/ 3235076 w 3686931"/>
              <a:gd name="connsiteY9" fmla="*/ 56758 h 119371"/>
              <a:gd name="connsiteX10" fmla="*/ 3172601 w 3686931"/>
              <a:gd name="connsiteY10" fmla="*/ 68788 h 119371"/>
              <a:gd name="connsiteX11" fmla="*/ 3141699 w 3686931"/>
              <a:gd name="connsiteY11" fmla="*/ 101 h 119371"/>
              <a:gd name="connsiteX12" fmla="*/ 3115136 w 3686931"/>
              <a:gd name="connsiteY12" fmla="*/ 53406 h 119371"/>
              <a:gd name="connsiteX13" fmla="*/ 3056506 w 3686931"/>
              <a:gd name="connsiteY13" fmla="*/ 51217 h 119371"/>
              <a:gd name="connsiteX14" fmla="*/ 3039468 w 3686931"/>
              <a:gd name="connsiteY14" fmla="*/ 68255 h 119371"/>
              <a:gd name="connsiteX15" fmla="*/ 3028109 w 3686931"/>
              <a:gd name="connsiteY15" fmla="*/ 85294 h 119371"/>
              <a:gd name="connsiteX16" fmla="*/ 3022429 w 3686931"/>
              <a:gd name="connsiteY16" fmla="*/ 113691 h 119371"/>
              <a:gd name="connsiteX17" fmla="*/ 2931557 w 3686931"/>
              <a:gd name="connsiteY17" fmla="*/ 96653 h 119371"/>
              <a:gd name="connsiteX18" fmla="*/ 2914519 w 3686931"/>
              <a:gd name="connsiteY18" fmla="*/ 90973 h 119371"/>
              <a:gd name="connsiteX19" fmla="*/ 2880442 w 3686931"/>
              <a:gd name="connsiteY19" fmla="*/ 68255 h 119371"/>
              <a:gd name="connsiteX20" fmla="*/ 2840685 w 3686931"/>
              <a:gd name="connsiteY20" fmla="*/ 56896 h 119371"/>
              <a:gd name="connsiteX21" fmla="*/ 2823647 w 3686931"/>
              <a:gd name="connsiteY21" fmla="*/ 51217 h 119371"/>
              <a:gd name="connsiteX22" fmla="*/ 2778211 w 3686931"/>
              <a:gd name="connsiteY22" fmla="*/ 45537 h 119371"/>
              <a:gd name="connsiteX23" fmla="*/ 2744134 w 3686931"/>
              <a:gd name="connsiteY23" fmla="*/ 34178 h 119371"/>
              <a:gd name="connsiteX24" fmla="*/ 2727095 w 3686931"/>
              <a:gd name="connsiteY24" fmla="*/ 28499 h 119371"/>
              <a:gd name="connsiteX25" fmla="*/ 2658941 w 3686931"/>
              <a:gd name="connsiteY25" fmla="*/ 22819 h 119371"/>
              <a:gd name="connsiteX26" fmla="*/ 2437441 w 3686931"/>
              <a:gd name="connsiteY26" fmla="*/ 28499 h 119371"/>
              <a:gd name="connsiteX27" fmla="*/ 2420402 w 3686931"/>
              <a:gd name="connsiteY27" fmla="*/ 34178 h 119371"/>
              <a:gd name="connsiteX28" fmla="*/ 2392005 w 3686931"/>
              <a:gd name="connsiteY28" fmla="*/ 39858 h 119371"/>
              <a:gd name="connsiteX29" fmla="*/ 2374966 w 3686931"/>
              <a:gd name="connsiteY29" fmla="*/ 45537 h 119371"/>
              <a:gd name="connsiteX30" fmla="*/ 2329530 w 3686931"/>
              <a:gd name="connsiteY30" fmla="*/ 56896 h 119371"/>
              <a:gd name="connsiteX31" fmla="*/ 2295453 w 3686931"/>
              <a:gd name="connsiteY31" fmla="*/ 68255 h 119371"/>
              <a:gd name="connsiteX32" fmla="*/ 2272735 w 3686931"/>
              <a:gd name="connsiteY32" fmla="*/ 62576 h 119371"/>
              <a:gd name="connsiteX33" fmla="*/ 2255697 w 3686931"/>
              <a:gd name="connsiteY33" fmla="*/ 51217 h 119371"/>
              <a:gd name="connsiteX34" fmla="*/ 2198902 w 3686931"/>
              <a:gd name="connsiteY34" fmla="*/ 56896 h 119371"/>
              <a:gd name="connsiteX35" fmla="*/ 2079632 w 3686931"/>
              <a:gd name="connsiteY35" fmla="*/ 51217 h 119371"/>
              <a:gd name="connsiteX36" fmla="*/ 1903567 w 3686931"/>
              <a:gd name="connsiteY36" fmla="*/ 39858 h 119371"/>
              <a:gd name="connsiteX37" fmla="*/ 1835413 w 3686931"/>
              <a:gd name="connsiteY37" fmla="*/ 45537 h 119371"/>
              <a:gd name="connsiteX38" fmla="*/ 1801336 w 3686931"/>
              <a:gd name="connsiteY38" fmla="*/ 51217 h 119371"/>
              <a:gd name="connsiteX39" fmla="*/ 1642310 w 3686931"/>
              <a:gd name="connsiteY39" fmla="*/ 62576 h 119371"/>
              <a:gd name="connsiteX40" fmla="*/ 1579836 w 3686931"/>
              <a:gd name="connsiteY40" fmla="*/ 79614 h 119371"/>
              <a:gd name="connsiteX41" fmla="*/ 1562797 w 3686931"/>
              <a:gd name="connsiteY41" fmla="*/ 85294 h 119371"/>
              <a:gd name="connsiteX42" fmla="*/ 1528720 w 3686931"/>
              <a:gd name="connsiteY42" fmla="*/ 68255 h 119371"/>
              <a:gd name="connsiteX43" fmla="*/ 1523041 w 3686931"/>
              <a:gd name="connsiteY43" fmla="*/ 51217 h 119371"/>
              <a:gd name="connsiteX44" fmla="*/ 1506002 w 3686931"/>
              <a:gd name="connsiteY44" fmla="*/ 39858 h 119371"/>
              <a:gd name="connsiteX45" fmla="*/ 1488964 w 3686931"/>
              <a:gd name="connsiteY45" fmla="*/ 22819 h 119371"/>
              <a:gd name="connsiteX46" fmla="*/ 1267463 w 3686931"/>
              <a:gd name="connsiteY46" fmla="*/ 34178 h 119371"/>
              <a:gd name="connsiteX47" fmla="*/ 1204988 w 3686931"/>
              <a:gd name="connsiteY47" fmla="*/ 45537 h 119371"/>
              <a:gd name="connsiteX48" fmla="*/ 1170911 w 3686931"/>
              <a:gd name="connsiteY48" fmla="*/ 56896 h 119371"/>
              <a:gd name="connsiteX49" fmla="*/ 1153873 w 3686931"/>
              <a:gd name="connsiteY49" fmla="*/ 68255 h 119371"/>
              <a:gd name="connsiteX50" fmla="*/ 1091398 w 3686931"/>
              <a:gd name="connsiteY50" fmla="*/ 79614 h 119371"/>
              <a:gd name="connsiteX51" fmla="*/ 1045962 w 3686931"/>
              <a:gd name="connsiteY51" fmla="*/ 90973 h 119371"/>
              <a:gd name="connsiteX52" fmla="*/ 983488 w 3686931"/>
              <a:gd name="connsiteY52" fmla="*/ 85294 h 119371"/>
              <a:gd name="connsiteX53" fmla="*/ 898295 w 3686931"/>
              <a:gd name="connsiteY53" fmla="*/ 73935 h 119371"/>
              <a:gd name="connsiteX54" fmla="*/ 688154 w 3686931"/>
              <a:gd name="connsiteY54" fmla="*/ 68255 h 119371"/>
              <a:gd name="connsiteX55" fmla="*/ 642718 w 3686931"/>
              <a:gd name="connsiteY55" fmla="*/ 45537 h 119371"/>
              <a:gd name="connsiteX56" fmla="*/ 620000 w 3686931"/>
              <a:gd name="connsiteY56" fmla="*/ 39858 h 119371"/>
              <a:gd name="connsiteX57" fmla="*/ 585923 w 3686931"/>
              <a:gd name="connsiteY57" fmla="*/ 22819 h 119371"/>
              <a:gd name="connsiteX58" fmla="*/ 568884 w 3686931"/>
              <a:gd name="connsiteY58" fmla="*/ 11460 h 119371"/>
              <a:gd name="connsiteX59" fmla="*/ 546166 w 3686931"/>
              <a:gd name="connsiteY59" fmla="*/ 17140 h 119371"/>
              <a:gd name="connsiteX60" fmla="*/ 512089 w 3686931"/>
              <a:gd name="connsiteY60" fmla="*/ 28499 h 119371"/>
              <a:gd name="connsiteX61" fmla="*/ 489371 w 3686931"/>
              <a:gd name="connsiteY61" fmla="*/ 34178 h 119371"/>
              <a:gd name="connsiteX62" fmla="*/ 307627 w 3686931"/>
              <a:gd name="connsiteY62" fmla="*/ 39858 h 119371"/>
              <a:gd name="connsiteX63" fmla="*/ 290588 w 3686931"/>
              <a:gd name="connsiteY63" fmla="*/ 45537 h 119371"/>
              <a:gd name="connsiteX64" fmla="*/ 256511 w 3686931"/>
              <a:gd name="connsiteY64" fmla="*/ 68255 h 119371"/>
              <a:gd name="connsiteX65" fmla="*/ 222434 w 3686931"/>
              <a:gd name="connsiteY65" fmla="*/ 79614 h 119371"/>
              <a:gd name="connsiteX66" fmla="*/ 137242 w 3686931"/>
              <a:gd name="connsiteY66" fmla="*/ 73935 h 119371"/>
              <a:gd name="connsiteX67" fmla="*/ 103165 w 3686931"/>
              <a:gd name="connsiteY67" fmla="*/ 62576 h 119371"/>
              <a:gd name="connsiteX68" fmla="*/ 80447 w 3686931"/>
              <a:gd name="connsiteY68" fmla="*/ 56896 h 119371"/>
              <a:gd name="connsiteX69" fmla="*/ 23652 w 3686931"/>
              <a:gd name="connsiteY69" fmla="*/ 62576 h 119371"/>
              <a:gd name="connsiteX70" fmla="*/ 934 w 3686931"/>
              <a:gd name="connsiteY70" fmla="*/ 68255 h 119371"/>
              <a:gd name="connsiteX71" fmla="*/ 6613 w 3686931"/>
              <a:gd name="connsiteY71" fmla="*/ 85294 h 119371"/>
              <a:gd name="connsiteX72" fmla="*/ 29331 w 3686931"/>
              <a:gd name="connsiteY72" fmla="*/ 119371 h 11937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56506 w 3686931"/>
              <a:gd name="connsiteY13" fmla="*/ 39757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82250 w 3686931"/>
              <a:gd name="connsiteY6" fmla="*/ 80006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686931" h="107911">
                <a:moveTo>
                  <a:pt x="29331" y="107911"/>
                </a:moveTo>
                <a:lnTo>
                  <a:pt x="3686931" y="107911"/>
                </a:lnTo>
                <a:lnTo>
                  <a:pt x="3686931" y="107911"/>
                </a:lnTo>
                <a:lnTo>
                  <a:pt x="3590380" y="45436"/>
                </a:lnTo>
                <a:lnTo>
                  <a:pt x="3543780" y="32421"/>
                </a:lnTo>
                <a:lnTo>
                  <a:pt x="3488149" y="34077"/>
                </a:lnTo>
                <a:lnTo>
                  <a:pt x="3382250" y="80006"/>
                </a:lnTo>
                <a:cubicBezTo>
                  <a:pt x="3363318" y="66754"/>
                  <a:pt x="3324725" y="70130"/>
                  <a:pt x="3306405" y="62475"/>
                </a:cubicBezTo>
                <a:cubicBezTo>
                  <a:pt x="3288085" y="54820"/>
                  <a:pt x="3296049" y="49892"/>
                  <a:pt x="3272328" y="34077"/>
                </a:cubicBezTo>
                <a:cubicBezTo>
                  <a:pt x="3260440" y="31214"/>
                  <a:pt x="3251697" y="41423"/>
                  <a:pt x="3235076" y="45298"/>
                </a:cubicBezTo>
                <a:cubicBezTo>
                  <a:pt x="3218455" y="49173"/>
                  <a:pt x="3188164" y="57246"/>
                  <a:pt x="3172601" y="57328"/>
                </a:cubicBezTo>
                <a:cubicBezTo>
                  <a:pt x="3157038" y="57410"/>
                  <a:pt x="3151276" y="48355"/>
                  <a:pt x="3141699" y="45791"/>
                </a:cubicBezTo>
                <a:cubicBezTo>
                  <a:pt x="3132122" y="43227"/>
                  <a:pt x="3127747" y="39248"/>
                  <a:pt x="3115136" y="41946"/>
                </a:cubicBezTo>
                <a:cubicBezTo>
                  <a:pt x="3102525" y="44644"/>
                  <a:pt x="3078642" y="59507"/>
                  <a:pt x="3066031" y="61982"/>
                </a:cubicBezTo>
                <a:cubicBezTo>
                  <a:pt x="3053420" y="64457"/>
                  <a:pt x="3045788" y="54820"/>
                  <a:pt x="3039468" y="56795"/>
                </a:cubicBezTo>
                <a:cubicBezTo>
                  <a:pt x="3033148" y="58770"/>
                  <a:pt x="3031895" y="68154"/>
                  <a:pt x="3028109" y="73834"/>
                </a:cubicBezTo>
                <a:cubicBezTo>
                  <a:pt x="3026216" y="83300"/>
                  <a:pt x="2990226" y="64007"/>
                  <a:pt x="2981154" y="67306"/>
                </a:cubicBezTo>
                <a:cubicBezTo>
                  <a:pt x="2958151" y="75671"/>
                  <a:pt x="2942663" y="83159"/>
                  <a:pt x="2931557" y="85193"/>
                </a:cubicBezTo>
                <a:cubicBezTo>
                  <a:pt x="2920451" y="87227"/>
                  <a:pt x="2919500" y="82834"/>
                  <a:pt x="2914519" y="79513"/>
                </a:cubicBezTo>
                <a:cubicBezTo>
                  <a:pt x="2903160" y="71940"/>
                  <a:pt x="2893393" y="61112"/>
                  <a:pt x="2880442" y="56795"/>
                </a:cubicBezTo>
                <a:cubicBezTo>
                  <a:pt x="2839582" y="43177"/>
                  <a:pt x="2890614" y="59702"/>
                  <a:pt x="2840685" y="45436"/>
                </a:cubicBezTo>
                <a:cubicBezTo>
                  <a:pt x="2834929" y="43791"/>
                  <a:pt x="2829537" y="40828"/>
                  <a:pt x="2823647" y="39757"/>
                </a:cubicBezTo>
                <a:cubicBezTo>
                  <a:pt x="2808630" y="37027"/>
                  <a:pt x="2793356" y="35970"/>
                  <a:pt x="2778211" y="34077"/>
                </a:cubicBezTo>
                <a:lnTo>
                  <a:pt x="2744134" y="22718"/>
                </a:lnTo>
                <a:cubicBezTo>
                  <a:pt x="2738454" y="20825"/>
                  <a:pt x="2733061" y="17536"/>
                  <a:pt x="2727095" y="17039"/>
                </a:cubicBezTo>
                <a:lnTo>
                  <a:pt x="2658941" y="11359"/>
                </a:lnTo>
                <a:cubicBezTo>
                  <a:pt x="2585108" y="13252"/>
                  <a:pt x="2511215" y="13526"/>
                  <a:pt x="2437441" y="17039"/>
                </a:cubicBezTo>
                <a:cubicBezTo>
                  <a:pt x="2431461" y="17324"/>
                  <a:pt x="2426210" y="21266"/>
                  <a:pt x="2420402" y="22718"/>
                </a:cubicBezTo>
                <a:cubicBezTo>
                  <a:pt x="2411037" y="25059"/>
                  <a:pt x="2401370" y="26057"/>
                  <a:pt x="2392005" y="28398"/>
                </a:cubicBezTo>
                <a:cubicBezTo>
                  <a:pt x="2386197" y="29850"/>
                  <a:pt x="2380742" y="32502"/>
                  <a:pt x="2374966" y="34077"/>
                </a:cubicBezTo>
                <a:cubicBezTo>
                  <a:pt x="2359905" y="38185"/>
                  <a:pt x="2344340" y="40499"/>
                  <a:pt x="2329530" y="45436"/>
                </a:cubicBezTo>
                <a:lnTo>
                  <a:pt x="2295453" y="56795"/>
                </a:lnTo>
                <a:cubicBezTo>
                  <a:pt x="2287880" y="54902"/>
                  <a:pt x="2279910" y="54191"/>
                  <a:pt x="2272735" y="51116"/>
                </a:cubicBezTo>
                <a:cubicBezTo>
                  <a:pt x="2266461" y="48427"/>
                  <a:pt x="2262503" y="40281"/>
                  <a:pt x="2255697" y="39757"/>
                </a:cubicBezTo>
                <a:cubicBezTo>
                  <a:pt x="2236727" y="38298"/>
                  <a:pt x="2217834" y="43543"/>
                  <a:pt x="2198902" y="45436"/>
                </a:cubicBezTo>
                <a:lnTo>
                  <a:pt x="2079632" y="39757"/>
                </a:lnTo>
                <a:cubicBezTo>
                  <a:pt x="1918233" y="32889"/>
                  <a:pt x="1981068" y="43897"/>
                  <a:pt x="1903567" y="28398"/>
                </a:cubicBezTo>
                <a:cubicBezTo>
                  <a:pt x="1880849" y="30291"/>
                  <a:pt x="1858070" y="31560"/>
                  <a:pt x="1835413" y="34077"/>
                </a:cubicBezTo>
                <a:cubicBezTo>
                  <a:pt x="1823968" y="35349"/>
                  <a:pt x="1812788" y="38551"/>
                  <a:pt x="1801336" y="39757"/>
                </a:cubicBezTo>
                <a:cubicBezTo>
                  <a:pt x="1774203" y="42613"/>
                  <a:pt x="1665567" y="49565"/>
                  <a:pt x="1642310" y="51116"/>
                </a:cubicBezTo>
                <a:cubicBezTo>
                  <a:pt x="1602174" y="59143"/>
                  <a:pt x="1623069" y="53743"/>
                  <a:pt x="1579836" y="68154"/>
                </a:cubicBezTo>
                <a:lnTo>
                  <a:pt x="1562797" y="73834"/>
                </a:lnTo>
                <a:cubicBezTo>
                  <a:pt x="1551574" y="70092"/>
                  <a:pt x="1536726" y="66803"/>
                  <a:pt x="1528720" y="56795"/>
                </a:cubicBezTo>
                <a:cubicBezTo>
                  <a:pt x="1524980" y="52120"/>
                  <a:pt x="1526781" y="44432"/>
                  <a:pt x="1523041" y="39757"/>
                </a:cubicBezTo>
                <a:cubicBezTo>
                  <a:pt x="1518777" y="34427"/>
                  <a:pt x="1511246" y="32768"/>
                  <a:pt x="1506002" y="28398"/>
                </a:cubicBezTo>
                <a:cubicBezTo>
                  <a:pt x="1499832" y="23256"/>
                  <a:pt x="1494643" y="17039"/>
                  <a:pt x="1488964" y="11359"/>
                </a:cubicBezTo>
                <a:cubicBezTo>
                  <a:pt x="1213438" y="19463"/>
                  <a:pt x="1369916" y="4090"/>
                  <a:pt x="1267463" y="22718"/>
                </a:cubicBezTo>
                <a:cubicBezTo>
                  <a:pt x="1254491" y="25076"/>
                  <a:pt x="1219004" y="30255"/>
                  <a:pt x="1204988" y="34077"/>
                </a:cubicBezTo>
                <a:cubicBezTo>
                  <a:pt x="1193436" y="37227"/>
                  <a:pt x="1170911" y="45436"/>
                  <a:pt x="1170911" y="45436"/>
                </a:cubicBezTo>
                <a:cubicBezTo>
                  <a:pt x="1165232" y="49222"/>
                  <a:pt x="1160264" y="54398"/>
                  <a:pt x="1153873" y="56795"/>
                </a:cubicBezTo>
                <a:cubicBezTo>
                  <a:pt x="1146566" y="59535"/>
                  <a:pt x="1096368" y="67089"/>
                  <a:pt x="1091398" y="68154"/>
                </a:cubicBezTo>
                <a:cubicBezTo>
                  <a:pt x="1076133" y="71425"/>
                  <a:pt x="1045962" y="79513"/>
                  <a:pt x="1045962" y="79513"/>
                </a:cubicBezTo>
                <a:cubicBezTo>
                  <a:pt x="1025137" y="77620"/>
                  <a:pt x="1004271" y="76143"/>
                  <a:pt x="983488" y="73834"/>
                </a:cubicBezTo>
                <a:cubicBezTo>
                  <a:pt x="964707" y="71747"/>
                  <a:pt x="915871" y="63256"/>
                  <a:pt x="898295" y="62475"/>
                </a:cubicBezTo>
                <a:cubicBezTo>
                  <a:pt x="828292" y="59364"/>
                  <a:pt x="758201" y="58688"/>
                  <a:pt x="688154" y="56795"/>
                </a:cubicBezTo>
                <a:cubicBezTo>
                  <a:pt x="635190" y="39142"/>
                  <a:pt x="723180" y="69838"/>
                  <a:pt x="642718" y="34077"/>
                </a:cubicBezTo>
                <a:cubicBezTo>
                  <a:pt x="635585" y="30907"/>
                  <a:pt x="627573" y="30291"/>
                  <a:pt x="620000" y="28398"/>
                </a:cubicBezTo>
                <a:cubicBezTo>
                  <a:pt x="571167" y="-4156"/>
                  <a:pt x="632952" y="34874"/>
                  <a:pt x="585923" y="11359"/>
                </a:cubicBezTo>
                <a:cubicBezTo>
                  <a:pt x="579818" y="8306"/>
                  <a:pt x="574564" y="3786"/>
                  <a:pt x="568884" y="0"/>
                </a:cubicBezTo>
                <a:cubicBezTo>
                  <a:pt x="561311" y="1893"/>
                  <a:pt x="553643" y="3437"/>
                  <a:pt x="546166" y="5680"/>
                </a:cubicBezTo>
                <a:cubicBezTo>
                  <a:pt x="534698" y="9121"/>
                  <a:pt x="523705" y="14135"/>
                  <a:pt x="512089" y="17039"/>
                </a:cubicBezTo>
                <a:cubicBezTo>
                  <a:pt x="504516" y="18932"/>
                  <a:pt x="497165" y="22285"/>
                  <a:pt x="489371" y="22718"/>
                </a:cubicBezTo>
                <a:cubicBezTo>
                  <a:pt x="428853" y="26080"/>
                  <a:pt x="368208" y="26505"/>
                  <a:pt x="307627" y="28398"/>
                </a:cubicBezTo>
                <a:cubicBezTo>
                  <a:pt x="301947" y="30291"/>
                  <a:pt x="295821" y="31170"/>
                  <a:pt x="290588" y="34077"/>
                </a:cubicBezTo>
                <a:cubicBezTo>
                  <a:pt x="278654" y="40707"/>
                  <a:pt x="269462" y="52478"/>
                  <a:pt x="256511" y="56795"/>
                </a:cubicBezTo>
                <a:lnTo>
                  <a:pt x="222434" y="68154"/>
                </a:lnTo>
                <a:cubicBezTo>
                  <a:pt x="194037" y="66261"/>
                  <a:pt x="165416" y="66500"/>
                  <a:pt x="137242" y="62475"/>
                </a:cubicBezTo>
                <a:cubicBezTo>
                  <a:pt x="125389" y="60782"/>
                  <a:pt x="114781" y="54020"/>
                  <a:pt x="103165" y="51116"/>
                </a:cubicBezTo>
                <a:lnTo>
                  <a:pt x="80447" y="45436"/>
                </a:lnTo>
                <a:cubicBezTo>
                  <a:pt x="61515" y="47329"/>
                  <a:pt x="42487" y="48425"/>
                  <a:pt x="23652" y="51116"/>
                </a:cubicBezTo>
                <a:cubicBezTo>
                  <a:pt x="15925" y="52220"/>
                  <a:pt x="5617" y="50551"/>
                  <a:pt x="934" y="56795"/>
                </a:cubicBezTo>
                <a:cubicBezTo>
                  <a:pt x="-2658" y="61584"/>
                  <a:pt x="5161" y="68026"/>
                  <a:pt x="6613" y="73834"/>
                </a:cubicBezTo>
                <a:cubicBezTo>
                  <a:pt x="7072" y="75670"/>
                  <a:pt x="6613" y="77620"/>
                  <a:pt x="29331" y="107911"/>
                </a:cubicBezTo>
                <a:close/>
              </a:path>
            </a:pathLst>
          </a:custGeom>
          <a:solidFill>
            <a:srgbClr val="70AD4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166144" y="959615"/>
            <a:ext cx="3667567" cy="154544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98" name="Straight Connector 397"/>
          <p:cNvCxnSpPr/>
          <p:nvPr/>
        </p:nvCxnSpPr>
        <p:spPr>
          <a:xfrm>
            <a:off x="3833711" y="92089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99" name="Straight Connector 398"/>
          <p:cNvCxnSpPr/>
          <p:nvPr/>
        </p:nvCxnSpPr>
        <p:spPr>
          <a:xfrm flipH="1">
            <a:off x="144740" y="2515700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400" name="Oval 399"/>
          <p:cNvSpPr/>
          <p:nvPr/>
        </p:nvSpPr>
        <p:spPr>
          <a:xfrm>
            <a:off x="3388034" y="20103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1" name="Oval 400"/>
          <p:cNvSpPr/>
          <p:nvPr/>
        </p:nvSpPr>
        <p:spPr>
          <a:xfrm>
            <a:off x="1756773" y="109714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2" name="Oval 401"/>
          <p:cNvSpPr/>
          <p:nvPr/>
        </p:nvSpPr>
        <p:spPr>
          <a:xfrm>
            <a:off x="3149585" y="105539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3" name="Oval 402"/>
          <p:cNvSpPr/>
          <p:nvPr/>
        </p:nvSpPr>
        <p:spPr>
          <a:xfrm>
            <a:off x="2596612" y="23574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4" name="Oval 403"/>
          <p:cNvSpPr/>
          <p:nvPr/>
        </p:nvSpPr>
        <p:spPr>
          <a:xfrm>
            <a:off x="1873296" y="126777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5" name="Oval 404"/>
          <p:cNvSpPr/>
          <p:nvPr/>
        </p:nvSpPr>
        <p:spPr>
          <a:xfrm>
            <a:off x="3200049" y="154114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6" name="Oval 405"/>
          <p:cNvSpPr/>
          <p:nvPr/>
        </p:nvSpPr>
        <p:spPr>
          <a:xfrm>
            <a:off x="3630197" y="15543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3388034" y="11332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2655601" y="14248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3637778" y="124717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0" name="Oval 409"/>
          <p:cNvSpPr/>
          <p:nvPr/>
        </p:nvSpPr>
        <p:spPr>
          <a:xfrm>
            <a:off x="3540434" y="10819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1" name="Oval 410"/>
          <p:cNvSpPr/>
          <p:nvPr/>
        </p:nvSpPr>
        <p:spPr>
          <a:xfrm>
            <a:off x="3175148" y="23043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2" name="Oval 411"/>
          <p:cNvSpPr/>
          <p:nvPr/>
        </p:nvSpPr>
        <p:spPr>
          <a:xfrm>
            <a:off x="1082928" y="204646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3" name="Oval 412"/>
          <p:cNvSpPr/>
          <p:nvPr/>
        </p:nvSpPr>
        <p:spPr>
          <a:xfrm>
            <a:off x="3245405" y="12856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4" name="Oval 413"/>
          <p:cNvSpPr/>
          <p:nvPr/>
        </p:nvSpPr>
        <p:spPr>
          <a:xfrm>
            <a:off x="2866589" y="11224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5" name="Oval 414"/>
          <p:cNvSpPr/>
          <p:nvPr/>
        </p:nvSpPr>
        <p:spPr>
          <a:xfrm>
            <a:off x="2308985" y="19261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6" name="Oval 415"/>
          <p:cNvSpPr/>
          <p:nvPr/>
        </p:nvSpPr>
        <p:spPr>
          <a:xfrm>
            <a:off x="2889799" y="183471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7" name="Oval 416"/>
          <p:cNvSpPr/>
          <p:nvPr/>
        </p:nvSpPr>
        <p:spPr>
          <a:xfrm>
            <a:off x="3056910" y="13899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8" name="Oval 417"/>
          <p:cNvSpPr/>
          <p:nvPr/>
        </p:nvSpPr>
        <p:spPr>
          <a:xfrm>
            <a:off x="3056910" y="13899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19" name="Oval 418"/>
          <p:cNvSpPr/>
          <p:nvPr/>
        </p:nvSpPr>
        <p:spPr>
          <a:xfrm>
            <a:off x="3569887" y="22911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0" name="Oval 419"/>
          <p:cNvSpPr/>
          <p:nvPr/>
        </p:nvSpPr>
        <p:spPr>
          <a:xfrm>
            <a:off x="2691696" y="18932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1" name="Oval 420"/>
          <p:cNvSpPr/>
          <p:nvPr/>
        </p:nvSpPr>
        <p:spPr>
          <a:xfrm>
            <a:off x="3361710" y="16947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2" name="Oval 421"/>
          <p:cNvSpPr/>
          <p:nvPr/>
        </p:nvSpPr>
        <p:spPr>
          <a:xfrm>
            <a:off x="3558007" y="19046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3" name="Oval 422"/>
          <p:cNvSpPr/>
          <p:nvPr/>
        </p:nvSpPr>
        <p:spPr>
          <a:xfrm>
            <a:off x="2914281" y="15423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4" name="Oval 423"/>
          <p:cNvSpPr/>
          <p:nvPr/>
        </p:nvSpPr>
        <p:spPr>
          <a:xfrm>
            <a:off x="2914281" y="15423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5" name="Oval 424"/>
          <p:cNvSpPr/>
          <p:nvPr/>
        </p:nvSpPr>
        <p:spPr>
          <a:xfrm>
            <a:off x="3066681" y="16947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6" name="Oval 425"/>
          <p:cNvSpPr/>
          <p:nvPr/>
        </p:nvSpPr>
        <p:spPr>
          <a:xfrm>
            <a:off x="3066681" y="16947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7" name="Oval 426"/>
          <p:cNvSpPr/>
          <p:nvPr/>
        </p:nvSpPr>
        <p:spPr>
          <a:xfrm>
            <a:off x="3219081" y="18471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8" name="Oval 427"/>
          <p:cNvSpPr/>
          <p:nvPr/>
        </p:nvSpPr>
        <p:spPr>
          <a:xfrm>
            <a:off x="346664" y="23322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9" name="Oval 428"/>
          <p:cNvSpPr/>
          <p:nvPr/>
        </p:nvSpPr>
        <p:spPr>
          <a:xfrm>
            <a:off x="626472" y="16869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0" name="Oval 429"/>
          <p:cNvSpPr/>
          <p:nvPr/>
        </p:nvSpPr>
        <p:spPr>
          <a:xfrm>
            <a:off x="1452763" y="22630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1" name="Oval 430"/>
          <p:cNvSpPr/>
          <p:nvPr/>
        </p:nvSpPr>
        <p:spPr>
          <a:xfrm>
            <a:off x="1377957" y="10530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2" name="Oval 431"/>
          <p:cNvSpPr/>
          <p:nvPr/>
        </p:nvSpPr>
        <p:spPr>
          <a:xfrm>
            <a:off x="1878134" y="22630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3" name="Oval 432"/>
          <p:cNvSpPr/>
          <p:nvPr/>
        </p:nvSpPr>
        <p:spPr>
          <a:xfrm>
            <a:off x="1530357" y="12054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4" name="Oval 433"/>
          <p:cNvSpPr/>
          <p:nvPr/>
        </p:nvSpPr>
        <p:spPr>
          <a:xfrm>
            <a:off x="1185125" y="231874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5" name="Oval 434"/>
          <p:cNvSpPr/>
          <p:nvPr/>
        </p:nvSpPr>
        <p:spPr>
          <a:xfrm>
            <a:off x="1082928" y="10530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6" name="Oval 435"/>
          <p:cNvSpPr/>
          <p:nvPr/>
        </p:nvSpPr>
        <p:spPr>
          <a:xfrm>
            <a:off x="798947" y="18932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7" name="Oval 436"/>
          <p:cNvSpPr/>
          <p:nvPr/>
        </p:nvSpPr>
        <p:spPr>
          <a:xfrm>
            <a:off x="244272" y="15543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8" name="Oval 437"/>
          <p:cNvSpPr/>
          <p:nvPr/>
        </p:nvSpPr>
        <p:spPr>
          <a:xfrm>
            <a:off x="473909" y="19091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9" name="Oval 438"/>
          <p:cNvSpPr/>
          <p:nvPr/>
        </p:nvSpPr>
        <p:spPr>
          <a:xfrm>
            <a:off x="1604655" y="24020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0" name="Oval 439"/>
          <p:cNvSpPr/>
          <p:nvPr/>
        </p:nvSpPr>
        <p:spPr>
          <a:xfrm>
            <a:off x="894433" y="11572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1" name="Oval 440"/>
          <p:cNvSpPr/>
          <p:nvPr/>
        </p:nvSpPr>
        <p:spPr>
          <a:xfrm>
            <a:off x="535159" y="9972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2" name="Oval 441"/>
          <p:cNvSpPr/>
          <p:nvPr/>
        </p:nvSpPr>
        <p:spPr>
          <a:xfrm>
            <a:off x="317211" y="106104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3" name="Oval 442"/>
          <p:cNvSpPr/>
          <p:nvPr/>
        </p:nvSpPr>
        <p:spPr>
          <a:xfrm>
            <a:off x="379261" y="12595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4" name="Oval 443"/>
          <p:cNvSpPr/>
          <p:nvPr/>
        </p:nvSpPr>
        <p:spPr>
          <a:xfrm>
            <a:off x="633670" y="23673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5" name="Oval 444"/>
          <p:cNvSpPr/>
          <p:nvPr/>
        </p:nvSpPr>
        <p:spPr>
          <a:xfrm>
            <a:off x="577524" y="20667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6" name="Oval 445"/>
          <p:cNvSpPr/>
          <p:nvPr/>
        </p:nvSpPr>
        <p:spPr>
          <a:xfrm>
            <a:off x="751804" y="13096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7" name="Oval 446"/>
          <p:cNvSpPr/>
          <p:nvPr/>
        </p:nvSpPr>
        <p:spPr>
          <a:xfrm>
            <a:off x="1006795" y="179579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8" name="Oval 447"/>
          <p:cNvSpPr/>
          <p:nvPr/>
        </p:nvSpPr>
        <p:spPr>
          <a:xfrm>
            <a:off x="1230000" y="13096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9" name="Oval 448"/>
          <p:cNvSpPr/>
          <p:nvPr/>
        </p:nvSpPr>
        <p:spPr>
          <a:xfrm>
            <a:off x="1106532" y="15411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0" name="Oval 449"/>
          <p:cNvSpPr/>
          <p:nvPr/>
        </p:nvSpPr>
        <p:spPr>
          <a:xfrm>
            <a:off x="801563" y="9925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1" name="Oval 450"/>
          <p:cNvSpPr/>
          <p:nvPr/>
        </p:nvSpPr>
        <p:spPr>
          <a:xfrm>
            <a:off x="1239631" y="195021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2" name="Oval 451"/>
          <p:cNvSpPr/>
          <p:nvPr/>
        </p:nvSpPr>
        <p:spPr>
          <a:xfrm>
            <a:off x="2055146" y="10664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3" name="Oval 452"/>
          <p:cNvSpPr/>
          <p:nvPr/>
        </p:nvSpPr>
        <p:spPr>
          <a:xfrm>
            <a:off x="2280109" y="13578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4" name="Oval 453"/>
          <p:cNvSpPr/>
          <p:nvPr/>
        </p:nvSpPr>
        <p:spPr>
          <a:xfrm>
            <a:off x="1643359" y="9925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5" name="Oval 454"/>
          <p:cNvSpPr/>
          <p:nvPr/>
        </p:nvSpPr>
        <p:spPr>
          <a:xfrm>
            <a:off x="2451614" y="15772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6" name="Oval 455"/>
          <p:cNvSpPr/>
          <p:nvPr/>
        </p:nvSpPr>
        <p:spPr>
          <a:xfrm>
            <a:off x="1796969" y="15182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7" name="Oval 456"/>
          <p:cNvSpPr/>
          <p:nvPr/>
        </p:nvSpPr>
        <p:spPr>
          <a:xfrm>
            <a:off x="3354492" y="22104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8" name="Oval 457"/>
          <p:cNvSpPr/>
          <p:nvPr/>
        </p:nvSpPr>
        <p:spPr>
          <a:xfrm>
            <a:off x="2004185" y="14248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9" name="Oval 458"/>
          <p:cNvSpPr/>
          <p:nvPr/>
        </p:nvSpPr>
        <p:spPr>
          <a:xfrm>
            <a:off x="2861197" y="21938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0" name="Oval 459"/>
          <p:cNvSpPr/>
          <p:nvPr/>
        </p:nvSpPr>
        <p:spPr>
          <a:xfrm>
            <a:off x="1486535" y="18810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1" name="Oval 460"/>
          <p:cNvSpPr/>
          <p:nvPr/>
        </p:nvSpPr>
        <p:spPr>
          <a:xfrm>
            <a:off x="2308985" y="17296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2" name="Oval 461"/>
          <p:cNvSpPr/>
          <p:nvPr/>
        </p:nvSpPr>
        <p:spPr>
          <a:xfrm>
            <a:off x="1593105" y="143267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3" name="Oval 462"/>
          <p:cNvSpPr/>
          <p:nvPr/>
        </p:nvSpPr>
        <p:spPr>
          <a:xfrm>
            <a:off x="2493176" y="121344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4" name="Oval 463"/>
          <p:cNvSpPr/>
          <p:nvPr/>
        </p:nvSpPr>
        <p:spPr>
          <a:xfrm>
            <a:off x="828874" y="22465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5" name="Oval 464"/>
          <p:cNvSpPr/>
          <p:nvPr/>
        </p:nvSpPr>
        <p:spPr>
          <a:xfrm>
            <a:off x="2120490" y="18339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6" name="Oval 465"/>
          <p:cNvSpPr/>
          <p:nvPr/>
        </p:nvSpPr>
        <p:spPr>
          <a:xfrm>
            <a:off x="3030586" y="21278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7" name="Oval 466"/>
          <p:cNvSpPr/>
          <p:nvPr/>
        </p:nvSpPr>
        <p:spPr>
          <a:xfrm>
            <a:off x="1401635" y="158241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8" name="Oval 467"/>
          <p:cNvSpPr/>
          <p:nvPr/>
        </p:nvSpPr>
        <p:spPr>
          <a:xfrm>
            <a:off x="2560517" y="17715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69" name="Oval 468"/>
          <p:cNvSpPr/>
          <p:nvPr/>
        </p:nvSpPr>
        <p:spPr>
          <a:xfrm>
            <a:off x="2425290" y="21387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0" name="Oval 469"/>
          <p:cNvSpPr/>
          <p:nvPr/>
        </p:nvSpPr>
        <p:spPr>
          <a:xfrm>
            <a:off x="1783656" y="173543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1" name="Oval 470"/>
          <p:cNvSpPr/>
          <p:nvPr/>
        </p:nvSpPr>
        <p:spPr>
          <a:xfrm>
            <a:off x="1977861" y="19863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2" name="Oval 471"/>
          <p:cNvSpPr/>
          <p:nvPr/>
        </p:nvSpPr>
        <p:spPr>
          <a:xfrm>
            <a:off x="1674332" y="20049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3" name="Oval 472"/>
          <p:cNvSpPr/>
          <p:nvPr/>
        </p:nvSpPr>
        <p:spPr>
          <a:xfrm>
            <a:off x="2130261" y="21387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4" name="Oval 473"/>
          <p:cNvSpPr/>
          <p:nvPr/>
        </p:nvSpPr>
        <p:spPr>
          <a:xfrm>
            <a:off x="2130261" y="21387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5" name="Oval 474"/>
          <p:cNvSpPr/>
          <p:nvPr/>
        </p:nvSpPr>
        <p:spPr>
          <a:xfrm>
            <a:off x="2282661" y="22911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6" name="Oval 475"/>
          <p:cNvSpPr/>
          <p:nvPr/>
        </p:nvSpPr>
        <p:spPr>
          <a:xfrm>
            <a:off x="845186" y="153713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7" name="Oval 476"/>
          <p:cNvSpPr/>
          <p:nvPr/>
        </p:nvSpPr>
        <p:spPr>
          <a:xfrm>
            <a:off x="2643243" y="212646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8" name="Oval 477"/>
          <p:cNvSpPr/>
          <p:nvPr/>
        </p:nvSpPr>
        <p:spPr>
          <a:xfrm>
            <a:off x="3540434" y="21627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79" name="Oval 478"/>
          <p:cNvSpPr/>
          <p:nvPr/>
        </p:nvSpPr>
        <p:spPr>
          <a:xfrm>
            <a:off x="2628140" y="10610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0" name="Oval 479"/>
          <p:cNvSpPr/>
          <p:nvPr/>
        </p:nvSpPr>
        <p:spPr>
          <a:xfrm>
            <a:off x="1464872" y="206411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1" name="Oval 480"/>
          <p:cNvSpPr/>
          <p:nvPr/>
        </p:nvSpPr>
        <p:spPr>
          <a:xfrm>
            <a:off x="1238280" y="112120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2" name="Oval 481"/>
          <p:cNvSpPr/>
          <p:nvPr/>
        </p:nvSpPr>
        <p:spPr>
          <a:xfrm>
            <a:off x="1992039" y="17055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3" name="Oval 482"/>
          <p:cNvSpPr/>
          <p:nvPr/>
        </p:nvSpPr>
        <p:spPr>
          <a:xfrm>
            <a:off x="3497697" y="130056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4" name="Oval 483"/>
          <p:cNvSpPr/>
          <p:nvPr/>
        </p:nvSpPr>
        <p:spPr>
          <a:xfrm>
            <a:off x="790996" y="203881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5" name="Oval 484"/>
          <p:cNvSpPr/>
          <p:nvPr/>
        </p:nvSpPr>
        <p:spPr>
          <a:xfrm>
            <a:off x="280453" y="209036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6" name="Oval 485"/>
          <p:cNvSpPr/>
          <p:nvPr/>
        </p:nvSpPr>
        <p:spPr>
          <a:xfrm>
            <a:off x="3481536" y="168953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7" name="Oval 486"/>
          <p:cNvSpPr/>
          <p:nvPr/>
        </p:nvSpPr>
        <p:spPr>
          <a:xfrm>
            <a:off x="1210570" y="171217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8" name="Oval 487"/>
          <p:cNvSpPr/>
          <p:nvPr/>
        </p:nvSpPr>
        <p:spPr>
          <a:xfrm>
            <a:off x="2848658" y="133174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89" name="Oval 488"/>
          <p:cNvSpPr/>
          <p:nvPr/>
        </p:nvSpPr>
        <p:spPr>
          <a:xfrm>
            <a:off x="3345009" y="100971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0" name="Oval 489"/>
          <p:cNvSpPr/>
          <p:nvPr/>
        </p:nvSpPr>
        <p:spPr>
          <a:xfrm>
            <a:off x="2167156" y="159300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1" name="Oval 490"/>
          <p:cNvSpPr/>
          <p:nvPr/>
        </p:nvSpPr>
        <p:spPr>
          <a:xfrm>
            <a:off x="3361710" y="141514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2" name="Oval 491"/>
          <p:cNvSpPr/>
          <p:nvPr/>
        </p:nvSpPr>
        <p:spPr>
          <a:xfrm>
            <a:off x="1048807" y="130961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3" name="Oval 492"/>
          <p:cNvSpPr/>
          <p:nvPr/>
        </p:nvSpPr>
        <p:spPr>
          <a:xfrm>
            <a:off x="2166356" y="23635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4" name="Oval 493"/>
          <p:cNvSpPr/>
          <p:nvPr/>
        </p:nvSpPr>
        <p:spPr>
          <a:xfrm>
            <a:off x="973273" y="22826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5" name="Oval 494"/>
          <p:cNvSpPr/>
          <p:nvPr/>
        </p:nvSpPr>
        <p:spPr>
          <a:xfrm>
            <a:off x="2822115" y="23312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6" name="Oval 495"/>
          <p:cNvSpPr/>
          <p:nvPr/>
        </p:nvSpPr>
        <p:spPr>
          <a:xfrm>
            <a:off x="557837" y="136405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7" name="Oval 496"/>
          <p:cNvSpPr/>
          <p:nvPr/>
        </p:nvSpPr>
        <p:spPr>
          <a:xfrm>
            <a:off x="353306" y="17687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8" name="Oval 497"/>
          <p:cNvSpPr/>
          <p:nvPr/>
        </p:nvSpPr>
        <p:spPr>
          <a:xfrm>
            <a:off x="2338142" y="100373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99" name="Oval 498"/>
          <p:cNvSpPr/>
          <p:nvPr/>
        </p:nvSpPr>
        <p:spPr>
          <a:xfrm>
            <a:off x="1889406" y="211539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0" name="Oval 499"/>
          <p:cNvSpPr/>
          <p:nvPr/>
        </p:nvSpPr>
        <p:spPr>
          <a:xfrm>
            <a:off x="2861197" y="197441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1" name="Rectangle 500"/>
          <p:cNvSpPr/>
          <p:nvPr/>
        </p:nvSpPr>
        <p:spPr>
          <a:xfrm>
            <a:off x="4212169" y="1432674"/>
            <a:ext cx="3667567" cy="106968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2" name="Oval 501"/>
          <p:cNvSpPr/>
          <p:nvPr/>
        </p:nvSpPr>
        <p:spPr>
          <a:xfrm>
            <a:off x="7434059" y="20076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3" name="Oval 502"/>
          <p:cNvSpPr/>
          <p:nvPr/>
        </p:nvSpPr>
        <p:spPr>
          <a:xfrm>
            <a:off x="5694236" y="21716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4" name="Oval 503"/>
          <p:cNvSpPr/>
          <p:nvPr/>
        </p:nvSpPr>
        <p:spPr>
          <a:xfrm>
            <a:off x="6642637" y="23547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5" name="Oval 504"/>
          <p:cNvSpPr/>
          <p:nvPr/>
        </p:nvSpPr>
        <p:spPr>
          <a:xfrm>
            <a:off x="6067608" y="220672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6" name="Oval 505"/>
          <p:cNvSpPr/>
          <p:nvPr/>
        </p:nvSpPr>
        <p:spPr>
          <a:xfrm>
            <a:off x="7246074" y="153844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7" name="Oval 506"/>
          <p:cNvSpPr/>
          <p:nvPr/>
        </p:nvSpPr>
        <p:spPr>
          <a:xfrm>
            <a:off x="7676222" y="15516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7221173" y="23016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09" name="Oval 508"/>
          <p:cNvSpPr/>
          <p:nvPr/>
        </p:nvSpPr>
        <p:spPr>
          <a:xfrm>
            <a:off x="5128953" y="204376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0" name="Oval 509"/>
          <p:cNvSpPr/>
          <p:nvPr/>
        </p:nvSpPr>
        <p:spPr>
          <a:xfrm>
            <a:off x="6355010" y="19234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1" name="Oval 510"/>
          <p:cNvSpPr/>
          <p:nvPr/>
        </p:nvSpPr>
        <p:spPr>
          <a:xfrm>
            <a:off x="6935824" y="183201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2" name="Oval 511"/>
          <p:cNvSpPr/>
          <p:nvPr/>
        </p:nvSpPr>
        <p:spPr>
          <a:xfrm>
            <a:off x="6676618" y="15117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3" name="Oval 512"/>
          <p:cNvSpPr/>
          <p:nvPr/>
        </p:nvSpPr>
        <p:spPr>
          <a:xfrm>
            <a:off x="7689206" y="22951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4" name="Oval 513"/>
          <p:cNvSpPr/>
          <p:nvPr/>
        </p:nvSpPr>
        <p:spPr>
          <a:xfrm>
            <a:off x="6737721" y="18905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5" name="Oval 514"/>
          <p:cNvSpPr/>
          <p:nvPr/>
        </p:nvSpPr>
        <p:spPr>
          <a:xfrm>
            <a:off x="7407735" y="16920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6" name="Oval 515"/>
          <p:cNvSpPr/>
          <p:nvPr/>
        </p:nvSpPr>
        <p:spPr>
          <a:xfrm>
            <a:off x="7604032" y="19019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7" name="Oval 516"/>
          <p:cNvSpPr/>
          <p:nvPr/>
        </p:nvSpPr>
        <p:spPr>
          <a:xfrm>
            <a:off x="6960306" y="15396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8" name="Oval 517"/>
          <p:cNvSpPr/>
          <p:nvPr/>
        </p:nvSpPr>
        <p:spPr>
          <a:xfrm>
            <a:off x="6960306" y="15396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19" name="Oval 518"/>
          <p:cNvSpPr/>
          <p:nvPr/>
        </p:nvSpPr>
        <p:spPr>
          <a:xfrm>
            <a:off x="7112706" y="16920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0" name="Oval 519"/>
          <p:cNvSpPr/>
          <p:nvPr/>
        </p:nvSpPr>
        <p:spPr>
          <a:xfrm>
            <a:off x="7112706" y="16920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1" name="Oval 520"/>
          <p:cNvSpPr/>
          <p:nvPr/>
        </p:nvSpPr>
        <p:spPr>
          <a:xfrm>
            <a:off x="7265106" y="18444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2" name="Oval 521"/>
          <p:cNvSpPr/>
          <p:nvPr/>
        </p:nvSpPr>
        <p:spPr>
          <a:xfrm>
            <a:off x="4392689" y="23295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3" name="Oval 522"/>
          <p:cNvSpPr/>
          <p:nvPr/>
        </p:nvSpPr>
        <p:spPr>
          <a:xfrm>
            <a:off x="4672497" y="16842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4" name="Oval 523"/>
          <p:cNvSpPr/>
          <p:nvPr/>
        </p:nvSpPr>
        <p:spPr>
          <a:xfrm>
            <a:off x="5498788" y="22603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5" name="Oval 524"/>
          <p:cNvSpPr/>
          <p:nvPr/>
        </p:nvSpPr>
        <p:spPr>
          <a:xfrm>
            <a:off x="5924159" y="22603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6" name="Oval 525"/>
          <p:cNvSpPr/>
          <p:nvPr/>
        </p:nvSpPr>
        <p:spPr>
          <a:xfrm>
            <a:off x="5231150" y="231604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7" name="Oval 526"/>
          <p:cNvSpPr/>
          <p:nvPr/>
        </p:nvSpPr>
        <p:spPr>
          <a:xfrm>
            <a:off x="4844972" y="18905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8" name="Oval 527"/>
          <p:cNvSpPr/>
          <p:nvPr/>
        </p:nvSpPr>
        <p:spPr>
          <a:xfrm>
            <a:off x="4290297" y="15516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29" name="Oval 528"/>
          <p:cNvSpPr/>
          <p:nvPr/>
        </p:nvSpPr>
        <p:spPr>
          <a:xfrm>
            <a:off x="4519934" y="19064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0" name="Oval 529"/>
          <p:cNvSpPr/>
          <p:nvPr/>
        </p:nvSpPr>
        <p:spPr>
          <a:xfrm>
            <a:off x="5650680" y="23993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1" name="Oval 530"/>
          <p:cNvSpPr/>
          <p:nvPr/>
        </p:nvSpPr>
        <p:spPr>
          <a:xfrm>
            <a:off x="4679695" y="23646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2" name="Oval 531"/>
          <p:cNvSpPr/>
          <p:nvPr/>
        </p:nvSpPr>
        <p:spPr>
          <a:xfrm>
            <a:off x="4623549" y="20640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3" name="Oval 532"/>
          <p:cNvSpPr/>
          <p:nvPr/>
        </p:nvSpPr>
        <p:spPr>
          <a:xfrm>
            <a:off x="5152557" y="153844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4" name="Oval 533"/>
          <p:cNvSpPr/>
          <p:nvPr/>
        </p:nvSpPr>
        <p:spPr>
          <a:xfrm>
            <a:off x="5285656" y="194751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5" name="Oval 534"/>
          <p:cNvSpPr/>
          <p:nvPr/>
        </p:nvSpPr>
        <p:spPr>
          <a:xfrm>
            <a:off x="6497639" y="15745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6" name="Oval 535"/>
          <p:cNvSpPr/>
          <p:nvPr/>
        </p:nvSpPr>
        <p:spPr>
          <a:xfrm>
            <a:off x="5842994" y="15155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7" name="Oval 536"/>
          <p:cNvSpPr/>
          <p:nvPr/>
        </p:nvSpPr>
        <p:spPr>
          <a:xfrm>
            <a:off x="7400517" y="22077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8" name="Oval 537"/>
          <p:cNvSpPr/>
          <p:nvPr/>
        </p:nvSpPr>
        <p:spPr>
          <a:xfrm>
            <a:off x="6907222" y="21911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39" name="Oval 538"/>
          <p:cNvSpPr/>
          <p:nvPr/>
        </p:nvSpPr>
        <p:spPr>
          <a:xfrm>
            <a:off x="5532560" y="18783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0" name="Oval 539"/>
          <p:cNvSpPr/>
          <p:nvPr/>
        </p:nvSpPr>
        <p:spPr>
          <a:xfrm>
            <a:off x="6355010" y="172693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1" name="Oval 540"/>
          <p:cNvSpPr/>
          <p:nvPr/>
        </p:nvSpPr>
        <p:spPr>
          <a:xfrm>
            <a:off x="4874899" y="22438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2" name="Oval 541"/>
          <p:cNvSpPr/>
          <p:nvPr/>
        </p:nvSpPr>
        <p:spPr>
          <a:xfrm>
            <a:off x="7076611" y="21251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3" name="Oval 542"/>
          <p:cNvSpPr/>
          <p:nvPr/>
        </p:nvSpPr>
        <p:spPr>
          <a:xfrm>
            <a:off x="5447660" y="157971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4" name="Oval 543"/>
          <p:cNvSpPr/>
          <p:nvPr/>
        </p:nvSpPr>
        <p:spPr>
          <a:xfrm>
            <a:off x="6471315" y="2136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5" name="Oval 544"/>
          <p:cNvSpPr/>
          <p:nvPr/>
        </p:nvSpPr>
        <p:spPr>
          <a:xfrm>
            <a:off x="5829681" y="173273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6" name="Oval 545"/>
          <p:cNvSpPr/>
          <p:nvPr/>
        </p:nvSpPr>
        <p:spPr>
          <a:xfrm>
            <a:off x="6023886" y="19836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7" name="Oval 546"/>
          <p:cNvSpPr/>
          <p:nvPr/>
        </p:nvSpPr>
        <p:spPr>
          <a:xfrm>
            <a:off x="5720357" y="20022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8" name="Oval 547"/>
          <p:cNvSpPr/>
          <p:nvPr/>
        </p:nvSpPr>
        <p:spPr>
          <a:xfrm>
            <a:off x="6176286" y="2136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49" name="Oval 548"/>
          <p:cNvSpPr/>
          <p:nvPr/>
        </p:nvSpPr>
        <p:spPr>
          <a:xfrm>
            <a:off x="6176286" y="2136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0" name="Oval 549"/>
          <p:cNvSpPr/>
          <p:nvPr/>
        </p:nvSpPr>
        <p:spPr>
          <a:xfrm>
            <a:off x="6328686" y="22884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1" name="Oval 550"/>
          <p:cNvSpPr/>
          <p:nvPr/>
        </p:nvSpPr>
        <p:spPr>
          <a:xfrm>
            <a:off x="4891211" y="153443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2" name="Oval 551"/>
          <p:cNvSpPr/>
          <p:nvPr/>
        </p:nvSpPr>
        <p:spPr>
          <a:xfrm>
            <a:off x="6689268" y="212376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3" name="Oval 552"/>
          <p:cNvSpPr/>
          <p:nvPr/>
        </p:nvSpPr>
        <p:spPr>
          <a:xfrm>
            <a:off x="7586459" y="21600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4" name="Oval 553"/>
          <p:cNvSpPr/>
          <p:nvPr/>
        </p:nvSpPr>
        <p:spPr>
          <a:xfrm>
            <a:off x="6718456" y="165460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5" name="Oval 554"/>
          <p:cNvSpPr/>
          <p:nvPr/>
        </p:nvSpPr>
        <p:spPr>
          <a:xfrm>
            <a:off x="5510897" y="206141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6" name="Oval 555"/>
          <p:cNvSpPr/>
          <p:nvPr/>
        </p:nvSpPr>
        <p:spPr>
          <a:xfrm>
            <a:off x="5052644" y="175970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7" name="Oval 556"/>
          <p:cNvSpPr/>
          <p:nvPr/>
        </p:nvSpPr>
        <p:spPr>
          <a:xfrm>
            <a:off x="6038064" y="17028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8" name="Oval 557"/>
          <p:cNvSpPr/>
          <p:nvPr/>
        </p:nvSpPr>
        <p:spPr>
          <a:xfrm>
            <a:off x="6195281" y="188050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59" name="Oval 558"/>
          <p:cNvSpPr/>
          <p:nvPr/>
        </p:nvSpPr>
        <p:spPr>
          <a:xfrm>
            <a:off x="4837021" y="203611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0" name="Oval 559"/>
          <p:cNvSpPr/>
          <p:nvPr/>
        </p:nvSpPr>
        <p:spPr>
          <a:xfrm>
            <a:off x="4326478" y="208766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1" name="Oval 560"/>
          <p:cNvSpPr/>
          <p:nvPr/>
        </p:nvSpPr>
        <p:spPr>
          <a:xfrm>
            <a:off x="6563489" y="195805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2" name="Oval 561"/>
          <p:cNvSpPr/>
          <p:nvPr/>
        </p:nvSpPr>
        <p:spPr>
          <a:xfrm>
            <a:off x="7527561" y="168683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3" name="Oval 562"/>
          <p:cNvSpPr/>
          <p:nvPr/>
        </p:nvSpPr>
        <p:spPr>
          <a:xfrm>
            <a:off x="5256595" y="170947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4" name="Oval 563"/>
          <p:cNvSpPr/>
          <p:nvPr/>
        </p:nvSpPr>
        <p:spPr>
          <a:xfrm>
            <a:off x="6795950" y="176886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5" name="Oval 564"/>
          <p:cNvSpPr/>
          <p:nvPr/>
        </p:nvSpPr>
        <p:spPr>
          <a:xfrm>
            <a:off x="5888064" y="185126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6" name="Oval 565"/>
          <p:cNvSpPr/>
          <p:nvPr/>
        </p:nvSpPr>
        <p:spPr>
          <a:xfrm>
            <a:off x="7105990" y="19381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7" name="Oval 566"/>
          <p:cNvSpPr/>
          <p:nvPr/>
        </p:nvSpPr>
        <p:spPr>
          <a:xfrm>
            <a:off x="5291414" y="215205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8" name="Oval 567"/>
          <p:cNvSpPr/>
          <p:nvPr/>
        </p:nvSpPr>
        <p:spPr>
          <a:xfrm>
            <a:off x="6213181" y="159030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69" name="Oval 568"/>
          <p:cNvSpPr/>
          <p:nvPr/>
        </p:nvSpPr>
        <p:spPr>
          <a:xfrm>
            <a:off x="5626175" y="17347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0" name="Oval 569"/>
          <p:cNvSpPr/>
          <p:nvPr/>
        </p:nvSpPr>
        <p:spPr>
          <a:xfrm>
            <a:off x="4999012" y="196523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1" name="Oval 570"/>
          <p:cNvSpPr/>
          <p:nvPr/>
        </p:nvSpPr>
        <p:spPr>
          <a:xfrm>
            <a:off x="7434059" y="236731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2" name="Oval 571"/>
          <p:cNvSpPr/>
          <p:nvPr/>
        </p:nvSpPr>
        <p:spPr>
          <a:xfrm>
            <a:off x="7425053" y="146895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5575928" y="156237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4" name="Oval 573"/>
          <p:cNvSpPr/>
          <p:nvPr/>
        </p:nvSpPr>
        <p:spPr>
          <a:xfrm>
            <a:off x="6212381" y="23608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5" name="Oval 574"/>
          <p:cNvSpPr/>
          <p:nvPr/>
        </p:nvSpPr>
        <p:spPr>
          <a:xfrm>
            <a:off x="5019298" y="22799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6" name="Oval 575"/>
          <p:cNvSpPr/>
          <p:nvPr/>
        </p:nvSpPr>
        <p:spPr>
          <a:xfrm>
            <a:off x="6868140" y="23285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7" name="Oval 576"/>
          <p:cNvSpPr/>
          <p:nvPr/>
        </p:nvSpPr>
        <p:spPr>
          <a:xfrm>
            <a:off x="4587454" y="148531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8" name="Oval 577"/>
          <p:cNvSpPr/>
          <p:nvPr/>
        </p:nvSpPr>
        <p:spPr>
          <a:xfrm>
            <a:off x="4399331" y="17660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79" name="Oval 578"/>
          <p:cNvSpPr/>
          <p:nvPr/>
        </p:nvSpPr>
        <p:spPr>
          <a:xfrm>
            <a:off x="4518299" y="222424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0" name="Oval 579"/>
          <p:cNvSpPr/>
          <p:nvPr/>
        </p:nvSpPr>
        <p:spPr>
          <a:xfrm>
            <a:off x="6526203" y="182978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1" name="Oval 580"/>
          <p:cNvSpPr/>
          <p:nvPr/>
        </p:nvSpPr>
        <p:spPr>
          <a:xfrm>
            <a:off x="5935431" y="211269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2" name="Oval 581"/>
          <p:cNvSpPr/>
          <p:nvPr/>
        </p:nvSpPr>
        <p:spPr>
          <a:xfrm>
            <a:off x="6907222" y="197171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3" name="Oval 582"/>
          <p:cNvSpPr/>
          <p:nvPr/>
        </p:nvSpPr>
        <p:spPr>
          <a:xfrm>
            <a:off x="1953470" y="238400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4" name="Oval 583"/>
          <p:cNvSpPr/>
          <p:nvPr/>
        </p:nvSpPr>
        <p:spPr>
          <a:xfrm>
            <a:off x="2979683" y="10045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5" name="Oval 584"/>
          <p:cNvSpPr/>
          <p:nvPr/>
        </p:nvSpPr>
        <p:spPr>
          <a:xfrm>
            <a:off x="1423403" y="141869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6" name="Oval 585"/>
          <p:cNvSpPr/>
          <p:nvPr/>
        </p:nvSpPr>
        <p:spPr>
          <a:xfrm>
            <a:off x="2457024" y="191659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7" name="Oval 586"/>
          <p:cNvSpPr/>
          <p:nvPr/>
        </p:nvSpPr>
        <p:spPr>
          <a:xfrm>
            <a:off x="648305" y="116933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8" name="Oval 587"/>
          <p:cNvSpPr/>
          <p:nvPr/>
        </p:nvSpPr>
        <p:spPr>
          <a:xfrm>
            <a:off x="5686775" y="149018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89" name="Oval 588"/>
          <p:cNvSpPr/>
          <p:nvPr/>
        </p:nvSpPr>
        <p:spPr>
          <a:xfrm>
            <a:off x="7699404" y="179579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0" name="Oval 589"/>
          <p:cNvSpPr/>
          <p:nvPr/>
        </p:nvSpPr>
        <p:spPr>
          <a:xfrm>
            <a:off x="6019311" y="237473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1" name="Oval 590"/>
          <p:cNvSpPr/>
          <p:nvPr/>
        </p:nvSpPr>
        <p:spPr>
          <a:xfrm>
            <a:off x="6347007" y="149655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2" name="Oval 591"/>
          <p:cNvSpPr/>
          <p:nvPr/>
        </p:nvSpPr>
        <p:spPr>
          <a:xfrm>
            <a:off x="7266613" y="208047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3" name="Oval 592"/>
          <p:cNvSpPr/>
          <p:nvPr/>
        </p:nvSpPr>
        <p:spPr>
          <a:xfrm>
            <a:off x="11252426" y="240401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9780677" y="21716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5" name="Oval 594"/>
          <p:cNvSpPr/>
          <p:nvPr/>
        </p:nvSpPr>
        <p:spPr>
          <a:xfrm>
            <a:off x="10729078" y="235476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6" name="Oval 595"/>
          <p:cNvSpPr/>
          <p:nvPr/>
        </p:nvSpPr>
        <p:spPr>
          <a:xfrm>
            <a:off x="10154049" y="220672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7" name="Oval 596"/>
          <p:cNvSpPr/>
          <p:nvPr/>
        </p:nvSpPr>
        <p:spPr>
          <a:xfrm>
            <a:off x="11336123" y="164668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8" name="Oval 597"/>
          <p:cNvSpPr/>
          <p:nvPr/>
        </p:nvSpPr>
        <p:spPr>
          <a:xfrm>
            <a:off x="11537555" y="19995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599" name="Oval 598"/>
          <p:cNvSpPr/>
          <p:nvPr/>
        </p:nvSpPr>
        <p:spPr>
          <a:xfrm>
            <a:off x="11307614" y="23016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0" name="Oval 599"/>
          <p:cNvSpPr/>
          <p:nvPr/>
        </p:nvSpPr>
        <p:spPr>
          <a:xfrm>
            <a:off x="9215394" y="204376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1" name="Oval 600"/>
          <p:cNvSpPr/>
          <p:nvPr/>
        </p:nvSpPr>
        <p:spPr>
          <a:xfrm>
            <a:off x="10441451" y="19234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2" name="Oval 601"/>
          <p:cNvSpPr/>
          <p:nvPr/>
        </p:nvSpPr>
        <p:spPr>
          <a:xfrm>
            <a:off x="11105229" y="239694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3" name="Oval 602"/>
          <p:cNvSpPr/>
          <p:nvPr/>
        </p:nvSpPr>
        <p:spPr>
          <a:xfrm>
            <a:off x="11775647" y="229512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4" name="Oval 603"/>
          <p:cNvSpPr/>
          <p:nvPr/>
        </p:nvSpPr>
        <p:spPr>
          <a:xfrm>
            <a:off x="10824162" y="18905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5" name="Oval 604"/>
          <p:cNvSpPr/>
          <p:nvPr/>
        </p:nvSpPr>
        <p:spPr>
          <a:xfrm>
            <a:off x="11690473" y="190197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6" name="Oval 605"/>
          <p:cNvSpPr/>
          <p:nvPr/>
        </p:nvSpPr>
        <p:spPr>
          <a:xfrm>
            <a:off x="11199147" y="16920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7" name="Oval 606"/>
          <p:cNvSpPr/>
          <p:nvPr/>
        </p:nvSpPr>
        <p:spPr>
          <a:xfrm>
            <a:off x="11199147" y="16920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8" name="Oval 607"/>
          <p:cNvSpPr/>
          <p:nvPr/>
        </p:nvSpPr>
        <p:spPr>
          <a:xfrm>
            <a:off x="8479130" y="232950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09" name="Oval 608"/>
          <p:cNvSpPr/>
          <p:nvPr/>
        </p:nvSpPr>
        <p:spPr>
          <a:xfrm>
            <a:off x="9121364" y="214446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0" name="Oval 609"/>
          <p:cNvSpPr/>
          <p:nvPr/>
        </p:nvSpPr>
        <p:spPr>
          <a:xfrm>
            <a:off x="9585229" y="22603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1" name="Oval 610"/>
          <p:cNvSpPr/>
          <p:nvPr/>
        </p:nvSpPr>
        <p:spPr>
          <a:xfrm>
            <a:off x="10010600" y="226033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2" name="Oval 611"/>
          <p:cNvSpPr/>
          <p:nvPr/>
        </p:nvSpPr>
        <p:spPr>
          <a:xfrm>
            <a:off x="9317591" y="231604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3" name="Oval 612"/>
          <p:cNvSpPr/>
          <p:nvPr/>
        </p:nvSpPr>
        <p:spPr>
          <a:xfrm>
            <a:off x="8931413" y="18905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4" name="Oval 613"/>
          <p:cNvSpPr/>
          <p:nvPr/>
        </p:nvSpPr>
        <p:spPr>
          <a:xfrm>
            <a:off x="8384026" y="16868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5" name="Oval 614"/>
          <p:cNvSpPr/>
          <p:nvPr/>
        </p:nvSpPr>
        <p:spPr>
          <a:xfrm>
            <a:off x="8606375" y="19064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6" name="Oval 615"/>
          <p:cNvSpPr/>
          <p:nvPr/>
        </p:nvSpPr>
        <p:spPr>
          <a:xfrm>
            <a:off x="9737121" y="23993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7" name="Oval 616"/>
          <p:cNvSpPr/>
          <p:nvPr/>
        </p:nvSpPr>
        <p:spPr>
          <a:xfrm>
            <a:off x="8766136" y="23646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8" name="Oval 617"/>
          <p:cNvSpPr/>
          <p:nvPr/>
        </p:nvSpPr>
        <p:spPr>
          <a:xfrm>
            <a:off x="8709990" y="20640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19" name="Oval 618"/>
          <p:cNvSpPr/>
          <p:nvPr/>
        </p:nvSpPr>
        <p:spPr>
          <a:xfrm>
            <a:off x="9372097" y="194751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0" name="Oval 619"/>
          <p:cNvSpPr/>
          <p:nvPr/>
        </p:nvSpPr>
        <p:spPr>
          <a:xfrm>
            <a:off x="10599284" y="17167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1" name="Oval 620"/>
          <p:cNvSpPr/>
          <p:nvPr/>
        </p:nvSpPr>
        <p:spPr>
          <a:xfrm>
            <a:off x="11486958" y="22077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2" name="Oval 621"/>
          <p:cNvSpPr/>
          <p:nvPr/>
        </p:nvSpPr>
        <p:spPr>
          <a:xfrm>
            <a:off x="10993663" y="21911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3" name="Oval 622"/>
          <p:cNvSpPr/>
          <p:nvPr/>
        </p:nvSpPr>
        <p:spPr>
          <a:xfrm>
            <a:off x="9618939" y="19355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4" name="Oval 623"/>
          <p:cNvSpPr/>
          <p:nvPr/>
        </p:nvSpPr>
        <p:spPr>
          <a:xfrm>
            <a:off x="8961340" y="22438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5" name="Oval 624"/>
          <p:cNvSpPr/>
          <p:nvPr/>
        </p:nvSpPr>
        <p:spPr>
          <a:xfrm>
            <a:off x="11163052" y="21251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6" name="Oval 625"/>
          <p:cNvSpPr/>
          <p:nvPr/>
        </p:nvSpPr>
        <p:spPr>
          <a:xfrm>
            <a:off x="9411428" y="17603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7" name="Oval 626"/>
          <p:cNvSpPr/>
          <p:nvPr/>
        </p:nvSpPr>
        <p:spPr>
          <a:xfrm>
            <a:off x="10557756" y="2136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8" name="Oval 627"/>
          <p:cNvSpPr/>
          <p:nvPr/>
        </p:nvSpPr>
        <p:spPr>
          <a:xfrm>
            <a:off x="9916122" y="173273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29" name="Oval 628"/>
          <p:cNvSpPr/>
          <p:nvPr/>
        </p:nvSpPr>
        <p:spPr>
          <a:xfrm>
            <a:off x="10110327" y="19836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0" name="Oval 629"/>
          <p:cNvSpPr/>
          <p:nvPr/>
        </p:nvSpPr>
        <p:spPr>
          <a:xfrm>
            <a:off x="9806798" y="200229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1" name="Oval 630"/>
          <p:cNvSpPr/>
          <p:nvPr/>
        </p:nvSpPr>
        <p:spPr>
          <a:xfrm>
            <a:off x="10262727" y="2136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2" name="Oval 631"/>
          <p:cNvSpPr/>
          <p:nvPr/>
        </p:nvSpPr>
        <p:spPr>
          <a:xfrm>
            <a:off x="10262727" y="2136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3" name="Oval 632"/>
          <p:cNvSpPr/>
          <p:nvPr/>
        </p:nvSpPr>
        <p:spPr>
          <a:xfrm>
            <a:off x="10415127" y="22884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4" name="Oval 633"/>
          <p:cNvSpPr/>
          <p:nvPr/>
        </p:nvSpPr>
        <p:spPr>
          <a:xfrm>
            <a:off x="8977985" y="172313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5" name="Oval 634"/>
          <p:cNvSpPr/>
          <p:nvPr/>
        </p:nvSpPr>
        <p:spPr>
          <a:xfrm>
            <a:off x="10775709" y="212376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6" name="Oval 635"/>
          <p:cNvSpPr/>
          <p:nvPr/>
        </p:nvSpPr>
        <p:spPr>
          <a:xfrm>
            <a:off x="11023612" y="166574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7" name="Oval 636"/>
          <p:cNvSpPr/>
          <p:nvPr/>
        </p:nvSpPr>
        <p:spPr>
          <a:xfrm>
            <a:off x="10711325" y="173865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8" name="Oval 637"/>
          <p:cNvSpPr/>
          <p:nvPr/>
        </p:nvSpPr>
        <p:spPr>
          <a:xfrm>
            <a:off x="9597338" y="206141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39" name="Oval 638"/>
          <p:cNvSpPr/>
          <p:nvPr/>
        </p:nvSpPr>
        <p:spPr>
          <a:xfrm>
            <a:off x="8783021" y="168683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0" name="Oval 639"/>
          <p:cNvSpPr/>
          <p:nvPr/>
        </p:nvSpPr>
        <p:spPr>
          <a:xfrm>
            <a:off x="10087843" y="168018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1" name="Oval 640"/>
          <p:cNvSpPr/>
          <p:nvPr/>
        </p:nvSpPr>
        <p:spPr>
          <a:xfrm>
            <a:off x="11416856" y="181084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2" name="Oval 641"/>
          <p:cNvSpPr/>
          <p:nvPr/>
        </p:nvSpPr>
        <p:spPr>
          <a:xfrm>
            <a:off x="8923462" y="203611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3" name="Oval 642"/>
          <p:cNvSpPr/>
          <p:nvPr/>
        </p:nvSpPr>
        <p:spPr>
          <a:xfrm>
            <a:off x="8412919" y="208766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4" name="Oval 643"/>
          <p:cNvSpPr/>
          <p:nvPr/>
        </p:nvSpPr>
        <p:spPr>
          <a:xfrm>
            <a:off x="10649930" y="195805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5" name="Oval 644"/>
          <p:cNvSpPr/>
          <p:nvPr/>
        </p:nvSpPr>
        <p:spPr>
          <a:xfrm>
            <a:off x="11614002" y="168683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6" name="Oval 645"/>
          <p:cNvSpPr/>
          <p:nvPr/>
        </p:nvSpPr>
        <p:spPr>
          <a:xfrm>
            <a:off x="9256296" y="166574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7" name="Oval 646"/>
          <p:cNvSpPr/>
          <p:nvPr/>
        </p:nvSpPr>
        <p:spPr>
          <a:xfrm>
            <a:off x="10882391" y="176886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8" name="Oval 647"/>
          <p:cNvSpPr/>
          <p:nvPr/>
        </p:nvSpPr>
        <p:spPr>
          <a:xfrm>
            <a:off x="10390565" y="207956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49" name="Oval 648"/>
          <p:cNvSpPr/>
          <p:nvPr/>
        </p:nvSpPr>
        <p:spPr>
          <a:xfrm>
            <a:off x="11192431" y="19381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0" name="Oval 649"/>
          <p:cNvSpPr/>
          <p:nvPr/>
        </p:nvSpPr>
        <p:spPr>
          <a:xfrm>
            <a:off x="9377855" y="215205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1" name="Oval 650"/>
          <p:cNvSpPr/>
          <p:nvPr/>
        </p:nvSpPr>
        <p:spPr>
          <a:xfrm>
            <a:off x="10410585" y="167959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2" name="Oval 651"/>
          <p:cNvSpPr/>
          <p:nvPr/>
        </p:nvSpPr>
        <p:spPr>
          <a:xfrm>
            <a:off x="10634179" y="224590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3" name="Oval 652"/>
          <p:cNvSpPr/>
          <p:nvPr/>
        </p:nvSpPr>
        <p:spPr>
          <a:xfrm>
            <a:off x="9085453" y="196523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4" name="Oval 653"/>
          <p:cNvSpPr/>
          <p:nvPr/>
        </p:nvSpPr>
        <p:spPr>
          <a:xfrm>
            <a:off x="11520500" y="236731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5" name="Oval 654"/>
          <p:cNvSpPr/>
          <p:nvPr/>
        </p:nvSpPr>
        <p:spPr>
          <a:xfrm>
            <a:off x="11821940" y="207956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6" name="Oval 655"/>
          <p:cNvSpPr/>
          <p:nvPr/>
        </p:nvSpPr>
        <p:spPr>
          <a:xfrm>
            <a:off x="9775036" y="173426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7" name="Oval 656"/>
          <p:cNvSpPr/>
          <p:nvPr/>
        </p:nvSpPr>
        <p:spPr>
          <a:xfrm>
            <a:off x="10298822" y="23608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8" name="Oval 657"/>
          <p:cNvSpPr/>
          <p:nvPr/>
        </p:nvSpPr>
        <p:spPr>
          <a:xfrm>
            <a:off x="9105739" y="227995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59" name="Oval 658"/>
          <p:cNvSpPr/>
          <p:nvPr/>
        </p:nvSpPr>
        <p:spPr>
          <a:xfrm>
            <a:off x="10954581" y="23285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0" name="Oval 659"/>
          <p:cNvSpPr/>
          <p:nvPr/>
        </p:nvSpPr>
        <p:spPr>
          <a:xfrm>
            <a:off x="8826335" y="219323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1" name="Oval 660"/>
          <p:cNvSpPr/>
          <p:nvPr/>
        </p:nvSpPr>
        <p:spPr>
          <a:xfrm>
            <a:off x="8485772" y="176605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2" name="Oval 661"/>
          <p:cNvSpPr/>
          <p:nvPr/>
        </p:nvSpPr>
        <p:spPr>
          <a:xfrm>
            <a:off x="8604740" y="222424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3" name="Oval 662"/>
          <p:cNvSpPr/>
          <p:nvPr/>
        </p:nvSpPr>
        <p:spPr>
          <a:xfrm>
            <a:off x="9479422" y="239939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4" name="Oval 663"/>
          <p:cNvSpPr/>
          <p:nvPr/>
        </p:nvSpPr>
        <p:spPr>
          <a:xfrm>
            <a:off x="10021872" y="211269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5" name="Oval 664"/>
          <p:cNvSpPr/>
          <p:nvPr/>
        </p:nvSpPr>
        <p:spPr>
          <a:xfrm>
            <a:off x="10993663" y="197171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6" name="Oval 665"/>
          <p:cNvSpPr/>
          <p:nvPr/>
        </p:nvSpPr>
        <p:spPr>
          <a:xfrm>
            <a:off x="9605045" y="166574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7" name="Oval 666"/>
          <p:cNvSpPr/>
          <p:nvPr/>
        </p:nvSpPr>
        <p:spPr>
          <a:xfrm>
            <a:off x="11785845" y="179579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8" name="Oval 667"/>
          <p:cNvSpPr/>
          <p:nvPr/>
        </p:nvSpPr>
        <p:spPr>
          <a:xfrm>
            <a:off x="10105752" y="237473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69" name="Oval 668"/>
          <p:cNvSpPr/>
          <p:nvPr/>
        </p:nvSpPr>
        <p:spPr>
          <a:xfrm>
            <a:off x="10271452" y="174533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0" name="Oval 669"/>
          <p:cNvSpPr/>
          <p:nvPr/>
        </p:nvSpPr>
        <p:spPr>
          <a:xfrm>
            <a:off x="11353054" y="208047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1" name="Oval 670"/>
          <p:cNvSpPr/>
          <p:nvPr/>
        </p:nvSpPr>
        <p:spPr>
          <a:xfrm>
            <a:off x="8616779" y="163015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2" name="Oval 671"/>
          <p:cNvSpPr/>
          <p:nvPr/>
        </p:nvSpPr>
        <p:spPr>
          <a:xfrm>
            <a:off x="9381572" y="164420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3" name="Oval 672"/>
          <p:cNvSpPr/>
          <p:nvPr/>
        </p:nvSpPr>
        <p:spPr>
          <a:xfrm>
            <a:off x="3118258" y="555553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4" name="Oval 673"/>
          <p:cNvSpPr/>
          <p:nvPr/>
        </p:nvSpPr>
        <p:spPr>
          <a:xfrm>
            <a:off x="1646509" y="532318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5" name="Oval 674"/>
          <p:cNvSpPr/>
          <p:nvPr/>
        </p:nvSpPr>
        <p:spPr>
          <a:xfrm>
            <a:off x="2594910" y="550628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6" name="Oval 675"/>
          <p:cNvSpPr/>
          <p:nvPr/>
        </p:nvSpPr>
        <p:spPr>
          <a:xfrm>
            <a:off x="2019881" y="53582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7" name="Oval 676"/>
          <p:cNvSpPr/>
          <p:nvPr/>
        </p:nvSpPr>
        <p:spPr>
          <a:xfrm>
            <a:off x="3391197" y="514274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8" name="Oval 677"/>
          <p:cNvSpPr/>
          <p:nvPr/>
        </p:nvSpPr>
        <p:spPr>
          <a:xfrm>
            <a:off x="3173446" y="545312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79" name="Oval 678"/>
          <p:cNvSpPr/>
          <p:nvPr/>
        </p:nvSpPr>
        <p:spPr>
          <a:xfrm>
            <a:off x="2977562" y="551162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0" name="Oval 679"/>
          <p:cNvSpPr/>
          <p:nvPr/>
        </p:nvSpPr>
        <p:spPr>
          <a:xfrm>
            <a:off x="3641479" y="54466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1" name="Oval 680"/>
          <p:cNvSpPr/>
          <p:nvPr/>
        </p:nvSpPr>
        <p:spPr>
          <a:xfrm>
            <a:off x="3054375" y="512485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2" name="Oval 681"/>
          <p:cNvSpPr/>
          <p:nvPr/>
        </p:nvSpPr>
        <p:spPr>
          <a:xfrm>
            <a:off x="344962" y="54810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3" name="Oval 682"/>
          <p:cNvSpPr/>
          <p:nvPr/>
        </p:nvSpPr>
        <p:spPr>
          <a:xfrm>
            <a:off x="987196" y="529597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4" name="Oval 683"/>
          <p:cNvSpPr/>
          <p:nvPr/>
        </p:nvSpPr>
        <p:spPr>
          <a:xfrm>
            <a:off x="1451061" y="54118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5" name="Oval 684"/>
          <p:cNvSpPr/>
          <p:nvPr/>
        </p:nvSpPr>
        <p:spPr>
          <a:xfrm>
            <a:off x="1876432" y="54118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6" name="Oval 685"/>
          <p:cNvSpPr/>
          <p:nvPr/>
        </p:nvSpPr>
        <p:spPr>
          <a:xfrm>
            <a:off x="1183423" y="54675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7" name="Oval 686"/>
          <p:cNvSpPr/>
          <p:nvPr/>
        </p:nvSpPr>
        <p:spPr>
          <a:xfrm>
            <a:off x="248620" y="51095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8" name="Oval 687"/>
          <p:cNvSpPr/>
          <p:nvPr/>
        </p:nvSpPr>
        <p:spPr>
          <a:xfrm>
            <a:off x="1705712" y="550317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89" name="Oval 688"/>
          <p:cNvSpPr/>
          <p:nvPr/>
        </p:nvSpPr>
        <p:spPr>
          <a:xfrm>
            <a:off x="629622" y="54875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0" name="Oval 689"/>
          <p:cNvSpPr/>
          <p:nvPr/>
        </p:nvSpPr>
        <p:spPr>
          <a:xfrm>
            <a:off x="575822" y="52155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1" name="Oval 690"/>
          <p:cNvSpPr/>
          <p:nvPr/>
        </p:nvSpPr>
        <p:spPr>
          <a:xfrm>
            <a:off x="3352790" y="53592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2" name="Oval 691"/>
          <p:cNvSpPr/>
          <p:nvPr/>
        </p:nvSpPr>
        <p:spPr>
          <a:xfrm>
            <a:off x="2859495" y="534268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3" name="Oval 692"/>
          <p:cNvSpPr/>
          <p:nvPr/>
        </p:nvSpPr>
        <p:spPr>
          <a:xfrm>
            <a:off x="827172" y="53953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4" name="Oval 693"/>
          <p:cNvSpPr/>
          <p:nvPr/>
        </p:nvSpPr>
        <p:spPr>
          <a:xfrm>
            <a:off x="3028884" y="52766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5" name="Oval 694"/>
          <p:cNvSpPr/>
          <p:nvPr/>
        </p:nvSpPr>
        <p:spPr>
          <a:xfrm>
            <a:off x="2423588" y="52875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6" name="Oval 695"/>
          <p:cNvSpPr/>
          <p:nvPr/>
        </p:nvSpPr>
        <p:spPr>
          <a:xfrm>
            <a:off x="1797574" y="515071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7" name="Oval 696"/>
          <p:cNvSpPr/>
          <p:nvPr/>
        </p:nvSpPr>
        <p:spPr>
          <a:xfrm>
            <a:off x="2128559" y="52875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8" name="Oval 697"/>
          <p:cNvSpPr/>
          <p:nvPr/>
        </p:nvSpPr>
        <p:spPr>
          <a:xfrm>
            <a:off x="2128559" y="52875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99" name="Oval 698"/>
          <p:cNvSpPr/>
          <p:nvPr/>
        </p:nvSpPr>
        <p:spPr>
          <a:xfrm>
            <a:off x="2280959" y="54399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0" name="Oval 699"/>
          <p:cNvSpPr/>
          <p:nvPr/>
        </p:nvSpPr>
        <p:spPr>
          <a:xfrm>
            <a:off x="844837" y="514687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1" name="Oval 700"/>
          <p:cNvSpPr/>
          <p:nvPr/>
        </p:nvSpPr>
        <p:spPr>
          <a:xfrm>
            <a:off x="2641541" y="527527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2" name="Oval 701"/>
          <p:cNvSpPr/>
          <p:nvPr/>
        </p:nvSpPr>
        <p:spPr>
          <a:xfrm>
            <a:off x="2870318" y="515816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3" name="Oval 702"/>
          <p:cNvSpPr/>
          <p:nvPr/>
        </p:nvSpPr>
        <p:spPr>
          <a:xfrm>
            <a:off x="2508230" y="517238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4" name="Oval 703"/>
          <p:cNvSpPr/>
          <p:nvPr/>
        </p:nvSpPr>
        <p:spPr>
          <a:xfrm>
            <a:off x="1021781" y="510498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5" name="Oval 704"/>
          <p:cNvSpPr/>
          <p:nvPr/>
        </p:nvSpPr>
        <p:spPr>
          <a:xfrm>
            <a:off x="2024975" y="512901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6" name="Oval 705"/>
          <p:cNvSpPr/>
          <p:nvPr/>
        </p:nvSpPr>
        <p:spPr>
          <a:xfrm>
            <a:off x="278751" y="523918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7" name="Oval 706"/>
          <p:cNvSpPr/>
          <p:nvPr/>
        </p:nvSpPr>
        <p:spPr>
          <a:xfrm>
            <a:off x="1179583" y="517238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8" name="Oval 707"/>
          <p:cNvSpPr/>
          <p:nvPr/>
        </p:nvSpPr>
        <p:spPr>
          <a:xfrm>
            <a:off x="2256397" y="523108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09" name="Oval 708"/>
          <p:cNvSpPr/>
          <p:nvPr/>
        </p:nvSpPr>
        <p:spPr>
          <a:xfrm>
            <a:off x="2500011" y="539741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0" name="Oval 709"/>
          <p:cNvSpPr/>
          <p:nvPr/>
        </p:nvSpPr>
        <p:spPr>
          <a:xfrm>
            <a:off x="3386332" y="551882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1" name="Oval 710"/>
          <p:cNvSpPr/>
          <p:nvPr/>
        </p:nvSpPr>
        <p:spPr>
          <a:xfrm>
            <a:off x="3687772" y="523108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2" name="Oval 711"/>
          <p:cNvSpPr/>
          <p:nvPr/>
        </p:nvSpPr>
        <p:spPr>
          <a:xfrm>
            <a:off x="1635374" y="514716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3" name="Oval 712"/>
          <p:cNvSpPr/>
          <p:nvPr/>
        </p:nvSpPr>
        <p:spPr>
          <a:xfrm>
            <a:off x="2164654" y="55123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4" name="Oval 713"/>
          <p:cNvSpPr/>
          <p:nvPr/>
        </p:nvSpPr>
        <p:spPr>
          <a:xfrm>
            <a:off x="971730" y="54805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5" name="Oval 714"/>
          <p:cNvSpPr/>
          <p:nvPr/>
        </p:nvSpPr>
        <p:spPr>
          <a:xfrm>
            <a:off x="2820413" y="548003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6" name="Oval 715"/>
          <p:cNvSpPr/>
          <p:nvPr/>
        </p:nvSpPr>
        <p:spPr>
          <a:xfrm>
            <a:off x="692167" y="534474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7" name="Oval 716"/>
          <p:cNvSpPr/>
          <p:nvPr/>
        </p:nvSpPr>
        <p:spPr>
          <a:xfrm>
            <a:off x="351604" y="511230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8" name="Oval 717"/>
          <p:cNvSpPr/>
          <p:nvPr/>
        </p:nvSpPr>
        <p:spPr>
          <a:xfrm>
            <a:off x="470572" y="537575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19" name="Oval 718"/>
          <p:cNvSpPr/>
          <p:nvPr/>
        </p:nvSpPr>
        <p:spPr>
          <a:xfrm>
            <a:off x="1887704" y="526421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0" name="Oval 719"/>
          <p:cNvSpPr/>
          <p:nvPr/>
        </p:nvSpPr>
        <p:spPr>
          <a:xfrm>
            <a:off x="1474533" y="514157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1" name="Oval 720"/>
          <p:cNvSpPr/>
          <p:nvPr/>
        </p:nvSpPr>
        <p:spPr>
          <a:xfrm>
            <a:off x="3651677" y="514204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2" name="Oval 721"/>
          <p:cNvSpPr/>
          <p:nvPr/>
        </p:nvSpPr>
        <p:spPr>
          <a:xfrm>
            <a:off x="1971584" y="5526251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3" name="Oval 722"/>
          <p:cNvSpPr/>
          <p:nvPr/>
        </p:nvSpPr>
        <p:spPr>
          <a:xfrm>
            <a:off x="3218886" y="523199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4" name="Oval 723"/>
          <p:cNvSpPr/>
          <p:nvPr/>
        </p:nvSpPr>
        <p:spPr>
          <a:xfrm>
            <a:off x="730894" y="521388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25" name="Oval 724"/>
          <p:cNvSpPr/>
          <p:nvPr/>
        </p:nvSpPr>
        <p:spPr>
          <a:xfrm>
            <a:off x="1342812" y="547864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726" name="Straight Connector 725"/>
          <p:cNvCxnSpPr/>
          <p:nvPr/>
        </p:nvCxnSpPr>
        <p:spPr>
          <a:xfrm>
            <a:off x="158026" y="91819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27" name="Straight Connector 726"/>
          <p:cNvCxnSpPr/>
          <p:nvPr/>
        </p:nvCxnSpPr>
        <p:spPr>
          <a:xfrm>
            <a:off x="7870728" y="92089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28" name="Straight Connector 727"/>
          <p:cNvCxnSpPr/>
          <p:nvPr/>
        </p:nvCxnSpPr>
        <p:spPr>
          <a:xfrm flipH="1">
            <a:off x="4181757" y="2515700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29" name="Straight Connector 728"/>
          <p:cNvCxnSpPr/>
          <p:nvPr/>
        </p:nvCxnSpPr>
        <p:spPr>
          <a:xfrm>
            <a:off x="4195043" y="918199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30" name="Straight Connector 729"/>
          <p:cNvCxnSpPr/>
          <p:nvPr/>
        </p:nvCxnSpPr>
        <p:spPr>
          <a:xfrm>
            <a:off x="3831218" y="407448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31" name="Straight Connector 730"/>
          <p:cNvCxnSpPr/>
          <p:nvPr/>
        </p:nvCxnSpPr>
        <p:spPr>
          <a:xfrm flipH="1">
            <a:off x="142247" y="5669285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32" name="Straight Connector 731"/>
          <p:cNvCxnSpPr/>
          <p:nvPr/>
        </p:nvCxnSpPr>
        <p:spPr>
          <a:xfrm>
            <a:off x="155533" y="407178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33" name="Straight Connector 732"/>
          <p:cNvCxnSpPr/>
          <p:nvPr/>
        </p:nvCxnSpPr>
        <p:spPr>
          <a:xfrm>
            <a:off x="11947941" y="92762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34" name="Straight Connector 733"/>
          <p:cNvCxnSpPr/>
          <p:nvPr/>
        </p:nvCxnSpPr>
        <p:spPr>
          <a:xfrm flipH="1">
            <a:off x="8258970" y="2522424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35" name="Straight Connector 734"/>
          <p:cNvCxnSpPr/>
          <p:nvPr/>
        </p:nvCxnSpPr>
        <p:spPr>
          <a:xfrm>
            <a:off x="8272256" y="92492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736" name="Rectangle 735"/>
          <p:cNvSpPr/>
          <p:nvPr/>
        </p:nvSpPr>
        <p:spPr>
          <a:xfrm>
            <a:off x="4234716" y="5342045"/>
            <a:ext cx="3667567" cy="30912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7" name="Freeform 736"/>
          <p:cNvSpPr/>
          <p:nvPr/>
        </p:nvSpPr>
        <p:spPr>
          <a:xfrm>
            <a:off x="4217996" y="5519073"/>
            <a:ext cx="3686931" cy="142917"/>
          </a:xfrm>
          <a:custGeom>
            <a:avLst/>
            <a:gdLst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27905 w 3686931"/>
              <a:gd name="connsiteY4" fmla="*/ 283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5776 w 3686931"/>
              <a:gd name="connsiteY11" fmla="*/ 5680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41988 h 141988"/>
              <a:gd name="connsiteX1" fmla="*/ 3686931 w 3686931"/>
              <a:gd name="connsiteY1" fmla="*/ 141988 h 141988"/>
              <a:gd name="connsiteX2" fmla="*/ 3686931 w 3686931"/>
              <a:gd name="connsiteY2" fmla="*/ 141988 h 141988"/>
              <a:gd name="connsiteX3" fmla="*/ 3590380 w 3686931"/>
              <a:gd name="connsiteY3" fmla="*/ 79513 h 141988"/>
              <a:gd name="connsiteX4" fmla="*/ 3543780 w 3686931"/>
              <a:gd name="connsiteY4" fmla="*/ 66498 h 141988"/>
              <a:gd name="connsiteX5" fmla="*/ 3488149 w 3686931"/>
              <a:gd name="connsiteY5" fmla="*/ 68154 h 141988"/>
              <a:gd name="connsiteX6" fmla="*/ 3363200 w 3686931"/>
              <a:gd name="connsiteY6" fmla="*/ 136308 h 141988"/>
              <a:gd name="connsiteX7" fmla="*/ 3306405 w 3686931"/>
              <a:gd name="connsiteY7" fmla="*/ 96552 h 141988"/>
              <a:gd name="connsiteX8" fmla="*/ 3272328 w 3686931"/>
              <a:gd name="connsiteY8" fmla="*/ 68154 h 141988"/>
              <a:gd name="connsiteX9" fmla="*/ 3260969 w 3686931"/>
              <a:gd name="connsiteY9" fmla="*/ 51116 h 141988"/>
              <a:gd name="connsiteX10" fmla="*/ 3238251 w 3686931"/>
              <a:gd name="connsiteY10" fmla="*/ 0 h 141988"/>
              <a:gd name="connsiteX11" fmla="*/ 3172601 w 3686931"/>
              <a:gd name="connsiteY11" fmla="*/ 91405 h 141988"/>
              <a:gd name="connsiteX12" fmla="*/ 3141699 w 3686931"/>
              <a:gd name="connsiteY12" fmla="*/ 22718 h 141988"/>
              <a:gd name="connsiteX13" fmla="*/ 3124661 w 3686931"/>
              <a:gd name="connsiteY13" fmla="*/ 28398 h 141988"/>
              <a:gd name="connsiteX14" fmla="*/ 3090584 w 3686931"/>
              <a:gd name="connsiteY14" fmla="*/ 51116 h 141988"/>
              <a:gd name="connsiteX15" fmla="*/ 3073545 w 3686931"/>
              <a:gd name="connsiteY15" fmla="*/ 62475 h 141988"/>
              <a:gd name="connsiteX16" fmla="*/ 3056506 w 3686931"/>
              <a:gd name="connsiteY16" fmla="*/ 73834 h 141988"/>
              <a:gd name="connsiteX17" fmla="*/ 3039468 w 3686931"/>
              <a:gd name="connsiteY17" fmla="*/ 90872 h 141988"/>
              <a:gd name="connsiteX18" fmla="*/ 3028109 w 3686931"/>
              <a:gd name="connsiteY18" fmla="*/ 107911 h 141988"/>
              <a:gd name="connsiteX19" fmla="*/ 3022429 w 3686931"/>
              <a:gd name="connsiteY19" fmla="*/ 136308 h 141988"/>
              <a:gd name="connsiteX20" fmla="*/ 2931557 w 3686931"/>
              <a:gd name="connsiteY20" fmla="*/ 119270 h 141988"/>
              <a:gd name="connsiteX21" fmla="*/ 2914519 w 3686931"/>
              <a:gd name="connsiteY21" fmla="*/ 113590 h 141988"/>
              <a:gd name="connsiteX22" fmla="*/ 2880442 w 3686931"/>
              <a:gd name="connsiteY22" fmla="*/ 90872 h 141988"/>
              <a:gd name="connsiteX23" fmla="*/ 2840685 w 3686931"/>
              <a:gd name="connsiteY23" fmla="*/ 79513 h 141988"/>
              <a:gd name="connsiteX24" fmla="*/ 2823647 w 3686931"/>
              <a:gd name="connsiteY24" fmla="*/ 73834 h 141988"/>
              <a:gd name="connsiteX25" fmla="*/ 2778211 w 3686931"/>
              <a:gd name="connsiteY25" fmla="*/ 68154 h 141988"/>
              <a:gd name="connsiteX26" fmla="*/ 2744134 w 3686931"/>
              <a:gd name="connsiteY26" fmla="*/ 56795 h 141988"/>
              <a:gd name="connsiteX27" fmla="*/ 2727095 w 3686931"/>
              <a:gd name="connsiteY27" fmla="*/ 51116 h 141988"/>
              <a:gd name="connsiteX28" fmla="*/ 2658941 w 3686931"/>
              <a:gd name="connsiteY28" fmla="*/ 45436 h 141988"/>
              <a:gd name="connsiteX29" fmla="*/ 2437441 w 3686931"/>
              <a:gd name="connsiteY29" fmla="*/ 51116 h 141988"/>
              <a:gd name="connsiteX30" fmla="*/ 2420402 w 3686931"/>
              <a:gd name="connsiteY30" fmla="*/ 56795 h 141988"/>
              <a:gd name="connsiteX31" fmla="*/ 2392005 w 3686931"/>
              <a:gd name="connsiteY31" fmla="*/ 62475 h 141988"/>
              <a:gd name="connsiteX32" fmla="*/ 2374966 w 3686931"/>
              <a:gd name="connsiteY32" fmla="*/ 68154 h 141988"/>
              <a:gd name="connsiteX33" fmla="*/ 2329530 w 3686931"/>
              <a:gd name="connsiteY33" fmla="*/ 79513 h 141988"/>
              <a:gd name="connsiteX34" fmla="*/ 2295453 w 3686931"/>
              <a:gd name="connsiteY34" fmla="*/ 90872 h 141988"/>
              <a:gd name="connsiteX35" fmla="*/ 2272735 w 3686931"/>
              <a:gd name="connsiteY35" fmla="*/ 85193 h 141988"/>
              <a:gd name="connsiteX36" fmla="*/ 2255697 w 3686931"/>
              <a:gd name="connsiteY36" fmla="*/ 73834 h 141988"/>
              <a:gd name="connsiteX37" fmla="*/ 2198902 w 3686931"/>
              <a:gd name="connsiteY37" fmla="*/ 79513 h 141988"/>
              <a:gd name="connsiteX38" fmla="*/ 2079632 w 3686931"/>
              <a:gd name="connsiteY38" fmla="*/ 73834 h 141988"/>
              <a:gd name="connsiteX39" fmla="*/ 1903567 w 3686931"/>
              <a:gd name="connsiteY39" fmla="*/ 62475 h 141988"/>
              <a:gd name="connsiteX40" fmla="*/ 1835413 w 3686931"/>
              <a:gd name="connsiteY40" fmla="*/ 68154 h 141988"/>
              <a:gd name="connsiteX41" fmla="*/ 1801336 w 3686931"/>
              <a:gd name="connsiteY41" fmla="*/ 73834 h 141988"/>
              <a:gd name="connsiteX42" fmla="*/ 1642310 w 3686931"/>
              <a:gd name="connsiteY42" fmla="*/ 85193 h 141988"/>
              <a:gd name="connsiteX43" fmla="*/ 1579836 w 3686931"/>
              <a:gd name="connsiteY43" fmla="*/ 102231 h 141988"/>
              <a:gd name="connsiteX44" fmla="*/ 1562797 w 3686931"/>
              <a:gd name="connsiteY44" fmla="*/ 107911 h 141988"/>
              <a:gd name="connsiteX45" fmla="*/ 1528720 w 3686931"/>
              <a:gd name="connsiteY45" fmla="*/ 90872 h 141988"/>
              <a:gd name="connsiteX46" fmla="*/ 1523041 w 3686931"/>
              <a:gd name="connsiteY46" fmla="*/ 73834 h 141988"/>
              <a:gd name="connsiteX47" fmla="*/ 1506002 w 3686931"/>
              <a:gd name="connsiteY47" fmla="*/ 62475 h 141988"/>
              <a:gd name="connsiteX48" fmla="*/ 1488964 w 3686931"/>
              <a:gd name="connsiteY48" fmla="*/ 45436 h 141988"/>
              <a:gd name="connsiteX49" fmla="*/ 1267463 w 3686931"/>
              <a:gd name="connsiteY49" fmla="*/ 56795 h 141988"/>
              <a:gd name="connsiteX50" fmla="*/ 1204988 w 3686931"/>
              <a:gd name="connsiteY50" fmla="*/ 68154 h 141988"/>
              <a:gd name="connsiteX51" fmla="*/ 1170911 w 3686931"/>
              <a:gd name="connsiteY51" fmla="*/ 79513 h 141988"/>
              <a:gd name="connsiteX52" fmla="*/ 1153873 w 3686931"/>
              <a:gd name="connsiteY52" fmla="*/ 90872 h 141988"/>
              <a:gd name="connsiteX53" fmla="*/ 1091398 w 3686931"/>
              <a:gd name="connsiteY53" fmla="*/ 102231 h 141988"/>
              <a:gd name="connsiteX54" fmla="*/ 1045962 w 3686931"/>
              <a:gd name="connsiteY54" fmla="*/ 113590 h 141988"/>
              <a:gd name="connsiteX55" fmla="*/ 983488 w 3686931"/>
              <a:gd name="connsiteY55" fmla="*/ 107911 h 141988"/>
              <a:gd name="connsiteX56" fmla="*/ 898295 w 3686931"/>
              <a:gd name="connsiteY56" fmla="*/ 96552 h 141988"/>
              <a:gd name="connsiteX57" fmla="*/ 688154 w 3686931"/>
              <a:gd name="connsiteY57" fmla="*/ 90872 h 141988"/>
              <a:gd name="connsiteX58" fmla="*/ 642718 w 3686931"/>
              <a:gd name="connsiteY58" fmla="*/ 68154 h 141988"/>
              <a:gd name="connsiteX59" fmla="*/ 620000 w 3686931"/>
              <a:gd name="connsiteY59" fmla="*/ 62475 h 141988"/>
              <a:gd name="connsiteX60" fmla="*/ 585923 w 3686931"/>
              <a:gd name="connsiteY60" fmla="*/ 45436 h 141988"/>
              <a:gd name="connsiteX61" fmla="*/ 568884 w 3686931"/>
              <a:gd name="connsiteY61" fmla="*/ 34077 h 141988"/>
              <a:gd name="connsiteX62" fmla="*/ 546166 w 3686931"/>
              <a:gd name="connsiteY62" fmla="*/ 39757 h 141988"/>
              <a:gd name="connsiteX63" fmla="*/ 512089 w 3686931"/>
              <a:gd name="connsiteY63" fmla="*/ 51116 h 141988"/>
              <a:gd name="connsiteX64" fmla="*/ 489371 w 3686931"/>
              <a:gd name="connsiteY64" fmla="*/ 56795 h 141988"/>
              <a:gd name="connsiteX65" fmla="*/ 307627 w 3686931"/>
              <a:gd name="connsiteY65" fmla="*/ 62475 h 141988"/>
              <a:gd name="connsiteX66" fmla="*/ 290588 w 3686931"/>
              <a:gd name="connsiteY66" fmla="*/ 68154 h 141988"/>
              <a:gd name="connsiteX67" fmla="*/ 256511 w 3686931"/>
              <a:gd name="connsiteY67" fmla="*/ 90872 h 141988"/>
              <a:gd name="connsiteX68" fmla="*/ 222434 w 3686931"/>
              <a:gd name="connsiteY68" fmla="*/ 102231 h 141988"/>
              <a:gd name="connsiteX69" fmla="*/ 137242 w 3686931"/>
              <a:gd name="connsiteY69" fmla="*/ 96552 h 141988"/>
              <a:gd name="connsiteX70" fmla="*/ 103165 w 3686931"/>
              <a:gd name="connsiteY70" fmla="*/ 85193 h 141988"/>
              <a:gd name="connsiteX71" fmla="*/ 80447 w 3686931"/>
              <a:gd name="connsiteY71" fmla="*/ 79513 h 141988"/>
              <a:gd name="connsiteX72" fmla="*/ 23652 w 3686931"/>
              <a:gd name="connsiteY72" fmla="*/ 85193 h 141988"/>
              <a:gd name="connsiteX73" fmla="*/ 934 w 3686931"/>
              <a:gd name="connsiteY73" fmla="*/ 90872 h 141988"/>
              <a:gd name="connsiteX74" fmla="*/ 6613 w 3686931"/>
              <a:gd name="connsiteY74" fmla="*/ 107911 h 141988"/>
              <a:gd name="connsiteX75" fmla="*/ 29331 w 3686931"/>
              <a:gd name="connsiteY75" fmla="*/ 141988 h 141988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60969 w 3686931"/>
              <a:gd name="connsiteY9" fmla="*/ 32378 h 123250"/>
              <a:gd name="connsiteX10" fmla="*/ 3235076 w 3686931"/>
              <a:gd name="connsiteY10" fmla="*/ 60637 h 123250"/>
              <a:gd name="connsiteX11" fmla="*/ 3172601 w 3686931"/>
              <a:gd name="connsiteY11" fmla="*/ 72667 h 123250"/>
              <a:gd name="connsiteX12" fmla="*/ 3141699 w 3686931"/>
              <a:gd name="connsiteY12" fmla="*/ 3980 h 123250"/>
              <a:gd name="connsiteX13" fmla="*/ 3124661 w 3686931"/>
              <a:gd name="connsiteY13" fmla="*/ 9660 h 123250"/>
              <a:gd name="connsiteX14" fmla="*/ 3090584 w 3686931"/>
              <a:gd name="connsiteY14" fmla="*/ 32378 h 123250"/>
              <a:gd name="connsiteX15" fmla="*/ 3073545 w 3686931"/>
              <a:gd name="connsiteY15" fmla="*/ 43737 h 123250"/>
              <a:gd name="connsiteX16" fmla="*/ 3056506 w 3686931"/>
              <a:gd name="connsiteY16" fmla="*/ 55096 h 123250"/>
              <a:gd name="connsiteX17" fmla="*/ 3039468 w 3686931"/>
              <a:gd name="connsiteY17" fmla="*/ 72134 h 123250"/>
              <a:gd name="connsiteX18" fmla="*/ 3028109 w 3686931"/>
              <a:gd name="connsiteY18" fmla="*/ 89173 h 123250"/>
              <a:gd name="connsiteX19" fmla="*/ 3022429 w 3686931"/>
              <a:gd name="connsiteY19" fmla="*/ 117570 h 123250"/>
              <a:gd name="connsiteX20" fmla="*/ 2931557 w 3686931"/>
              <a:gd name="connsiteY20" fmla="*/ 100532 h 123250"/>
              <a:gd name="connsiteX21" fmla="*/ 2914519 w 3686931"/>
              <a:gd name="connsiteY21" fmla="*/ 94852 h 123250"/>
              <a:gd name="connsiteX22" fmla="*/ 2880442 w 3686931"/>
              <a:gd name="connsiteY22" fmla="*/ 72134 h 123250"/>
              <a:gd name="connsiteX23" fmla="*/ 2840685 w 3686931"/>
              <a:gd name="connsiteY23" fmla="*/ 60775 h 123250"/>
              <a:gd name="connsiteX24" fmla="*/ 2823647 w 3686931"/>
              <a:gd name="connsiteY24" fmla="*/ 55096 h 123250"/>
              <a:gd name="connsiteX25" fmla="*/ 2778211 w 3686931"/>
              <a:gd name="connsiteY25" fmla="*/ 49416 h 123250"/>
              <a:gd name="connsiteX26" fmla="*/ 2744134 w 3686931"/>
              <a:gd name="connsiteY26" fmla="*/ 38057 h 123250"/>
              <a:gd name="connsiteX27" fmla="*/ 2727095 w 3686931"/>
              <a:gd name="connsiteY27" fmla="*/ 32378 h 123250"/>
              <a:gd name="connsiteX28" fmla="*/ 2658941 w 3686931"/>
              <a:gd name="connsiteY28" fmla="*/ 26698 h 123250"/>
              <a:gd name="connsiteX29" fmla="*/ 2437441 w 3686931"/>
              <a:gd name="connsiteY29" fmla="*/ 32378 h 123250"/>
              <a:gd name="connsiteX30" fmla="*/ 2420402 w 3686931"/>
              <a:gd name="connsiteY30" fmla="*/ 38057 h 123250"/>
              <a:gd name="connsiteX31" fmla="*/ 2392005 w 3686931"/>
              <a:gd name="connsiteY31" fmla="*/ 43737 h 123250"/>
              <a:gd name="connsiteX32" fmla="*/ 2374966 w 3686931"/>
              <a:gd name="connsiteY32" fmla="*/ 49416 h 123250"/>
              <a:gd name="connsiteX33" fmla="*/ 2329530 w 3686931"/>
              <a:gd name="connsiteY33" fmla="*/ 60775 h 123250"/>
              <a:gd name="connsiteX34" fmla="*/ 2295453 w 3686931"/>
              <a:gd name="connsiteY34" fmla="*/ 72134 h 123250"/>
              <a:gd name="connsiteX35" fmla="*/ 2272735 w 3686931"/>
              <a:gd name="connsiteY35" fmla="*/ 66455 h 123250"/>
              <a:gd name="connsiteX36" fmla="*/ 2255697 w 3686931"/>
              <a:gd name="connsiteY36" fmla="*/ 55096 h 123250"/>
              <a:gd name="connsiteX37" fmla="*/ 2198902 w 3686931"/>
              <a:gd name="connsiteY37" fmla="*/ 60775 h 123250"/>
              <a:gd name="connsiteX38" fmla="*/ 2079632 w 3686931"/>
              <a:gd name="connsiteY38" fmla="*/ 55096 h 123250"/>
              <a:gd name="connsiteX39" fmla="*/ 1903567 w 3686931"/>
              <a:gd name="connsiteY39" fmla="*/ 43737 h 123250"/>
              <a:gd name="connsiteX40" fmla="*/ 1835413 w 3686931"/>
              <a:gd name="connsiteY40" fmla="*/ 49416 h 123250"/>
              <a:gd name="connsiteX41" fmla="*/ 1801336 w 3686931"/>
              <a:gd name="connsiteY41" fmla="*/ 55096 h 123250"/>
              <a:gd name="connsiteX42" fmla="*/ 1642310 w 3686931"/>
              <a:gd name="connsiteY42" fmla="*/ 66455 h 123250"/>
              <a:gd name="connsiteX43" fmla="*/ 1579836 w 3686931"/>
              <a:gd name="connsiteY43" fmla="*/ 83493 h 123250"/>
              <a:gd name="connsiteX44" fmla="*/ 1562797 w 3686931"/>
              <a:gd name="connsiteY44" fmla="*/ 89173 h 123250"/>
              <a:gd name="connsiteX45" fmla="*/ 1528720 w 3686931"/>
              <a:gd name="connsiteY45" fmla="*/ 72134 h 123250"/>
              <a:gd name="connsiteX46" fmla="*/ 1523041 w 3686931"/>
              <a:gd name="connsiteY46" fmla="*/ 55096 h 123250"/>
              <a:gd name="connsiteX47" fmla="*/ 1506002 w 3686931"/>
              <a:gd name="connsiteY47" fmla="*/ 43737 h 123250"/>
              <a:gd name="connsiteX48" fmla="*/ 1488964 w 3686931"/>
              <a:gd name="connsiteY48" fmla="*/ 26698 h 123250"/>
              <a:gd name="connsiteX49" fmla="*/ 1267463 w 3686931"/>
              <a:gd name="connsiteY49" fmla="*/ 38057 h 123250"/>
              <a:gd name="connsiteX50" fmla="*/ 1204988 w 3686931"/>
              <a:gd name="connsiteY50" fmla="*/ 49416 h 123250"/>
              <a:gd name="connsiteX51" fmla="*/ 1170911 w 3686931"/>
              <a:gd name="connsiteY51" fmla="*/ 60775 h 123250"/>
              <a:gd name="connsiteX52" fmla="*/ 1153873 w 3686931"/>
              <a:gd name="connsiteY52" fmla="*/ 72134 h 123250"/>
              <a:gd name="connsiteX53" fmla="*/ 1091398 w 3686931"/>
              <a:gd name="connsiteY53" fmla="*/ 83493 h 123250"/>
              <a:gd name="connsiteX54" fmla="*/ 1045962 w 3686931"/>
              <a:gd name="connsiteY54" fmla="*/ 94852 h 123250"/>
              <a:gd name="connsiteX55" fmla="*/ 983488 w 3686931"/>
              <a:gd name="connsiteY55" fmla="*/ 89173 h 123250"/>
              <a:gd name="connsiteX56" fmla="*/ 898295 w 3686931"/>
              <a:gd name="connsiteY56" fmla="*/ 77814 h 123250"/>
              <a:gd name="connsiteX57" fmla="*/ 688154 w 3686931"/>
              <a:gd name="connsiteY57" fmla="*/ 72134 h 123250"/>
              <a:gd name="connsiteX58" fmla="*/ 642718 w 3686931"/>
              <a:gd name="connsiteY58" fmla="*/ 49416 h 123250"/>
              <a:gd name="connsiteX59" fmla="*/ 620000 w 3686931"/>
              <a:gd name="connsiteY59" fmla="*/ 43737 h 123250"/>
              <a:gd name="connsiteX60" fmla="*/ 585923 w 3686931"/>
              <a:gd name="connsiteY60" fmla="*/ 26698 h 123250"/>
              <a:gd name="connsiteX61" fmla="*/ 568884 w 3686931"/>
              <a:gd name="connsiteY61" fmla="*/ 15339 h 123250"/>
              <a:gd name="connsiteX62" fmla="*/ 546166 w 3686931"/>
              <a:gd name="connsiteY62" fmla="*/ 21019 h 123250"/>
              <a:gd name="connsiteX63" fmla="*/ 512089 w 3686931"/>
              <a:gd name="connsiteY63" fmla="*/ 32378 h 123250"/>
              <a:gd name="connsiteX64" fmla="*/ 489371 w 3686931"/>
              <a:gd name="connsiteY64" fmla="*/ 38057 h 123250"/>
              <a:gd name="connsiteX65" fmla="*/ 307627 w 3686931"/>
              <a:gd name="connsiteY65" fmla="*/ 43737 h 123250"/>
              <a:gd name="connsiteX66" fmla="*/ 290588 w 3686931"/>
              <a:gd name="connsiteY66" fmla="*/ 49416 h 123250"/>
              <a:gd name="connsiteX67" fmla="*/ 256511 w 3686931"/>
              <a:gd name="connsiteY67" fmla="*/ 72134 h 123250"/>
              <a:gd name="connsiteX68" fmla="*/ 222434 w 3686931"/>
              <a:gd name="connsiteY68" fmla="*/ 83493 h 123250"/>
              <a:gd name="connsiteX69" fmla="*/ 137242 w 3686931"/>
              <a:gd name="connsiteY69" fmla="*/ 77814 h 123250"/>
              <a:gd name="connsiteX70" fmla="*/ 103165 w 3686931"/>
              <a:gd name="connsiteY70" fmla="*/ 66455 h 123250"/>
              <a:gd name="connsiteX71" fmla="*/ 80447 w 3686931"/>
              <a:gd name="connsiteY71" fmla="*/ 60775 h 123250"/>
              <a:gd name="connsiteX72" fmla="*/ 23652 w 3686931"/>
              <a:gd name="connsiteY72" fmla="*/ 66455 h 123250"/>
              <a:gd name="connsiteX73" fmla="*/ 934 w 3686931"/>
              <a:gd name="connsiteY73" fmla="*/ 72134 h 123250"/>
              <a:gd name="connsiteX74" fmla="*/ 6613 w 3686931"/>
              <a:gd name="connsiteY74" fmla="*/ 89173 h 123250"/>
              <a:gd name="connsiteX75" fmla="*/ 29331 w 3686931"/>
              <a:gd name="connsiteY75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73545 w 3686931"/>
              <a:gd name="connsiteY14" fmla="*/ 43737 h 123250"/>
              <a:gd name="connsiteX15" fmla="*/ 3056506 w 3686931"/>
              <a:gd name="connsiteY15" fmla="*/ 55096 h 123250"/>
              <a:gd name="connsiteX16" fmla="*/ 3039468 w 3686931"/>
              <a:gd name="connsiteY16" fmla="*/ 72134 h 123250"/>
              <a:gd name="connsiteX17" fmla="*/ 3028109 w 3686931"/>
              <a:gd name="connsiteY17" fmla="*/ 89173 h 123250"/>
              <a:gd name="connsiteX18" fmla="*/ 3022429 w 3686931"/>
              <a:gd name="connsiteY18" fmla="*/ 117570 h 123250"/>
              <a:gd name="connsiteX19" fmla="*/ 2931557 w 3686931"/>
              <a:gd name="connsiteY19" fmla="*/ 100532 h 123250"/>
              <a:gd name="connsiteX20" fmla="*/ 2914519 w 3686931"/>
              <a:gd name="connsiteY20" fmla="*/ 94852 h 123250"/>
              <a:gd name="connsiteX21" fmla="*/ 2880442 w 3686931"/>
              <a:gd name="connsiteY21" fmla="*/ 72134 h 123250"/>
              <a:gd name="connsiteX22" fmla="*/ 2840685 w 3686931"/>
              <a:gd name="connsiteY22" fmla="*/ 60775 h 123250"/>
              <a:gd name="connsiteX23" fmla="*/ 2823647 w 3686931"/>
              <a:gd name="connsiteY23" fmla="*/ 55096 h 123250"/>
              <a:gd name="connsiteX24" fmla="*/ 2778211 w 3686931"/>
              <a:gd name="connsiteY24" fmla="*/ 49416 h 123250"/>
              <a:gd name="connsiteX25" fmla="*/ 2744134 w 3686931"/>
              <a:gd name="connsiteY25" fmla="*/ 38057 h 123250"/>
              <a:gd name="connsiteX26" fmla="*/ 2727095 w 3686931"/>
              <a:gd name="connsiteY26" fmla="*/ 32378 h 123250"/>
              <a:gd name="connsiteX27" fmla="*/ 2658941 w 3686931"/>
              <a:gd name="connsiteY27" fmla="*/ 26698 h 123250"/>
              <a:gd name="connsiteX28" fmla="*/ 2437441 w 3686931"/>
              <a:gd name="connsiteY28" fmla="*/ 32378 h 123250"/>
              <a:gd name="connsiteX29" fmla="*/ 2420402 w 3686931"/>
              <a:gd name="connsiteY29" fmla="*/ 38057 h 123250"/>
              <a:gd name="connsiteX30" fmla="*/ 2392005 w 3686931"/>
              <a:gd name="connsiteY30" fmla="*/ 43737 h 123250"/>
              <a:gd name="connsiteX31" fmla="*/ 2374966 w 3686931"/>
              <a:gd name="connsiteY31" fmla="*/ 49416 h 123250"/>
              <a:gd name="connsiteX32" fmla="*/ 2329530 w 3686931"/>
              <a:gd name="connsiteY32" fmla="*/ 60775 h 123250"/>
              <a:gd name="connsiteX33" fmla="*/ 2295453 w 3686931"/>
              <a:gd name="connsiteY33" fmla="*/ 72134 h 123250"/>
              <a:gd name="connsiteX34" fmla="*/ 2272735 w 3686931"/>
              <a:gd name="connsiteY34" fmla="*/ 66455 h 123250"/>
              <a:gd name="connsiteX35" fmla="*/ 2255697 w 3686931"/>
              <a:gd name="connsiteY35" fmla="*/ 55096 h 123250"/>
              <a:gd name="connsiteX36" fmla="*/ 2198902 w 3686931"/>
              <a:gd name="connsiteY36" fmla="*/ 60775 h 123250"/>
              <a:gd name="connsiteX37" fmla="*/ 2079632 w 3686931"/>
              <a:gd name="connsiteY37" fmla="*/ 55096 h 123250"/>
              <a:gd name="connsiteX38" fmla="*/ 1903567 w 3686931"/>
              <a:gd name="connsiteY38" fmla="*/ 43737 h 123250"/>
              <a:gd name="connsiteX39" fmla="*/ 1835413 w 3686931"/>
              <a:gd name="connsiteY39" fmla="*/ 49416 h 123250"/>
              <a:gd name="connsiteX40" fmla="*/ 1801336 w 3686931"/>
              <a:gd name="connsiteY40" fmla="*/ 55096 h 123250"/>
              <a:gd name="connsiteX41" fmla="*/ 1642310 w 3686931"/>
              <a:gd name="connsiteY41" fmla="*/ 66455 h 123250"/>
              <a:gd name="connsiteX42" fmla="*/ 1579836 w 3686931"/>
              <a:gd name="connsiteY42" fmla="*/ 83493 h 123250"/>
              <a:gd name="connsiteX43" fmla="*/ 1562797 w 3686931"/>
              <a:gd name="connsiteY43" fmla="*/ 89173 h 123250"/>
              <a:gd name="connsiteX44" fmla="*/ 1528720 w 3686931"/>
              <a:gd name="connsiteY44" fmla="*/ 72134 h 123250"/>
              <a:gd name="connsiteX45" fmla="*/ 1523041 w 3686931"/>
              <a:gd name="connsiteY45" fmla="*/ 55096 h 123250"/>
              <a:gd name="connsiteX46" fmla="*/ 1506002 w 3686931"/>
              <a:gd name="connsiteY46" fmla="*/ 43737 h 123250"/>
              <a:gd name="connsiteX47" fmla="*/ 1488964 w 3686931"/>
              <a:gd name="connsiteY47" fmla="*/ 26698 h 123250"/>
              <a:gd name="connsiteX48" fmla="*/ 1267463 w 3686931"/>
              <a:gd name="connsiteY48" fmla="*/ 38057 h 123250"/>
              <a:gd name="connsiteX49" fmla="*/ 1204988 w 3686931"/>
              <a:gd name="connsiteY49" fmla="*/ 49416 h 123250"/>
              <a:gd name="connsiteX50" fmla="*/ 1170911 w 3686931"/>
              <a:gd name="connsiteY50" fmla="*/ 60775 h 123250"/>
              <a:gd name="connsiteX51" fmla="*/ 1153873 w 3686931"/>
              <a:gd name="connsiteY51" fmla="*/ 72134 h 123250"/>
              <a:gd name="connsiteX52" fmla="*/ 1091398 w 3686931"/>
              <a:gd name="connsiteY52" fmla="*/ 83493 h 123250"/>
              <a:gd name="connsiteX53" fmla="*/ 1045962 w 3686931"/>
              <a:gd name="connsiteY53" fmla="*/ 94852 h 123250"/>
              <a:gd name="connsiteX54" fmla="*/ 983488 w 3686931"/>
              <a:gd name="connsiteY54" fmla="*/ 89173 h 123250"/>
              <a:gd name="connsiteX55" fmla="*/ 898295 w 3686931"/>
              <a:gd name="connsiteY55" fmla="*/ 77814 h 123250"/>
              <a:gd name="connsiteX56" fmla="*/ 688154 w 3686931"/>
              <a:gd name="connsiteY56" fmla="*/ 72134 h 123250"/>
              <a:gd name="connsiteX57" fmla="*/ 642718 w 3686931"/>
              <a:gd name="connsiteY57" fmla="*/ 49416 h 123250"/>
              <a:gd name="connsiteX58" fmla="*/ 620000 w 3686931"/>
              <a:gd name="connsiteY58" fmla="*/ 43737 h 123250"/>
              <a:gd name="connsiteX59" fmla="*/ 585923 w 3686931"/>
              <a:gd name="connsiteY59" fmla="*/ 26698 h 123250"/>
              <a:gd name="connsiteX60" fmla="*/ 568884 w 3686931"/>
              <a:gd name="connsiteY60" fmla="*/ 15339 h 123250"/>
              <a:gd name="connsiteX61" fmla="*/ 546166 w 3686931"/>
              <a:gd name="connsiteY61" fmla="*/ 21019 h 123250"/>
              <a:gd name="connsiteX62" fmla="*/ 512089 w 3686931"/>
              <a:gd name="connsiteY62" fmla="*/ 32378 h 123250"/>
              <a:gd name="connsiteX63" fmla="*/ 489371 w 3686931"/>
              <a:gd name="connsiteY63" fmla="*/ 38057 h 123250"/>
              <a:gd name="connsiteX64" fmla="*/ 307627 w 3686931"/>
              <a:gd name="connsiteY64" fmla="*/ 43737 h 123250"/>
              <a:gd name="connsiteX65" fmla="*/ 290588 w 3686931"/>
              <a:gd name="connsiteY65" fmla="*/ 49416 h 123250"/>
              <a:gd name="connsiteX66" fmla="*/ 256511 w 3686931"/>
              <a:gd name="connsiteY66" fmla="*/ 72134 h 123250"/>
              <a:gd name="connsiteX67" fmla="*/ 222434 w 3686931"/>
              <a:gd name="connsiteY67" fmla="*/ 83493 h 123250"/>
              <a:gd name="connsiteX68" fmla="*/ 137242 w 3686931"/>
              <a:gd name="connsiteY68" fmla="*/ 77814 h 123250"/>
              <a:gd name="connsiteX69" fmla="*/ 103165 w 3686931"/>
              <a:gd name="connsiteY69" fmla="*/ 66455 h 123250"/>
              <a:gd name="connsiteX70" fmla="*/ 80447 w 3686931"/>
              <a:gd name="connsiteY70" fmla="*/ 60775 h 123250"/>
              <a:gd name="connsiteX71" fmla="*/ 23652 w 3686931"/>
              <a:gd name="connsiteY71" fmla="*/ 66455 h 123250"/>
              <a:gd name="connsiteX72" fmla="*/ 934 w 3686931"/>
              <a:gd name="connsiteY72" fmla="*/ 72134 h 123250"/>
              <a:gd name="connsiteX73" fmla="*/ 6613 w 3686931"/>
              <a:gd name="connsiteY73" fmla="*/ 89173 h 123250"/>
              <a:gd name="connsiteX74" fmla="*/ 29331 w 3686931"/>
              <a:gd name="connsiteY74" fmla="*/ 123250 h 123250"/>
              <a:gd name="connsiteX0" fmla="*/ 29331 w 3686931"/>
              <a:gd name="connsiteY0" fmla="*/ 123250 h 123250"/>
              <a:gd name="connsiteX1" fmla="*/ 3686931 w 3686931"/>
              <a:gd name="connsiteY1" fmla="*/ 123250 h 123250"/>
              <a:gd name="connsiteX2" fmla="*/ 3686931 w 3686931"/>
              <a:gd name="connsiteY2" fmla="*/ 123250 h 123250"/>
              <a:gd name="connsiteX3" fmla="*/ 3590380 w 3686931"/>
              <a:gd name="connsiteY3" fmla="*/ 60775 h 123250"/>
              <a:gd name="connsiteX4" fmla="*/ 3543780 w 3686931"/>
              <a:gd name="connsiteY4" fmla="*/ 47760 h 123250"/>
              <a:gd name="connsiteX5" fmla="*/ 3488149 w 3686931"/>
              <a:gd name="connsiteY5" fmla="*/ 49416 h 123250"/>
              <a:gd name="connsiteX6" fmla="*/ 3363200 w 3686931"/>
              <a:gd name="connsiteY6" fmla="*/ 117570 h 123250"/>
              <a:gd name="connsiteX7" fmla="*/ 3306405 w 3686931"/>
              <a:gd name="connsiteY7" fmla="*/ 77814 h 123250"/>
              <a:gd name="connsiteX8" fmla="*/ 3272328 w 3686931"/>
              <a:gd name="connsiteY8" fmla="*/ 49416 h 123250"/>
              <a:gd name="connsiteX9" fmla="*/ 3235076 w 3686931"/>
              <a:gd name="connsiteY9" fmla="*/ 60637 h 123250"/>
              <a:gd name="connsiteX10" fmla="*/ 3172601 w 3686931"/>
              <a:gd name="connsiteY10" fmla="*/ 72667 h 123250"/>
              <a:gd name="connsiteX11" fmla="*/ 3141699 w 3686931"/>
              <a:gd name="connsiteY11" fmla="*/ 3980 h 123250"/>
              <a:gd name="connsiteX12" fmla="*/ 3124661 w 3686931"/>
              <a:gd name="connsiteY12" fmla="*/ 9660 h 123250"/>
              <a:gd name="connsiteX13" fmla="*/ 3090584 w 3686931"/>
              <a:gd name="connsiteY13" fmla="*/ 32378 h 123250"/>
              <a:gd name="connsiteX14" fmla="*/ 3056506 w 3686931"/>
              <a:gd name="connsiteY14" fmla="*/ 55096 h 123250"/>
              <a:gd name="connsiteX15" fmla="*/ 3039468 w 3686931"/>
              <a:gd name="connsiteY15" fmla="*/ 72134 h 123250"/>
              <a:gd name="connsiteX16" fmla="*/ 3028109 w 3686931"/>
              <a:gd name="connsiteY16" fmla="*/ 89173 h 123250"/>
              <a:gd name="connsiteX17" fmla="*/ 3022429 w 3686931"/>
              <a:gd name="connsiteY17" fmla="*/ 117570 h 123250"/>
              <a:gd name="connsiteX18" fmla="*/ 2931557 w 3686931"/>
              <a:gd name="connsiteY18" fmla="*/ 100532 h 123250"/>
              <a:gd name="connsiteX19" fmla="*/ 2914519 w 3686931"/>
              <a:gd name="connsiteY19" fmla="*/ 94852 h 123250"/>
              <a:gd name="connsiteX20" fmla="*/ 2880442 w 3686931"/>
              <a:gd name="connsiteY20" fmla="*/ 72134 h 123250"/>
              <a:gd name="connsiteX21" fmla="*/ 2840685 w 3686931"/>
              <a:gd name="connsiteY21" fmla="*/ 60775 h 123250"/>
              <a:gd name="connsiteX22" fmla="*/ 2823647 w 3686931"/>
              <a:gd name="connsiteY22" fmla="*/ 55096 h 123250"/>
              <a:gd name="connsiteX23" fmla="*/ 2778211 w 3686931"/>
              <a:gd name="connsiteY23" fmla="*/ 49416 h 123250"/>
              <a:gd name="connsiteX24" fmla="*/ 2744134 w 3686931"/>
              <a:gd name="connsiteY24" fmla="*/ 38057 h 123250"/>
              <a:gd name="connsiteX25" fmla="*/ 2727095 w 3686931"/>
              <a:gd name="connsiteY25" fmla="*/ 32378 h 123250"/>
              <a:gd name="connsiteX26" fmla="*/ 2658941 w 3686931"/>
              <a:gd name="connsiteY26" fmla="*/ 26698 h 123250"/>
              <a:gd name="connsiteX27" fmla="*/ 2437441 w 3686931"/>
              <a:gd name="connsiteY27" fmla="*/ 32378 h 123250"/>
              <a:gd name="connsiteX28" fmla="*/ 2420402 w 3686931"/>
              <a:gd name="connsiteY28" fmla="*/ 38057 h 123250"/>
              <a:gd name="connsiteX29" fmla="*/ 2392005 w 3686931"/>
              <a:gd name="connsiteY29" fmla="*/ 43737 h 123250"/>
              <a:gd name="connsiteX30" fmla="*/ 2374966 w 3686931"/>
              <a:gd name="connsiteY30" fmla="*/ 49416 h 123250"/>
              <a:gd name="connsiteX31" fmla="*/ 2329530 w 3686931"/>
              <a:gd name="connsiteY31" fmla="*/ 60775 h 123250"/>
              <a:gd name="connsiteX32" fmla="*/ 2295453 w 3686931"/>
              <a:gd name="connsiteY32" fmla="*/ 72134 h 123250"/>
              <a:gd name="connsiteX33" fmla="*/ 2272735 w 3686931"/>
              <a:gd name="connsiteY33" fmla="*/ 66455 h 123250"/>
              <a:gd name="connsiteX34" fmla="*/ 2255697 w 3686931"/>
              <a:gd name="connsiteY34" fmla="*/ 55096 h 123250"/>
              <a:gd name="connsiteX35" fmla="*/ 2198902 w 3686931"/>
              <a:gd name="connsiteY35" fmla="*/ 60775 h 123250"/>
              <a:gd name="connsiteX36" fmla="*/ 2079632 w 3686931"/>
              <a:gd name="connsiteY36" fmla="*/ 55096 h 123250"/>
              <a:gd name="connsiteX37" fmla="*/ 1903567 w 3686931"/>
              <a:gd name="connsiteY37" fmla="*/ 43737 h 123250"/>
              <a:gd name="connsiteX38" fmla="*/ 1835413 w 3686931"/>
              <a:gd name="connsiteY38" fmla="*/ 49416 h 123250"/>
              <a:gd name="connsiteX39" fmla="*/ 1801336 w 3686931"/>
              <a:gd name="connsiteY39" fmla="*/ 55096 h 123250"/>
              <a:gd name="connsiteX40" fmla="*/ 1642310 w 3686931"/>
              <a:gd name="connsiteY40" fmla="*/ 66455 h 123250"/>
              <a:gd name="connsiteX41" fmla="*/ 1579836 w 3686931"/>
              <a:gd name="connsiteY41" fmla="*/ 83493 h 123250"/>
              <a:gd name="connsiteX42" fmla="*/ 1562797 w 3686931"/>
              <a:gd name="connsiteY42" fmla="*/ 89173 h 123250"/>
              <a:gd name="connsiteX43" fmla="*/ 1528720 w 3686931"/>
              <a:gd name="connsiteY43" fmla="*/ 72134 h 123250"/>
              <a:gd name="connsiteX44" fmla="*/ 1523041 w 3686931"/>
              <a:gd name="connsiteY44" fmla="*/ 55096 h 123250"/>
              <a:gd name="connsiteX45" fmla="*/ 1506002 w 3686931"/>
              <a:gd name="connsiteY45" fmla="*/ 43737 h 123250"/>
              <a:gd name="connsiteX46" fmla="*/ 1488964 w 3686931"/>
              <a:gd name="connsiteY46" fmla="*/ 26698 h 123250"/>
              <a:gd name="connsiteX47" fmla="*/ 1267463 w 3686931"/>
              <a:gd name="connsiteY47" fmla="*/ 38057 h 123250"/>
              <a:gd name="connsiteX48" fmla="*/ 1204988 w 3686931"/>
              <a:gd name="connsiteY48" fmla="*/ 49416 h 123250"/>
              <a:gd name="connsiteX49" fmla="*/ 1170911 w 3686931"/>
              <a:gd name="connsiteY49" fmla="*/ 60775 h 123250"/>
              <a:gd name="connsiteX50" fmla="*/ 1153873 w 3686931"/>
              <a:gd name="connsiteY50" fmla="*/ 72134 h 123250"/>
              <a:gd name="connsiteX51" fmla="*/ 1091398 w 3686931"/>
              <a:gd name="connsiteY51" fmla="*/ 83493 h 123250"/>
              <a:gd name="connsiteX52" fmla="*/ 1045962 w 3686931"/>
              <a:gd name="connsiteY52" fmla="*/ 94852 h 123250"/>
              <a:gd name="connsiteX53" fmla="*/ 983488 w 3686931"/>
              <a:gd name="connsiteY53" fmla="*/ 89173 h 123250"/>
              <a:gd name="connsiteX54" fmla="*/ 898295 w 3686931"/>
              <a:gd name="connsiteY54" fmla="*/ 77814 h 123250"/>
              <a:gd name="connsiteX55" fmla="*/ 688154 w 3686931"/>
              <a:gd name="connsiteY55" fmla="*/ 72134 h 123250"/>
              <a:gd name="connsiteX56" fmla="*/ 642718 w 3686931"/>
              <a:gd name="connsiteY56" fmla="*/ 49416 h 123250"/>
              <a:gd name="connsiteX57" fmla="*/ 620000 w 3686931"/>
              <a:gd name="connsiteY57" fmla="*/ 43737 h 123250"/>
              <a:gd name="connsiteX58" fmla="*/ 585923 w 3686931"/>
              <a:gd name="connsiteY58" fmla="*/ 26698 h 123250"/>
              <a:gd name="connsiteX59" fmla="*/ 568884 w 3686931"/>
              <a:gd name="connsiteY59" fmla="*/ 15339 h 123250"/>
              <a:gd name="connsiteX60" fmla="*/ 546166 w 3686931"/>
              <a:gd name="connsiteY60" fmla="*/ 21019 h 123250"/>
              <a:gd name="connsiteX61" fmla="*/ 512089 w 3686931"/>
              <a:gd name="connsiteY61" fmla="*/ 32378 h 123250"/>
              <a:gd name="connsiteX62" fmla="*/ 489371 w 3686931"/>
              <a:gd name="connsiteY62" fmla="*/ 38057 h 123250"/>
              <a:gd name="connsiteX63" fmla="*/ 307627 w 3686931"/>
              <a:gd name="connsiteY63" fmla="*/ 43737 h 123250"/>
              <a:gd name="connsiteX64" fmla="*/ 290588 w 3686931"/>
              <a:gd name="connsiteY64" fmla="*/ 49416 h 123250"/>
              <a:gd name="connsiteX65" fmla="*/ 256511 w 3686931"/>
              <a:gd name="connsiteY65" fmla="*/ 72134 h 123250"/>
              <a:gd name="connsiteX66" fmla="*/ 222434 w 3686931"/>
              <a:gd name="connsiteY66" fmla="*/ 83493 h 123250"/>
              <a:gd name="connsiteX67" fmla="*/ 137242 w 3686931"/>
              <a:gd name="connsiteY67" fmla="*/ 77814 h 123250"/>
              <a:gd name="connsiteX68" fmla="*/ 103165 w 3686931"/>
              <a:gd name="connsiteY68" fmla="*/ 66455 h 123250"/>
              <a:gd name="connsiteX69" fmla="*/ 80447 w 3686931"/>
              <a:gd name="connsiteY69" fmla="*/ 60775 h 123250"/>
              <a:gd name="connsiteX70" fmla="*/ 23652 w 3686931"/>
              <a:gd name="connsiteY70" fmla="*/ 66455 h 123250"/>
              <a:gd name="connsiteX71" fmla="*/ 934 w 3686931"/>
              <a:gd name="connsiteY71" fmla="*/ 72134 h 123250"/>
              <a:gd name="connsiteX72" fmla="*/ 6613 w 3686931"/>
              <a:gd name="connsiteY72" fmla="*/ 89173 h 123250"/>
              <a:gd name="connsiteX73" fmla="*/ 29331 w 3686931"/>
              <a:gd name="connsiteY73" fmla="*/ 123250 h 123250"/>
              <a:gd name="connsiteX0" fmla="*/ 29331 w 3686931"/>
              <a:gd name="connsiteY0" fmla="*/ 124363 h 124363"/>
              <a:gd name="connsiteX1" fmla="*/ 3686931 w 3686931"/>
              <a:gd name="connsiteY1" fmla="*/ 124363 h 124363"/>
              <a:gd name="connsiteX2" fmla="*/ 3686931 w 3686931"/>
              <a:gd name="connsiteY2" fmla="*/ 124363 h 124363"/>
              <a:gd name="connsiteX3" fmla="*/ 3590380 w 3686931"/>
              <a:gd name="connsiteY3" fmla="*/ 61888 h 124363"/>
              <a:gd name="connsiteX4" fmla="*/ 3543780 w 3686931"/>
              <a:gd name="connsiteY4" fmla="*/ 48873 h 124363"/>
              <a:gd name="connsiteX5" fmla="*/ 3488149 w 3686931"/>
              <a:gd name="connsiteY5" fmla="*/ 50529 h 124363"/>
              <a:gd name="connsiteX6" fmla="*/ 3363200 w 3686931"/>
              <a:gd name="connsiteY6" fmla="*/ 118683 h 124363"/>
              <a:gd name="connsiteX7" fmla="*/ 3306405 w 3686931"/>
              <a:gd name="connsiteY7" fmla="*/ 78927 h 124363"/>
              <a:gd name="connsiteX8" fmla="*/ 3272328 w 3686931"/>
              <a:gd name="connsiteY8" fmla="*/ 50529 h 124363"/>
              <a:gd name="connsiteX9" fmla="*/ 3235076 w 3686931"/>
              <a:gd name="connsiteY9" fmla="*/ 61750 h 124363"/>
              <a:gd name="connsiteX10" fmla="*/ 3172601 w 3686931"/>
              <a:gd name="connsiteY10" fmla="*/ 73780 h 124363"/>
              <a:gd name="connsiteX11" fmla="*/ 3141699 w 3686931"/>
              <a:gd name="connsiteY11" fmla="*/ 5093 h 124363"/>
              <a:gd name="connsiteX12" fmla="*/ 3124661 w 3686931"/>
              <a:gd name="connsiteY12" fmla="*/ 10773 h 124363"/>
              <a:gd name="connsiteX13" fmla="*/ 3056506 w 3686931"/>
              <a:gd name="connsiteY13" fmla="*/ 56209 h 124363"/>
              <a:gd name="connsiteX14" fmla="*/ 3039468 w 3686931"/>
              <a:gd name="connsiteY14" fmla="*/ 73247 h 124363"/>
              <a:gd name="connsiteX15" fmla="*/ 3028109 w 3686931"/>
              <a:gd name="connsiteY15" fmla="*/ 90286 h 124363"/>
              <a:gd name="connsiteX16" fmla="*/ 3022429 w 3686931"/>
              <a:gd name="connsiteY16" fmla="*/ 118683 h 124363"/>
              <a:gd name="connsiteX17" fmla="*/ 2931557 w 3686931"/>
              <a:gd name="connsiteY17" fmla="*/ 101645 h 124363"/>
              <a:gd name="connsiteX18" fmla="*/ 2914519 w 3686931"/>
              <a:gd name="connsiteY18" fmla="*/ 95965 h 124363"/>
              <a:gd name="connsiteX19" fmla="*/ 2880442 w 3686931"/>
              <a:gd name="connsiteY19" fmla="*/ 73247 h 124363"/>
              <a:gd name="connsiteX20" fmla="*/ 2840685 w 3686931"/>
              <a:gd name="connsiteY20" fmla="*/ 61888 h 124363"/>
              <a:gd name="connsiteX21" fmla="*/ 2823647 w 3686931"/>
              <a:gd name="connsiteY21" fmla="*/ 56209 h 124363"/>
              <a:gd name="connsiteX22" fmla="*/ 2778211 w 3686931"/>
              <a:gd name="connsiteY22" fmla="*/ 50529 h 124363"/>
              <a:gd name="connsiteX23" fmla="*/ 2744134 w 3686931"/>
              <a:gd name="connsiteY23" fmla="*/ 39170 h 124363"/>
              <a:gd name="connsiteX24" fmla="*/ 2727095 w 3686931"/>
              <a:gd name="connsiteY24" fmla="*/ 33491 h 124363"/>
              <a:gd name="connsiteX25" fmla="*/ 2658941 w 3686931"/>
              <a:gd name="connsiteY25" fmla="*/ 27811 h 124363"/>
              <a:gd name="connsiteX26" fmla="*/ 2437441 w 3686931"/>
              <a:gd name="connsiteY26" fmla="*/ 33491 h 124363"/>
              <a:gd name="connsiteX27" fmla="*/ 2420402 w 3686931"/>
              <a:gd name="connsiteY27" fmla="*/ 39170 h 124363"/>
              <a:gd name="connsiteX28" fmla="*/ 2392005 w 3686931"/>
              <a:gd name="connsiteY28" fmla="*/ 44850 h 124363"/>
              <a:gd name="connsiteX29" fmla="*/ 2374966 w 3686931"/>
              <a:gd name="connsiteY29" fmla="*/ 50529 h 124363"/>
              <a:gd name="connsiteX30" fmla="*/ 2329530 w 3686931"/>
              <a:gd name="connsiteY30" fmla="*/ 61888 h 124363"/>
              <a:gd name="connsiteX31" fmla="*/ 2295453 w 3686931"/>
              <a:gd name="connsiteY31" fmla="*/ 73247 h 124363"/>
              <a:gd name="connsiteX32" fmla="*/ 2272735 w 3686931"/>
              <a:gd name="connsiteY32" fmla="*/ 67568 h 124363"/>
              <a:gd name="connsiteX33" fmla="*/ 2255697 w 3686931"/>
              <a:gd name="connsiteY33" fmla="*/ 56209 h 124363"/>
              <a:gd name="connsiteX34" fmla="*/ 2198902 w 3686931"/>
              <a:gd name="connsiteY34" fmla="*/ 61888 h 124363"/>
              <a:gd name="connsiteX35" fmla="*/ 2079632 w 3686931"/>
              <a:gd name="connsiteY35" fmla="*/ 56209 h 124363"/>
              <a:gd name="connsiteX36" fmla="*/ 1903567 w 3686931"/>
              <a:gd name="connsiteY36" fmla="*/ 44850 h 124363"/>
              <a:gd name="connsiteX37" fmla="*/ 1835413 w 3686931"/>
              <a:gd name="connsiteY37" fmla="*/ 50529 h 124363"/>
              <a:gd name="connsiteX38" fmla="*/ 1801336 w 3686931"/>
              <a:gd name="connsiteY38" fmla="*/ 56209 h 124363"/>
              <a:gd name="connsiteX39" fmla="*/ 1642310 w 3686931"/>
              <a:gd name="connsiteY39" fmla="*/ 67568 h 124363"/>
              <a:gd name="connsiteX40" fmla="*/ 1579836 w 3686931"/>
              <a:gd name="connsiteY40" fmla="*/ 84606 h 124363"/>
              <a:gd name="connsiteX41" fmla="*/ 1562797 w 3686931"/>
              <a:gd name="connsiteY41" fmla="*/ 90286 h 124363"/>
              <a:gd name="connsiteX42" fmla="*/ 1528720 w 3686931"/>
              <a:gd name="connsiteY42" fmla="*/ 73247 h 124363"/>
              <a:gd name="connsiteX43" fmla="*/ 1523041 w 3686931"/>
              <a:gd name="connsiteY43" fmla="*/ 56209 h 124363"/>
              <a:gd name="connsiteX44" fmla="*/ 1506002 w 3686931"/>
              <a:gd name="connsiteY44" fmla="*/ 44850 h 124363"/>
              <a:gd name="connsiteX45" fmla="*/ 1488964 w 3686931"/>
              <a:gd name="connsiteY45" fmla="*/ 27811 h 124363"/>
              <a:gd name="connsiteX46" fmla="*/ 1267463 w 3686931"/>
              <a:gd name="connsiteY46" fmla="*/ 39170 h 124363"/>
              <a:gd name="connsiteX47" fmla="*/ 1204988 w 3686931"/>
              <a:gd name="connsiteY47" fmla="*/ 50529 h 124363"/>
              <a:gd name="connsiteX48" fmla="*/ 1170911 w 3686931"/>
              <a:gd name="connsiteY48" fmla="*/ 61888 h 124363"/>
              <a:gd name="connsiteX49" fmla="*/ 1153873 w 3686931"/>
              <a:gd name="connsiteY49" fmla="*/ 73247 h 124363"/>
              <a:gd name="connsiteX50" fmla="*/ 1091398 w 3686931"/>
              <a:gd name="connsiteY50" fmla="*/ 84606 h 124363"/>
              <a:gd name="connsiteX51" fmla="*/ 1045962 w 3686931"/>
              <a:gd name="connsiteY51" fmla="*/ 95965 h 124363"/>
              <a:gd name="connsiteX52" fmla="*/ 983488 w 3686931"/>
              <a:gd name="connsiteY52" fmla="*/ 90286 h 124363"/>
              <a:gd name="connsiteX53" fmla="*/ 898295 w 3686931"/>
              <a:gd name="connsiteY53" fmla="*/ 78927 h 124363"/>
              <a:gd name="connsiteX54" fmla="*/ 688154 w 3686931"/>
              <a:gd name="connsiteY54" fmla="*/ 73247 h 124363"/>
              <a:gd name="connsiteX55" fmla="*/ 642718 w 3686931"/>
              <a:gd name="connsiteY55" fmla="*/ 50529 h 124363"/>
              <a:gd name="connsiteX56" fmla="*/ 620000 w 3686931"/>
              <a:gd name="connsiteY56" fmla="*/ 44850 h 124363"/>
              <a:gd name="connsiteX57" fmla="*/ 585923 w 3686931"/>
              <a:gd name="connsiteY57" fmla="*/ 27811 h 124363"/>
              <a:gd name="connsiteX58" fmla="*/ 568884 w 3686931"/>
              <a:gd name="connsiteY58" fmla="*/ 16452 h 124363"/>
              <a:gd name="connsiteX59" fmla="*/ 546166 w 3686931"/>
              <a:gd name="connsiteY59" fmla="*/ 22132 h 124363"/>
              <a:gd name="connsiteX60" fmla="*/ 512089 w 3686931"/>
              <a:gd name="connsiteY60" fmla="*/ 33491 h 124363"/>
              <a:gd name="connsiteX61" fmla="*/ 489371 w 3686931"/>
              <a:gd name="connsiteY61" fmla="*/ 39170 h 124363"/>
              <a:gd name="connsiteX62" fmla="*/ 307627 w 3686931"/>
              <a:gd name="connsiteY62" fmla="*/ 44850 h 124363"/>
              <a:gd name="connsiteX63" fmla="*/ 290588 w 3686931"/>
              <a:gd name="connsiteY63" fmla="*/ 50529 h 124363"/>
              <a:gd name="connsiteX64" fmla="*/ 256511 w 3686931"/>
              <a:gd name="connsiteY64" fmla="*/ 73247 h 124363"/>
              <a:gd name="connsiteX65" fmla="*/ 222434 w 3686931"/>
              <a:gd name="connsiteY65" fmla="*/ 84606 h 124363"/>
              <a:gd name="connsiteX66" fmla="*/ 137242 w 3686931"/>
              <a:gd name="connsiteY66" fmla="*/ 78927 h 124363"/>
              <a:gd name="connsiteX67" fmla="*/ 103165 w 3686931"/>
              <a:gd name="connsiteY67" fmla="*/ 67568 h 124363"/>
              <a:gd name="connsiteX68" fmla="*/ 80447 w 3686931"/>
              <a:gd name="connsiteY68" fmla="*/ 61888 h 124363"/>
              <a:gd name="connsiteX69" fmla="*/ 23652 w 3686931"/>
              <a:gd name="connsiteY69" fmla="*/ 67568 h 124363"/>
              <a:gd name="connsiteX70" fmla="*/ 934 w 3686931"/>
              <a:gd name="connsiteY70" fmla="*/ 73247 h 124363"/>
              <a:gd name="connsiteX71" fmla="*/ 6613 w 3686931"/>
              <a:gd name="connsiteY71" fmla="*/ 90286 h 124363"/>
              <a:gd name="connsiteX72" fmla="*/ 29331 w 3686931"/>
              <a:gd name="connsiteY72" fmla="*/ 124363 h 124363"/>
              <a:gd name="connsiteX0" fmla="*/ 29331 w 3686931"/>
              <a:gd name="connsiteY0" fmla="*/ 119371 h 119371"/>
              <a:gd name="connsiteX1" fmla="*/ 3686931 w 3686931"/>
              <a:gd name="connsiteY1" fmla="*/ 119371 h 119371"/>
              <a:gd name="connsiteX2" fmla="*/ 3686931 w 3686931"/>
              <a:gd name="connsiteY2" fmla="*/ 119371 h 119371"/>
              <a:gd name="connsiteX3" fmla="*/ 3590380 w 3686931"/>
              <a:gd name="connsiteY3" fmla="*/ 56896 h 119371"/>
              <a:gd name="connsiteX4" fmla="*/ 3543780 w 3686931"/>
              <a:gd name="connsiteY4" fmla="*/ 43881 h 119371"/>
              <a:gd name="connsiteX5" fmla="*/ 3488149 w 3686931"/>
              <a:gd name="connsiteY5" fmla="*/ 45537 h 119371"/>
              <a:gd name="connsiteX6" fmla="*/ 3363200 w 3686931"/>
              <a:gd name="connsiteY6" fmla="*/ 113691 h 119371"/>
              <a:gd name="connsiteX7" fmla="*/ 3306405 w 3686931"/>
              <a:gd name="connsiteY7" fmla="*/ 73935 h 119371"/>
              <a:gd name="connsiteX8" fmla="*/ 3272328 w 3686931"/>
              <a:gd name="connsiteY8" fmla="*/ 45537 h 119371"/>
              <a:gd name="connsiteX9" fmla="*/ 3235076 w 3686931"/>
              <a:gd name="connsiteY9" fmla="*/ 56758 h 119371"/>
              <a:gd name="connsiteX10" fmla="*/ 3172601 w 3686931"/>
              <a:gd name="connsiteY10" fmla="*/ 68788 h 119371"/>
              <a:gd name="connsiteX11" fmla="*/ 3141699 w 3686931"/>
              <a:gd name="connsiteY11" fmla="*/ 101 h 119371"/>
              <a:gd name="connsiteX12" fmla="*/ 3115136 w 3686931"/>
              <a:gd name="connsiteY12" fmla="*/ 53406 h 119371"/>
              <a:gd name="connsiteX13" fmla="*/ 3056506 w 3686931"/>
              <a:gd name="connsiteY13" fmla="*/ 51217 h 119371"/>
              <a:gd name="connsiteX14" fmla="*/ 3039468 w 3686931"/>
              <a:gd name="connsiteY14" fmla="*/ 68255 h 119371"/>
              <a:gd name="connsiteX15" fmla="*/ 3028109 w 3686931"/>
              <a:gd name="connsiteY15" fmla="*/ 85294 h 119371"/>
              <a:gd name="connsiteX16" fmla="*/ 3022429 w 3686931"/>
              <a:gd name="connsiteY16" fmla="*/ 113691 h 119371"/>
              <a:gd name="connsiteX17" fmla="*/ 2931557 w 3686931"/>
              <a:gd name="connsiteY17" fmla="*/ 96653 h 119371"/>
              <a:gd name="connsiteX18" fmla="*/ 2914519 w 3686931"/>
              <a:gd name="connsiteY18" fmla="*/ 90973 h 119371"/>
              <a:gd name="connsiteX19" fmla="*/ 2880442 w 3686931"/>
              <a:gd name="connsiteY19" fmla="*/ 68255 h 119371"/>
              <a:gd name="connsiteX20" fmla="*/ 2840685 w 3686931"/>
              <a:gd name="connsiteY20" fmla="*/ 56896 h 119371"/>
              <a:gd name="connsiteX21" fmla="*/ 2823647 w 3686931"/>
              <a:gd name="connsiteY21" fmla="*/ 51217 h 119371"/>
              <a:gd name="connsiteX22" fmla="*/ 2778211 w 3686931"/>
              <a:gd name="connsiteY22" fmla="*/ 45537 h 119371"/>
              <a:gd name="connsiteX23" fmla="*/ 2744134 w 3686931"/>
              <a:gd name="connsiteY23" fmla="*/ 34178 h 119371"/>
              <a:gd name="connsiteX24" fmla="*/ 2727095 w 3686931"/>
              <a:gd name="connsiteY24" fmla="*/ 28499 h 119371"/>
              <a:gd name="connsiteX25" fmla="*/ 2658941 w 3686931"/>
              <a:gd name="connsiteY25" fmla="*/ 22819 h 119371"/>
              <a:gd name="connsiteX26" fmla="*/ 2437441 w 3686931"/>
              <a:gd name="connsiteY26" fmla="*/ 28499 h 119371"/>
              <a:gd name="connsiteX27" fmla="*/ 2420402 w 3686931"/>
              <a:gd name="connsiteY27" fmla="*/ 34178 h 119371"/>
              <a:gd name="connsiteX28" fmla="*/ 2392005 w 3686931"/>
              <a:gd name="connsiteY28" fmla="*/ 39858 h 119371"/>
              <a:gd name="connsiteX29" fmla="*/ 2374966 w 3686931"/>
              <a:gd name="connsiteY29" fmla="*/ 45537 h 119371"/>
              <a:gd name="connsiteX30" fmla="*/ 2329530 w 3686931"/>
              <a:gd name="connsiteY30" fmla="*/ 56896 h 119371"/>
              <a:gd name="connsiteX31" fmla="*/ 2295453 w 3686931"/>
              <a:gd name="connsiteY31" fmla="*/ 68255 h 119371"/>
              <a:gd name="connsiteX32" fmla="*/ 2272735 w 3686931"/>
              <a:gd name="connsiteY32" fmla="*/ 62576 h 119371"/>
              <a:gd name="connsiteX33" fmla="*/ 2255697 w 3686931"/>
              <a:gd name="connsiteY33" fmla="*/ 51217 h 119371"/>
              <a:gd name="connsiteX34" fmla="*/ 2198902 w 3686931"/>
              <a:gd name="connsiteY34" fmla="*/ 56896 h 119371"/>
              <a:gd name="connsiteX35" fmla="*/ 2079632 w 3686931"/>
              <a:gd name="connsiteY35" fmla="*/ 51217 h 119371"/>
              <a:gd name="connsiteX36" fmla="*/ 1903567 w 3686931"/>
              <a:gd name="connsiteY36" fmla="*/ 39858 h 119371"/>
              <a:gd name="connsiteX37" fmla="*/ 1835413 w 3686931"/>
              <a:gd name="connsiteY37" fmla="*/ 45537 h 119371"/>
              <a:gd name="connsiteX38" fmla="*/ 1801336 w 3686931"/>
              <a:gd name="connsiteY38" fmla="*/ 51217 h 119371"/>
              <a:gd name="connsiteX39" fmla="*/ 1642310 w 3686931"/>
              <a:gd name="connsiteY39" fmla="*/ 62576 h 119371"/>
              <a:gd name="connsiteX40" fmla="*/ 1579836 w 3686931"/>
              <a:gd name="connsiteY40" fmla="*/ 79614 h 119371"/>
              <a:gd name="connsiteX41" fmla="*/ 1562797 w 3686931"/>
              <a:gd name="connsiteY41" fmla="*/ 85294 h 119371"/>
              <a:gd name="connsiteX42" fmla="*/ 1528720 w 3686931"/>
              <a:gd name="connsiteY42" fmla="*/ 68255 h 119371"/>
              <a:gd name="connsiteX43" fmla="*/ 1523041 w 3686931"/>
              <a:gd name="connsiteY43" fmla="*/ 51217 h 119371"/>
              <a:gd name="connsiteX44" fmla="*/ 1506002 w 3686931"/>
              <a:gd name="connsiteY44" fmla="*/ 39858 h 119371"/>
              <a:gd name="connsiteX45" fmla="*/ 1488964 w 3686931"/>
              <a:gd name="connsiteY45" fmla="*/ 22819 h 119371"/>
              <a:gd name="connsiteX46" fmla="*/ 1267463 w 3686931"/>
              <a:gd name="connsiteY46" fmla="*/ 34178 h 119371"/>
              <a:gd name="connsiteX47" fmla="*/ 1204988 w 3686931"/>
              <a:gd name="connsiteY47" fmla="*/ 45537 h 119371"/>
              <a:gd name="connsiteX48" fmla="*/ 1170911 w 3686931"/>
              <a:gd name="connsiteY48" fmla="*/ 56896 h 119371"/>
              <a:gd name="connsiteX49" fmla="*/ 1153873 w 3686931"/>
              <a:gd name="connsiteY49" fmla="*/ 68255 h 119371"/>
              <a:gd name="connsiteX50" fmla="*/ 1091398 w 3686931"/>
              <a:gd name="connsiteY50" fmla="*/ 79614 h 119371"/>
              <a:gd name="connsiteX51" fmla="*/ 1045962 w 3686931"/>
              <a:gd name="connsiteY51" fmla="*/ 90973 h 119371"/>
              <a:gd name="connsiteX52" fmla="*/ 983488 w 3686931"/>
              <a:gd name="connsiteY52" fmla="*/ 85294 h 119371"/>
              <a:gd name="connsiteX53" fmla="*/ 898295 w 3686931"/>
              <a:gd name="connsiteY53" fmla="*/ 73935 h 119371"/>
              <a:gd name="connsiteX54" fmla="*/ 688154 w 3686931"/>
              <a:gd name="connsiteY54" fmla="*/ 68255 h 119371"/>
              <a:gd name="connsiteX55" fmla="*/ 642718 w 3686931"/>
              <a:gd name="connsiteY55" fmla="*/ 45537 h 119371"/>
              <a:gd name="connsiteX56" fmla="*/ 620000 w 3686931"/>
              <a:gd name="connsiteY56" fmla="*/ 39858 h 119371"/>
              <a:gd name="connsiteX57" fmla="*/ 585923 w 3686931"/>
              <a:gd name="connsiteY57" fmla="*/ 22819 h 119371"/>
              <a:gd name="connsiteX58" fmla="*/ 568884 w 3686931"/>
              <a:gd name="connsiteY58" fmla="*/ 11460 h 119371"/>
              <a:gd name="connsiteX59" fmla="*/ 546166 w 3686931"/>
              <a:gd name="connsiteY59" fmla="*/ 17140 h 119371"/>
              <a:gd name="connsiteX60" fmla="*/ 512089 w 3686931"/>
              <a:gd name="connsiteY60" fmla="*/ 28499 h 119371"/>
              <a:gd name="connsiteX61" fmla="*/ 489371 w 3686931"/>
              <a:gd name="connsiteY61" fmla="*/ 34178 h 119371"/>
              <a:gd name="connsiteX62" fmla="*/ 307627 w 3686931"/>
              <a:gd name="connsiteY62" fmla="*/ 39858 h 119371"/>
              <a:gd name="connsiteX63" fmla="*/ 290588 w 3686931"/>
              <a:gd name="connsiteY63" fmla="*/ 45537 h 119371"/>
              <a:gd name="connsiteX64" fmla="*/ 256511 w 3686931"/>
              <a:gd name="connsiteY64" fmla="*/ 68255 h 119371"/>
              <a:gd name="connsiteX65" fmla="*/ 222434 w 3686931"/>
              <a:gd name="connsiteY65" fmla="*/ 79614 h 119371"/>
              <a:gd name="connsiteX66" fmla="*/ 137242 w 3686931"/>
              <a:gd name="connsiteY66" fmla="*/ 73935 h 119371"/>
              <a:gd name="connsiteX67" fmla="*/ 103165 w 3686931"/>
              <a:gd name="connsiteY67" fmla="*/ 62576 h 119371"/>
              <a:gd name="connsiteX68" fmla="*/ 80447 w 3686931"/>
              <a:gd name="connsiteY68" fmla="*/ 56896 h 119371"/>
              <a:gd name="connsiteX69" fmla="*/ 23652 w 3686931"/>
              <a:gd name="connsiteY69" fmla="*/ 62576 h 119371"/>
              <a:gd name="connsiteX70" fmla="*/ 934 w 3686931"/>
              <a:gd name="connsiteY70" fmla="*/ 68255 h 119371"/>
              <a:gd name="connsiteX71" fmla="*/ 6613 w 3686931"/>
              <a:gd name="connsiteY71" fmla="*/ 85294 h 119371"/>
              <a:gd name="connsiteX72" fmla="*/ 29331 w 3686931"/>
              <a:gd name="connsiteY72" fmla="*/ 119371 h 11937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56506 w 3686931"/>
              <a:gd name="connsiteY13" fmla="*/ 39757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3022429 w 3686931"/>
              <a:gd name="connsiteY16" fmla="*/ 102231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63200 w 3686931"/>
              <a:gd name="connsiteY6" fmla="*/ 102231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  <a:gd name="connsiteX0" fmla="*/ 29331 w 3686931"/>
              <a:gd name="connsiteY0" fmla="*/ 107911 h 107911"/>
              <a:gd name="connsiteX1" fmla="*/ 3686931 w 3686931"/>
              <a:gd name="connsiteY1" fmla="*/ 107911 h 107911"/>
              <a:gd name="connsiteX2" fmla="*/ 3686931 w 3686931"/>
              <a:gd name="connsiteY2" fmla="*/ 107911 h 107911"/>
              <a:gd name="connsiteX3" fmla="*/ 3590380 w 3686931"/>
              <a:gd name="connsiteY3" fmla="*/ 45436 h 107911"/>
              <a:gd name="connsiteX4" fmla="*/ 3543780 w 3686931"/>
              <a:gd name="connsiteY4" fmla="*/ 32421 h 107911"/>
              <a:gd name="connsiteX5" fmla="*/ 3488149 w 3686931"/>
              <a:gd name="connsiteY5" fmla="*/ 34077 h 107911"/>
              <a:gd name="connsiteX6" fmla="*/ 3382250 w 3686931"/>
              <a:gd name="connsiteY6" fmla="*/ 80006 h 107911"/>
              <a:gd name="connsiteX7" fmla="*/ 3306405 w 3686931"/>
              <a:gd name="connsiteY7" fmla="*/ 62475 h 107911"/>
              <a:gd name="connsiteX8" fmla="*/ 3272328 w 3686931"/>
              <a:gd name="connsiteY8" fmla="*/ 34077 h 107911"/>
              <a:gd name="connsiteX9" fmla="*/ 3235076 w 3686931"/>
              <a:gd name="connsiteY9" fmla="*/ 45298 h 107911"/>
              <a:gd name="connsiteX10" fmla="*/ 3172601 w 3686931"/>
              <a:gd name="connsiteY10" fmla="*/ 57328 h 107911"/>
              <a:gd name="connsiteX11" fmla="*/ 3141699 w 3686931"/>
              <a:gd name="connsiteY11" fmla="*/ 45791 h 107911"/>
              <a:gd name="connsiteX12" fmla="*/ 3115136 w 3686931"/>
              <a:gd name="connsiteY12" fmla="*/ 41946 h 107911"/>
              <a:gd name="connsiteX13" fmla="*/ 3066031 w 3686931"/>
              <a:gd name="connsiteY13" fmla="*/ 61982 h 107911"/>
              <a:gd name="connsiteX14" fmla="*/ 3039468 w 3686931"/>
              <a:gd name="connsiteY14" fmla="*/ 56795 h 107911"/>
              <a:gd name="connsiteX15" fmla="*/ 3028109 w 3686931"/>
              <a:gd name="connsiteY15" fmla="*/ 73834 h 107911"/>
              <a:gd name="connsiteX16" fmla="*/ 2981154 w 3686931"/>
              <a:gd name="connsiteY16" fmla="*/ 67306 h 107911"/>
              <a:gd name="connsiteX17" fmla="*/ 2931557 w 3686931"/>
              <a:gd name="connsiteY17" fmla="*/ 85193 h 107911"/>
              <a:gd name="connsiteX18" fmla="*/ 2914519 w 3686931"/>
              <a:gd name="connsiteY18" fmla="*/ 79513 h 107911"/>
              <a:gd name="connsiteX19" fmla="*/ 2880442 w 3686931"/>
              <a:gd name="connsiteY19" fmla="*/ 56795 h 107911"/>
              <a:gd name="connsiteX20" fmla="*/ 2840685 w 3686931"/>
              <a:gd name="connsiteY20" fmla="*/ 45436 h 107911"/>
              <a:gd name="connsiteX21" fmla="*/ 2823647 w 3686931"/>
              <a:gd name="connsiteY21" fmla="*/ 39757 h 107911"/>
              <a:gd name="connsiteX22" fmla="*/ 2778211 w 3686931"/>
              <a:gd name="connsiteY22" fmla="*/ 34077 h 107911"/>
              <a:gd name="connsiteX23" fmla="*/ 2744134 w 3686931"/>
              <a:gd name="connsiteY23" fmla="*/ 22718 h 107911"/>
              <a:gd name="connsiteX24" fmla="*/ 2727095 w 3686931"/>
              <a:gd name="connsiteY24" fmla="*/ 17039 h 107911"/>
              <a:gd name="connsiteX25" fmla="*/ 2658941 w 3686931"/>
              <a:gd name="connsiteY25" fmla="*/ 11359 h 107911"/>
              <a:gd name="connsiteX26" fmla="*/ 2437441 w 3686931"/>
              <a:gd name="connsiteY26" fmla="*/ 17039 h 107911"/>
              <a:gd name="connsiteX27" fmla="*/ 2420402 w 3686931"/>
              <a:gd name="connsiteY27" fmla="*/ 22718 h 107911"/>
              <a:gd name="connsiteX28" fmla="*/ 2392005 w 3686931"/>
              <a:gd name="connsiteY28" fmla="*/ 28398 h 107911"/>
              <a:gd name="connsiteX29" fmla="*/ 2374966 w 3686931"/>
              <a:gd name="connsiteY29" fmla="*/ 34077 h 107911"/>
              <a:gd name="connsiteX30" fmla="*/ 2329530 w 3686931"/>
              <a:gd name="connsiteY30" fmla="*/ 45436 h 107911"/>
              <a:gd name="connsiteX31" fmla="*/ 2295453 w 3686931"/>
              <a:gd name="connsiteY31" fmla="*/ 56795 h 107911"/>
              <a:gd name="connsiteX32" fmla="*/ 2272735 w 3686931"/>
              <a:gd name="connsiteY32" fmla="*/ 51116 h 107911"/>
              <a:gd name="connsiteX33" fmla="*/ 2255697 w 3686931"/>
              <a:gd name="connsiteY33" fmla="*/ 39757 h 107911"/>
              <a:gd name="connsiteX34" fmla="*/ 2198902 w 3686931"/>
              <a:gd name="connsiteY34" fmla="*/ 45436 h 107911"/>
              <a:gd name="connsiteX35" fmla="*/ 2079632 w 3686931"/>
              <a:gd name="connsiteY35" fmla="*/ 39757 h 107911"/>
              <a:gd name="connsiteX36" fmla="*/ 1903567 w 3686931"/>
              <a:gd name="connsiteY36" fmla="*/ 28398 h 107911"/>
              <a:gd name="connsiteX37" fmla="*/ 1835413 w 3686931"/>
              <a:gd name="connsiteY37" fmla="*/ 34077 h 107911"/>
              <a:gd name="connsiteX38" fmla="*/ 1801336 w 3686931"/>
              <a:gd name="connsiteY38" fmla="*/ 39757 h 107911"/>
              <a:gd name="connsiteX39" fmla="*/ 1642310 w 3686931"/>
              <a:gd name="connsiteY39" fmla="*/ 51116 h 107911"/>
              <a:gd name="connsiteX40" fmla="*/ 1579836 w 3686931"/>
              <a:gd name="connsiteY40" fmla="*/ 68154 h 107911"/>
              <a:gd name="connsiteX41" fmla="*/ 1562797 w 3686931"/>
              <a:gd name="connsiteY41" fmla="*/ 73834 h 107911"/>
              <a:gd name="connsiteX42" fmla="*/ 1528720 w 3686931"/>
              <a:gd name="connsiteY42" fmla="*/ 56795 h 107911"/>
              <a:gd name="connsiteX43" fmla="*/ 1523041 w 3686931"/>
              <a:gd name="connsiteY43" fmla="*/ 39757 h 107911"/>
              <a:gd name="connsiteX44" fmla="*/ 1506002 w 3686931"/>
              <a:gd name="connsiteY44" fmla="*/ 28398 h 107911"/>
              <a:gd name="connsiteX45" fmla="*/ 1488964 w 3686931"/>
              <a:gd name="connsiteY45" fmla="*/ 11359 h 107911"/>
              <a:gd name="connsiteX46" fmla="*/ 1267463 w 3686931"/>
              <a:gd name="connsiteY46" fmla="*/ 22718 h 107911"/>
              <a:gd name="connsiteX47" fmla="*/ 1204988 w 3686931"/>
              <a:gd name="connsiteY47" fmla="*/ 34077 h 107911"/>
              <a:gd name="connsiteX48" fmla="*/ 1170911 w 3686931"/>
              <a:gd name="connsiteY48" fmla="*/ 45436 h 107911"/>
              <a:gd name="connsiteX49" fmla="*/ 1153873 w 3686931"/>
              <a:gd name="connsiteY49" fmla="*/ 56795 h 107911"/>
              <a:gd name="connsiteX50" fmla="*/ 1091398 w 3686931"/>
              <a:gd name="connsiteY50" fmla="*/ 68154 h 107911"/>
              <a:gd name="connsiteX51" fmla="*/ 1045962 w 3686931"/>
              <a:gd name="connsiteY51" fmla="*/ 79513 h 107911"/>
              <a:gd name="connsiteX52" fmla="*/ 983488 w 3686931"/>
              <a:gd name="connsiteY52" fmla="*/ 73834 h 107911"/>
              <a:gd name="connsiteX53" fmla="*/ 898295 w 3686931"/>
              <a:gd name="connsiteY53" fmla="*/ 62475 h 107911"/>
              <a:gd name="connsiteX54" fmla="*/ 688154 w 3686931"/>
              <a:gd name="connsiteY54" fmla="*/ 56795 h 107911"/>
              <a:gd name="connsiteX55" fmla="*/ 642718 w 3686931"/>
              <a:gd name="connsiteY55" fmla="*/ 34077 h 107911"/>
              <a:gd name="connsiteX56" fmla="*/ 620000 w 3686931"/>
              <a:gd name="connsiteY56" fmla="*/ 28398 h 107911"/>
              <a:gd name="connsiteX57" fmla="*/ 585923 w 3686931"/>
              <a:gd name="connsiteY57" fmla="*/ 11359 h 107911"/>
              <a:gd name="connsiteX58" fmla="*/ 568884 w 3686931"/>
              <a:gd name="connsiteY58" fmla="*/ 0 h 107911"/>
              <a:gd name="connsiteX59" fmla="*/ 546166 w 3686931"/>
              <a:gd name="connsiteY59" fmla="*/ 5680 h 107911"/>
              <a:gd name="connsiteX60" fmla="*/ 512089 w 3686931"/>
              <a:gd name="connsiteY60" fmla="*/ 17039 h 107911"/>
              <a:gd name="connsiteX61" fmla="*/ 489371 w 3686931"/>
              <a:gd name="connsiteY61" fmla="*/ 22718 h 107911"/>
              <a:gd name="connsiteX62" fmla="*/ 307627 w 3686931"/>
              <a:gd name="connsiteY62" fmla="*/ 28398 h 107911"/>
              <a:gd name="connsiteX63" fmla="*/ 290588 w 3686931"/>
              <a:gd name="connsiteY63" fmla="*/ 34077 h 107911"/>
              <a:gd name="connsiteX64" fmla="*/ 256511 w 3686931"/>
              <a:gd name="connsiteY64" fmla="*/ 56795 h 107911"/>
              <a:gd name="connsiteX65" fmla="*/ 222434 w 3686931"/>
              <a:gd name="connsiteY65" fmla="*/ 68154 h 107911"/>
              <a:gd name="connsiteX66" fmla="*/ 137242 w 3686931"/>
              <a:gd name="connsiteY66" fmla="*/ 62475 h 107911"/>
              <a:gd name="connsiteX67" fmla="*/ 103165 w 3686931"/>
              <a:gd name="connsiteY67" fmla="*/ 51116 h 107911"/>
              <a:gd name="connsiteX68" fmla="*/ 80447 w 3686931"/>
              <a:gd name="connsiteY68" fmla="*/ 45436 h 107911"/>
              <a:gd name="connsiteX69" fmla="*/ 23652 w 3686931"/>
              <a:gd name="connsiteY69" fmla="*/ 51116 h 107911"/>
              <a:gd name="connsiteX70" fmla="*/ 934 w 3686931"/>
              <a:gd name="connsiteY70" fmla="*/ 56795 h 107911"/>
              <a:gd name="connsiteX71" fmla="*/ 6613 w 3686931"/>
              <a:gd name="connsiteY71" fmla="*/ 73834 h 107911"/>
              <a:gd name="connsiteX72" fmla="*/ 29331 w 3686931"/>
              <a:gd name="connsiteY72" fmla="*/ 107911 h 1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686931" h="107911">
                <a:moveTo>
                  <a:pt x="29331" y="107911"/>
                </a:moveTo>
                <a:lnTo>
                  <a:pt x="3686931" y="107911"/>
                </a:lnTo>
                <a:lnTo>
                  <a:pt x="3686931" y="107911"/>
                </a:lnTo>
                <a:lnTo>
                  <a:pt x="3590380" y="45436"/>
                </a:lnTo>
                <a:lnTo>
                  <a:pt x="3543780" y="32421"/>
                </a:lnTo>
                <a:lnTo>
                  <a:pt x="3488149" y="34077"/>
                </a:lnTo>
                <a:lnTo>
                  <a:pt x="3382250" y="80006"/>
                </a:lnTo>
                <a:cubicBezTo>
                  <a:pt x="3363318" y="66754"/>
                  <a:pt x="3324725" y="70130"/>
                  <a:pt x="3306405" y="62475"/>
                </a:cubicBezTo>
                <a:cubicBezTo>
                  <a:pt x="3288085" y="54820"/>
                  <a:pt x="3296049" y="49892"/>
                  <a:pt x="3272328" y="34077"/>
                </a:cubicBezTo>
                <a:cubicBezTo>
                  <a:pt x="3260440" y="31214"/>
                  <a:pt x="3251697" y="41423"/>
                  <a:pt x="3235076" y="45298"/>
                </a:cubicBezTo>
                <a:cubicBezTo>
                  <a:pt x="3218455" y="49173"/>
                  <a:pt x="3188164" y="57246"/>
                  <a:pt x="3172601" y="57328"/>
                </a:cubicBezTo>
                <a:cubicBezTo>
                  <a:pt x="3157038" y="57410"/>
                  <a:pt x="3151276" y="48355"/>
                  <a:pt x="3141699" y="45791"/>
                </a:cubicBezTo>
                <a:cubicBezTo>
                  <a:pt x="3132122" y="43227"/>
                  <a:pt x="3127747" y="39248"/>
                  <a:pt x="3115136" y="41946"/>
                </a:cubicBezTo>
                <a:cubicBezTo>
                  <a:pt x="3102525" y="44644"/>
                  <a:pt x="3078642" y="59507"/>
                  <a:pt x="3066031" y="61982"/>
                </a:cubicBezTo>
                <a:cubicBezTo>
                  <a:pt x="3053420" y="64457"/>
                  <a:pt x="3045788" y="54820"/>
                  <a:pt x="3039468" y="56795"/>
                </a:cubicBezTo>
                <a:cubicBezTo>
                  <a:pt x="3033148" y="58770"/>
                  <a:pt x="3031895" y="68154"/>
                  <a:pt x="3028109" y="73834"/>
                </a:cubicBezTo>
                <a:cubicBezTo>
                  <a:pt x="3026216" y="83300"/>
                  <a:pt x="2990226" y="64007"/>
                  <a:pt x="2981154" y="67306"/>
                </a:cubicBezTo>
                <a:cubicBezTo>
                  <a:pt x="2958151" y="75671"/>
                  <a:pt x="2942663" y="83159"/>
                  <a:pt x="2931557" y="85193"/>
                </a:cubicBezTo>
                <a:cubicBezTo>
                  <a:pt x="2920451" y="87227"/>
                  <a:pt x="2919500" y="82834"/>
                  <a:pt x="2914519" y="79513"/>
                </a:cubicBezTo>
                <a:cubicBezTo>
                  <a:pt x="2903160" y="71940"/>
                  <a:pt x="2893393" y="61112"/>
                  <a:pt x="2880442" y="56795"/>
                </a:cubicBezTo>
                <a:cubicBezTo>
                  <a:pt x="2839582" y="43177"/>
                  <a:pt x="2890614" y="59702"/>
                  <a:pt x="2840685" y="45436"/>
                </a:cubicBezTo>
                <a:cubicBezTo>
                  <a:pt x="2834929" y="43791"/>
                  <a:pt x="2829537" y="40828"/>
                  <a:pt x="2823647" y="39757"/>
                </a:cubicBezTo>
                <a:cubicBezTo>
                  <a:pt x="2808630" y="37027"/>
                  <a:pt x="2793356" y="35970"/>
                  <a:pt x="2778211" y="34077"/>
                </a:cubicBezTo>
                <a:lnTo>
                  <a:pt x="2744134" y="22718"/>
                </a:lnTo>
                <a:cubicBezTo>
                  <a:pt x="2738454" y="20825"/>
                  <a:pt x="2733061" y="17536"/>
                  <a:pt x="2727095" y="17039"/>
                </a:cubicBezTo>
                <a:lnTo>
                  <a:pt x="2658941" y="11359"/>
                </a:lnTo>
                <a:cubicBezTo>
                  <a:pt x="2585108" y="13252"/>
                  <a:pt x="2511215" y="13526"/>
                  <a:pt x="2437441" y="17039"/>
                </a:cubicBezTo>
                <a:cubicBezTo>
                  <a:pt x="2431461" y="17324"/>
                  <a:pt x="2426210" y="21266"/>
                  <a:pt x="2420402" y="22718"/>
                </a:cubicBezTo>
                <a:cubicBezTo>
                  <a:pt x="2411037" y="25059"/>
                  <a:pt x="2401370" y="26057"/>
                  <a:pt x="2392005" y="28398"/>
                </a:cubicBezTo>
                <a:cubicBezTo>
                  <a:pt x="2386197" y="29850"/>
                  <a:pt x="2380742" y="32502"/>
                  <a:pt x="2374966" y="34077"/>
                </a:cubicBezTo>
                <a:cubicBezTo>
                  <a:pt x="2359905" y="38185"/>
                  <a:pt x="2344340" y="40499"/>
                  <a:pt x="2329530" y="45436"/>
                </a:cubicBezTo>
                <a:lnTo>
                  <a:pt x="2295453" y="56795"/>
                </a:lnTo>
                <a:cubicBezTo>
                  <a:pt x="2287880" y="54902"/>
                  <a:pt x="2279910" y="54191"/>
                  <a:pt x="2272735" y="51116"/>
                </a:cubicBezTo>
                <a:cubicBezTo>
                  <a:pt x="2266461" y="48427"/>
                  <a:pt x="2262503" y="40281"/>
                  <a:pt x="2255697" y="39757"/>
                </a:cubicBezTo>
                <a:cubicBezTo>
                  <a:pt x="2236727" y="38298"/>
                  <a:pt x="2217834" y="43543"/>
                  <a:pt x="2198902" y="45436"/>
                </a:cubicBezTo>
                <a:lnTo>
                  <a:pt x="2079632" y="39757"/>
                </a:lnTo>
                <a:cubicBezTo>
                  <a:pt x="1918233" y="32889"/>
                  <a:pt x="1981068" y="43897"/>
                  <a:pt x="1903567" y="28398"/>
                </a:cubicBezTo>
                <a:cubicBezTo>
                  <a:pt x="1880849" y="30291"/>
                  <a:pt x="1858070" y="31560"/>
                  <a:pt x="1835413" y="34077"/>
                </a:cubicBezTo>
                <a:cubicBezTo>
                  <a:pt x="1823968" y="35349"/>
                  <a:pt x="1812788" y="38551"/>
                  <a:pt x="1801336" y="39757"/>
                </a:cubicBezTo>
                <a:cubicBezTo>
                  <a:pt x="1774203" y="42613"/>
                  <a:pt x="1665567" y="49565"/>
                  <a:pt x="1642310" y="51116"/>
                </a:cubicBezTo>
                <a:cubicBezTo>
                  <a:pt x="1602174" y="59143"/>
                  <a:pt x="1623069" y="53743"/>
                  <a:pt x="1579836" y="68154"/>
                </a:cubicBezTo>
                <a:lnTo>
                  <a:pt x="1562797" y="73834"/>
                </a:lnTo>
                <a:cubicBezTo>
                  <a:pt x="1551574" y="70092"/>
                  <a:pt x="1536726" y="66803"/>
                  <a:pt x="1528720" y="56795"/>
                </a:cubicBezTo>
                <a:cubicBezTo>
                  <a:pt x="1524980" y="52120"/>
                  <a:pt x="1526781" y="44432"/>
                  <a:pt x="1523041" y="39757"/>
                </a:cubicBezTo>
                <a:cubicBezTo>
                  <a:pt x="1518777" y="34427"/>
                  <a:pt x="1511246" y="32768"/>
                  <a:pt x="1506002" y="28398"/>
                </a:cubicBezTo>
                <a:cubicBezTo>
                  <a:pt x="1499832" y="23256"/>
                  <a:pt x="1494643" y="17039"/>
                  <a:pt x="1488964" y="11359"/>
                </a:cubicBezTo>
                <a:cubicBezTo>
                  <a:pt x="1213438" y="19463"/>
                  <a:pt x="1369916" y="4090"/>
                  <a:pt x="1267463" y="22718"/>
                </a:cubicBezTo>
                <a:cubicBezTo>
                  <a:pt x="1254491" y="25076"/>
                  <a:pt x="1219004" y="30255"/>
                  <a:pt x="1204988" y="34077"/>
                </a:cubicBezTo>
                <a:cubicBezTo>
                  <a:pt x="1193436" y="37227"/>
                  <a:pt x="1170911" y="45436"/>
                  <a:pt x="1170911" y="45436"/>
                </a:cubicBezTo>
                <a:cubicBezTo>
                  <a:pt x="1165232" y="49222"/>
                  <a:pt x="1160264" y="54398"/>
                  <a:pt x="1153873" y="56795"/>
                </a:cubicBezTo>
                <a:cubicBezTo>
                  <a:pt x="1146566" y="59535"/>
                  <a:pt x="1096368" y="67089"/>
                  <a:pt x="1091398" y="68154"/>
                </a:cubicBezTo>
                <a:cubicBezTo>
                  <a:pt x="1076133" y="71425"/>
                  <a:pt x="1045962" y="79513"/>
                  <a:pt x="1045962" y="79513"/>
                </a:cubicBezTo>
                <a:cubicBezTo>
                  <a:pt x="1025137" y="77620"/>
                  <a:pt x="1004271" y="76143"/>
                  <a:pt x="983488" y="73834"/>
                </a:cubicBezTo>
                <a:cubicBezTo>
                  <a:pt x="964707" y="71747"/>
                  <a:pt x="915871" y="63256"/>
                  <a:pt x="898295" y="62475"/>
                </a:cubicBezTo>
                <a:cubicBezTo>
                  <a:pt x="828292" y="59364"/>
                  <a:pt x="758201" y="58688"/>
                  <a:pt x="688154" y="56795"/>
                </a:cubicBezTo>
                <a:cubicBezTo>
                  <a:pt x="635190" y="39142"/>
                  <a:pt x="723180" y="69838"/>
                  <a:pt x="642718" y="34077"/>
                </a:cubicBezTo>
                <a:cubicBezTo>
                  <a:pt x="635585" y="30907"/>
                  <a:pt x="627573" y="30291"/>
                  <a:pt x="620000" y="28398"/>
                </a:cubicBezTo>
                <a:cubicBezTo>
                  <a:pt x="571167" y="-4156"/>
                  <a:pt x="632952" y="34874"/>
                  <a:pt x="585923" y="11359"/>
                </a:cubicBezTo>
                <a:cubicBezTo>
                  <a:pt x="579818" y="8306"/>
                  <a:pt x="574564" y="3786"/>
                  <a:pt x="568884" y="0"/>
                </a:cubicBezTo>
                <a:cubicBezTo>
                  <a:pt x="561311" y="1893"/>
                  <a:pt x="553643" y="3437"/>
                  <a:pt x="546166" y="5680"/>
                </a:cubicBezTo>
                <a:cubicBezTo>
                  <a:pt x="534698" y="9121"/>
                  <a:pt x="523705" y="14135"/>
                  <a:pt x="512089" y="17039"/>
                </a:cubicBezTo>
                <a:cubicBezTo>
                  <a:pt x="504516" y="18932"/>
                  <a:pt x="497165" y="22285"/>
                  <a:pt x="489371" y="22718"/>
                </a:cubicBezTo>
                <a:cubicBezTo>
                  <a:pt x="428853" y="26080"/>
                  <a:pt x="368208" y="26505"/>
                  <a:pt x="307627" y="28398"/>
                </a:cubicBezTo>
                <a:cubicBezTo>
                  <a:pt x="301947" y="30291"/>
                  <a:pt x="295821" y="31170"/>
                  <a:pt x="290588" y="34077"/>
                </a:cubicBezTo>
                <a:cubicBezTo>
                  <a:pt x="278654" y="40707"/>
                  <a:pt x="269462" y="52478"/>
                  <a:pt x="256511" y="56795"/>
                </a:cubicBezTo>
                <a:lnTo>
                  <a:pt x="222434" y="68154"/>
                </a:lnTo>
                <a:cubicBezTo>
                  <a:pt x="194037" y="66261"/>
                  <a:pt x="165416" y="66500"/>
                  <a:pt x="137242" y="62475"/>
                </a:cubicBezTo>
                <a:cubicBezTo>
                  <a:pt x="125389" y="60782"/>
                  <a:pt x="114781" y="54020"/>
                  <a:pt x="103165" y="51116"/>
                </a:cubicBezTo>
                <a:lnTo>
                  <a:pt x="80447" y="45436"/>
                </a:lnTo>
                <a:cubicBezTo>
                  <a:pt x="61515" y="47329"/>
                  <a:pt x="42487" y="48425"/>
                  <a:pt x="23652" y="51116"/>
                </a:cubicBezTo>
                <a:cubicBezTo>
                  <a:pt x="15925" y="52220"/>
                  <a:pt x="5617" y="50551"/>
                  <a:pt x="934" y="56795"/>
                </a:cubicBezTo>
                <a:cubicBezTo>
                  <a:pt x="-2658" y="61584"/>
                  <a:pt x="5161" y="68026"/>
                  <a:pt x="6613" y="73834"/>
                </a:cubicBezTo>
                <a:cubicBezTo>
                  <a:pt x="7072" y="75670"/>
                  <a:pt x="6613" y="77620"/>
                  <a:pt x="29331" y="107911"/>
                </a:cubicBezTo>
                <a:close/>
              </a:path>
            </a:pathLst>
          </a:custGeom>
          <a:solidFill>
            <a:srgbClr val="70AD4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8" name="Oval 737"/>
          <p:cNvSpPr/>
          <p:nvPr/>
        </p:nvSpPr>
        <p:spPr>
          <a:xfrm>
            <a:off x="7570368" y="548651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39" name="Oval 738"/>
          <p:cNvSpPr/>
          <p:nvPr/>
        </p:nvSpPr>
        <p:spPr>
          <a:xfrm>
            <a:off x="5675062" y="535528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0" name="Oval 739"/>
          <p:cNvSpPr/>
          <p:nvPr/>
        </p:nvSpPr>
        <p:spPr>
          <a:xfrm>
            <a:off x="6665184" y="550358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1" name="Oval 740"/>
          <p:cNvSpPr/>
          <p:nvPr/>
        </p:nvSpPr>
        <p:spPr>
          <a:xfrm>
            <a:off x="7243720" y="545042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2" name="Oval 741"/>
          <p:cNvSpPr/>
          <p:nvPr/>
        </p:nvSpPr>
        <p:spPr>
          <a:xfrm>
            <a:off x="7047836" y="550892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3" name="Oval 742"/>
          <p:cNvSpPr/>
          <p:nvPr/>
        </p:nvSpPr>
        <p:spPr>
          <a:xfrm>
            <a:off x="7711753" y="544393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4" name="Oval 743"/>
          <p:cNvSpPr/>
          <p:nvPr/>
        </p:nvSpPr>
        <p:spPr>
          <a:xfrm>
            <a:off x="4415236" y="54783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5" name="Oval 744"/>
          <p:cNvSpPr/>
          <p:nvPr/>
        </p:nvSpPr>
        <p:spPr>
          <a:xfrm>
            <a:off x="5146072" y="53622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6" name="Oval 745"/>
          <p:cNvSpPr/>
          <p:nvPr/>
        </p:nvSpPr>
        <p:spPr>
          <a:xfrm>
            <a:off x="5445301" y="53913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7" name="Oval 746"/>
          <p:cNvSpPr/>
          <p:nvPr/>
        </p:nvSpPr>
        <p:spPr>
          <a:xfrm>
            <a:off x="5946706" y="540915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8" name="Oval 747"/>
          <p:cNvSpPr/>
          <p:nvPr/>
        </p:nvSpPr>
        <p:spPr>
          <a:xfrm>
            <a:off x="5253697" y="54648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49" name="Oval 748"/>
          <p:cNvSpPr/>
          <p:nvPr/>
        </p:nvSpPr>
        <p:spPr>
          <a:xfrm>
            <a:off x="5775986" y="550047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0" name="Oval 749"/>
          <p:cNvSpPr/>
          <p:nvPr/>
        </p:nvSpPr>
        <p:spPr>
          <a:xfrm>
            <a:off x="4699896" y="54848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1" name="Oval 750"/>
          <p:cNvSpPr/>
          <p:nvPr/>
        </p:nvSpPr>
        <p:spPr>
          <a:xfrm>
            <a:off x="7423064" y="53565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2" name="Oval 751"/>
          <p:cNvSpPr/>
          <p:nvPr/>
        </p:nvSpPr>
        <p:spPr>
          <a:xfrm>
            <a:off x="6946833" y="53529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3" name="Oval 752"/>
          <p:cNvSpPr/>
          <p:nvPr/>
        </p:nvSpPr>
        <p:spPr>
          <a:xfrm>
            <a:off x="4897446" y="53926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4" name="Oval 753"/>
          <p:cNvSpPr/>
          <p:nvPr/>
        </p:nvSpPr>
        <p:spPr>
          <a:xfrm>
            <a:off x="6198320" y="536979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5" name="Oval 754"/>
          <p:cNvSpPr/>
          <p:nvPr/>
        </p:nvSpPr>
        <p:spPr>
          <a:xfrm>
            <a:off x="6351233" y="543722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6" name="Oval 755"/>
          <p:cNvSpPr/>
          <p:nvPr/>
        </p:nvSpPr>
        <p:spPr>
          <a:xfrm>
            <a:off x="6570285" y="539471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7" name="Oval 756"/>
          <p:cNvSpPr/>
          <p:nvPr/>
        </p:nvSpPr>
        <p:spPr>
          <a:xfrm>
            <a:off x="7456606" y="551612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8" name="Oval 757"/>
          <p:cNvSpPr/>
          <p:nvPr/>
        </p:nvSpPr>
        <p:spPr>
          <a:xfrm>
            <a:off x="6234928" y="55096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59" name="Oval 758"/>
          <p:cNvSpPr/>
          <p:nvPr/>
        </p:nvSpPr>
        <p:spPr>
          <a:xfrm>
            <a:off x="5042004" y="54778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0" name="Oval 759"/>
          <p:cNvSpPr/>
          <p:nvPr/>
        </p:nvSpPr>
        <p:spPr>
          <a:xfrm>
            <a:off x="6890687" y="547733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1" name="Oval 760"/>
          <p:cNvSpPr/>
          <p:nvPr/>
        </p:nvSpPr>
        <p:spPr>
          <a:xfrm>
            <a:off x="4762441" y="534204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2" name="Oval 761"/>
          <p:cNvSpPr/>
          <p:nvPr/>
        </p:nvSpPr>
        <p:spPr>
          <a:xfrm>
            <a:off x="4540846" y="537305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3" name="Oval 762"/>
          <p:cNvSpPr/>
          <p:nvPr/>
        </p:nvSpPr>
        <p:spPr>
          <a:xfrm>
            <a:off x="6053149" y="547272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4" name="Oval 763"/>
          <p:cNvSpPr/>
          <p:nvPr/>
        </p:nvSpPr>
        <p:spPr>
          <a:xfrm>
            <a:off x="5413086" y="547594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765" name="Straight Connector 764"/>
          <p:cNvCxnSpPr/>
          <p:nvPr/>
        </p:nvCxnSpPr>
        <p:spPr>
          <a:xfrm>
            <a:off x="7901492" y="407178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66" name="Straight Connector 765"/>
          <p:cNvCxnSpPr/>
          <p:nvPr/>
        </p:nvCxnSpPr>
        <p:spPr>
          <a:xfrm flipH="1">
            <a:off x="4212521" y="5666585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67" name="Straight Connector 766"/>
          <p:cNvCxnSpPr/>
          <p:nvPr/>
        </p:nvCxnSpPr>
        <p:spPr>
          <a:xfrm>
            <a:off x="4225807" y="406908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768" name="Oval 767"/>
          <p:cNvSpPr/>
          <p:nvPr/>
        </p:nvSpPr>
        <p:spPr>
          <a:xfrm>
            <a:off x="11171221" y="555059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69" name="Oval 768"/>
          <p:cNvSpPr/>
          <p:nvPr/>
        </p:nvSpPr>
        <p:spPr>
          <a:xfrm>
            <a:off x="8433927" y="554919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0" name="Oval 769"/>
          <p:cNvSpPr/>
          <p:nvPr/>
        </p:nvSpPr>
        <p:spPr>
          <a:xfrm>
            <a:off x="9264774" y="554578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771" name="Oval 770"/>
          <p:cNvSpPr/>
          <p:nvPr/>
        </p:nvSpPr>
        <p:spPr>
          <a:xfrm>
            <a:off x="9126678" y="55423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772" name="Straight Connector 771"/>
          <p:cNvCxnSpPr/>
          <p:nvPr/>
        </p:nvCxnSpPr>
        <p:spPr>
          <a:xfrm>
            <a:off x="11944506" y="406908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73" name="Straight Connector 772"/>
          <p:cNvCxnSpPr/>
          <p:nvPr/>
        </p:nvCxnSpPr>
        <p:spPr>
          <a:xfrm flipH="1">
            <a:off x="8255535" y="5663885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774" name="Straight Connector 773"/>
          <p:cNvCxnSpPr/>
          <p:nvPr/>
        </p:nvCxnSpPr>
        <p:spPr>
          <a:xfrm>
            <a:off x="8268821" y="4066384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745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Dissolved nitrogen significantly depresses methane’s evaporation rate on 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365126"/>
            <a:ext cx="11180618" cy="1037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Methane readily evaporates on Titan, cooling the liquid and concentrating other liquid constituents </a:t>
            </a:r>
            <a:endParaRPr lang="en-US" dirty="0"/>
          </a:p>
        </p:txBody>
      </p:sp>
      <p:sp>
        <p:nvSpPr>
          <p:cNvPr id="204" name="Rectangle 203"/>
          <p:cNvSpPr/>
          <p:nvPr/>
        </p:nvSpPr>
        <p:spPr>
          <a:xfrm>
            <a:off x="2299554" y="3241379"/>
            <a:ext cx="3667567" cy="154544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205" name="Straight Connector 204"/>
          <p:cNvCxnSpPr/>
          <p:nvPr/>
        </p:nvCxnSpPr>
        <p:spPr>
          <a:xfrm>
            <a:off x="5967121" y="320266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206" name="Straight Connector 205"/>
          <p:cNvCxnSpPr/>
          <p:nvPr/>
        </p:nvCxnSpPr>
        <p:spPr>
          <a:xfrm flipH="1">
            <a:off x="2278150" y="4797464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207" name="Oval 206"/>
          <p:cNvSpPr/>
          <p:nvPr/>
        </p:nvSpPr>
        <p:spPr>
          <a:xfrm>
            <a:off x="5521444" y="42921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3890183" y="337890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5282995" y="333716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4730022" y="46392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4006706" y="354953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5333459" y="382290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5763607" y="38361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5521444" y="34149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4789011" y="37066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5771188" y="352893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5673844" y="33636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5308558" y="45860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3216338" y="43282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5378815" y="35673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4999999" y="340420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4442395" y="42079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5023209" y="411647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5190320" y="36716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5190320" y="36716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5703297" y="45728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4825106" y="41750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5495120" y="39764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5691417" y="41864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5047691" y="38240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5047691" y="38240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5200091" y="39764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5200091" y="39764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5352491" y="41288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2480074" y="46139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2759882" y="396870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3586173" y="454480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3511367" y="33347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4011544" y="454480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3663767" y="34871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3318535" y="460051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3216338" y="33347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2932357" y="41750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2377682" y="38361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2607319" y="41908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3738065" y="46838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3027843" y="343906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2668569" y="327904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2450621" y="33428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2512671" y="35413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2767080" y="46490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2710934" y="434850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2885214" y="359146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3140205" y="407755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3363410" y="359146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3239942" y="38229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2934973" y="32742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3373041" y="42319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4188556" y="33482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4413519" y="36395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3776769" y="327426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4585024" y="38590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3930379" y="38000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5487902" y="44922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4137595" y="37066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4994607" y="447563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3619945" y="41628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4442395" y="40114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3726515" y="371443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4626586" y="349520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2962284" y="452832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4253900" y="41156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5163996" y="44096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3535045" y="38641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4693927" y="405329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4558700" y="44204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3917066" y="40171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4111271" y="42680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3807742" y="42867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4263671" y="44204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4263671" y="44204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4416071" y="45728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2978596" y="381889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4776653" y="440822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5673844" y="44445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4761550" y="334280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3598282" y="434588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3371690" y="340296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4125449" y="39873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5631107" y="358233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2924406" y="432057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2413863" y="437212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5614946" y="397129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3343980" y="399393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4982068" y="361350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5478419" y="329147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4300566" y="38747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5495120" y="369690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3182217" y="359137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4299766" y="46453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3106683" y="45644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4955525" y="461297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2691247" y="364582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2486716" y="405052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4471552" y="328549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4022816" y="43971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4994607" y="42561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7527472" y="3714438"/>
            <a:ext cx="3667567" cy="1069681"/>
          </a:xfrm>
          <a:prstGeom prst="rect">
            <a:avLst/>
          </a:prstGeom>
          <a:solidFill>
            <a:srgbClr val="D7F3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10749362" y="42894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9009539" y="445343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9957940" y="463653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9382911" y="4488486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3" name="Oval 312"/>
          <p:cNvSpPr/>
          <p:nvPr/>
        </p:nvSpPr>
        <p:spPr>
          <a:xfrm>
            <a:off x="10561377" y="382020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10991525" y="38334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5" name="Oval 314"/>
          <p:cNvSpPr/>
          <p:nvPr/>
        </p:nvSpPr>
        <p:spPr>
          <a:xfrm>
            <a:off x="10536476" y="45833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8444256" y="432553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7" name="Oval 316"/>
          <p:cNvSpPr/>
          <p:nvPr/>
        </p:nvSpPr>
        <p:spPr>
          <a:xfrm>
            <a:off x="9670313" y="420521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10251127" y="411377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9" name="Oval 318"/>
          <p:cNvSpPr/>
          <p:nvPr/>
        </p:nvSpPr>
        <p:spPr>
          <a:xfrm>
            <a:off x="9991921" y="379355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0" name="Oval 319"/>
          <p:cNvSpPr/>
          <p:nvPr/>
        </p:nvSpPr>
        <p:spPr>
          <a:xfrm>
            <a:off x="11004509" y="457688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1" name="Oval 320"/>
          <p:cNvSpPr/>
          <p:nvPr/>
        </p:nvSpPr>
        <p:spPr>
          <a:xfrm>
            <a:off x="10053024" y="41723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2" name="Oval 321"/>
          <p:cNvSpPr/>
          <p:nvPr/>
        </p:nvSpPr>
        <p:spPr>
          <a:xfrm>
            <a:off x="10723038" y="39737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3" name="Oval 322"/>
          <p:cNvSpPr/>
          <p:nvPr/>
        </p:nvSpPr>
        <p:spPr>
          <a:xfrm>
            <a:off x="10919335" y="418374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4" name="Oval 323"/>
          <p:cNvSpPr/>
          <p:nvPr/>
        </p:nvSpPr>
        <p:spPr>
          <a:xfrm>
            <a:off x="10275609" y="38213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5" name="Oval 324"/>
          <p:cNvSpPr/>
          <p:nvPr/>
        </p:nvSpPr>
        <p:spPr>
          <a:xfrm>
            <a:off x="10275609" y="38213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6" name="Oval 325"/>
          <p:cNvSpPr/>
          <p:nvPr/>
        </p:nvSpPr>
        <p:spPr>
          <a:xfrm>
            <a:off x="10428009" y="39737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10428009" y="39737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10580409" y="412617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7707992" y="461126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7987800" y="396600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8814091" y="454210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2" name="Oval 331"/>
          <p:cNvSpPr/>
          <p:nvPr/>
        </p:nvSpPr>
        <p:spPr>
          <a:xfrm>
            <a:off x="9239462" y="4542102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3" name="Oval 332"/>
          <p:cNvSpPr/>
          <p:nvPr/>
        </p:nvSpPr>
        <p:spPr>
          <a:xfrm>
            <a:off x="8546453" y="459781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8160275" y="417232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7605600" y="38334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7835237" y="41881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7" name="Oval 336"/>
          <p:cNvSpPr/>
          <p:nvPr/>
        </p:nvSpPr>
        <p:spPr>
          <a:xfrm>
            <a:off x="8965983" y="46811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8" name="Oval 337"/>
          <p:cNvSpPr/>
          <p:nvPr/>
        </p:nvSpPr>
        <p:spPr>
          <a:xfrm>
            <a:off x="7994998" y="46463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39" name="Oval 338"/>
          <p:cNvSpPr/>
          <p:nvPr/>
        </p:nvSpPr>
        <p:spPr>
          <a:xfrm>
            <a:off x="7938852" y="434580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0" name="Oval 339"/>
          <p:cNvSpPr/>
          <p:nvPr/>
        </p:nvSpPr>
        <p:spPr>
          <a:xfrm>
            <a:off x="8467860" y="3820205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1" name="Oval 340"/>
          <p:cNvSpPr/>
          <p:nvPr/>
        </p:nvSpPr>
        <p:spPr>
          <a:xfrm>
            <a:off x="8600959" y="42292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2" name="Oval 341"/>
          <p:cNvSpPr/>
          <p:nvPr/>
        </p:nvSpPr>
        <p:spPr>
          <a:xfrm>
            <a:off x="9812942" y="38563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3" name="Oval 342"/>
          <p:cNvSpPr/>
          <p:nvPr/>
        </p:nvSpPr>
        <p:spPr>
          <a:xfrm>
            <a:off x="9158297" y="37973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4" name="Oval 343"/>
          <p:cNvSpPr/>
          <p:nvPr/>
        </p:nvSpPr>
        <p:spPr>
          <a:xfrm>
            <a:off x="10715820" y="448952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5" name="Oval 344"/>
          <p:cNvSpPr/>
          <p:nvPr/>
        </p:nvSpPr>
        <p:spPr>
          <a:xfrm>
            <a:off x="10222525" y="447293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6" name="Oval 345"/>
          <p:cNvSpPr/>
          <p:nvPr/>
        </p:nvSpPr>
        <p:spPr>
          <a:xfrm>
            <a:off x="8847863" y="416011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7" name="Oval 346"/>
          <p:cNvSpPr/>
          <p:nvPr/>
        </p:nvSpPr>
        <p:spPr>
          <a:xfrm>
            <a:off x="9670313" y="400870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8" name="Oval 347"/>
          <p:cNvSpPr/>
          <p:nvPr/>
        </p:nvSpPr>
        <p:spPr>
          <a:xfrm>
            <a:off x="8190202" y="4525623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49" name="Oval 348"/>
          <p:cNvSpPr/>
          <p:nvPr/>
        </p:nvSpPr>
        <p:spPr>
          <a:xfrm>
            <a:off x="10391914" y="4406910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0" name="Oval 349"/>
          <p:cNvSpPr/>
          <p:nvPr/>
        </p:nvSpPr>
        <p:spPr>
          <a:xfrm>
            <a:off x="8762963" y="386147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1" name="Oval 350"/>
          <p:cNvSpPr/>
          <p:nvPr/>
        </p:nvSpPr>
        <p:spPr>
          <a:xfrm>
            <a:off x="9786618" y="44177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2" name="Oval 351"/>
          <p:cNvSpPr/>
          <p:nvPr/>
        </p:nvSpPr>
        <p:spPr>
          <a:xfrm>
            <a:off x="9144984" y="4014498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3" name="Oval 352"/>
          <p:cNvSpPr/>
          <p:nvPr/>
        </p:nvSpPr>
        <p:spPr>
          <a:xfrm>
            <a:off x="9339189" y="42653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4" name="Oval 353"/>
          <p:cNvSpPr/>
          <p:nvPr/>
        </p:nvSpPr>
        <p:spPr>
          <a:xfrm>
            <a:off x="9035660" y="4284061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5" name="Oval 354"/>
          <p:cNvSpPr/>
          <p:nvPr/>
        </p:nvSpPr>
        <p:spPr>
          <a:xfrm>
            <a:off x="9491589" y="44177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6" name="Oval 355"/>
          <p:cNvSpPr/>
          <p:nvPr/>
        </p:nvSpPr>
        <p:spPr>
          <a:xfrm>
            <a:off x="9491589" y="44177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7" name="Oval 356"/>
          <p:cNvSpPr/>
          <p:nvPr/>
        </p:nvSpPr>
        <p:spPr>
          <a:xfrm>
            <a:off x="9643989" y="4570174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8" name="Oval 357"/>
          <p:cNvSpPr/>
          <p:nvPr/>
        </p:nvSpPr>
        <p:spPr>
          <a:xfrm>
            <a:off x="8206514" y="381619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9" name="Oval 358"/>
          <p:cNvSpPr/>
          <p:nvPr/>
        </p:nvSpPr>
        <p:spPr>
          <a:xfrm>
            <a:off x="10004571" y="440552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0" name="Oval 359"/>
          <p:cNvSpPr/>
          <p:nvPr/>
        </p:nvSpPr>
        <p:spPr>
          <a:xfrm>
            <a:off x="10901762" y="44418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1" name="Oval 360"/>
          <p:cNvSpPr/>
          <p:nvPr/>
        </p:nvSpPr>
        <p:spPr>
          <a:xfrm>
            <a:off x="10033759" y="393636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2" name="Oval 361"/>
          <p:cNvSpPr/>
          <p:nvPr/>
        </p:nvSpPr>
        <p:spPr>
          <a:xfrm>
            <a:off x="8826200" y="434318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3" name="Oval 362"/>
          <p:cNvSpPr/>
          <p:nvPr/>
        </p:nvSpPr>
        <p:spPr>
          <a:xfrm>
            <a:off x="8367947" y="404146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4" name="Oval 363"/>
          <p:cNvSpPr/>
          <p:nvPr/>
        </p:nvSpPr>
        <p:spPr>
          <a:xfrm>
            <a:off x="9353367" y="398463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5" name="Oval 364"/>
          <p:cNvSpPr/>
          <p:nvPr/>
        </p:nvSpPr>
        <p:spPr>
          <a:xfrm>
            <a:off x="9510584" y="416226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6" name="Oval 365"/>
          <p:cNvSpPr/>
          <p:nvPr/>
        </p:nvSpPr>
        <p:spPr>
          <a:xfrm>
            <a:off x="8152324" y="4317875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7" name="Oval 366"/>
          <p:cNvSpPr/>
          <p:nvPr/>
        </p:nvSpPr>
        <p:spPr>
          <a:xfrm>
            <a:off x="7641781" y="436942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8" name="Oval 367"/>
          <p:cNvSpPr/>
          <p:nvPr/>
        </p:nvSpPr>
        <p:spPr>
          <a:xfrm>
            <a:off x="9878792" y="423982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69" name="Oval 368"/>
          <p:cNvSpPr/>
          <p:nvPr/>
        </p:nvSpPr>
        <p:spPr>
          <a:xfrm>
            <a:off x="10842864" y="396859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0" name="Oval 369"/>
          <p:cNvSpPr/>
          <p:nvPr/>
        </p:nvSpPr>
        <p:spPr>
          <a:xfrm>
            <a:off x="8571898" y="399123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1" name="Oval 370"/>
          <p:cNvSpPr/>
          <p:nvPr/>
        </p:nvSpPr>
        <p:spPr>
          <a:xfrm>
            <a:off x="10111253" y="405062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2" name="Oval 371"/>
          <p:cNvSpPr/>
          <p:nvPr/>
        </p:nvSpPr>
        <p:spPr>
          <a:xfrm>
            <a:off x="9203367" y="413302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3" name="Oval 372"/>
          <p:cNvSpPr/>
          <p:nvPr/>
        </p:nvSpPr>
        <p:spPr>
          <a:xfrm>
            <a:off x="10421293" y="421994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4" name="Oval 373"/>
          <p:cNvSpPr/>
          <p:nvPr/>
        </p:nvSpPr>
        <p:spPr>
          <a:xfrm>
            <a:off x="8606717" y="443381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5" name="Oval 374"/>
          <p:cNvSpPr/>
          <p:nvPr/>
        </p:nvSpPr>
        <p:spPr>
          <a:xfrm>
            <a:off x="9528484" y="387206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6" name="Oval 375"/>
          <p:cNvSpPr/>
          <p:nvPr/>
        </p:nvSpPr>
        <p:spPr>
          <a:xfrm>
            <a:off x="8941478" y="401653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7" name="Oval 376"/>
          <p:cNvSpPr/>
          <p:nvPr/>
        </p:nvSpPr>
        <p:spPr>
          <a:xfrm>
            <a:off x="8314315" y="4247000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8" name="Oval 377"/>
          <p:cNvSpPr/>
          <p:nvPr/>
        </p:nvSpPr>
        <p:spPr>
          <a:xfrm>
            <a:off x="10749362" y="464907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79" name="Oval 378"/>
          <p:cNvSpPr/>
          <p:nvPr/>
        </p:nvSpPr>
        <p:spPr>
          <a:xfrm>
            <a:off x="10740356" y="375071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0" name="Oval 379"/>
          <p:cNvSpPr/>
          <p:nvPr/>
        </p:nvSpPr>
        <p:spPr>
          <a:xfrm>
            <a:off x="8891231" y="3844134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1" name="Oval 380"/>
          <p:cNvSpPr/>
          <p:nvPr/>
        </p:nvSpPr>
        <p:spPr>
          <a:xfrm>
            <a:off x="9527684" y="46426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2" name="Oval 381"/>
          <p:cNvSpPr/>
          <p:nvPr/>
        </p:nvSpPr>
        <p:spPr>
          <a:xfrm>
            <a:off x="8334601" y="456171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3" name="Oval 382"/>
          <p:cNvSpPr/>
          <p:nvPr/>
        </p:nvSpPr>
        <p:spPr>
          <a:xfrm>
            <a:off x="10183443" y="461027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4" name="Oval 383"/>
          <p:cNvSpPr/>
          <p:nvPr/>
        </p:nvSpPr>
        <p:spPr>
          <a:xfrm>
            <a:off x="7902757" y="3767078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5" name="Oval 384"/>
          <p:cNvSpPr/>
          <p:nvPr/>
        </p:nvSpPr>
        <p:spPr>
          <a:xfrm>
            <a:off x="7714634" y="4047821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6" name="Oval 385"/>
          <p:cNvSpPr/>
          <p:nvPr/>
        </p:nvSpPr>
        <p:spPr>
          <a:xfrm>
            <a:off x="7833602" y="4506007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9841506" y="4111552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9250734" y="4394459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89" name="Oval 388"/>
          <p:cNvSpPr/>
          <p:nvPr/>
        </p:nvSpPr>
        <p:spPr>
          <a:xfrm>
            <a:off x="10222525" y="4253483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0" name="Oval 389"/>
          <p:cNvSpPr/>
          <p:nvPr/>
        </p:nvSpPr>
        <p:spPr>
          <a:xfrm>
            <a:off x="4086880" y="466577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1" name="Oval 390"/>
          <p:cNvSpPr/>
          <p:nvPr/>
        </p:nvSpPr>
        <p:spPr>
          <a:xfrm>
            <a:off x="5113093" y="328630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3556813" y="3700458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3" name="Oval 392"/>
          <p:cNvSpPr/>
          <p:nvPr/>
        </p:nvSpPr>
        <p:spPr>
          <a:xfrm>
            <a:off x="4590434" y="4198363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4" name="Oval 393"/>
          <p:cNvSpPr/>
          <p:nvPr/>
        </p:nvSpPr>
        <p:spPr>
          <a:xfrm>
            <a:off x="2781715" y="345109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9002078" y="3771944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11014707" y="407755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7" name="Oval 396"/>
          <p:cNvSpPr/>
          <p:nvPr/>
        </p:nvSpPr>
        <p:spPr>
          <a:xfrm>
            <a:off x="9334614" y="4656500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8" name="Oval 397"/>
          <p:cNvSpPr/>
          <p:nvPr/>
        </p:nvSpPr>
        <p:spPr>
          <a:xfrm>
            <a:off x="9662310" y="3778322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99" name="Oval 398"/>
          <p:cNvSpPr/>
          <p:nvPr/>
        </p:nvSpPr>
        <p:spPr>
          <a:xfrm>
            <a:off x="10581916" y="4362239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00" name="Straight Connector 399"/>
          <p:cNvCxnSpPr/>
          <p:nvPr/>
        </p:nvCxnSpPr>
        <p:spPr>
          <a:xfrm>
            <a:off x="2291436" y="319996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01" name="Straight Connector 400"/>
          <p:cNvCxnSpPr/>
          <p:nvPr/>
        </p:nvCxnSpPr>
        <p:spPr>
          <a:xfrm>
            <a:off x="11186031" y="320266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02" name="Straight Connector 401"/>
          <p:cNvCxnSpPr/>
          <p:nvPr/>
        </p:nvCxnSpPr>
        <p:spPr>
          <a:xfrm flipH="1">
            <a:off x="7497060" y="4797464"/>
            <a:ext cx="3674534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03" name="Straight Connector 402"/>
          <p:cNvCxnSpPr/>
          <p:nvPr/>
        </p:nvCxnSpPr>
        <p:spPr>
          <a:xfrm>
            <a:off x="7510346" y="3199963"/>
            <a:ext cx="2493" cy="161405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405" name="Oval 404"/>
          <p:cNvSpPr/>
          <p:nvPr/>
        </p:nvSpPr>
        <p:spPr>
          <a:xfrm>
            <a:off x="3443880" y="267388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6" name="Oval 405"/>
          <p:cNvSpPr/>
          <p:nvPr/>
        </p:nvSpPr>
        <p:spPr>
          <a:xfrm>
            <a:off x="5385575" y="27981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2723268" y="2899246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4725455" y="2612399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4321792" y="2856105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2" name="Straight Arrow Connector 411"/>
          <p:cNvCxnSpPr/>
          <p:nvPr/>
        </p:nvCxnSpPr>
        <p:spPr>
          <a:xfrm flipH="1" flipV="1">
            <a:off x="3177936" y="2276444"/>
            <a:ext cx="247948" cy="3232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flipH="1" flipV="1">
            <a:off x="2565811" y="2489967"/>
            <a:ext cx="155898" cy="3308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/>
          <p:nvPr/>
        </p:nvCxnSpPr>
        <p:spPr>
          <a:xfrm flipH="1" flipV="1">
            <a:off x="4337667" y="2453931"/>
            <a:ext cx="17567" cy="3487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flipV="1">
            <a:off x="4782661" y="2253238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flipV="1">
            <a:off x="5450245" y="2417146"/>
            <a:ext cx="113484" cy="34267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val 422"/>
          <p:cNvSpPr/>
          <p:nvPr/>
        </p:nvSpPr>
        <p:spPr>
          <a:xfrm>
            <a:off x="581374" y="3558357"/>
            <a:ext cx="72190" cy="72190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4" name="Oval 423"/>
          <p:cNvSpPr/>
          <p:nvPr/>
        </p:nvSpPr>
        <p:spPr>
          <a:xfrm>
            <a:off x="600130" y="3867677"/>
            <a:ext cx="72190" cy="7219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5" name="Oval 424"/>
          <p:cNvSpPr/>
          <p:nvPr/>
        </p:nvSpPr>
        <p:spPr>
          <a:xfrm>
            <a:off x="581374" y="4153846"/>
            <a:ext cx="72190" cy="7219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718960" y="3402197"/>
            <a:ext cx="102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methane</a:t>
            </a:r>
            <a:endParaRPr lang="en-US" dirty="0"/>
          </a:p>
        </p:txBody>
      </p:sp>
      <p:sp>
        <p:nvSpPr>
          <p:cNvPr id="427" name="TextBox 426"/>
          <p:cNvSpPr txBox="1"/>
          <p:nvPr/>
        </p:nvSpPr>
        <p:spPr>
          <a:xfrm>
            <a:off x="728398" y="3687403"/>
            <a:ext cx="8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ethane</a:t>
            </a:r>
            <a:endParaRPr lang="en-US" dirty="0"/>
          </a:p>
        </p:txBody>
      </p:sp>
      <p:sp>
        <p:nvSpPr>
          <p:cNvPr id="428" name="TextBox 427"/>
          <p:cNvSpPr txBox="1"/>
          <p:nvPr/>
        </p:nvSpPr>
        <p:spPr>
          <a:xfrm>
            <a:off x="725751" y="3972375"/>
            <a:ext cx="97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429" name="TextBox 428"/>
          <p:cNvSpPr txBox="1"/>
          <p:nvPr/>
        </p:nvSpPr>
        <p:spPr>
          <a:xfrm>
            <a:off x="7895995" y="5250542"/>
            <a:ext cx="2853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Evaporatively cools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Enriched in ethane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31" name="Straight Arrow Connector 430"/>
          <p:cNvCxnSpPr/>
          <p:nvPr/>
        </p:nvCxnSpPr>
        <p:spPr>
          <a:xfrm>
            <a:off x="6153412" y="4063427"/>
            <a:ext cx="1148439" cy="0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TextBox 432"/>
          <p:cNvSpPr txBox="1"/>
          <p:nvPr/>
        </p:nvSpPr>
        <p:spPr>
          <a:xfrm>
            <a:off x="2051636" y="5238308"/>
            <a:ext cx="4119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Methane/nitrogen evaporate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Further methane loss will </a:t>
            </a:r>
            <a:r>
              <a:rPr lang="en-US" i="1" dirty="0" smtClean="0"/>
              <a:t>increase</a:t>
            </a:r>
            <a:r>
              <a:rPr lang="en-US" dirty="0" smtClean="0"/>
              <a:t> surface layer’s density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546390" y="4983370"/>
            <a:ext cx="743921" cy="22289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3683727" y="1933303"/>
            <a:ext cx="1619794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79846" y="2781695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Probable region </a:t>
            </a:r>
            <a:r>
              <a:rPr lang="en-US" dirty="0" smtClean="0">
                <a:solidFill>
                  <a:schemeClr val="bg1"/>
                </a:solidFill>
              </a:rPr>
              <a:t>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650377" y="2697170"/>
            <a:ext cx="829471" cy="26152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617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Further methane loss will </a:t>
            </a:r>
            <a:r>
              <a:rPr lang="en-US" i="1" dirty="0" smtClean="0"/>
              <a:t>increase</a:t>
            </a:r>
            <a:r>
              <a:rPr lang="en-US" dirty="0" smtClean="0"/>
              <a:t> surface layer’s density</a:t>
            </a:r>
            <a:r>
              <a:rPr lang="mr-IN" dirty="0" smtClean="0"/>
              <a:t>…</a:t>
            </a:r>
            <a:r>
              <a:rPr lang="en-US" dirty="0" smtClean="0"/>
              <a:t> eventually mixing the pond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546390" y="4983370"/>
            <a:ext cx="743921" cy="22289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6492999" y="4838700"/>
            <a:ext cx="3965451" cy="43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6504154" y="4829408"/>
            <a:ext cx="0" cy="101114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7700723" y="4721413"/>
            <a:ext cx="655475" cy="33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3683727" y="1933303"/>
            <a:ext cx="1619794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79846" y="2781695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Probable region </a:t>
            </a:r>
            <a:r>
              <a:rPr lang="en-US" dirty="0" smtClean="0">
                <a:solidFill>
                  <a:schemeClr val="bg1"/>
                </a:solidFill>
              </a:rPr>
              <a:t>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650377" y="2697170"/>
            <a:ext cx="829471" cy="26152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226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502" y="303132"/>
            <a:ext cx="1111099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Stratification repeats until the local minimum composition is reached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no further stratification.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881390" y="5035215"/>
            <a:ext cx="669422" cy="193178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6492999" y="4838700"/>
            <a:ext cx="3965451" cy="43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6504154" y="4829408"/>
            <a:ext cx="0" cy="101114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7700723" y="4884099"/>
            <a:ext cx="655475" cy="33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>
            <a:off x="8298931" y="5044806"/>
            <a:ext cx="577530" cy="158807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6814179" y="4937173"/>
            <a:ext cx="2307382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V="1">
            <a:off x="7101903" y="5035214"/>
            <a:ext cx="1554044" cy="371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6814179" y="4925953"/>
            <a:ext cx="16721" cy="91459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01903" y="5035214"/>
            <a:ext cx="4689" cy="80533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3683727" y="1933303"/>
            <a:ext cx="1619794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79846" y="2781695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Probable region </a:t>
            </a:r>
            <a:r>
              <a:rPr lang="en-US" dirty="0" smtClean="0">
                <a:solidFill>
                  <a:schemeClr val="bg1"/>
                </a:solidFill>
              </a:rPr>
              <a:t>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650377" y="2697170"/>
            <a:ext cx="829471" cy="26152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68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6" y="303132"/>
            <a:ext cx="11449789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Further methane evaporation will keep pond well mixed; entire volume of pond may cross </a:t>
            </a:r>
            <a:r>
              <a:rPr lang="en-US" smtClean="0"/>
              <a:t>liquidus curve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043" r="7315" b="-547"/>
          <a:stretch/>
        </p:blipFill>
        <p:spPr>
          <a:xfrm>
            <a:off x="1518240" y="1628695"/>
            <a:ext cx="9155515" cy="5042817"/>
          </a:xfrm>
        </p:spPr>
      </p:pic>
      <p:sp>
        <p:nvSpPr>
          <p:cNvPr id="9" name="Rectangle 8"/>
          <p:cNvSpPr/>
          <p:nvPr/>
        </p:nvSpPr>
        <p:spPr>
          <a:xfrm>
            <a:off x="3683727" y="1933303"/>
            <a:ext cx="1619794" cy="3889940"/>
          </a:xfrm>
          <a:prstGeom prst="rect">
            <a:avLst/>
          </a:prstGeom>
          <a:solidFill>
            <a:schemeClr val="bg1">
              <a:lumMod val="50000"/>
              <a:lumOff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79846" y="2781695"/>
            <a:ext cx="405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Probable region of ethane ice formation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650377" y="2697170"/>
            <a:ext cx="829471" cy="26152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 flipH="1" flipV="1">
            <a:off x="4957949" y="4238968"/>
            <a:ext cx="498370" cy="256802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92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277479" y="44607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09866" y="47006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18418" y="4882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35106" y="48048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965261" y="52988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12254" y="6176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136363" y="5526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766706" y="54617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898398" y="57082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998737" y="57017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492199" y="62141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278613" y="54499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102722" y="47995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65096" y="49748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458558" y="548720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42583" y="643911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8965057" y="595970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804551" y="57803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112544" y="637272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68913" y="61096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372471" y="646667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1049831" y="562292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0873940" y="497253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1635975" y="515422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36314" y="514781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229776" y="566018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995614" y="439565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019554" y="480155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939437" y="50233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797059" y="4558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880201" y="469626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122771" y="519057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951360" y="486016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1" name="Straight Arrow Connector 140"/>
          <p:cNvCxnSpPr/>
          <p:nvPr/>
        </p:nvCxnSpPr>
        <p:spPr>
          <a:xfrm>
            <a:off x="766260" y="5214235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707353" y="5144772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06727" y="495640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219359" y="55827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46" name="Straight Arrow Connector 145"/>
          <p:cNvCxnSpPr/>
          <p:nvPr/>
        </p:nvCxnSpPr>
        <p:spPr>
          <a:xfrm flipH="1">
            <a:off x="6811332" y="4127389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7713956" y="4013594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7588242" y="376120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809674" y="418326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8755346" y="5228878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8676515" y="5709961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384825" y="50706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614545" y="5445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London Dispersion Forces hold methane molecules together in liquid 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42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1366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surface of Titan darkened and then brightened following the October 2004 southern storm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981" r="1265" b="50793"/>
          <a:stretch/>
        </p:blipFill>
        <p:spPr>
          <a:xfrm>
            <a:off x="1736986" y="2659440"/>
            <a:ext cx="8349336" cy="3252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3135722" y="2081404"/>
            <a:ext cx="178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D800"/>
                </a:solidFill>
              </a:rPr>
              <a:t>2005 ISS</a:t>
            </a:r>
            <a:endParaRPr lang="en-US" sz="2400" dirty="0">
              <a:solidFill>
                <a:srgbClr val="FFD8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35722" y="6394717"/>
            <a:ext cx="1301750" cy="3175"/>
          </a:xfrm>
          <a:prstGeom prst="line">
            <a:avLst/>
          </a:prstGeom>
          <a:ln w="476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8016" y="60285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200 km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435622" y="2081403"/>
            <a:ext cx="178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D800"/>
                </a:solidFill>
              </a:rPr>
              <a:t>2007 VIMS</a:t>
            </a:r>
            <a:endParaRPr lang="en-US" sz="2400" dirty="0">
              <a:solidFill>
                <a:srgbClr val="FFD8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18703" y="6204072"/>
            <a:ext cx="239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(Soderblom et al.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136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Correlation with topographic boundaries suggests these are pools of hydrocarbons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899513" y="2081404"/>
            <a:ext cx="386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C1FF"/>
                </a:solidFill>
              </a:rPr>
              <a:t>SAR Topographic boundaries</a:t>
            </a:r>
            <a:endParaRPr lang="en-US" sz="2400" dirty="0">
              <a:solidFill>
                <a:srgbClr val="00C1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223328" y="6394717"/>
            <a:ext cx="1301750" cy="3175"/>
          </a:xfrm>
          <a:prstGeom prst="line">
            <a:avLst/>
          </a:prstGeom>
          <a:ln w="476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35622" y="60285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200 km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435622" y="2081403"/>
            <a:ext cx="178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C1FF"/>
                </a:solidFill>
              </a:rPr>
              <a:t>2005 ISS</a:t>
            </a:r>
            <a:endParaRPr lang="en-US" sz="2400" dirty="0">
              <a:solidFill>
                <a:srgbClr val="00C1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50049" r="1348" b="1725"/>
          <a:stretch/>
        </p:blipFill>
        <p:spPr>
          <a:xfrm>
            <a:off x="1738951" y="2659439"/>
            <a:ext cx="4117353" cy="3252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50049" r="50121" b="1725"/>
          <a:stretch/>
        </p:blipFill>
        <p:spPr>
          <a:xfrm>
            <a:off x="5872422" y="2659438"/>
            <a:ext cx="4214553" cy="3252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8721" y="5362203"/>
            <a:ext cx="1551067" cy="5165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218703" y="6204072"/>
            <a:ext cx="239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(Soderblom et al.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9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2604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Similar behavior observed in the tropics, but on much faster timescales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7400" r="50754" b="62583"/>
          <a:stretch/>
        </p:blipFill>
        <p:spPr>
          <a:xfrm>
            <a:off x="703730" y="2125123"/>
            <a:ext cx="3437343" cy="2169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38186" r="50754" b="31797"/>
          <a:stretch/>
        </p:blipFill>
        <p:spPr>
          <a:xfrm>
            <a:off x="4257065" y="2125123"/>
            <a:ext cx="3437343" cy="216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69590" r="50834" b="393"/>
          <a:stretch/>
        </p:blipFill>
        <p:spPr>
          <a:xfrm>
            <a:off x="7810400" y="2125123"/>
            <a:ext cx="3437343" cy="2169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7443" b="62540"/>
          <a:stretch/>
        </p:blipFill>
        <p:spPr>
          <a:xfrm>
            <a:off x="703730" y="4449020"/>
            <a:ext cx="3437343" cy="2169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38221" b="31762"/>
          <a:stretch/>
        </p:blipFill>
        <p:spPr>
          <a:xfrm>
            <a:off x="4257065" y="4449020"/>
            <a:ext cx="3437343" cy="2169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69983"/>
          <a:stretch/>
        </p:blipFill>
        <p:spPr>
          <a:xfrm>
            <a:off x="7810401" y="4449019"/>
            <a:ext cx="3437343" cy="2169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10544536" y="4683270"/>
            <a:ext cx="200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Barnes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3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65125"/>
            <a:ext cx="1132332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Latitudinal variation in timescales suggest a thermo- dynamic process is likely causing these albedo changes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54" y="1992087"/>
            <a:ext cx="7771891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85 K, surface layer must reach methane fraction of 0.28 to overturn (mix)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2187" r="7371" b="-578"/>
          <a:stretch/>
        </p:blipFill>
        <p:spPr>
          <a:xfrm>
            <a:off x="1518239" y="1628695"/>
            <a:ext cx="9155515" cy="50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304165"/>
            <a:ext cx="11597640" cy="15703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model </a:t>
            </a: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-C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using the GERG-2008 equation of state, which models these non-ideal interactions</a:t>
            </a:r>
            <a:endParaRPr lang="en-US" dirty="0"/>
          </a:p>
        </p:txBody>
      </p:sp>
      <p:pic>
        <p:nvPicPr>
          <p:cNvPr id="4" name="Picture 3" descr="figures/model%20comaris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43" y="2072641"/>
            <a:ext cx="8416938" cy="44468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35324" y="6519446"/>
            <a:ext cx="397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Replotted from </a:t>
            </a:r>
            <a:r>
              <a:rPr lang="en-US" sz="1600" dirty="0" err="1" smtClean="0">
                <a:solidFill>
                  <a:schemeClr val="tx2"/>
                </a:solidFill>
              </a:rPr>
              <a:t>Glein</a:t>
            </a:r>
            <a:r>
              <a:rPr lang="en-US" sz="1600" dirty="0" smtClean="0">
                <a:solidFill>
                  <a:schemeClr val="tx2"/>
                </a:solidFill>
              </a:rPr>
              <a:t> &amp; Shock (2013)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52797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would observe a dark pond that </a:t>
            </a:r>
            <a:r>
              <a:rPr lang="en-US" smtClean="0"/>
              <a:t>rapidly brightens, </a:t>
            </a:r>
            <a:r>
              <a:rPr lang="en-US" dirty="0" smtClean="0"/>
              <a:t>then return to initial state as ice sublimates/melts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85" y="1812961"/>
            <a:ext cx="7565023" cy="45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8902" y="440319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4278" y="483440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4481" y="49236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89431" y="467385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6196" y="499052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1014" y="45064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45895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170004" y="46308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277479" y="446074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909866" y="470066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18418" y="48828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35106" y="480482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965261" y="52988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70637" y="57300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100840" y="58193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55790" y="55695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92555" y="58861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17373" y="54021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75580" y="580933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075489" y="550342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182031" y="540135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911460" y="576826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994013" y="565418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559874" y="624417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931620" y="457189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536996" y="500310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7199" y="509236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2149" y="484255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58914" y="515923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283732" y="467513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043001" y="534089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826432" y="484225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33065" y="473479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864757" y="49812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4945903" y="512469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5874132" y="513255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8952768" y="5522671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8144" y="595388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88347" y="60431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243297" y="5793332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480062" y="61100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304880" y="562591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242583" y="643911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8965057" y="595970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9804551" y="57803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112544" y="637272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968913" y="61096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372471" y="646667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702838" y="474488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1308214" y="517609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838417" y="526535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993367" y="501554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1230132" y="533222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1054950" y="4848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0906416" y="559683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1613657" y="503575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504283" y="4907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0777689" y="546260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717121" y="52812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1047598" y="56732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995614" y="439565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00990" y="482686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131193" y="49161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286143" y="466631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522908" y="498299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47726" y="449889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7019554" y="480155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939437" y="50233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797059" y="455855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880201" y="469626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7122771" y="519057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951360" y="486016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1" name="Straight Arrow Connector 140"/>
          <p:cNvCxnSpPr/>
          <p:nvPr/>
        </p:nvCxnSpPr>
        <p:spPr>
          <a:xfrm>
            <a:off x="766260" y="5214235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707353" y="5144772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06727" y="495640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219359" y="55827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46" name="Straight Arrow Connector 145"/>
          <p:cNvCxnSpPr/>
          <p:nvPr/>
        </p:nvCxnSpPr>
        <p:spPr>
          <a:xfrm flipH="1">
            <a:off x="6811332" y="4127389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7713956" y="4013594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7588242" y="376120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809674" y="418326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8755346" y="5228878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8676515" y="5709961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384825" y="507062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V="1">
            <a:off x="10505416" y="4451089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 flipV="1">
            <a:off x="10426585" y="4932172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0344651" y="464221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1142931" y="427482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flipH="1">
            <a:off x="4742716" y="4357962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 flipV="1">
            <a:off x="5645340" y="4244167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5519626" y="399177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741058" y="441383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2750198" y="6034721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2691291" y="5965258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2490665" y="577689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3203297" y="640328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8614545" y="5445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London Dispersion Forces hold methane molecules together in liquid 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4039848"/>
            <a:ext cx="12192000" cy="28181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91578" y="4569233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96954" y="500044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27157" y="508970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782107" y="4839894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18872" y="515657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3690" y="467247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38571" y="544727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662680" y="479688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770155" y="462678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402542" y="486670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511094" y="50489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627782" y="497086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384630" y="5249315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90006" y="5680524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520209" y="576978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675159" y="5519976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11924" y="583665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736742" y="535255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91929" y="568095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2527075" y="540620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649492" y="531049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330829" y="571872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438666" y="554088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979243" y="619463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5316555" y="4772260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921931" y="520346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452134" y="52927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607084" y="5042921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843849" y="5359598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68667" y="487550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427936" y="5541258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6211367" y="504261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6118000" y="493516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6249692" y="518160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330838" y="532506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6259067" y="533291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9353961" y="5548284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959337" y="597949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489540" y="606875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644490" y="5818945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881255" y="6135622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706073" y="5651525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643776" y="646472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9366250" y="5985316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10205744" y="580592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9513737" y="63983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9370106" y="6135243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9773664" y="649228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10318470" y="4932638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10923846" y="5363847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0454049" y="545310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10608999" y="5203299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0845764" y="5519976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0670582" y="5035879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0522048" y="5784587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11229289" y="522351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11119915" y="5095541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10393321" y="5650362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10332753" y="546898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10663230" y="586096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382167" y="4474222"/>
            <a:ext cx="1089025" cy="1086927"/>
          </a:xfrm>
          <a:prstGeom prst="ellipse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accent3">
                <a:lumMod val="75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6987543" y="4905431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6517746" y="499469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6672696" y="4744883"/>
            <a:ext cx="509047" cy="499620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909461" y="5061560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6734279" y="4577463"/>
            <a:ext cx="350363" cy="35036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406107" y="488012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5" name="Oval 134"/>
          <p:cNvSpPr/>
          <p:nvPr/>
        </p:nvSpPr>
        <p:spPr>
          <a:xfrm>
            <a:off x="7325990" y="5101874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183612" y="4637125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7" name="Oval 136"/>
          <p:cNvSpPr/>
          <p:nvPr/>
        </p:nvSpPr>
        <p:spPr>
          <a:xfrm>
            <a:off x="7266754" y="477482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8" name="Oval 137"/>
          <p:cNvSpPr/>
          <p:nvPr/>
        </p:nvSpPr>
        <p:spPr>
          <a:xfrm>
            <a:off x="6509324" y="5269139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>
            <a:off x="7337913" y="4938730"/>
            <a:ext cx="119427" cy="12012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41" name="Straight Arrow Connector 140"/>
          <p:cNvCxnSpPr/>
          <p:nvPr/>
        </p:nvCxnSpPr>
        <p:spPr>
          <a:xfrm>
            <a:off x="1258936" y="5380277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1200029" y="5310814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999403" y="512245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712035" y="5748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46" name="Straight Arrow Connector 145"/>
          <p:cNvCxnSpPr/>
          <p:nvPr/>
        </p:nvCxnSpPr>
        <p:spPr>
          <a:xfrm flipH="1">
            <a:off x="6197885" y="4205958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7100509" y="4092163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6974795" y="383977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196227" y="426183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9156539" y="5254491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9077708" y="5735574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9015738" y="547096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9786018" y="509624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V="1">
            <a:off x="10121048" y="4638844"/>
            <a:ext cx="789029" cy="572572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 flipV="1">
            <a:off x="10042217" y="5119927"/>
            <a:ext cx="128980" cy="19875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9960283" y="482996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0758563" y="446257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flipH="1">
            <a:off x="5127651" y="4558328"/>
            <a:ext cx="964839" cy="297379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 flipV="1">
            <a:off x="6030275" y="4444533"/>
            <a:ext cx="73629" cy="229536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5904561" y="419214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125993" y="461420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2169567" y="5985176"/>
            <a:ext cx="824526" cy="614097"/>
          </a:xfrm>
          <a:prstGeom prst="straightConnector1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2110660" y="5915713"/>
            <a:ext cx="148407" cy="185562"/>
          </a:xfrm>
          <a:prstGeom prst="line">
            <a:avLst/>
          </a:prstGeom>
          <a:ln w="508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1910034" y="5727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_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622666" y="635373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14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London Dispersion Forces hold methane molecules together in liquid 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21012</TotalTime>
  <Words>1815</Words>
  <Application>Microsoft Macintosh PowerPoint</Application>
  <PresentationFormat>Widescreen</PresentationFormat>
  <Paragraphs>729</Paragraphs>
  <Slides>77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Calibri</vt:lpstr>
      <vt:lpstr>Calibri Light</vt:lpstr>
      <vt:lpstr>Geneva</vt:lpstr>
      <vt:lpstr>Mangal</vt:lpstr>
      <vt:lpstr>Wingdings</vt:lpstr>
      <vt:lpstr>Arial</vt:lpstr>
      <vt:lpstr>Office Theme</vt:lpstr>
      <vt:lpstr>Pond Hockey on Titan?  How to Stratify Titan’s Vernal Ponds and form Ethane Ice Deposits</vt:lpstr>
      <vt:lpstr> Methane readily evaporates on Titan, removing heat and concentrating other liquid constituents; we want to explore how this affects vernal ponds on Titan </vt:lpstr>
      <vt:lpstr>At Titan temperatures, CH4-C2H6-N2 mixtures are highly non-ideal (molecules interact) </vt:lpstr>
      <vt:lpstr>At Titan temperatures, CH4-C2H6-N2 mixtures are highly non-ideal (molecules interact) </vt:lpstr>
      <vt:lpstr>London Dispersion Forces hold methane molecules together in liquid phase</vt:lpstr>
      <vt:lpstr>London Dispersion Forces hold methane molecules together in liquid phase</vt:lpstr>
      <vt:lpstr>London Dispersion Forces hold methane molecules together in liquid phase</vt:lpstr>
      <vt:lpstr>London Dispersion Forces hold methane molecules together in liquid phase</vt:lpstr>
      <vt:lpstr>London Dispersion Forces hold methane molecules together in liquid phase</vt:lpstr>
      <vt:lpstr>Nitrogen molecules can bond to methane molecules with London Dispersion Forces</vt:lpstr>
      <vt:lpstr>Nitrogen molecules can bond to methane molecules with London Dispersion Forces</vt:lpstr>
      <vt:lpstr>Nitrogen molecules can bond to methane molecules with London Dispersion Forces</vt:lpstr>
      <vt:lpstr>Nitrogen molecules can bond to methane molecules with London Dispersion Forces</vt:lpstr>
      <vt:lpstr>Ethane molecules form stronger dipoles, interrupting nitrogen dissolution into CH4-C2H6 mixture</vt:lpstr>
      <vt:lpstr>Ethane molecules form stronger dipoles, interrupting nitrogen dissolution into CH4-C2H6 mixture</vt:lpstr>
      <vt:lpstr>Ethane molecules form stronger dipoles, interrupting nitrogen dissolution into CH4-C2H6 mixture</vt:lpstr>
      <vt:lpstr>Ethane molecules form stronger dipoles, interrupting nitrogen dissolution into CH4-C2H6 mixture</vt:lpstr>
      <vt:lpstr>We model CH4-C2H6-N2 using the GERG-2008 equation of state, which models these non-ideal interactions</vt:lpstr>
      <vt:lpstr>At typical Titan temperatures, liquid density decreases with increasing methane content</vt:lpstr>
      <vt:lpstr>Mixture density increases as methane evaporates  surface layer sinks and mixes into pond</vt:lpstr>
      <vt:lpstr>At cooler temperatures, N2 solubility in methane-rich mixtures is highly temperature dependent</vt:lpstr>
      <vt:lpstr>At cooler temperatures, density of a CH4-C2H6-N2 mixture deviates from monotonic behavior</vt:lpstr>
      <vt:lpstr>At 86 K, methane evaporation will reduce the density of the surface layer; leading to pond stratification</vt:lpstr>
      <vt:lpstr>At 86 K, methane evaporation will reduce the density of the surface layer; leading to pond stratification</vt:lpstr>
      <vt:lpstr>Further methane loss will increase surface layer’s density…</vt:lpstr>
      <vt:lpstr>Further methane loss will increase surface layer’s density… eventually mixing the pond</vt:lpstr>
      <vt:lpstr>Stratification repeats until the local minimum composition is reached  no further stratification.</vt:lpstr>
      <vt:lpstr>Once bulk composition matches local minimum, further methane evaporation will keep pond well-mixed</vt:lpstr>
      <vt:lpstr>Below 84 K, the methane-rich density becomes so dense that overturn shuts down</vt:lpstr>
      <vt:lpstr>Below 84 K, the methane-rich density becomes so dense that overturn shuts down</vt:lpstr>
      <vt:lpstr>Below 84 K, the methane-rich density becomes so dense that overturn shuts down</vt:lpstr>
      <vt:lpstr>Methane evaporation causes compositional changes that can causes temperature-dependent stratification</vt:lpstr>
      <vt:lpstr>We observe this stratification behavior experimentally between 84 and 87 K</vt:lpstr>
      <vt:lpstr>If temperature and composition changes take mixture across the liquidus curve, ice will form </vt:lpstr>
      <vt:lpstr>We are using U. Arkansas’ Titan test chamber to find the liquidus curve of a CH4-C2H6-N2 mixture on Titan</vt:lpstr>
      <vt:lpstr>We are currently mapping the CH4-C2H6-N2 solidus &amp; liquidus curves under Titan’s conditions</vt:lpstr>
      <vt:lpstr>Can an evaporatively cooled CH4-C2H6-N2 pond on Titan cross the liquidus curve?  </vt:lpstr>
      <vt:lpstr>At 90 K, only a (nearly) pure C2H6-N2 mixture freezes</vt:lpstr>
      <vt:lpstr>Density-driven mixing will cause ethane to precipitate out of the entire pond bulk if it becomes enriched enough</vt:lpstr>
      <vt:lpstr>At 86 K, a mixture crosses the liquidus curve</vt:lpstr>
      <vt:lpstr>At 86 K, pond would overturn prior to forming ice  ice would form throughout pond bulk when holomictic</vt:lpstr>
      <vt:lpstr>At 85 K, liquidus curve is likely around a methane fraction of ~0.4</vt:lpstr>
      <vt:lpstr>At 85 K, surface layer would likely precipitate ice prior to mixing, preserving stratification</vt:lpstr>
      <vt:lpstr>At 85 K, surface layer would likely precipitate ice prior to mixing, preserving stratification</vt:lpstr>
      <vt:lpstr>Stratification and overturn determines whether ice forms only at a pond’s surface or throughout its bulk</vt:lpstr>
      <vt:lpstr>Eventually, all the remaining methane and nitrogen evaporates, leaving a smooth ice deposit</vt:lpstr>
      <vt:lpstr>From above, the surface would rapidly brighten due to ice’s sudden exposure</vt:lpstr>
      <vt:lpstr>Conclusions</vt:lpstr>
      <vt:lpstr>Titan’s N2 concentration depends sensitively on the amount of CH4 and C2H6 in the liquid</vt:lpstr>
      <vt:lpstr>At overturn, pond may become supersaturated with N2, causing rapid exsolution of nitrogen, and rapid cooling </vt:lpstr>
      <vt:lpstr>What we still don’t know…</vt:lpstr>
      <vt:lpstr>What we still don’t know…</vt:lpstr>
      <vt:lpstr>PowerPoint Presentation</vt:lpstr>
      <vt:lpstr>PowerPoint Presentation</vt:lpstr>
      <vt:lpstr>At 90 K, only a pure (or nearly pure) ethane-nitrogen binary mixture will freeze</vt:lpstr>
      <vt:lpstr>0.28 methane fraction is probably across the liquidus curve</vt:lpstr>
      <vt:lpstr>0.28 methane fraction is probably across the liquidus curve</vt:lpstr>
      <vt:lpstr>PowerPoint Presentation</vt:lpstr>
      <vt:lpstr>Ethane ice formed at surface of petri dish at 86 K</vt:lpstr>
      <vt:lpstr>We used the Titan Simulation Chamber to verify ethane ice formation conditions experimentally</vt:lpstr>
      <vt:lpstr>PowerPoint Presentation</vt:lpstr>
      <vt:lpstr>PowerPoint Presentation</vt:lpstr>
      <vt:lpstr>Conclusions</vt:lpstr>
      <vt:lpstr>Backup Slides</vt:lpstr>
      <vt:lpstr> Methane readily evaporates on Titan, cooling the liquid and concentrating other liquid constituents </vt:lpstr>
      <vt:lpstr>Further methane loss will increase surface layer’s density…</vt:lpstr>
      <vt:lpstr>Further methane loss will increase surface layer’s density… eventually mixing the pond</vt:lpstr>
      <vt:lpstr>Stratification repeats until the local minimum composition is reached  no further stratification.</vt:lpstr>
      <vt:lpstr>Further methane evaporation will keep pond well mixed; entire volume of pond may cross liquidus curve</vt:lpstr>
      <vt:lpstr>PowerPoint Presentation</vt:lpstr>
      <vt:lpstr>The surface of Titan darkened and then brightened following the October 2004 southern storm</vt:lpstr>
      <vt:lpstr>Correlation with topographic boundaries suggests these are pools of hydrocarbons</vt:lpstr>
      <vt:lpstr>Similar behavior observed in the tropics, but on much faster timescales </vt:lpstr>
      <vt:lpstr>Latitudinal variation in timescales suggest a thermo- dynamic process is likely causing these albedo changes</vt:lpstr>
      <vt:lpstr>At 85 K, surface layer must reach methane fraction of 0.28 to overturn (mix) </vt:lpstr>
      <vt:lpstr>We model CH4-C2H6-N2 using the GERG-2008 equation of state, which models these non-ideal interactions</vt:lpstr>
      <vt:lpstr>We would observe a dark pond that rapidly brightens, then return to initial state as ice sublimates/melts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Dissolved Nitrogen’s Effects on the Evaporative Thermodynamics o</dc:title>
  <dc:creator>Microsoft Office User</dc:creator>
  <cp:lastModifiedBy>Microsoft Office User</cp:lastModifiedBy>
  <cp:revision>195</cp:revision>
  <cp:lastPrinted>2017-04-03T18:00:32Z</cp:lastPrinted>
  <dcterms:created xsi:type="dcterms:W3CDTF">2017-03-30T14:40:01Z</dcterms:created>
  <dcterms:modified xsi:type="dcterms:W3CDTF">2018-08-15T15:05:23Z</dcterms:modified>
</cp:coreProperties>
</file>