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3" r:id="rId2"/>
    <p:sldId id="568" r:id="rId3"/>
    <p:sldId id="652" r:id="rId4"/>
    <p:sldId id="647" r:id="rId5"/>
    <p:sldId id="648" r:id="rId6"/>
    <p:sldId id="615" r:id="rId7"/>
    <p:sldId id="641" r:id="rId8"/>
    <p:sldId id="650" r:id="rId9"/>
    <p:sldId id="614" r:id="rId10"/>
    <p:sldId id="651" r:id="rId11"/>
    <p:sldId id="637" r:id="rId1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 Antiqua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loop="1" showNarration="1" useTimings="0">
    <p:present/>
    <p:sldAll/>
    <p:penClr>
      <a:schemeClr val="tx1"/>
    </p:penClr>
  </p:showPr>
  <p:clrMru>
    <a:srgbClr val="0600DF"/>
    <a:srgbClr val="3300FF"/>
    <a:srgbClr val="0300FF"/>
    <a:srgbClr val="FF0000"/>
    <a:srgbClr val="0000FF"/>
    <a:srgbClr val="FFBA3E"/>
    <a:srgbClr val="2D83CB"/>
    <a:srgbClr val="4AC4F2"/>
    <a:srgbClr val="BB239D"/>
    <a:srgbClr val="25A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4235" autoAdjust="0"/>
    <p:restoredTop sz="94660"/>
  </p:normalViewPr>
  <p:slideViewPr>
    <p:cSldViewPr>
      <p:cViewPr varScale="1">
        <p:scale>
          <a:sx n="103" d="100"/>
          <a:sy n="103" d="100"/>
        </p:scale>
        <p:origin x="-848" y="-11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926" y="1219"/>
      </p:cViewPr>
      <p:guideLst>
        <p:guide orient="horz" pos="2188"/>
        <p:guide pos="29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273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defTabSz="927100">
              <a:defRPr sz="1000" i="1">
                <a:latin typeface="Book Antiqua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3175"/>
            <a:ext cx="30273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000" i="1">
                <a:latin typeface="Book Antiqua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273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defTabSz="927100">
              <a:defRPr sz="1000" i="1">
                <a:latin typeface="Book Antiqua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5388"/>
            <a:ext cx="30273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 i="1">
                <a:latin typeface="Book Antiqua" pitchFamily="26" charset="0"/>
              </a:defRPr>
            </a:lvl1pPr>
          </a:lstStyle>
          <a:p>
            <a:pPr>
              <a:defRPr/>
            </a:pPr>
            <a:fld id="{7C671C6D-129C-3244-AB19-24011D058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273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defTabSz="927100">
              <a:defRPr sz="1000" i="1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3175"/>
            <a:ext cx="30273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000" i="1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273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defTabSz="927100">
              <a:defRPr sz="1000" i="1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5388"/>
            <a:ext cx="30273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7" tIns="0" rIns="19297" bIns="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 i="1">
                <a:latin typeface="Times New Roman" pitchFamily="26" charset="0"/>
              </a:defRPr>
            </a:lvl1pPr>
          </a:lstStyle>
          <a:p>
            <a:pPr>
              <a:defRPr/>
            </a:pPr>
            <a:fld id="{0E65B84E-ACAC-4D4A-A878-B67F063B0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14375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26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26" charset="0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26" charset="0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26" charset="0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2E9BC-4529-7648-B4AA-BA2CA5FEE166}" type="slidenum">
              <a:rPr lang="en-US">
                <a:latin typeface="Times New Roman" pitchFamily="-84" charset="0"/>
              </a:rPr>
              <a:pPr/>
              <a:t>1</a:t>
            </a:fld>
            <a:endParaRPr lang="en-US" dirty="0">
              <a:latin typeface="Times New Roman" pitchFamily="-8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Bookman Old Style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E497C851-5F2E-EE4A-807E-380A29B92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2538A542-4ABD-4E48-8749-8B841D12C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594EAC5E-D4F1-5C4F-8B8C-91C3C5051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67901EE9-D230-9949-BF94-764AB794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6A6AA398-A3B7-7C4F-9C25-48B85D8DB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2BAA866F-1267-014D-91E3-191560F6D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3BE486A6-406C-DD44-9F28-36222F990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077A5F5D-92E9-C748-81FB-80537A50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F351C842-8C3D-3840-931B-824422247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13Dec13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738" y="6208713"/>
            <a:ext cx="60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dej-</a:t>
            </a:r>
            <a:fld id="{345181AD-C36E-2448-A6EC-74505F44A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6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26" charset="0"/>
              </a:defRPr>
            </a:lvl1pPr>
          </a:lstStyle>
          <a:p>
            <a:pPr>
              <a:defRPr/>
            </a:pPr>
            <a:r>
              <a:rPr lang="en-US" dirty="0" smtClean="0"/>
              <a:t>13Dec13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5100" y="165100"/>
            <a:ext cx="8813800" cy="645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Book Antiqua" pitchFamily="2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Book Antiqua" pitchFamily="26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985125" y="122238"/>
            <a:ext cx="103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26" charset="0"/>
              </a:rPr>
              <a:t>CIRS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229600" y="6324600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Book Antiqua" pitchFamily="26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" y="122238"/>
            <a:ext cx="117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26" charset="0"/>
              </a:rPr>
              <a:t>GSFC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Symbol" pitchFamily="-84" charset="2"/>
        <a:buChar char="·"/>
        <a:defRPr sz="2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>
          <a:solidFill>
            <a:schemeClr val="tx1"/>
          </a:solidFill>
          <a:latin typeface="+mn-lt"/>
          <a:ea typeface="ＭＳ Ｐゴシック" pitchFamily="26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26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26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  <a:ea typeface="ＭＳ Ｐゴシック" pitchFamily="26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  <a:ea typeface="ＭＳ Ｐゴシック" pitchFamily="26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  <a:ea typeface="ＭＳ Ｐゴシック" pitchFamily="26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  <a:ea typeface="ＭＳ Ｐゴシック" pitchFamily="26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7"/>
          <p:cNvSpPr>
            <a:spLocks noGrp="1" noChangeArrowheads="1"/>
          </p:cNvSpPr>
          <p:nvPr/>
        </p:nvSpPr>
        <p:spPr bwMode="auto">
          <a:xfrm>
            <a:off x="914400" y="42672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15364" name="Rectangle 28"/>
          <p:cNvSpPr>
            <a:spLocks noChangeArrowheads="1"/>
          </p:cNvSpPr>
          <p:nvPr/>
        </p:nvSpPr>
        <p:spPr bwMode="auto">
          <a:xfrm>
            <a:off x="381000" y="294879"/>
            <a:ext cx="8534400" cy="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Titan Surface Temperatures </a:t>
            </a:r>
          </a:p>
          <a:p>
            <a:pPr algn="ctr"/>
            <a:r>
              <a:rPr lang="en-US" sz="2800" b="1" dirty="0" smtClean="0"/>
              <a:t>Through the Cassini Mission</a:t>
            </a:r>
            <a:endParaRPr lang="en-US" sz="2800" b="1" dirty="0"/>
          </a:p>
        </p:txBody>
      </p:sp>
      <p:sp>
        <p:nvSpPr>
          <p:cNvPr id="15365" name="Rectangle 29"/>
          <p:cNvSpPr>
            <a:spLocks noChangeArrowheads="1"/>
          </p:cNvSpPr>
          <p:nvPr/>
        </p:nvSpPr>
        <p:spPr bwMode="auto">
          <a:xfrm>
            <a:off x="762000" y="50292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D. E. Jennings, V. Cottini, C. A. Nixon, A. Coustenis and T. </a:t>
            </a:r>
            <a:r>
              <a:rPr lang="en-US" sz="1800" dirty="0" err="1" smtClean="0"/>
              <a:t>Tokano</a:t>
            </a:r>
            <a:r>
              <a:rPr lang="en-US" sz="1800" dirty="0" smtClean="0"/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Cassini </a:t>
            </a:r>
            <a:r>
              <a:rPr lang="en-US" sz="1800" smtClean="0">
                <a:ea typeface="ＭＳ Ｐゴシック" pitchFamily="-84" charset="-128"/>
                <a:cs typeface="ＭＳ Ｐゴシック" pitchFamily="-84" charset="-128"/>
              </a:rPr>
              <a:t>Science Symposium</a:t>
            </a:r>
          </a:p>
          <a:p>
            <a:pPr algn="ctr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University of Colorado, Boulder</a:t>
            </a:r>
            <a:b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15 August 2018</a:t>
            </a:r>
            <a:endParaRPr lang="en-US" sz="1800" dirty="0"/>
          </a:p>
        </p:txBody>
      </p:sp>
      <p:pic>
        <p:nvPicPr>
          <p:cNvPr id="15366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604" y="1570296"/>
            <a:ext cx="4708396" cy="34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304800"/>
            <a:ext cx="8077200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Temperatures in north </a:t>
            </a:r>
          </a:p>
          <a:p>
            <a:pPr algn="ctr"/>
            <a:r>
              <a:rPr lang="en-US" sz="2800" b="1" dirty="0" smtClean="0">
                <a:latin typeface="+mj-lt"/>
              </a:rPr>
              <a:t>may be moderated by liquids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Northern high-latitudes have not warmed as much as predicted</a:t>
            </a:r>
            <a:r>
              <a:rPr lang="en-US" sz="2000" dirty="0" smtClean="0"/>
              <a:t>, </a:t>
            </a:r>
            <a:r>
              <a:rPr lang="en-US" dirty="0" smtClean="0"/>
              <a:t>lagging model by ~1 K. </a:t>
            </a:r>
          </a:p>
          <a:p>
            <a:endParaRPr lang="en-US" dirty="0" smtClean="0">
              <a:latin typeface="Wingdings"/>
              <a:ea typeface="Wingdings"/>
              <a:cs typeface="Wingdings"/>
            </a:endParaRPr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Temperatures in north may be suppressed by evaporative   </a:t>
            </a:r>
          </a:p>
          <a:p>
            <a:r>
              <a:rPr lang="en-US" dirty="0" smtClean="0"/>
              <a:t>   cooling of</a:t>
            </a:r>
            <a:r>
              <a:rPr lang="en-US" dirty="0" smtClean="0"/>
              <a:t> </a:t>
            </a:r>
            <a:r>
              <a:rPr lang="en-US" smtClean="0"/>
              <a:t>the seas </a:t>
            </a:r>
            <a:r>
              <a:rPr lang="en-US" dirty="0" smtClean="0"/>
              <a:t>(Tokano &amp; Lorenz 2015).</a:t>
            </a:r>
          </a:p>
          <a:p>
            <a:endParaRPr lang="en-US" dirty="0" smtClean="0"/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Differences between land and sea temperatures are not </a:t>
            </a:r>
          </a:p>
          <a:p>
            <a:r>
              <a:rPr lang="en-US" dirty="0" smtClean="0"/>
              <a:t>   detected, so &lt; 1 K.</a:t>
            </a:r>
          </a:p>
          <a:p>
            <a:endParaRPr lang="en-US" dirty="0" smtClean="0"/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Therefore, land may also be cooled evaporatively; </a:t>
            </a:r>
          </a:p>
          <a:p>
            <a:r>
              <a:rPr lang="en-US" dirty="0" smtClean="0"/>
              <a:t>   i.e., </a:t>
            </a:r>
            <a:r>
              <a:rPr lang="en-US" u="sng" dirty="0" smtClean="0"/>
              <a:t>land in north may be wet</a:t>
            </a:r>
            <a:r>
              <a:rPr lang="en-US" dirty="0" smtClean="0"/>
              <a:t> (Lora 2015).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81000" y="6324600"/>
            <a:ext cx="990600" cy="228600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735013" y="533400"/>
            <a:ext cx="8194675" cy="6045200"/>
            <a:chOff x="463" y="336"/>
            <a:chExt cx="5162" cy="3808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6" y="936"/>
              <a:ext cx="2138" cy="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" descr="Fmrs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" y="939"/>
              <a:ext cx="2553" cy="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80" y="2795"/>
              <a:ext cx="545" cy="2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CIRS</a:t>
              </a:r>
              <a:endParaRPr lang="en-US" sz="2800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1968" y="336"/>
              <a:ext cx="1863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Arial" pitchFamily="-84" charset="0"/>
                </a:rPr>
                <a:t>CIRS on Cassini</a:t>
              </a:r>
              <a:endParaRPr lang="en-US" sz="2800" dirty="0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 flipV="1">
              <a:off x="4800" y="2587"/>
              <a:ext cx="319" cy="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24000" y="307026"/>
            <a:ext cx="6096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Cassini has covered almost all </a:t>
            </a:r>
          </a:p>
          <a:p>
            <a:pPr algn="ctr"/>
            <a:r>
              <a:rPr lang="en-US" sz="2800" b="1" dirty="0" smtClean="0">
                <a:latin typeface="+mj-lt"/>
              </a:rPr>
              <a:t>of Northern Winter and Spring</a:t>
            </a:r>
            <a:endParaRPr lang="en-US" sz="2800" b="1" dirty="0">
              <a:latin typeface="+mj-lt"/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009" y="2369805"/>
            <a:ext cx="3645960" cy="30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938" y="2370776"/>
            <a:ext cx="3649839" cy="30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68" y="5516593"/>
            <a:ext cx="2129176" cy="1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890" y="5502155"/>
            <a:ext cx="3857310" cy="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9530" y="5747011"/>
            <a:ext cx="534722" cy="2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984" y="2250007"/>
            <a:ext cx="335232" cy="33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207765"/>
            <a:ext cx="296875" cy="12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4489733" y="2513953"/>
            <a:ext cx="454572" cy="2814714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980693" y="2517227"/>
            <a:ext cx="446863" cy="2814714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 flipV="1">
            <a:off x="3451802" y="2483795"/>
            <a:ext cx="0" cy="287311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3451475" y="2079920"/>
            <a:ext cx="0" cy="2803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6543114" y="2103934"/>
            <a:ext cx="0" cy="2803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285720" y="1867428"/>
            <a:ext cx="599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EOM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119756" y="1846263"/>
            <a:ext cx="7366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Arrival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5010772" y="2512721"/>
            <a:ext cx="454739" cy="281471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5526304" y="2512721"/>
            <a:ext cx="356616" cy="281635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3545993" y="2512721"/>
            <a:ext cx="364814" cy="28147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5934386" y="2512721"/>
            <a:ext cx="364814" cy="2814714"/>
          </a:xfrm>
          <a:prstGeom prst="rect">
            <a:avLst/>
          </a:prstGeom>
          <a:noFill/>
          <a:ln w="28575">
            <a:solidFill>
              <a:srgbClr val="BB239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6096000"/>
            <a:ext cx="253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Map from Tokano 2005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6340786" y="2514600"/>
            <a:ext cx="206275" cy="2814714"/>
          </a:xfrm>
          <a:prstGeom prst="rect">
            <a:avLst/>
          </a:prstGeom>
          <a:noFill/>
          <a:ln w="28575">
            <a:solidFill>
              <a:srgbClr val="2D83CB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381000"/>
            <a:ext cx="8077200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Titan Surface Brightness Temperatures</a:t>
            </a:r>
          </a:p>
          <a:p>
            <a:pPr algn="ctr"/>
            <a:r>
              <a:rPr lang="en-US" sz="2800" b="1" dirty="0" smtClean="0">
                <a:latin typeface="+mj-lt"/>
              </a:rPr>
              <a:t>Seasonal Shift Northward 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02436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457200"/>
            <a:ext cx="80772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Shifts of Temperature Over the Mission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057400"/>
            <a:ext cx="2251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Peak moved north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057400"/>
            <a:ext cx="289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Temperature decreased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90800"/>
            <a:ext cx="3905250" cy="2796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590800"/>
            <a:ext cx="4272316" cy="278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381000"/>
            <a:ext cx="80772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Comparison with GCM</a:t>
            </a:r>
          </a:p>
          <a:p>
            <a:pPr algn="ctr"/>
            <a:r>
              <a:rPr lang="en-US" b="1" dirty="0" smtClean="0">
                <a:latin typeface="+mj-lt"/>
              </a:rPr>
              <a:t>from Tokano (2005)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273062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8" y="4224215"/>
            <a:ext cx="4106562" cy="1947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28800"/>
            <a:ext cx="4267200" cy="20545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238525"/>
            <a:ext cx="4231057" cy="200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743200"/>
            <a:ext cx="1212850" cy="6585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10800000" flipV="1">
            <a:off x="702733" y="2342501"/>
            <a:ext cx="960970" cy="358365"/>
          </a:xfrm>
          <a:prstGeom prst="line">
            <a:avLst/>
          </a:prstGeom>
          <a:solidFill>
            <a:schemeClr val="accent1"/>
          </a:solidFill>
          <a:ln w="17780" cap="flat" cmpd="sng" algn="ctr">
            <a:solidFill>
              <a:srgbClr val="0600DF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325120" y="4110567"/>
            <a:ext cx="4159250" cy="2027765"/>
          </a:xfrm>
          <a:prstGeom prst="rect">
            <a:avLst/>
          </a:prstGeom>
        </p:spPr>
      </p:pic>
      <p:pic>
        <p:nvPicPr>
          <p:cNvPr id="14" name="Picture 13" descr="Screen Shot 2017-10-21 at 11.07.02 AM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472" y="3944975"/>
            <a:ext cx="4354411" cy="2199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81000"/>
            <a:ext cx="80772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Comparison with GCM</a:t>
            </a:r>
          </a:p>
          <a:p>
            <a:pPr algn="ctr"/>
            <a:r>
              <a:rPr lang="en-US" b="1" dirty="0" smtClean="0">
                <a:latin typeface="+mj-lt"/>
              </a:rPr>
              <a:t>from Tokano (2005)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752600"/>
            <a:ext cx="4247977" cy="2022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52600"/>
            <a:ext cx="4231057" cy="200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4114800"/>
            <a:ext cx="4191000" cy="2026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2743200"/>
            <a:ext cx="1301118" cy="70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/>
          <a:lstStyle/>
          <a:p>
            <a:r>
              <a:rPr lang="en-US" dirty="0" smtClean="0"/>
              <a:t>Temperatures at Latitude of Seas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76" y="1524000"/>
            <a:ext cx="6752424" cy="5029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304800"/>
            <a:ext cx="8077200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Seasonal Changes</a:t>
            </a:r>
          </a:p>
          <a:p>
            <a:pPr algn="ctr"/>
            <a:r>
              <a:rPr lang="en-US" sz="2800" b="1" dirty="0" smtClean="0">
                <a:latin typeface="+mj-lt"/>
              </a:rPr>
              <a:t>In Zonal Temperature Distribution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18358"/>
            <a:ext cx="8001000" cy="600164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err="1" smtClean="0"/>
              <a:t>Temperatures</a:t>
            </a:r>
            <a:r>
              <a:rPr lang="en-US" dirty="0" smtClean="0"/>
              <a:t> at poles changed by ~2 K over mission.</a:t>
            </a:r>
            <a:endParaRPr lang="en-US" sz="1600" dirty="0" smtClean="0"/>
          </a:p>
          <a:p>
            <a:r>
              <a:rPr lang="en-US" sz="1600" dirty="0" smtClean="0">
                <a:latin typeface="Wingdings"/>
                <a:ea typeface="Wingdings"/>
                <a:cs typeface="Wingdings"/>
              </a:rPr>
              <a:t>  </a:t>
            </a:r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err="1" smtClean="0"/>
              <a:t>Peak</a:t>
            </a:r>
            <a:r>
              <a:rPr lang="en-US" dirty="0" smtClean="0"/>
              <a:t> temperature decreased from 93.8 to 92.6K over mission.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Latitude of peak temperature moved from</a:t>
            </a:r>
          </a:p>
          <a:p>
            <a:r>
              <a:rPr lang="en-US" dirty="0" smtClean="0"/>
              <a:t>    approximately 12 S to 25 N over mission.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Seasonal lag ~0.7 year (0.35 Titan month).</a:t>
            </a:r>
          </a:p>
          <a:p>
            <a:r>
              <a:rPr lang="en-US" dirty="0" smtClean="0"/>
              <a:t> Agrees with Voyager results from one Titan year earlier.</a:t>
            </a:r>
            <a:endParaRPr lang="en-US" sz="2000" dirty="0" smtClean="0"/>
          </a:p>
          <a:p>
            <a:endParaRPr lang="en-US" sz="1600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err="1" smtClean="0"/>
              <a:t>Temperatures</a:t>
            </a:r>
            <a:r>
              <a:rPr lang="en-US" dirty="0" smtClean="0"/>
              <a:t> generally follow Tokano model (2005).</a:t>
            </a:r>
          </a:p>
          <a:p>
            <a:r>
              <a:rPr lang="en-US" dirty="0" smtClean="0"/>
              <a:t>  Depressed temperatures in north by ~ 1 K in 2013-17.</a:t>
            </a:r>
          </a:p>
          <a:p>
            <a:r>
              <a:rPr lang="en-US" dirty="0" smtClean="0"/>
              <a:t>   Also seen by 2.2 cm radiometry (Le Gall et al. 2015).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676767"/>
      </a:accent2>
      <a:accent3>
        <a:srgbClr val="FFFFFF"/>
      </a:accent3>
      <a:accent4>
        <a:srgbClr val="000000"/>
      </a:accent4>
      <a:accent5>
        <a:srgbClr val="EAEAEA"/>
      </a:accent5>
      <a:accent6>
        <a:srgbClr val="5D5D5D"/>
      </a:accent6>
      <a:hlink>
        <a:srgbClr val="474747"/>
      </a:hlink>
      <a:folHlink>
        <a:srgbClr val="919191"/>
      </a:folHlink>
    </a:clrScheme>
    <a:fontScheme name="defaul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pitchFamily="26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c:\powerpnt\default.ppt</Template>
  <TotalTime>1579783170</TotalTime>
  <Pages>21</Pages>
  <Words>305</Words>
  <Application>Microsoft Macintosh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Temperatures at Latitude of Seas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review.ppt</dc:title>
  <dc:subject>Cassini Program Review December 1996</dc:subject>
  <dc:creator>Paul Nichols Romani</dc:creator>
  <cp:keywords/>
  <dc:description/>
  <cp:lastModifiedBy>country boy</cp:lastModifiedBy>
  <cp:revision>1576</cp:revision>
  <cp:lastPrinted>2017-06-14T09:36:22Z</cp:lastPrinted>
  <dcterms:created xsi:type="dcterms:W3CDTF">2018-08-15T14:34:09Z</dcterms:created>
  <dcterms:modified xsi:type="dcterms:W3CDTF">2018-08-15T14:35:41Z</dcterms:modified>
</cp:coreProperties>
</file>