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0" r:id="rId1"/>
  </p:sldMasterIdLst>
  <p:notesMasterIdLst>
    <p:notesMasterId r:id="rId21"/>
  </p:notesMasterIdLst>
  <p:handoutMasterIdLst>
    <p:handoutMasterId r:id="rId22"/>
  </p:handoutMasterIdLst>
  <p:sldIdLst>
    <p:sldId id="319" r:id="rId2"/>
    <p:sldId id="316" r:id="rId3"/>
    <p:sldId id="317" r:id="rId4"/>
    <p:sldId id="296" r:id="rId5"/>
    <p:sldId id="299" r:id="rId6"/>
    <p:sldId id="304" r:id="rId7"/>
    <p:sldId id="310" r:id="rId8"/>
    <p:sldId id="306" r:id="rId9"/>
    <p:sldId id="326" r:id="rId10"/>
    <p:sldId id="330" r:id="rId11"/>
    <p:sldId id="328" r:id="rId12"/>
    <p:sldId id="327" r:id="rId13"/>
    <p:sldId id="318" r:id="rId14"/>
    <p:sldId id="331" r:id="rId15"/>
    <p:sldId id="307" r:id="rId16"/>
    <p:sldId id="325" r:id="rId17"/>
    <p:sldId id="323" r:id="rId18"/>
    <p:sldId id="324" r:id="rId19"/>
    <p:sldId id="332" r:id="rId20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mas Gautier" initials="" lastIdx="2" clrIdx="0"/>
  <p:cmAuthor id="1" name="carrasco" initials="" lastIdx="17" clrIdx="1"/>
  <p:cmAuthor id="2" name="Thomas Gautier" initials="TG" lastIdx="3" clrIdx="2">
    <p:extLst>
      <p:ext uri="{19B8F6BF-5375-455C-9EA6-DF929625EA0E}">
        <p15:presenceInfo xmlns:p15="http://schemas.microsoft.com/office/powerpoint/2012/main" userId="f32d5180e4a0eb6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6CE"/>
    <a:srgbClr val="EBCF77"/>
    <a:srgbClr val="EE1712"/>
    <a:srgbClr val="BFBFB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57" autoAdjust="0"/>
    <p:restoredTop sz="81352" autoAdjust="0"/>
  </p:normalViewPr>
  <p:slideViewPr>
    <p:cSldViewPr snapToGrid="0" snapToObjects="1">
      <p:cViewPr varScale="1">
        <p:scale>
          <a:sx n="54" d="100"/>
          <a:sy n="54" d="100"/>
        </p:scale>
        <p:origin x="1836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B6B68-D183-4A41-BFBA-BB36397030AD}" type="datetimeFigureOut">
              <a:rPr lang="fr-FR" smtClean="0"/>
              <a:t>15/08/2018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A34DA-2D3C-4BBE-9B79-A13D434DC3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2951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ECD65-5A64-D445-B092-D6C23FA3F86A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573A3-9D97-C848-A58A-6C3FA093DF2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93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Direct sampling of the atmosphere through leak to the MS ionization chamber</a:t>
            </a:r>
            <a:endParaRPr lang="en-US" sz="1200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~2.5 hours descent on January 14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2005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573A3-9D97-C848-A58A-6C3FA093DF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75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573A3-9D97-C848-A58A-6C3FA093DF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32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573A3-9D97-C848-A58A-6C3FA093DF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62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698A-F540-C741-B87A-8CB77660D043}" type="datetime1">
              <a:rPr lang="en-US" smtClean="0">
                <a:latin typeface="Arial"/>
              </a:rPr>
              <a:pPr/>
              <a:t>8/15/2018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8FE8-6F82-974C-A2DC-4D2A65E5E65E}" type="slidenum">
              <a:rPr lang="en-US" smtClean="0">
                <a:solidFill>
                  <a:srgbClr val="292934"/>
                </a:solidFill>
                <a:latin typeface="Arial"/>
              </a:rPr>
              <a:pPr/>
              <a:t>‹N°›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38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D04D-A32D-3F41-89F5-DEECA3254102}" type="datetime1">
              <a:rPr lang="en-US" smtClean="0">
                <a:latin typeface="Arial"/>
              </a:rPr>
              <a:pPr/>
              <a:t>8/15/2018</a:t>
            </a:fld>
            <a:endParaRPr lang="en-US"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8FE8-6F82-974C-A2DC-4D2A65E5E65E}" type="slidenum">
              <a:rPr lang="en-US" smtClean="0">
                <a:solidFill>
                  <a:srgbClr val="292934"/>
                </a:solidFill>
                <a:latin typeface="Arial"/>
              </a:rPr>
              <a:pPr/>
              <a:t>‹N°›</a:t>
            </a:fld>
            <a:endParaRPr lang="en-US" dirty="0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587987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D04D-A32D-3F41-89F5-DEECA3254102}" type="datetime1">
              <a:rPr lang="en-US" smtClean="0">
                <a:latin typeface="Arial"/>
              </a:rPr>
              <a:pPr/>
              <a:t>8/15/2018</a:t>
            </a:fld>
            <a:endParaRPr lang="en-US"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8FE8-6F82-974C-A2DC-4D2A65E5E65E}" type="slidenum">
              <a:rPr lang="en-US" smtClean="0">
                <a:solidFill>
                  <a:srgbClr val="292934"/>
                </a:solidFill>
                <a:latin typeface="Arial"/>
              </a:rPr>
              <a:pPr/>
              <a:t>‹N°›</a:t>
            </a:fld>
            <a:endParaRPr lang="en-US" dirty="0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680811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D04D-A32D-3F41-89F5-DEECA3254102}" type="datetime1">
              <a:rPr lang="en-US" smtClean="0">
                <a:latin typeface="Arial"/>
              </a:rPr>
              <a:pPr/>
              <a:t>8/15/2018</a:t>
            </a:fld>
            <a:endParaRPr lang="en-US"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8FE8-6F82-974C-A2DC-4D2A65E5E65E}" type="slidenum">
              <a:rPr lang="en-US" smtClean="0">
                <a:solidFill>
                  <a:srgbClr val="292934"/>
                </a:solidFill>
                <a:latin typeface="Arial"/>
              </a:rPr>
              <a:pPr/>
              <a:t>‹N°›</a:t>
            </a:fld>
            <a:endParaRPr lang="en-US" dirty="0">
              <a:solidFill>
                <a:srgbClr val="292934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140145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D04D-A32D-3F41-89F5-DEECA3254102}" type="datetime1">
              <a:rPr lang="en-US" smtClean="0">
                <a:latin typeface="Arial"/>
              </a:rPr>
              <a:pPr/>
              <a:t>8/15/2018</a:t>
            </a:fld>
            <a:endParaRPr lang="en-US"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8FE8-6F82-974C-A2DC-4D2A65E5E65E}" type="slidenum">
              <a:rPr lang="en-US" smtClean="0">
                <a:solidFill>
                  <a:srgbClr val="292934"/>
                </a:solidFill>
                <a:latin typeface="Arial"/>
              </a:rPr>
              <a:pPr/>
              <a:t>‹N°›</a:t>
            </a:fld>
            <a:endParaRPr lang="en-US" dirty="0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570968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D04D-A32D-3F41-89F5-DEECA3254102}" type="datetime1">
              <a:rPr lang="en-US" smtClean="0">
                <a:latin typeface="Arial"/>
              </a:rPr>
              <a:pPr/>
              <a:t>8/15/2018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8FE8-6F82-974C-A2DC-4D2A65E5E65E}" type="slidenum">
              <a:rPr lang="en-US" smtClean="0">
                <a:solidFill>
                  <a:srgbClr val="292934"/>
                </a:solidFill>
                <a:latin typeface="Arial"/>
              </a:rPr>
              <a:pPr/>
              <a:t>‹N°›</a:t>
            </a:fld>
            <a:endParaRPr lang="en-US" dirty="0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503616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D04D-A32D-3F41-89F5-DEECA3254102}" type="datetime1">
              <a:rPr lang="en-US" smtClean="0">
                <a:latin typeface="Arial"/>
              </a:rPr>
              <a:pPr/>
              <a:t>8/15/2018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8FE8-6F82-974C-A2DC-4D2A65E5E65E}" type="slidenum">
              <a:rPr lang="en-US" smtClean="0">
                <a:solidFill>
                  <a:srgbClr val="292934"/>
                </a:solidFill>
                <a:latin typeface="Arial"/>
              </a:rPr>
              <a:pPr/>
              <a:t>‹N°›</a:t>
            </a:fld>
            <a:endParaRPr lang="en-US" dirty="0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074555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830C-AF5A-E544-AD50-AAAACC934E81}" type="datetime1">
              <a:rPr lang="en-US" smtClean="0">
                <a:latin typeface="Arial"/>
              </a:rPr>
              <a:pPr/>
              <a:t>8/15/2018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8FE8-6F82-974C-A2DC-4D2A65E5E65E}" type="slidenum">
              <a:rPr lang="en-US" smtClean="0">
                <a:solidFill>
                  <a:srgbClr val="292934"/>
                </a:solidFill>
                <a:latin typeface="Arial"/>
              </a:rPr>
              <a:pPr/>
              <a:t>‹N°›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462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BF6D-6400-0E4E-A0BD-F0F1AAE6ED51}" type="datetime1">
              <a:rPr lang="en-US" smtClean="0">
                <a:latin typeface="Arial"/>
              </a:rPr>
              <a:pPr/>
              <a:t>8/15/2018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8FE8-6F82-974C-A2DC-4D2A65E5E65E}" type="slidenum">
              <a:rPr lang="en-US" smtClean="0">
                <a:solidFill>
                  <a:srgbClr val="292934"/>
                </a:solidFill>
                <a:latin typeface="Arial"/>
              </a:rPr>
              <a:pPr/>
              <a:t>‹N°›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4282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7DAE-FFE6-AA45-A80C-367712F9257F}" type="datetime1">
              <a:rPr lang="en-US" smtClean="0">
                <a:latin typeface="Arial"/>
              </a:rPr>
              <a:pPr/>
              <a:t>8/15/2018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8FE8-6F82-974C-A2DC-4D2A65E5E65E}" type="slidenum">
              <a:rPr lang="en-US" smtClean="0">
                <a:solidFill>
                  <a:srgbClr val="292934"/>
                </a:solidFill>
                <a:latin typeface="Arial"/>
              </a:rPr>
              <a:pPr/>
              <a:t>‹N°›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809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E054-E5EC-DE42-922F-B2923DB759A3}" type="datetime1">
              <a:rPr lang="en-US" smtClean="0">
                <a:latin typeface="Arial"/>
              </a:rPr>
              <a:pPr/>
              <a:t>8/15/2018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8FE8-6F82-974C-A2DC-4D2A65E5E65E}" type="slidenum">
              <a:rPr lang="en-US" smtClean="0">
                <a:solidFill>
                  <a:srgbClr val="FFFFFF"/>
                </a:solidFill>
                <a:latin typeface="Arial"/>
              </a:rPr>
              <a:pPr/>
              <a:t>‹N°›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8110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F007-7BA9-2042-8D3E-C6FA35034C64}" type="datetime1">
              <a:rPr lang="en-US" smtClean="0">
                <a:latin typeface="Arial"/>
              </a:rPr>
              <a:pPr/>
              <a:t>8/15/2018</a:t>
            </a:fld>
            <a:endParaRPr lang="en-US"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8FE8-6F82-974C-A2DC-4D2A65E5E65E}" type="slidenum">
              <a:rPr lang="en-US" smtClean="0">
                <a:solidFill>
                  <a:srgbClr val="292934"/>
                </a:solidFill>
                <a:latin typeface="Arial"/>
              </a:rPr>
              <a:pPr/>
              <a:t>‹N°›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932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8E2D-3E2D-C54F-A3F3-7A22FC276198}" type="datetime1">
              <a:rPr lang="en-US" smtClean="0">
                <a:latin typeface="Arial"/>
              </a:rPr>
              <a:pPr/>
              <a:t>8/15/2018</a:t>
            </a:fld>
            <a:endParaRPr lang="en-US"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8FE8-6F82-974C-A2DC-4D2A65E5E65E}" type="slidenum">
              <a:rPr lang="en-US" smtClean="0">
                <a:solidFill>
                  <a:srgbClr val="292934"/>
                </a:solidFill>
                <a:latin typeface="Arial"/>
              </a:rPr>
              <a:pPr/>
              <a:t>‹N°›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7696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75BC2-C377-1647-82B5-4D0C0BB89065}" type="datetime1">
              <a:rPr lang="en-US" smtClean="0">
                <a:latin typeface="Arial"/>
              </a:rPr>
              <a:pPr/>
              <a:t>8/15/2018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8FE8-6F82-974C-A2DC-4D2A65E5E65E}" type="slidenum">
              <a:rPr lang="en-US" smtClean="0">
                <a:solidFill>
                  <a:srgbClr val="292934"/>
                </a:solidFill>
                <a:latin typeface="Arial"/>
              </a:rPr>
              <a:pPr/>
              <a:t>‹N°›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951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46FF-B678-5C48-AA3B-33BE41D57077}" type="datetime1">
              <a:rPr lang="en-US" smtClean="0">
                <a:latin typeface="Arial"/>
              </a:rPr>
              <a:pPr/>
              <a:t>8/15/2018</a:t>
            </a:fld>
            <a:endParaRPr lang="en-US"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8FE8-6F82-974C-A2DC-4D2A65E5E65E}" type="slidenum">
              <a:rPr lang="en-US" smtClean="0">
                <a:solidFill>
                  <a:srgbClr val="292934"/>
                </a:solidFill>
                <a:latin typeface="Arial"/>
              </a:rPr>
              <a:pPr/>
              <a:t>‹N°›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5009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2870-D4FE-B146-B7C9-DEC736C4F299}" type="datetime1">
              <a:rPr lang="en-US" smtClean="0">
                <a:latin typeface="Arial"/>
              </a:rPr>
              <a:pPr/>
              <a:t>8/15/2018</a:t>
            </a:fld>
            <a:endParaRPr lang="en-US"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8FE8-6F82-974C-A2DC-4D2A65E5E65E}" type="slidenum">
              <a:rPr lang="en-US" smtClean="0">
                <a:solidFill>
                  <a:srgbClr val="292934"/>
                </a:solidFill>
                <a:latin typeface="Arial"/>
              </a:rPr>
              <a:pPr/>
              <a:t>‹N°›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343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7995-CAC8-DC4F-BADF-3BBD2152B0A2}" type="datetime1">
              <a:rPr lang="en-US" smtClean="0">
                <a:latin typeface="Arial"/>
              </a:rPr>
              <a:pPr/>
              <a:t>8/15/2018</a:t>
            </a:fld>
            <a:endParaRPr lang="en-US"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8FE8-6F82-974C-A2DC-4D2A65E5E65E}" type="slidenum">
              <a:rPr lang="en-US" smtClean="0">
                <a:solidFill>
                  <a:srgbClr val="292934"/>
                </a:solidFill>
                <a:latin typeface="Arial"/>
              </a:rPr>
              <a:pPr/>
              <a:t>‹N°›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507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C97D04D-A32D-3F41-89F5-DEECA3254102}" type="datetime1">
              <a:rPr lang="en-US" smtClean="0">
                <a:latin typeface="Arial"/>
              </a:rPr>
              <a:pPr/>
              <a:t>8/15/2018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0B48FE8-6F82-974C-A2DC-4D2A65E5E65E}" type="slidenum">
              <a:rPr lang="en-US" smtClean="0">
                <a:solidFill>
                  <a:srgbClr val="292934"/>
                </a:solidFill>
                <a:latin typeface="Arial"/>
              </a:rPr>
              <a:pPr/>
              <a:t>‹N°›</a:t>
            </a:fld>
            <a:endParaRPr lang="en-US" dirty="0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83606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  <p:sldLayoutId id="2147483956" r:id="rId16"/>
    <p:sldLayoutId id="214748395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96919"/>
            <a:ext cx="9144000" cy="304853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Reinterpretation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of Huygens-GCMS data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in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Titan’s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atmosphere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5576" y="4109176"/>
            <a:ext cx="7866528" cy="770994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FFFFFF"/>
                </a:solidFill>
              </a:rPr>
              <a:t>Thomas </a:t>
            </a:r>
            <a:r>
              <a:rPr lang="en-US" u="sng" dirty="0" smtClean="0">
                <a:solidFill>
                  <a:srgbClr val="FFFFFF"/>
                </a:solidFill>
              </a:rPr>
              <a:t>Gautier</a:t>
            </a:r>
            <a:r>
              <a:rPr lang="en-US" u="sng" baseline="30000" dirty="0" smtClean="0">
                <a:solidFill>
                  <a:srgbClr val="FFFFFF"/>
                </a:solidFill>
              </a:rPr>
              <a:t>1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>
                <a:solidFill>
                  <a:srgbClr val="FFFFFF"/>
                </a:solidFill>
              </a:rPr>
              <a:t>J. </a:t>
            </a:r>
            <a:r>
              <a:rPr lang="en-US" dirty="0" smtClean="0">
                <a:solidFill>
                  <a:srgbClr val="FFFFFF"/>
                </a:solidFill>
              </a:rPr>
              <a:t>Serigano</a:t>
            </a:r>
            <a:r>
              <a:rPr lang="en-US" baseline="30000" dirty="0">
                <a:solidFill>
                  <a:srgbClr val="FFFFFF"/>
                </a:solidFill>
              </a:rPr>
              <a:t>2</a:t>
            </a:r>
            <a:r>
              <a:rPr lang="en-US" dirty="0" smtClean="0">
                <a:solidFill>
                  <a:srgbClr val="FFFFFF"/>
                </a:solidFill>
              </a:rPr>
              <a:t>, S</a:t>
            </a:r>
            <a:r>
              <a:rPr lang="en-US" dirty="0">
                <a:solidFill>
                  <a:srgbClr val="FFFFFF"/>
                </a:solidFill>
              </a:rPr>
              <a:t>.</a:t>
            </a:r>
            <a:r>
              <a:rPr lang="en-US" dirty="0" smtClean="0">
                <a:solidFill>
                  <a:srgbClr val="FFFFFF"/>
                </a:solidFill>
              </a:rPr>
              <a:t> Hörst</a:t>
            </a:r>
            <a:r>
              <a:rPr lang="en-US" baseline="30000" dirty="0" smtClean="0">
                <a:solidFill>
                  <a:srgbClr val="FFFFFF"/>
                </a:solidFill>
              </a:rPr>
              <a:t>2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&amp; </a:t>
            </a:r>
            <a:r>
              <a:rPr lang="en-US" dirty="0">
                <a:solidFill>
                  <a:srgbClr val="FFFFFF"/>
                </a:solidFill>
              </a:rPr>
              <a:t>M. </a:t>
            </a:r>
            <a:r>
              <a:rPr lang="en-US" dirty="0" smtClean="0">
                <a:solidFill>
                  <a:srgbClr val="FFFFFF"/>
                </a:solidFill>
              </a:rPr>
              <a:t>Trainer</a:t>
            </a:r>
            <a:r>
              <a:rPr lang="en-US" baseline="30000" dirty="0" smtClean="0">
                <a:solidFill>
                  <a:srgbClr val="FFFFFF"/>
                </a:solidFill>
              </a:rPr>
              <a:t>3</a:t>
            </a:r>
            <a:endParaRPr lang="en-US" baseline="300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5321" y="5108088"/>
            <a:ext cx="3241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 smtClean="0">
                <a:solidFill>
                  <a:srgbClr val="FFFFFF"/>
                </a:solidFill>
              </a:rPr>
              <a:t>1</a:t>
            </a:r>
            <a:r>
              <a:rPr lang="en-US" sz="1600" dirty="0" smtClean="0">
                <a:solidFill>
                  <a:srgbClr val="FFFFFF"/>
                </a:solidFill>
              </a:rPr>
              <a:t>LATMOS / CNRS, </a:t>
            </a:r>
            <a:r>
              <a:rPr lang="en-US" sz="1600" dirty="0">
                <a:solidFill>
                  <a:srgbClr val="FFFFFF"/>
                </a:solidFill>
              </a:rPr>
              <a:t>France</a:t>
            </a:r>
          </a:p>
          <a:p>
            <a:r>
              <a:rPr lang="en-US" sz="1600" baseline="30000" dirty="0">
                <a:solidFill>
                  <a:srgbClr val="FFFFFF"/>
                </a:solidFill>
              </a:rPr>
              <a:t>2 </a:t>
            </a:r>
            <a:r>
              <a:rPr lang="en-US" sz="1600" dirty="0" smtClean="0">
                <a:solidFill>
                  <a:srgbClr val="FFFFFF"/>
                </a:solidFill>
              </a:rPr>
              <a:t>JHU, Baltimore, USA</a:t>
            </a:r>
            <a:endParaRPr lang="en-US" sz="1600" baseline="30000" dirty="0">
              <a:solidFill>
                <a:srgbClr val="FFFFFF"/>
              </a:solidFill>
            </a:endParaRPr>
          </a:p>
          <a:p>
            <a:r>
              <a:rPr lang="en-US" sz="1600" baseline="30000" dirty="0" smtClean="0">
                <a:solidFill>
                  <a:srgbClr val="FFFFFF"/>
                </a:solidFill>
              </a:rPr>
              <a:t>3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>
                <a:solidFill>
                  <a:srgbClr val="FFFFFF"/>
                </a:solidFill>
              </a:rPr>
              <a:t>NASA </a:t>
            </a:r>
            <a:r>
              <a:rPr lang="en-US" sz="1600" dirty="0" smtClean="0">
                <a:solidFill>
                  <a:srgbClr val="FFFFFF"/>
                </a:solidFill>
              </a:rPr>
              <a:t>GSFC, Greenbelt, USA</a:t>
            </a:r>
            <a:endParaRPr lang="en-US" sz="1050" dirty="0">
              <a:solidFill>
                <a:srgbClr val="FFFF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82287"/>
            <a:ext cx="918029" cy="92891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140" y="5939085"/>
            <a:ext cx="1583823" cy="57281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158" y="5939085"/>
            <a:ext cx="1068061" cy="68661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639" y="5949932"/>
            <a:ext cx="609428" cy="69154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01451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8FE8-6F82-974C-A2DC-4D2A65E5E65E}" type="slidenum">
              <a:rPr lang="en-US" smtClean="0">
                <a:solidFill>
                  <a:srgbClr val="292934"/>
                </a:solidFill>
                <a:latin typeface="Arial"/>
              </a:rPr>
              <a:pPr/>
              <a:t>10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411169" y="629944"/>
            <a:ext cx="4548940" cy="454213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Isotope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Instrument effects (cross-talk etc.)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2400" b="1" dirty="0" smtClean="0"/>
              <a:t>Fragmentation pattern of the molecules IS NOT the one from databases</a:t>
            </a:r>
          </a:p>
          <a:p>
            <a:endParaRPr lang="en-US" sz="2400" b="1" dirty="0" smtClean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2400" b="1" dirty="0" smtClean="0"/>
              <a:t>Screw up the decomposition</a:t>
            </a:r>
            <a:endParaRPr lang="en-US" sz="24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343810" y="-293981"/>
            <a:ext cx="8229600" cy="11430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/>
              <a:t>Actual Huygens data</a:t>
            </a:r>
            <a:endParaRPr lang="en-US" b="1" dirty="0"/>
          </a:p>
        </p:txBody>
      </p:sp>
      <p:grpSp>
        <p:nvGrpSpPr>
          <p:cNvPr id="2" name="Groupe 1"/>
          <p:cNvGrpSpPr/>
          <p:nvPr/>
        </p:nvGrpSpPr>
        <p:grpSpPr>
          <a:xfrm>
            <a:off x="343840" y="629944"/>
            <a:ext cx="3633003" cy="3190372"/>
            <a:chOff x="2367747" y="601953"/>
            <a:chExt cx="2698242" cy="2616424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754" b="67736"/>
            <a:stretch/>
          </p:blipFill>
          <p:spPr>
            <a:xfrm>
              <a:off x="2367747" y="601953"/>
              <a:ext cx="2698242" cy="2616424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3908350" y="2915488"/>
              <a:ext cx="455030" cy="3028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m/z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 rot="16200000">
              <a:off x="1485090" y="1603796"/>
              <a:ext cx="2123884" cy="27430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MS </a:t>
              </a:r>
              <a:r>
                <a:rPr lang="fr-FR" dirty="0" err="1" smtClean="0">
                  <a:solidFill>
                    <a:schemeClr val="bg1"/>
                  </a:solidFill>
                </a:rPr>
                <a:t>response</a:t>
              </a:r>
              <a:r>
                <a:rPr lang="fr-FR" dirty="0" smtClean="0">
                  <a:solidFill>
                    <a:schemeClr val="bg1"/>
                  </a:solidFill>
                </a:rPr>
                <a:t> (</a:t>
              </a:r>
              <a:r>
                <a:rPr lang="fr-FR" dirty="0" err="1" smtClean="0">
                  <a:solidFill>
                    <a:schemeClr val="bg1"/>
                  </a:solidFill>
                </a:rPr>
                <a:t>cps</a:t>
              </a:r>
              <a:r>
                <a:rPr lang="fr-FR" dirty="0" smtClean="0">
                  <a:solidFill>
                    <a:schemeClr val="bg1"/>
                  </a:solidFill>
                </a:rPr>
                <a:t>)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38124" y="3911228"/>
            <a:ext cx="4635500" cy="26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fr-FR" sz="1400" i="1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Niemann</a:t>
            </a:r>
            <a:r>
              <a:rPr lang="en-US" altLang="fr-FR" sz="1400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 JGR (2010)</a:t>
            </a:r>
            <a:endParaRPr lang="en-US" altLang="fr-FR" sz="1400" i="1" dirty="0">
              <a:solidFill>
                <a:schemeClr val="bg2">
                  <a:lumMod val="25000"/>
                  <a:lumOff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68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8FE8-6F82-974C-A2DC-4D2A65E5E65E}" type="slidenum">
              <a:rPr lang="en-US" smtClean="0">
                <a:solidFill>
                  <a:srgbClr val="292934"/>
                </a:solidFill>
                <a:latin typeface="Arial"/>
              </a:rPr>
              <a:pPr/>
              <a:t>11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411169" y="629944"/>
            <a:ext cx="3894632" cy="30814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Isotope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Instrument effects (cross-talk etc.)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b="1" dirty="0" smtClean="0"/>
              <a:t>Fragmentation pattern of the molecules IS NOT the one from databases</a:t>
            </a:r>
          </a:p>
          <a:p>
            <a:endParaRPr lang="en-US" b="1" dirty="0" smtClean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b="1" dirty="0" smtClean="0"/>
              <a:t>Screw up the decomposition</a:t>
            </a:r>
            <a:endParaRPr lang="en-US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343810" y="-293981"/>
            <a:ext cx="8229600" cy="11430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/>
              <a:t>Actual Huygens data</a:t>
            </a:r>
            <a:endParaRPr lang="en-US" b="1" dirty="0"/>
          </a:p>
        </p:txBody>
      </p:sp>
      <p:grpSp>
        <p:nvGrpSpPr>
          <p:cNvPr id="2" name="Groupe 1"/>
          <p:cNvGrpSpPr/>
          <p:nvPr/>
        </p:nvGrpSpPr>
        <p:grpSpPr>
          <a:xfrm>
            <a:off x="343840" y="629944"/>
            <a:ext cx="3633003" cy="3190372"/>
            <a:chOff x="2367747" y="601953"/>
            <a:chExt cx="2698242" cy="2616424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754" b="67736"/>
            <a:stretch/>
          </p:blipFill>
          <p:spPr>
            <a:xfrm>
              <a:off x="2367747" y="601953"/>
              <a:ext cx="2698242" cy="2616424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3908350" y="2915488"/>
              <a:ext cx="455030" cy="3028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m/z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 rot="16200000">
              <a:off x="1485090" y="1603796"/>
              <a:ext cx="2123884" cy="27430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MS </a:t>
              </a:r>
              <a:r>
                <a:rPr lang="fr-FR" dirty="0" err="1" smtClean="0">
                  <a:solidFill>
                    <a:schemeClr val="bg1"/>
                  </a:solidFill>
                </a:rPr>
                <a:t>response</a:t>
              </a:r>
              <a:r>
                <a:rPr lang="fr-FR" dirty="0" smtClean="0">
                  <a:solidFill>
                    <a:schemeClr val="bg1"/>
                  </a:solidFill>
                </a:rPr>
                <a:t> (</a:t>
              </a:r>
              <a:r>
                <a:rPr lang="fr-FR" dirty="0" err="1" smtClean="0">
                  <a:solidFill>
                    <a:schemeClr val="bg1"/>
                  </a:solidFill>
                </a:rPr>
                <a:t>cps</a:t>
              </a:r>
              <a:r>
                <a:rPr lang="fr-FR" dirty="0" smtClean="0">
                  <a:solidFill>
                    <a:schemeClr val="bg1"/>
                  </a:solidFill>
                </a:rPr>
                <a:t>)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Rectangle à coins arrondis 19"/>
          <p:cNvSpPr/>
          <p:nvPr/>
        </p:nvSpPr>
        <p:spPr>
          <a:xfrm>
            <a:off x="0" y="4277254"/>
            <a:ext cx="9067800" cy="22759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Use calibration data </a:t>
            </a:r>
            <a:r>
              <a:rPr lang="fr-FR" sz="2400" dirty="0" err="1" smtClean="0"/>
              <a:t>from</a:t>
            </a:r>
            <a:r>
              <a:rPr lang="fr-FR" sz="2400" dirty="0" smtClean="0"/>
              <a:t> the </a:t>
            </a:r>
            <a:r>
              <a:rPr lang="fr-FR" sz="2400" dirty="0" err="1" smtClean="0"/>
              <a:t>actual</a:t>
            </a:r>
            <a:r>
              <a:rPr lang="fr-FR" sz="2400" dirty="0" smtClean="0"/>
              <a:t> flight (or </a:t>
            </a:r>
            <a:r>
              <a:rPr lang="fr-FR" sz="2400" dirty="0" err="1" smtClean="0"/>
              <a:t>spare</a:t>
            </a:r>
            <a:r>
              <a:rPr lang="fr-FR" sz="2400" dirty="0" smtClean="0"/>
              <a:t>) instrument </a:t>
            </a:r>
            <a:r>
              <a:rPr lang="fr-FR" sz="2400" b="1" dirty="0" smtClean="0"/>
              <a:t>=&gt; not </a:t>
            </a:r>
            <a:r>
              <a:rPr lang="fr-FR" sz="2400" b="1" dirty="0" err="1" smtClean="0"/>
              <a:t>available</a:t>
            </a:r>
            <a:r>
              <a:rPr lang="fr-FR" sz="2400" b="1" dirty="0" smtClean="0"/>
              <a:t> for GCMS…</a:t>
            </a:r>
          </a:p>
          <a:p>
            <a:endParaRPr lang="fr-FR" sz="2400" dirty="0" smtClean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38124" y="3911228"/>
            <a:ext cx="4635500" cy="26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fr-FR" sz="1400" i="1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Niemann</a:t>
            </a:r>
            <a:r>
              <a:rPr lang="en-US" altLang="fr-FR" sz="1400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 JGR (2010)</a:t>
            </a:r>
            <a:endParaRPr lang="en-US" altLang="fr-FR" sz="1400" i="1" dirty="0">
              <a:solidFill>
                <a:schemeClr val="bg2">
                  <a:lumMod val="25000"/>
                  <a:lumOff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72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8FE8-6F82-974C-A2DC-4D2A65E5E65E}" type="slidenum">
              <a:rPr lang="en-US" smtClean="0">
                <a:solidFill>
                  <a:srgbClr val="292934"/>
                </a:solidFill>
                <a:latin typeface="Arial"/>
              </a:rPr>
              <a:pPr/>
              <a:t>12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411169" y="629944"/>
            <a:ext cx="3894632" cy="30814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Isotope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Instrument effects (cross-talk etc.)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b="1" dirty="0" smtClean="0"/>
              <a:t>Fragmentation pattern of the molecules IS NOT the one from databases</a:t>
            </a:r>
          </a:p>
          <a:p>
            <a:endParaRPr lang="en-US" b="1" dirty="0" smtClean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b="1" dirty="0" smtClean="0"/>
              <a:t>Screw up the decomposition</a:t>
            </a:r>
            <a:endParaRPr lang="en-US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343810" y="-293981"/>
            <a:ext cx="8229600" cy="11430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/>
              <a:t>Actual Huygens data</a:t>
            </a:r>
            <a:endParaRPr lang="en-US" b="1" dirty="0"/>
          </a:p>
        </p:txBody>
      </p:sp>
      <p:grpSp>
        <p:nvGrpSpPr>
          <p:cNvPr id="2" name="Groupe 1"/>
          <p:cNvGrpSpPr/>
          <p:nvPr/>
        </p:nvGrpSpPr>
        <p:grpSpPr>
          <a:xfrm>
            <a:off x="343840" y="629944"/>
            <a:ext cx="3633003" cy="3190372"/>
            <a:chOff x="2367747" y="601953"/>
            <a:chExt cx="2698242" cy="2616424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754" b="67736"/>
            <a:stretch/>
          </p:blipFill>
          <p:spPr>
            <a:xfrm>
              <a:off x="2367747" y="601953"/>
              <a:ext cx="2698242" cy="2616424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3908350" y="2915488"/>
              <a:ext cx="455030" cy="3028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m/z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 rot="16200000">
              <a:off x="1485090" y="1603796"/>
              <a:ext cx="2123884" cy="27430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MS </a:t>
              </a:r>
              <a:r>
                <a:rPr lang="fr-FR" dirty="0" err="1" smtClean="0">
                  <a:solidFill>
                    <a:schemeClr val="bg1"/>
                  </a:solidFill>
                </a:rPr>
                <a:t>response</a:t>
              </a:r>
              <a:r>
                <a:rPr lang="fr-FR" dirty="0" smtClean="0">
                  <a:solidFill>
                    <a:schemeClr val="bg1"/>
                  </a:solidFill>
                </a:rPr>
                <a:t> (</a:t>
              </a:r>
              <a:r>
                <a:rPr lang="fr-FR" dirty="0" err="1" smtClean="0">
                  <a:solidFill>
                    <a:schemeClr val="bg1"/>
                  </a:solidFill>
                </a:rPr>
                <a:t>cps</a:t>
              </a:r>
              <a:r>
                <a:rPr lang="fr-FR" dirty="0" smtClean="0">
                  <a:solidFill>
                    <a:schemeClr val="bg1"/>
                  </a:solidFill>
                </a:rPr>
                <a:t>)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Rectangle à coins arrondis 19"/>
          <p:cNvSpPr/>
          <p:nvPr/>
        </p:nvSpPr>
        <p:spPr>
          <a:xfrm>
            <a:off x="0" y="3962425"/>
            <a:ext cx="9067800" cy="2677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Use calibration data </a:t>
            </a:r>
            <a:r>
              <a:rPr lang="fr-FR" sz="2400" dirty="0" err="1" smtClean="0"/>
              <a:t>from</a:t>
            </a:r>
            <a:r>
              <a:rPr lang="fr-FR" sz="2400" dirty="0" smtClean="0"/>
              <a:t> the </a:t>
            </a:r>
            <a:r>
              <a:rPr lang="fr-FR" sz="2400" dirty="0" err="1" smtClean="0"/>
              <a:t>actual</a:t>
            </a:r>
            <a:r>
              <a:rPr lang="fr-FR" sz="2400" dirty="0" smtClean="0"/>
              <a:t> flight (or </a:t>
            </a:r>
            <a:r>
              <a:rPr lang="fr-FR" sz="2400" dirty="0" err="1" smtClean="0"/>
              <a:t>spare</a:t>
            </a:r>
            <a:r>
              <a:rPr lang="fr-FR" sz="2400" dirty="0" smtClean="0"/>
              <a:t>) instrument </a:t>
            </a:r>
            <a:r>
              <a:rPr lang="fr-FR" sz="2400" b="1" dirty="0" smtClean="0"/>
              <a:t>=&gt; not </a:t>
            </a:r>
            <a:r>
              <a:rPr lang="fr-FR" sz="2400" b="1" dirty="0" err="1" smtClean="0"/>
              <a:t>available</a:t>
            </a:r>
            <a:r>
              <a:rPr lang="fr-FR" sz="2400" b="1" dirty="0" smtClean="0"/>
              <a:t> for GCMS…</a:t>
            </a:r>
          </a:p>
          <a:p>
            <a:endParaRPr lang="fr-FR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smtClean="0"/>
              <a:t>Use Monte-Carlo </a:t>
            </a:r>
            <a:r>
              <a:rPr lang="fr-FR" sz="2400" b="1" dirty="0" err="1" smtClean="0"/>
              <a:t>method</a:t>
            </a:r>
            <a:r>
              <a:rPr lang="fr-FR" sz="2400" b="1" dirty="0" smtClean="0"/>
              <a:t> </a:t>
            </a:r>
            <a:r>
              <a:rPr lang="fr-FR" sz="2400" dirty="0" smtClean="0"/>
              <a:t>(</a:t>
            </a:r>
            <a:r>
              <a:rPr lang="fr-FR" sz="2400" dirty="0" err="1" smtClean="0"/>
              <a:t>a.k.a</a:t>
            </a:r>
            <a:r>
              <a:rPr lang="fr-FR" sz="2400" dirty="0" smtClean="0"/>
              <a:t>. brute force)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 err="1" smtClean="0"/>
              <a:t>Decompose</a:t>
            </a:r>
            <a:r>
              <a:rPr lang="fr-FR" sz="2400" dirty="0" smtClean="0"/>
              <a:t> the MS </a:t>
            </a:r>
            <a:r>
              <a:rPr lang="fr-FR" sz="2400" dirty="0" err="1" smtClean="0"/>
              <a:t>hundreds</a:t>
            </a:r>
            <a:r>
              <a:rPr lang="fr-FR" sz="2400" dirty="0" smtClean="0"/>
              <a:t> of </a:t>
            </a:r>
            <a:r>
              <a:rPr lang="fr-FR" sz="2400" dirty="0" err="1" smtClean="0"/>
              <a:t>thousands</a:t>
            </a:r>
            <a:r>
              <a:rPr lang="fr-FR" sz="2400" dirty="0" smtClean="0"/>
              <a:t> times </a:t>
            </a:r>
            <a:r>
              <a:rPr lang="fr-FR" sz="2400" b="1" dirty="0" err="1" smtClean="0"/>
              <a:t>with</a:t>
            </a:r>
            <a:r>
              <a:rPr lang="fr-FR" sz="2400" b="1" dirty="0" smtClean="0"/>
              <a:t> a </a:t>
            </a:r>
            <a:r>
              <a:rPr lang="fr-FR" sz="2400" b="1" dirty="0" err="1" smtClean="0"/>
              <a:t>slightly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different</a:t>
            </a:r>
            <a:r>
              <a:rPr lang="fr-FR" sz="2400" b="1" dirty="0" smtClean="0"/>
              <a:t> fragmentation pattern </a:t>
            </a:r>
            <a:r>
              <a:rPr lang="fr-FR" sz="2400" dirty="0" err="1" smtClean="0"/>
              <a:t>database</a:t>
            </a:r>
            <a:r>
              <a:rPr lang="fr-FR" sz="2400" dirty="0" smtClean="0"/>
              <a:t> </a:t>
            </a:r>
            <a:r>
              <a:rPr lang="fr-FR" sz="2400" dirty="0" err="1" smtClean="0"/>
              <a:t>each</a:t>
            </a:r>
            <a:r>
              <a:rPr lang="fr-FR" sz="2400" dirty="0" smtClean="0"/>
              <a:t> time.</a:t>
            </a:r>
          </a:p>
          <a:p>
            <a:pPr marL="800100" lvl="1" indent="-342900">
              <a:buFont typeface="Symbol" panose="05050102010706020507" pitchFamily="18" charset="2"/>
              <a:buChar char="Þ"/>
            </a:pPr>
            <a:r>
              <a:rPr lang="fr-FR" sz="2400" b="1" dirty="0" err="1" smtClean="0"/>
              <a:t>species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probability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density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function</a:t>
            </a:r>
            <a:r>
              <a:rPr lang="fr-FR" sz="24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949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3292" r="7977"/>
          <a:stretch/>
        </p:blipFill>
        <p:spPr>
          <a:xfrm>
            <a:off x="38100" y="2171700"/>
            <a:ext cx="5820393" cy="295950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2124860" y="-398756"/>
            <a:ext cx="8229600" cy="11430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/>
              <a:t>Actual Huygens data</a:t>
            </a:r>
            <a:endParaRPr lang="en-US" b="1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842760" y="972299"/>
            <a:ext cx="4238245" cy="6936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Doubled the number of identified species @ 130 km altitude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6104740" y="172744"/>
            <a:ext cx="2761310" cy="2414899"/>
            <a:chOff x="2367747" y="601953"/>
            <a:chExt cx="2698242" cy="2616424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754" b="67736"/>
            <a:stretch/>
          </p:blipFill>
          <p:spPr>
            <a:xfrm>
              <a:off x="2367747" y="601953"/>
              <a:ext cx="2698242" cy="2616424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3908350" y="2915488"/>
              <a:ext cx="455030" cy="3028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m/z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 rot="16200000">
              <a:off x="1485090" y="1603796"/>
              <a:ext cx="2123884" cy="27430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MS </a:t>
              </a:r>
              <a:r>
                <a:rPr lang="fr-FR" dirty="0" err="1" smtClean="0">
                  <a:solidFill>
                    <a:schemeClr val="bg1"/>
                  </a:solidFill>
                </a:rPr>
                <a:t>response</a:t>
              </a:r>
              <a:r>
                <a:rPr lang="fr-FR" dirty="0" smtClean="0">
                  <a:solidFill>
                    <a:schemeClr val="bg1"/>
                  </a:solidFill>
                </a:rPr>
                <a:t> (</a:t>
              </a:r>
              <a:r>
                <a:rPr lang="fr-FR" dirty="0" err="1" smtClean="0">
                  <a:solidFill>
                    <a:schemeClr val="bg1"/>
                  </a:solidFill>
                </a:rPr>
                <a:t>cps</a:t>
              </a:r>
              <a:r>
                <a:rPr lang="fr-FR" dirty="0" smtClean="0">
                  <a:solidFill>
                    <a:schemeClr val="bg1"/>
                  </a:solidFill>
                </a:rPr>
                <a:t>)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753224" y="2663453"/>
            <a:ext cx="4635500" cy="26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fr-FR" sz="1400" i="1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Niemann</a:t>
            </a:r>
            <a:r>
              <a:rPr lang="en-US" altLang="fr-FR" sz="1400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 JGR (2010)</a:t>
            </a:r>
            <a:endParaRPr lang="en-US" altLang="fr-FR" sz="1400" i="1" dirty="0">
              <a:solidFill>
                <a:schemeClr val="bg2">
                  <a:lumMod val="25000"/>
                  <a:lumOff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8100" y="5210596"/>
            <a:ext cx="5847566" cy="4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fr-FR" sz="1600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Decomposition of flight data (stack of the MS acquired between 130 and 120 km </a:t>
            </a:r>
            <a:r>
              <a:rPr lang="en-US" altLang="fr-FR" sz="1600" i="1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atl</a:t>
            </a:r>
            <a:r>
              <a:rPr lang="en-US" altLang="fr-FR" sz="1600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above Titan)</a:t>
            </a:r>
            <a:endParaRPr lang="en-US" altLang="fr-FR" sz="1600" i="1" dirty="0">
              <a:solidFill>
                <a:schemeClr val="bg2">
                  <a:lumMod val="25000"/>
                  <a:lumOff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45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3292" r="7977"/>
          <a:stretch/>
        </p:blipFill>
        <p:spPr>
          <a:xfrm>
            <a:off x="38100" y="2171700"/>
            <a:ext cx="5820393" cy="295950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2124860" y="-398756"/>
            <a:ext cx="8229600" cy="11430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/>
              <a:t>Actual Huygens data</a:t>
            </a:r>
            <a:endParaRPr lang="en-US" b="1" dirty="0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8100" y="5210596"/>
            <a:ext cx="5847566" cy="4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fr-FR" sz="1600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Decomposition of flight data (stack of the MS acquired between 130 and 120 km </a:t>
            </a:r>
            <a:r>
              <a:rPr lang="en-US" altLang="fr-FR" sz="1600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above </a:t>
            </a:r>
            <a:r>
              <a:rPr lang="en-US" altLang="fr-FR" sz="1600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Titan)</a:t>
            </a:r>
            <a:endParaRPr lang="en-US" altLang="fr-FR" sz="1600" i="1" dirty="0">
              <a:solidFill>
                <a:schemeClr val="bg2">
                  <a:lumMod val="25000"/>
                  <a:lumOff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533" y="2692335"/>
            <a:ext cx="2974073" cy="191823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533" y="4727008"/>
            <a:ext cx="2974073" cy="196407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533" y="66314"/>
            <a:ext cx="2922010" cy="2245440"/>
          </a:xfrm>
          <a:prstGeom prst="rect">
            <a:avLst/>
          </a:prstGeom>
        </p:spPr>
      </p:pic>
      <p:sp>
        <p:nvSpPr>
          <p:cNvPr id="19" name="Rectangle à coins arrondis 18"/>
          <p:cNvSpPr/>
          <p:nvPr/>
        </p:nvSpPr>
        <p:spPr>
          <a:xfrm>
            <a:off x="842760" y="972299"/>
            <a:ext cx="4238245" cy="6936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Doubled the number of identified species @ 130 km </a:t>
            </a:r>
            <a:r>
              <a:rPr lang="en-US" dirty="0" smtClean="0"/>
              <a:t>altitude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106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8FE8-6F82-974C-A2DC-4D2A65E5E65E}" type="slidenum">
              <a:rPr lang="en-US" smtClean="0">
                <a:solidFill>
                  <a:srgbClr val="292934"/>
                </a:solidFill>
                <a:latin typeface="Arial"/>
              </a:rPr>
              <a:pPr/>
              <a:t>15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8418" y="0"/>
            <a:ext cx="8229600" cy="11430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To come / Objectives</a:t>
            </a:r>
            <a:endParaRPr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732976" y="1201719"/>
            <a:ext cx="7860485" cy="40341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>
              <a:lnSpc>
                <a:spcPct val="150000"/>
              </a:lnSpc>
              <a:buAutoNum type="arabicParenBoth"/>
            </a:pPr>
            <a:r>
              <a:rPr lang="en-US" sz="2400" b="1" dirty="0" smtClean="0"/>
              <a:t> Ethane mole fraction </a:t>
            </a:r>
            <a:r>
              <a:rPr lang="en-US" sz="2400" dirty="0" smtClean="0"/>
              <a:t>in Titan’s lower atmosphere </a:t>
            </a: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2400" dirty="0" smtClean="0"/>
              <a:t>proper quantitative calibration</a:t>
            </a:r>
          </a:p>
          <a:p>
            <a:pPr marL="228600" indent="-228600">
              <a:lnSpc>
                <a:spcPct val="150000"/>
              </a:lnSpc>
              <a:buAutoNum type="arabicParenBoth"/>
            </a:pPr>
            <a:r>
              <a:rPr lang="en-US" sz="2400" b="1" dirty="0" smtClean="0"/>
              <a:t> Identify / Quantify trace organics</a:t>
            </a: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2400" dirty="0" smtClean="0"/>
              <a:t>Need calibration data as good as possible</a:t>
            </a:r>
          </a:p>
          <a:p>
            <a:pPr marL="228600" indent="-228600">
              <a:lnSpc>
                <a:spcPct val="150000"/>
              </a:lnSpc>
              <a:buAutoNum type="arabicParenBoth"/>
            </a:pPr>
            <a:r>
              <a:rPr lang="en-US" sz="2400" b="1" dirty="0" smtClean="0"/>
              <a:t> Vertical profiles </a:t>
            </a:r>
            <a:r>
              <a:rPr lang="en-US" sz="2400" dirty="0" smtClean="0"/>
              <a:t>above Huygens landing site </a:t>
            </a: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2400" dirty="0" smtClean="0"/>
              <a:t>this talk x 579 Mass Spectra</a:t>
            </a:r>
          </a:p>
        </p:txBody>
      </p:sp>
    </p:spTree>
    <p:extLst>
      <p:ext uri="{BB962C8B-B14F-4D97-AF65-F5344CB8AC3E}">
        <p14:creationId xmlns:p14="http://schemas.microsoft.com/office/powerpoint/2010/main" val="161147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8FE8-6F82-974C-A2DC-4D2A65E5E65E}" type="slidenum">
              <a:rPr lang="en-US" smtClean="0">
                <a:solidFill>
                  <a:srgbClr val="292934"/>
                </a:solidFill>
                <a:latin typeface="Arial"/>
              </a:rPr>
              <a:pPr/>
              <a:t>16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946388"/>
              </p:ext>
            </p:extLst>
          </p:nvPr>
        </p:nvGraphicFramePr>
        <p:xfrm>
          <a:off x="140044" y="208011"/>
          <a:ext cx="8847438" cy="5708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146">
                  <a:extLst>
                    <a:ext uri="{9D8B030D-6E8A-4147-A177-3AD203B41FA5}">
                      <a16:colId xmlns:a16="http://schemas.microsoft.com/office/drawing/2014/main" val="153841113"/>
                    </a:ext>
                  </a:extLst>
                </a:gridCol>
                <a:gridCol w="2949146">
                  <a:extLst>
                    <a:ext uri="{9D8B030D-6E8A-4147-A177-3AD203B41FA5}">
                      <a16:colId xmlns:a16="http://schemas.microsoft.com/office/drawing/2014/main" val="2769314096"/>
                    </a:ext>
                  </a:extLst>
                </a:gridCol>
                <a:gridCol w="2949146">
                  <a:extLst>
                    <a:ext uri="{9D8B030D-6E8A-4147-A177-3AD203B41FA5}">
                      <a16:colId xmlns:a16="http://schemas.microsoft.com/office/drawing/2014/main" val="1469955644"/>
                    </a:ext>
                  </a:extLst>
                </a:gridCol>
              </a:tblGrid>
              <a:tr h="953666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Sequential</a:t>
                      </a:r>
                      <a:endParaRPr lang="fr-FR" dirty="0"/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Inversion</a:t>
                      </a:r>
                      <a:endParaRPr lang="fr-FR" dirty="0"/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Multiple </a:t>
                      </a:r>
                      <a:r>
                        <a:rPr lang="fr-FR" dirty="0" err="1" smtClean="0"/>
                        <a:t>linear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fitting</a:t>
                      </a:r>
                      <a:endParaRPr lang="fr-FR" dirty="0"/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859807"/>
                  </a:ext>
                </a:extLst>
              </a:tr>
              <a:tr h="1690883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/>
                        <a:t>Boundary conditions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/>
                        <a:t>Reduced database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/>
                        <a:t>Low</a:t>
                      </a:r>
                      <a:r>
                        <a:rPr lang="en-US" sz="1600" b="1" baseline="0" dirty="0" smtClean="0"/>
                        <a:t> S/N needed</a:t>
                      </a:r>
                      <a:endParaRPr lang="en-US" sz="1600" b="1" dirty="0" smtClean="0"/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fr-FR" sz="2400" dirty="0"/>
                    </a:p>
                  </a:txBody>
                  <a:tcPr>
                    <a:solidFill>
                      <a:srgbClr val="D1E6CE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/>
                        <a:t>Time efficient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/>
                        <a:t>All species are treated as equal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/>
                        <a:t>Possible to treat part of the spectra independently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fr-FR" sz="1600" dirty="0"/>
                    </a:p>
                  </a:txBody>
                  <a:tcPr>
                    <a:solidFill>
                      <a:srgbClr val="D1E6CE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/>
                        <a:t>Boundary conditions 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/>
                        <a:t>All species are treated as equal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/>
                        <a:t>Possible to treat part of the spectra independently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fr-FR" sz="1600" dirty="0"/>
                    </a:p>
                  </a:txBody>
                  <a:tcPr>
                    <a:solidFill>
                      <a:srgbClr val="D1E6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96698"/>
                  </a:ext>
                </a:extLst>
              </a:tr>
              <a:tr h="1576247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/>
                        <a:t>Fragmentation</a:t>
                      </a:r>
                      <a:r>
                        <a:rPr lang="en-US" sz="1600" b="1" baseline="0" dirty="0" smtClean="0"/>
                        <a:t> pattern sensitivity (+++)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baseline="0" dirty="0" smtClean="0"/>
                        <a:t>Database sensitivity +++</a:t>
                      </a:r>
                      <a:endParaRPr lang="en-US" sz="1600" b="1" dirty="0" smtClean="0"/>
                    </a:p>
                    <a:p>
                      <a:pPr marL="342900" indent="-3429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/>
                        <a:t>Overpower high molecular weight species</a:t>
                      </a:r>
                      <a:endParaRPr lang="en-US" sz="2400" b="1" dirty="0" smtClean="0"/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fr-FR" sz="2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/>
                        <a:t>Sensitive to Noise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/>
                        <a:t>Fragmentation</a:t>
                      </a:r>
                      <a:r>
                        <a:rPr lang="en-US" sz="1600" b="1" baseline="0" dirty="0" smtClean="0"/>
                        <a:t> pattern sensitivity (++)</a:t>
                      </a:r>
                      <a:endParaRPr lang="en-US" sz="1600" b="1" dirty="0" smtClean="0"/>
                    </a:p>
                    <a:p>
                      <a:pPr marL="342900" indent="-3429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/>
                        <a:t>Potentially unstable solution</a:t>
                      </a:r>
                      <a:endParaRPr lang="fr-FR" sz="2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/>
                        <a:t>Fragmentation</a:t>
                      </a:r>
                      <a:r>
                        <a:rPr lang="en-US" sz="1600" b="1" baseline="0" dirty="0" smtClean="0"/>
                        <a:t> pattern sensitivity (+)</a:t>
                      </a:r>
                      <a:endParaRPr lang="en-US" sz="1600" b="1" dirty="0" smtClean="0"/>
                    </a:p>
                    <a:p>
                      <a:pPr marL="342900" indent="-3429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/>
                        <a:t>More Time consuming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fr-FR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446112"/>
                  </a:ext>
                </a:extLst>
              </a:tr>
            </a:tbl>
          </a:graphicData>
        </a:graphic>
      </p:graphicFrame>
      <p:sp>
        <p:nvSpPr>
          <p:cNvPr id="5" name="Rectangle à coins arrondis 4"/>
          <p:cNvSpPr/>
          <p:nvPr/>
        </p:nvSpPr>
        <p:spPr>
          <a:xfrm>
            <a:off x="6063047" y="208011"/>
            <a:ext cx="2924433" cy="52354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1345086" y="5667375"/>
            <a:ext cx="85725" cy="5207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 flipV="1">
            <a:off x="4449463" y="5667374"/>
            <a:ext cx="85725" cy="5207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 flipV="1">
            <a:off x="7563365" y="5667373"/>
            <a:ext cx="85725" cy="5207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628650" y="6368535"/>
            <a:ext cx="1826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COSAC (Philae)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471233" y="6336269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INMS (Cassini)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938420" y="6354958"/>
            <a:ext cx="3173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work</a:t>
            </a:r>
            <a:r>
              <a:rPr lang="fr-FR" dirty="0" smtClean="0"/>
              <a:t> – GCMS (Huygens)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47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8FE8-6F82-974C-A2DC-4D2A65E5E65E}" type="slidenum">
              <a:rPr lang="en-US" smtClean="0">
                <a:solidFill>
                  <a:srgbClr val="292934"/>
                </a:solidFill>
                <a:latin typeface="Arial"/>
              </a:rPr>
              <a:pPr/>
              <a:t>17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766060" y="-209237"/>
            <a:ext cx="8229600" cy="11430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Sequential decomposition</a:t>
            </a:r>
            <a:endParaRPr lang="en-US" sz="3200" dirty="0"/>
          </a:p>
        </p:txBody>
      </p:sp>
      <p:pic>
        <p:nvPicPr>
          <p:cNvPr id="5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505" y="1251044"/>
            <a:ext cx="5247503" cy="43948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à coins arrondis 6"/>
          <p:cNvSpPr/>
          <p:nvPr/>
        </p:nvSpPr>
        <p:spPr>
          <a:xfrm>
            <a:off x="486032" y="1035851"/>
            <a:ext cx="2264484" cy="2107696"/>
          </a:xfrm>
          <a:prstGeom prst="roundRect">
            <a:avLst/>
          </a:prstGeom>
          <a:solidFill>
            <a:srgbClr val="D1E6CE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/>
              <a:t>Boundary conditions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/>
              <a:t>Reduced database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/>
              <a:t>Noise </a:t>
            </a:r>
            <a:r>
              <a:rPr lang="en-US" sz="1200" b="1" dirty="0" err="1"/>
              <a:t>substraction</a:t>
            </a:r>
            <a:endParaRPr lang="en-US" sz="1200" b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486032" y="4140705"/>
            <a:ext cx="2264484" cy="21076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/>
              <a:t>Very sensitive to </a:t>
            </a:r>
            <a:r>
              <a:rPr lang="en-US" sz="1200" b="1" dirty="0" smtClean="0"/>
              <a:t>species in database</a:t>
            </a:r>
            <a:endParaRPr lang="en-US" sz="12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/>
              <a:t>Overpower high molecular weight species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368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634314" y="-250432"/>
            <a:ext cx="8229600" cy="11430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err="1" smtClean="0"/>
              <a:t>Maxtrix</a:t>
            </a:r>
            <a:r>
              <a:rPr lang="en-US" sz="3200" dirty="0" smtClean="0"/>
              <a:t> inversion based decomposition</a:t>
            </a:r>
            <a:endParaRPr lang="en-US" sz="32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2511588" y="1252673"/>
          <a:ext cx="6632411" cy="8398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2701">
                  <a:extLst>
                    <a:ext uri="{9D8B030D-6E8A-4147-A177-3AD203B41FA5}">
                      <a16:colId xmlns:a16="http://schemas.microsoft.com/office/drawing/2014/main" val="4285157658"/>
                    </a:ext>
                  </a:extLst>
                </a:gridCol>
                <a:gridCol w="552701">
                  <a:extLst>
                    <a:ext uri="{9D8B030D-6E8A-4147-A177-3AD203B41FA5}">
                      <a16:colId xmlns:a16="http://schemas.microsoft.com/office/drawing/2014/main" val="3828756903"/>
                    </a:ext>
                  </a:extLst>
                </a:gridCol>
                <a:gridCol w="552701">
                  <a:extLst>
                    <a:ext uri="{9D8B030D-6E8A-4147-A177-3AD203B41FA5}">
                      <a16:colId xmlns:a16="http://schemas.microsoft.com/office/drawing/2014/main" val="3054024407"/>
                    </a:ext>
                  </a:extLst>
                </a:gridCol>
                <a:gridCol w="552701">
                  <a:extLst>
                    <a:ext uri="{9D8B030D-6E8A-4147-A177-3AD203B41FA5}">
                      <a16:colId xmlns:a16="http://schemas.microsoft.com/office/drawing/2014/main" val="1928951002"/>
                    </a:ext>
                  </a:extLst>
                </a:gridCol>
                <a:gridCol w="552701">
                  <a:extLst>
                    <a:ext uri="{9D8B030D-6E8A-4147-A177-3AD203B41FA5}">
                      <a16:colId xmlns:a16="http://schemas.microsoft.com/office/drawing/2014/main" val="1283895503"/>
                    </a:ext>
                  </a:extLst>
                </a:gridCol>
                <a:gridCol w="552701">
                  <a:extLst>
                    <a:ext uri="{9D8B030D-6E8A-4147-A177-3AD203B41FA5}">
                      <a16:colId xmlns:a16="http://schemas.microsoft.com/office/drawing/2014/main" val="765806059"/>
                    </a:ext>
                  </a:extLst>
                </a:gridCol>
                <a:gridCol w="552701">
                  <a:extLst>
                    <a:ext uri="{9D8B030D-6E8A-4147-A177-3AD203B41FA5}">
                      <a16:colId xmlns:a16="http://schemas.microsoft.com/office/drawing/2014/main" val="3661008127"/>
                    </a:ext>
                  </a:extLst>
                </a:gridCol>
                <a:gridCol w="552701">
                  <a:extLst>
                    <a:ext uri="{9D8B030D-6E8A-4147-A177-3AD203B41FA5}">
                      <a16:colId xmlns:a16="http://schemas.microsoft.com/office/drawing/2014/main" val="655686554"/>
                    </a:ext>
                  </a:extLst>
                </a:gridCol>
                <a:gridCol w="552701">
                  <a:extLst>
                    <a:ext uri="{9D8B030D-6E8A-4147-A177-3AD203B41FA5}">
                      <a16:colId xmlns:a16="http://schemas.microsoft.com/office/drawing/2014/main" val="2530340399"/>
                    </a:ext>
                  </a:extLst>
                </a:gridCol>
                <a:gridCol w="521281">
                  <a:extLst>
                    <a:ext uri="{9D8B030D-6E8A-4147-A177-3AD203B41FA5}">
                      <a16:colId xmlns:a16="http://schemas.microsoft.com/office/drawing/2014/main" val="3745156305"/>
                    </a:ext>
                  </a:extLst>
                </a:gridCol>
                <a:gridCol w="584120">
                  <a:extLst>
                    <a:ext uri="{9D8B030D-6E8A-4147-A177-3AD203B41FA5}">
                      <a16:colId xmlns:a16="http://schemas.microsoft.com/office/drawing/2014/main" val="1206965021"/>
                    </a:ext>
                  </a:extLst>
                </a:gridCol>
                <a:gridCol w="552701">
                  <a:extLst>
                    <a:ext uri="{9D8B030D-6E8A-4147-A177-3AD203B41FA5}">
                      <a16:colId xmlns:a16="http://schemas.microsoft.com/office/drawing/2014/main" val="13335042"/>
                    </a:ext>
                  </a:extLst>
                </a:gridCol>
              </a:tblGrid>
              <a:tr h="469035">
                <a:tc>
                  <a:txBody>
                    <a:bodyPr/>
                    <a:lstStyle/>
                    <a:p>
                      <a:r>
                        <a:rPr lang="fr-FR" sz="1200" b="1" i="1" dirty="0" smtClean="0"/>
                        <a:t>m/z</a:t>
                      </a:r>
                      <a:endParaRPr lang="fr-FR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21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22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23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24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25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26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27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198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 dirty="0" err="1" smtClean="0"/>
                        <a:t>cps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100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412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610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752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900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1294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1204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940</a:t>
                      </a:r>
                      <a:endParaRPr lang="fr-F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386959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5058227" y="2188812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DB= </a:t>
            </a:r>
            <a:r>
              <a:rPr lang="fr-FR" dirty="0" err="1" smtClean="0"/>
              <a:t>Database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058227" y="812798"/>
            <a:ext cx="2688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MS = </a:t>
            </a:r>
            <a:r>
              <a:rPr lang="fr-FR" dirty="0" err="1" smtClean="0"/>
              <a:t>Observed</a:t>
            </a:r>
            <a:r>
              <a:rPr lang="fr-FR" dirty="0" smtClean="0"/>
              <a:t> </a:t>
            </a:r>
            <a:r>
              <a:rPr lang="fr-FR" dirty="0" err="1" smtClean="0"/>
              <a:t>spectrum</a:t>
            </a:r>
            <a:endParaRPr lang="fr-FR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/>
          </p:nvPr>
        </p:nvGraphicFramePr>
        <p:xfrm>
          <a:off x="2511587" y="2670497"/>
          <a:ext cx="6632411" cy="184115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16692">
                  <a:extLst>
                    <a:ext uri="{9D8B030D-6E8A-4147-A177-3AD203B41FA5}">
                      <a16:colId xmlns:a16="http://schemas.microsoft.com/office/drawing/2014/main" val="4285157658"/>
                    </a:ext>
                  </a:extLst>
                </a:gridCol>
                <a:gridCol w="388710">
                  <a:extLst>
                    <a:ext uri="{9D8B030D-6E8A-4147-A177-3AD203B41FA5}">
                      <a16:colId xmlns:a16="http://schemas.microsoft.com/office/drawing/2014/main" val="3828756903"/>
                    </a:ext>
                  </a:extLst>
                </a:gridCol>
                <a:gridCol w="552701">
                  <a:extLst>
                    <a:ext uri="{9D8B030D-6E8A-4147-A177-3AD203B41FA5}">
                      <a16:colId xmlns:a16="http://schemas.microsoft.com/office/drawing/2014/main" val="3054024407"/>
                    </a:ext>
                  </a:extLst>
                </a:gridCol>
                <a:gridCol w="552701">
                  <a:extLst>
                    <a:ext uri="{9D8B030D-6E8A-4147-A177-3AD203B41FA5}">
                      <a16:colId xmlns:a16="http://schemas.microsoft.com/office/drawing/2014/main" val="1928951002"/>
                    </a:ext>
                  </a:extLst>
                </a:gridCol>
                <a:gridCol w="552701">
                  <a:extLst>
                    <a:ext uri="{9D8B030D-6E8A-4147-A177-3AD203B41FA5}">
                      <a16:colId xmlns:a16="http://schemas.microsoft.com/office/drawing/2014/main" val="1283895503"/>
                    </a:ext>
                  </a:extLst>
                </a:gridCol>
                <a:gridCol w="552701">
                  <a:extLst>
                    <a:ext uri="{9D8B030D-6E8A-4147-A177-3AD203B41FA5}">
                      <a16:colId xmlns:a16="http://schemas.microsoft.com/office/drawing/2014/main" val="765806059"/>
                    </a:ext>
                  </a:extLst>
                </a:gridCol>
                <a:gridCol w="552701">
                  <a:extLst>
                    <a:ext uri="{9D8B030D-6E8A-4147-A177-3AD203B41FA5}">
                      <a16:colId xmlns:a16="http://schemas.microsoft.com/office/drawing/2014/main" val="3661008127"/>
                    </a:ext>
                  </a:extLst>
                </a:gridCol>
                <a:gridCol w="552701">
                  <a:extLst>
                    <a:ext uri="{9D8B030D-6E8A-4147-A177-3AD203B41FA5}">
                      <a16:colId xmlns:a16="http://schemas.microsoft.com/office/drawing/2014/main" val="655686554"/>
                    </a:ext>
                  </a:extLst>
                </a:gridCol>
                <a:gridCol w="552701">
                  <a:extLst>
                    <a:ext uri="{9D8B030D-6E8A-4147-A177-3AD203B41FA5}">
                      <a16:colId xmlns:a16="http://schemas.microsoft.com/office/drawing/2014/main" val="2530340399"/>
                    </a:ext>
                  </a:extLst>
                </a:gridCol>
                <a:gridCol w="545996">
                  <a:extLst>
                    <a:ext uri="{9D8B030D-6E8A-4147-A177-3AD203B41FA5}">
                      <a16:colId xmlns:a16="http://schemas.microsoft.com/office/drawing/2014/main" val="3745156305"/>
                    </a:ext>
                  </a:extLst>
                </a:gridCol>
                <a:gridCol w="559405">
                  <a:extLst>
                    <a:ext uri="{9D8B030D-6E8A-4147-A177-3AD203B41FA5}">
                      <a16:colId xmlns:a16="http://schemas.microsoft.com/office/drawing/2014/main" val="1206965021"/>
                    </a:ext>
                  </a:extLst>
                </a:gridCol>
                <a:gridCol w="552701">
                  <a:extLst>
                    <a:ext uri="{9D8B030D-6E8A-4147-A177-3AD203B41FA5}">
                      <a16:colId xmlns:a16="http://schemas.microsoft.com/office/drawing/2014/main" val="13335042"/>
                    </a:ext>
                  </a:extLst>
                </a:gridCol>
              </a:tblGrid>
              <a:tr h="303128">
                <a:tc>
                  <a:txBody>
                    <a:bodyPr/>
                    <a:lstStyle/>
                    <a:p>
                      <a:r>
                        <a:rPr lang="fr-FR" sz="1200" b="1" i="1" dirty="0" smtClean="0"/>
                        <a:t>m/z</a:t>
                      </a:r>
                      <a:endParaRPr lang="fr-FR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21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22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23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24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25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26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27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198223"/>
                  </a:ext>
                </a:extLst>
              </a:tr>
              <a:tr h="545370">
                <a:tc>
                  <a:txBody>
                    <a:bodyPr/>
                    <a:lstStyle/>
                    <a:p>
                      <a:r>
                        <a:rPr lang="fr-FR" sz="1200" b="1" dirty="0" err="1" smtClean="0"/>
                        <a:t>Species</a:t>
                      </a:r>
                      <a:r>
                        <a:rPr lang="fr-FR" sz="1200" b="1" baseline="0" dirty="0" smtClean="0"/>
                        <a:t> 1 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25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25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50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100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0</a:t>
                      </a:r>
                      <a:endParaRPr lang="fr-F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386959"/>
                  </a:ext>
                </a:extLst>
              </a:tr>
              <a:tr h="535459">
                <a:tc>
                  <a:txBody>
                    <a:bodyPr/>
                    <a:lstStyle/>
                    <a:p>
                      <a:r>
                        <a:rPr lang="fr-FR" sz="1200" b="1" dirty="0" err="1" smtClean="0"/>
                        <a:t>Species</a:t>
                      </a:r>
                      <a:r>
                        <a:rPr lang="fr-FR" sz="1200" b="1" dirty="0" smtClean="0"/>
                        <a:t> 2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16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30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36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100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42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72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20</a:t>
                      </a:r>
                      <a:endParaRPr lang="fr-F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841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 dirty="0" err="1" smtClean="0"/>
                        <a:t>Species</a:t>
                      </a:r>
                      <a:r>
                        <a:rPr lang="fr-FR" sz="1200" b="1" dirty="0" smtClean="0"/>
                        <a:t> 3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10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100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70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80</a:t>
                      </a:r>
                      <a:endParaRPr lang="fr-F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07205"/>
                  </a:ext>
                </a:extLst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2965587" y="5443259"/>
            <a:ext cx="151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Inv</a:t>
            </a:r>
            <a:r>
              <a:rPr lang="fr-FR" dirty="0" smtClean="0"/>
              <a:t>(MS)*DB </a:t>
            </a:r>
            <a:endParaRPr lang="fr-FR" dirty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/>
          </p:nvPr>
        </p:nvGraphicFramePr>
        <p:xfrm>
          <a:off x="4541519" y="4755247"/>
          <a:ext cx="3053767" cy="181058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86792">
                  <a:extLst>
                    <a:ext uri="{9D8B030D-6E8A-4147-A177-3AD203B41FA5}">
                      <a16:colId xmlns:a16="http://schemas.microsoft.com/office/drawing/2014/main" val="3203592015"/>
                    </a:ext>
                  </a:extLst>
                </a:gridCol>
                <a:gridCol w="700437">
                  <a:extLst>
                    <a:ext uri="{9D8B030D-6E8A-4147-A177-3AD203B41FA5}">
                      <a16:colId xmlns:a16="http://schemas.microsoft.com/office/drawing/2014/main" val="1754334179"/>
                    </a:ext>
                  </a:extLst>
                </a:gridCol>
                <a:gridCol w="1366538">
                  <a:extLst>
                    <a:ext uri="{9D8B030D-6E8A-4147-A177-3AD203B41FA5}">
                      <a16:colId xmlns:a16="http://schemas.microsoft.com/office/drawing/2014/main" val="35372463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err="1" smtClean="0"/>
                        <a:t>Raw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Relative </a:t>
                      </a:r>
                      <a:r>
                        <a:rPr lang="fr-FR" sz="1200" b="1" dirty="0" err="1" smtClean="0"/>
                        <a:t>Abundances</a:t>
                      </a:r>
                      <a:endParaRPr lang="fr-F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192566"/>
                  </a:ext>
                </a:extLst>
              </a:tr>
              <a:tr h="611704">
                <a:tc>
                  <a:txBody>
                    <a:bodyPr/>
                    <a:lstStyle/>
                    <a:p>
                      <a:r>
                        <a:rPr lang="fr-FR" sz="1200" b="1" dirty="0" err="1" smtClean="0"/>
                        <a:t>Species</a:t>
                      </a:r>
                      <a:r>
                        <a:rPr lang="fr-FR" sz="1200" b="1" baseline="0" dirty="0" smtClean="0"/>
                        <a:t> 1 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4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0.4</a:t>
                      </a:r>
                      <a:endParaRPr lang="fr-F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223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 dirty="0" err="1" smtClean="0"/>
                        <a:t>Species</a:t>
                      </a:r>
                      <a:r>
                        <a:rPr lang="fr-FR" sz="1200" b="1" dirty="0" smtClean="0"/>
                        <a:t> 2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7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0.7</a:t>
                      </a:r>
                      <a:endParaRPr lang="fr-F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540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 dirty="0" err="1" smtClean="0"/>
                        <a:t>Species</a:t>
                      </a:r>
                      <a:r>
                        <a:rPr lang="fr-FR" sz="1200" b="1" dirty="0" smtClean="0"/>
                        <a:t> 3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10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1</a:t>
                      </a:r>
                      <a:endParaRPr lang="fr-F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750903"/>
                  </a:ext>
                </a:extLst>
              </a:tr>
            </a:tbl>
          </a:graphicData>
        </a:graphic>
      </p:graphicFrame>
      <p:sp>
        <p:nvSpPr>
          <p:cNvPr id="13" name="Rectangle à coins arrondis 12"/>
          <p:cNvSpPr/>
          <p:nvPr/>
        </p:nvSpPr>
        <p:spPr>
          <a:xfrm>
            <a:off x="56051" y="1396094"/>
            <a:ext cx="2264484" cy="1866891"/>
          </a:xfrm>
          <a:prstGeom prst="roundRect">
            <a:avLst/>
          </a:prstGeom>
          <a:solidFill>
            <a:srgbClr val="D1E6CE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/>
              <a:t>Time efficient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/>
              <a:t>All species are treated as equal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/>
              <a:t>Possible to treat part of the spectra independently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56051" y="4069462"/>
            <a:ext cx="2264484" cy="16264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/>
              <a:t>Sensitive to Noise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/>
              <a:t>Sensitive to accurate fragmentation pattern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/>
              <a:t>Potentially unstable solution</a:t>
            </a:r>
          </a:p>
        </p:txBody>
      </p:sp>
    </p:spTree>
    <p:extLst>
      <p:ext uri="{BB962C8B-B14F-4D97-AF65-F5344CB8AC3E}">
        <p14:creationId xmlns:p14="http://schemas.microsoft.com/office/powerpoint/2010/main" val="199289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774" y="1232400"/>
            <a:ext cx="6257251" cy="4698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86" y="866775"/>
            <a:ext cx="75914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0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" y="3721433"/>
            <a:ext cx="5735418" cy="2395282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6372121"/>
            <a:ext cx="463550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fr-FR" sz="1400" i="1" dirty="0" err="1" smtClean="0">
                <a:solidFill>
                  <a:schemeClr val="tx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Niemann</a:t>
            </a:r>
            <a:r>
              <a:rPr lang="en-US" altLang="fr-FR" sz="1400" i="1" dirty="0" smtClean="0">
                <a:solidFill>
                  <a:schemeClr val="tx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al.,  Nature (2005)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fr-FR" sz="1400" i="1" dirty="0" err="1" smtClean="0">
                <a:solidFill>
                  <a:schemeClr val="tx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Niemann</a:t>
            </a:r>
            <a:r>
              <a:rPr lang="en-US" altLang="fr-FR" sz="1400" i="1" dirty="0" smtClean="0">
                <a:solidFill>
                  <a:schemeClr val="tx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 JGR (2010)</a:t>
            </a:r>
            <a:endParaRPr lang="en-US" altLang="fr-FR" sz="1400" i="1" dirty="0">
              <a:solidFill>
                <a:schemeClr val="tx1">
                  <a:lumMod val="8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73533" y="849603"/>
            <a:ext cx="5711076" cy="2758488"/>
            <a:chOff x="127549" y="1303514"/>
            <a:chExt cx="4702687" cy="2003543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736"/>
            <a:stretch/>
          </p:blipFill>
          <p:spPr>
            <a:xfrm>
              <a:off x="127549" y="1303514"/>
              <a:ext cx="4702687" cy="1900359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>
              <a:off x="2406016" y="2968503"/>
              <a:ext cx="5645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olidFill>
                    <a:schemeClr val="bg1"/>
                  </a:solidFill>
                </a:rPr>
                <a:t>m/z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 rot="16200000">
              <a:off x="-522510" y="2029823"/>
              <a:ext cx="1598583" cy="27877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chemeClr val="bg1"/>
                  </a:solidFill>
                </a:rPr>
                <a:t>MS </a:t>
              </a:r>
              <a:r>
                <a:rPr lang="fr-FR" sz="1600" dirty="0" err="1" smtClean="0">
                  <a:solidFill>
                    <a:schemeClr val="bg1"/>
                  </a:solidFill>
                </a:rPr>
                <a:t>response</a:t>
              </a:r>
              <a:r>
                <a:rPr lang="fr-FR" sz="1600" dirty="0" smtClean="0">
                  <a:solidFill>
                    <a:schemeClr val="bg1"/>
                  </a:solidFill>
                </a:rPr>
                <a:t> (</a:t>
              </a:r>
              <a:r>
                <a:rPr lang="fr-FR" sz="1600" dirty="0" err="1" smtClean="0">
                  <a:solidFill>
                    <a:schemeClr val="bg1"/>
                  </a:solidFill>
                </a:rPr>
                <a:t>cps</a:t>
              </a:r>
              <a:r>
                <a:rPr lang="fr-FR" sz="1600" dirty="0" smtClean="0">
                  <a:solidFill>
                    <a:schemeClr val="bg1"/>
                  </a:solidFill>
                </a:rPr>
                <a:t>)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94735" y="0"/>
            <a:ext cx="68251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sz="3200" b="1" dirty="0" smtClean="0">
                <a:solidFill>
                  <a:schemeClr val="bg2">
                    <a:lumMod val="25000"/>
                    <a:lumOff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GCMS </a:t>
            </a:r>
            <a:r>
              <a:rPr lang="fr-FR" altLang="fr-FR" sz="3200" b="1" dirty="0" err="1" smtClean="0">
                <a:solidFill>
                  <a:schemeClr val="bg2">
                    <a:lumMod val="25000"/>
                    <a:lumOff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Measurements</a:t>
            </a:r>
            <a:endParaRPr lang="fr-FR" altLang="fr-FR" sz="3200" b="1" dirty="0">
              <a:solidFill>
                <a:schemeClr val="bg2">
                  <a:lumMod val="25000"/>
                  <a:lumOff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6124576" y="4325385"/>
            <a:ext cx="2717584" cy="19678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Few species </a:t>
            </a:r>
            <a:r>
              <a:rPr lang="en-US" altLang="fr-FR" sz="16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above detection threshold at high alt.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fr-FR" sz="16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fr-FR" sz="16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CH</a:t>
            </a:r>
            <a:r>
              <a:rPr lang="en-US" altLang="fr-FR" sz="1600" b="1" baseline="-25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en-US" altLang="fr-FR" sz="16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mixing ratio in </a:t>
            </a:r>
            <a:r>
              <a:rPr lang="en-US" altLang="fr-FR" sz="16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lower atmosphere</a:t>
            </a:r>
            <a:r>
              <a:rPr lang="en-US" altLang="fr-FR" sz="16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(1.4 </a:t>
            </a:r>
            <a:r>
              <a:rPr lang="en-US" altLang="fr-FR" sz="16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 5</a:t>
            </a:r>
            <a:r>
              <a:rPr lang="en-US" altLang="fr-FR" sz="16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%)</a:t>
            </a:r>
            <a:endParaRPr lang="en-US" altLang="fr-FR" sz="16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6124576" y="129664"/>
            <a:ext cx="2717583" cy="35917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Mass Spectrometer of Huygens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Determine the content in volatile of the lower atmosphere and </a:t>
            </a:r>
            <a:r>
              <a:rPr lang="en-US" sz="1600" b="1" dirty="0" smtClean="0"/>
              <a:t>surface</a:t>
            </a:r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Measurement from 146km altitude down to surface (579 MS)</a:t>
            </a:r>
          </a:p>
        </p:txBody>
      </p:sp>
    </p:spTree>
    <p:extLst>
      <p:ext uri="{BB962C8B-B14F-4D97-AF65-F5344CB8AC3E}">
        <p14:creationId xmlns:p14="http://schemas.microsoft.com/office/powerpoint/2010/main" val="6995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40"/>
          <a:stretch/>
        </p:blipFill>
        <p:spPr>
          <a:xfrm>
            <a:off x="0" y="3200469"/>
            <a:ext cx="5931019" cy="2619306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94735" y="0"/>
            <a:ext cx="68251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sz="3200" b="1" dirty="0" err="1" smtClean="0">
                <a:solidFill>
                  <a:schemeClr val="bg2">
                    <a:lumMod val="25000"/>
                    <a:lumOff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Measurements</a:t>
            </a:r>
            <a:r>
              <a:rPr lang="fr-FR" altLang="fr-FR" sz="3200" b="1" dirty="0" smtClean="0">
                <a:solidFill>
                  <a:schemeClr val="bg2">
                    <a:lumMod val="25000"/>
                    <a:lumOff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: surface</a:t>
            </a:r>
            <a:endParaRPr lang="fr-FR" altLang="fr-FR" sz="3200" b="1" dirty="0">
              <a:solidFill>
                <a:schemeClr val="bg2">
                  <a:lumMod val="25000"/>
                  <a:lumOff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99058"/>
            <a:ext cx="5976834" cy="1940975"/>
          </a:xfrm>
          <a:prstGeom prst="rect">
            <a:avLst/>
          </a:prstGeom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-1" y="6377869"/>
            <a:ext cx="463550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fr-FR" sz="1400" i="1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Niemann</a:t>
            </a:r>
            <a:r>
              <a:rPr lang="en-US" altLang="fr-FR" sz="1400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al.,  Nature (2005)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fr-FR" sz="1400" i="1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Niemann</a:t>
            </a:r>
            <a:r>
              <a:rPr lang="en-US" altLang="fr-FR" sz="1400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 JGR (2010)</a:t>
            </a:r>
            <a:endParaRPr lang="en-US" altLang="fr-FR" sz="1400" i="1" dirty="0">
              <a:solidFill>
                <a:schemeClr val="bg2">
                  <a:lumMod val="25000"/>
                  <a:lumOff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6206476" y="4750805"/>
            <a:ext cx="2719336" cy="15335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No identification of most of the minor species</a:t>
            </a:r>
          </a:p>
          <a:p>
            <a:pPr algn="ctr"/>
            <a:endParaRPr lang="en-US" sz="1600" b="1" dirty="0" smtClean="0"/>
          </a:p>
          <a:p>
            <a:pPr algn="ctr"/>
            <a:r>
              <a:rPr lang="en-US" sz="1600" b="1" dirty="0" smtClean="0"/>
              <a:t>No vertical profile of (not so) minor species C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H</a:t>
            </a:r>
            <a:r>
              <a:rPr lang="en-US" sz="1600" b="1" baseline="-25000" dirty="0" smtClean="0"/>
              <a:t>6</a:t>
            </a:r>
            <a:r>
              <a:rPr lang="en-US" sz="1600" b="1" dirty="0" smtClean="0"/>
              <a:t>, HCN etc.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6206476" y="1246682"/>
            <a:ext cx="2719337" cy="31409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Significant increase of methane after </a:t>
            </a:r>
            <a:r>
              <a:rPr lang="en-US" altLang="fr-FR" sz="16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impact 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Symbol" panose="05050102010706020507" pitchFamily="18" charset="2"/>
              <a:buChar char="Þ"/>
            </a:pPr>
            <a:r>
              <a:rPr lang="en-US" altLang="fr-FR" sz="16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 of </a:t>
            </a:r>
            <a:r>
              <a:rPr lang="en-US" altLang="fr-FR" sz="16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methane </a:t>
            </a:r>
            <a:r>
              <a:rPr lang="en-US" altLang="fr-FR" sz="16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at </a:t>
            </a:r>
            <a:r>
              <a:rPr lang="en-US" altLang="fr-FR" sz="16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altLang="fr-FR" sz="16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surface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Symbol" panose="05050102010706020507" pitchFamily="18" charset="2"/>
              <a:buChar char="Þ"/>
            </a:pPr>
            <a:endParaRPr lang="en-US" altLang="fr-FR" sz="16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Species condensed near the surface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fr-FR" sz="16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(</a:t>
            </a:r>
            <a:r>
              <a:rPr lang="en-US" altLang="fr-FR" sz="16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altLang="fr-FR" sz="1600" baseline="-25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fr-FR" sz="16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altLang="fr-FR" sz="1600" baseline="-25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fr-FR" sz="16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C</a:t>
            </a:r>
            <a:r>
              <a:rPr lang="en-US" altLang="fr-FR" sz="1600" baseline="-25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altLang="fr-FR" sz="16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altLang="fr-FR" sz="1600" baseline="-25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altLang="fr-FR" sz="16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..)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altLang="fr-FR" sz="16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22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8FE8-6F82-974C-A2DC-4D2A65E5E65E}" type="slidenum">
              <a:rPr lang="en-US" smtClean="0">
                <a:solidFill>
                  <a:srgbClr val="292934"/>
                </a:solidFill>
                <a:latin typeface="Arial"/>
              </a:rPr>
              <a:pPr/>
              <a:t>4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42811" y="-310226"/>
            <a:ext cx="91059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Why care?</a:t>
            </a:r>
            <a:endParaRPr lang="en-US" sz="3200" b="1" dirty="0"/>
          </a:p>
        </p:txBody>
      </p:sp>
      <p:pic>
        <p:nvPicPr>
          <p:cNvPr id="6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" r="52357" b="49628"/>
          <a:stretch/>
        </p:blipFill>
        <p:spPr bwMode="auto">
          <a:xfrm>
            <a:off x="2764430" y="1290990"/>
            <a:ext cx="6298659" cy="446504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53640926-AAD7-44d8-BBD7-CCE9431645EC}">
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135834" y="6065838"/>
            <a:ext cx="463550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fr-FR" sz="1400" i="1" dirty="0" smtClean="0">
                <a:solidFill>
                  <a:schemeClr val="tx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Ethane vertical profile in Titan’s atmosphere, actual measurements only go down to ~135km</a:t>
            </a:r>
            <a:endParaRPr lang="en-US" altLang="fr-FR" sz="1400" i="1" dirty="0">
              <a:solidFill>
                <a:schemeClr val="tx1">
                  <a:lumMod val="8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2850" y="2494888"/>
            <a:ext cx="2613675" cy="424881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fr-FR" sz="16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Attributed species so far: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fr-FR" sz="16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~40% of the peaks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fr-FR" sz="16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~98% of the total ion count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fr-FR" sz="16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Symbol" panose="05050102010706020507" pitchFamily="18" charset="2"/>
              <a:buChar char="Þ"/>
            </a:pPr>
            <a:r>
              <a:rPr lang="en-US" altLang="fr-FR" sz="16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60% of the trace organic content in the data has not been identified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fr-FR" sz="16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fr-FR" sz="16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Identification complicated by </a:t>
            </a:r>
            <a:r>
              <a:rPr lang="en-US" altLang="fr-FR" sz="16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fragmentation pattern</a:t>
            </a:r>
            <a:endParaRPr lang="en-US" altLang="fr-FR" sz="1600" dirty="0" smtClean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77189" y="809293"/>
            <a:ext cx="2599336" cy="15335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Only measurement in Titan low atmosphere for trace compounds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58505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8FE8-6F82-974C-A2DC-4D2A65E5E65E}" type="slidenum">
              <a:rPr lang="en-US" smtClean="0">
                <a:solidFill>
                  <a:srgbClr val="292934"/>
                </a:solidFill>
                <a:latin typeface="Arial"/>
              </a:rPr>
              <a:pPr/>
              <a:t>5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592595" y="-200793"/>
            <a:ext cx="9616315" cy="11430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/>
              <a:t>Fragmentation patterns (Electron Ionization)</a:t>
            </a:r>
            <a:endParaRPr lang="en-US" sz="3200" b="1" dirty="0"/>
          </a:p>
        </p:txBody>
      </p:sp>
      <p:pic>
        <p:nvPicPr>
          <p:cNvPr id="5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29" y="942207"/>
            <a:ext cx="7813891" cy="5639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384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8FE8-6F82-974C-A2DC-4D2A65E5E65E}" type="slidenum">
              <a:rPr lang="en-US" smtClean="0">
                <a:solidFill>
                  <a:srgbClr val="292934"/>
                </a:solidFill>
                <a:latin typeface="Arial"/>
              </a:rPr>
              <a:pPr/>
              <a:t>6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2062" y="-252887"/>
            <a:ext cx="9428380" cy="11430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smtClean="0"/>
              <a:t>How to get some science done?</a:t>
            </a:r>
            <a:endParaRPr lang="en-US" sz="3200" b="1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137753"/>
              </p:ext>
            </p:extLst>
          </p:nvPr>
        </p:nvGraphicFramePr>
        <p:xfrm>
          <a:off x="3507905" y="1141641"/>
          <a:ext cx="5527009" cy="8398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2701">
                  <a:extLst>
                    <a:ext uri="{9D8B030D-6E8A-4147-A177-3AD203B41FA5}">
                      <a16:colId xmlns:a16="http://schemas.microsoft.com/office/drawing/2014/main" val="4285157658"/>
                    </a:ext>
                  </a:extLst>
                </a:gridCol>
                <a:gridCol w="552701">
                  <a:extLst>
                    <a:ext uri="{9D8B030D-6E8A-4147-A177-3AD203B41FA5}">
                      <a16:colId xmlns:a16="http://schemas.microsoft.com/office/drawing/2014/main" val="1928951002"/>
                    </a:ext>
                  </a:extLst>
                </a:gridCol>
                <a:gridCol w="552701">
                  <a:extLst>
                    <a:ext uri="{9D8B030D-6E8A-4147-A177-3AD203B41FA5}">
                      <a16:colId xmlns:a16="http://schemas.microsoft.com/office/drawing/2014/main" val="1283895503"/>
                    </a:ext>
                  </a:extLst>
                </a:gridCol>
                <a:gridCol w="552701">
                  <a:extLst>
                    <a:ext uri="{9D8B030D-6E8A-4147-A177-3AD203B41FA5}">
                      <a16:colId xmlns:a16="http://schemas.microsoft.com/office/drawing/2014/main" val="765806059"/>
                    </a:ext>
                  </a:extLst>
                </a:gridCol>
                <a:gridCol w="552701">
                  <a:extLst>
                    <a:ext uri="{9D8B030D-6E8A-4147-A177-3AD203B41FA5}">
                      <a16:colId xmlns:a16="http://schemas.microsoft.com/office/drawing/2014/main" val="3661008127"/>
                    </a:ext>
                  </a:extLst>
                </a:gridCol>
                <a:gridCol w="552701">
                  <a:extLst>
                    <a:ext uri="{9D8B030D-6E8A-4147-A177-3AD203B41FA5}">
                      <a16:colId xmlns:a16="http://schemas.microsoft.com/office/drawing/2014/main" val="655686554"/>
                    </a:ext>
                  </a:extLst>
                </a:gridCol>
                <a:gridCol w="552701">
                  <a:extLst>
                    <a:ext uri="{9D8B030D-6E8A-4147-A177-3AD203B41FA5}">
                      <a16:colId xmlns:a16="http://schemas.microsoft.com/office/drawing/2014/main" val="2530340399"/>
                    </a:ext>
                  </a:extLst>
                </a:gridCol>
                <a:gridCol w="521281">
                  <a:extLst>
                    <a:ext uri="{9D8B030D-6E8A-4147-A177-3AD203B41FA5}">
                      <a16:colId xmlns:a16="http://schemas.microsoft.com/office/drawing/2014/main" val="3745156305"/>
                    </a:ext>
                  </a:extLst>
                </a:gridCol>
                <a:gridCol w="584120">
                  <a:extLst>
                    <a:ext uri="{9D8B030D-6E8A-4147-A177-3AD203B41FA5}">
                      <a16:colId xmlns:a16="http://schemas.microsoft.com/office/drawing/2014/main" val="1206965021"/>
                    </a:ext>
                  </a:extLst>
                </a:gridCol>
                <a:gridCol w="552701">
                  <a:extLst>
                    <a:ext uri="{9D8B030D-6E8A-4147-A177-3AD203B41FA5}">
                      <a16:colId xmlns:a16="http://schemas.microsoft.com/office/drawing/2014/main" val="13335042"/>
                    </a:ext>
                  </a:extLst>
                </a:gridCol>
              </a:tblGrid>
              <a:tr h="469035">
                <a:tc>
                  <a:txBody>
                    <a:bodyPr/>
                    <a:lstStyle/>
                    <a:p>
                      <a:r>
                        <a:rPr lang="fr-FR" sz="1200" b="1" i="1" dirty="0" smtClean="0"/>
                        <a:t>m/z</a:t>
                      </a:r>
                      <a:endParaRPr lang="fr-FR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22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23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24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25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26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27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198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 dirty="0" err="1" smtClean="0"/>
                        <a:t>cps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412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610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752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900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1294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1204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940</a:t>
                      </a:r>
                      <a:endParaRPr lang="fr-F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386959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6042615" y="2303474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Database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758550" y="672498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Measured</a:t>
            </a:r>
            <a:r>
              <a:rPr lang="fr-FR" dirty="0" smtClean="0"/>
              <a:t> MS</a:t>
            </a:r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093520"/>
              </p:ext>
            </p:extLst>
          </p:nvPr>
        </p:nvGraphicFramePr>
        <p:xfrm>
          <a:off x="3343915" y="2711159"/>
          <a:ext cx="5691000" cy="181234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16692">
                  <a:extLst>
                    <a:ext uri="{9D8B030D-6E8A-4147-A177-3AD203B41FA5}">
                      <a16:colId xmlns:a16="http://schemas.microsoft.com/office/drawing/2014/main" val="4285157658"/>
                    </a:ext>
                  </a:extLst>
                </a:gridCol>
                <a:gridCol w="552701">
                  <a:extLst>
                    <a:ext uri="{9D8B030D-6E8A-4147-A177-3AD203B41FA5}">
                      <a16:colId xmlns:a16="http://schemas.microsoft.com/office/drawing/2014/main" val="1928951002"/>
                    </a:ext>
                  </a:extLst>
                </a:gridCol>
                <a:gridCol w="552701">
                  <a:extLst>
                    <a:ext uri="{9D8B030D-6E8A-4147-A177-3AD203B41FA5}">
                      <a16:colId xmlns:a16="http://schemas.microsoft.com/office/drawing/2014/main" val="1283895503"/>
                    </a:ext>
                  </a:extLst>
                </a:gridCol>
                <a:gridCol w="552701">
                  <a:extLst>
                    <a:ext uri="{9D8B030D-6E8A-4147-A177-3AD203B41FA5}">
                      <a16:colId xmlns:a16="http://schemas.microsoft.com/office/drawing/2014/main" val="765806059"/>
                    </a:ext>
                  </a:extLst>
                </a:gridCol>
                <a:gridCol w="552701">
                  <a:extLst>
                    <a:ext uri="{9D8B030D-6E8A-4147-A177-3AD203B41FA5}">
                      <a16:colId xmlns:a16="http://schemas.microsoft.com/office/drawing/2014/main" val="3661008127"/>
                    </a:ext>
                  </a:extLst>
                </a:gridCol>
                <a:gridCol w="552701">
                  <a:extLst>
                    <a:ext uri="{9D8B030D-6E8A-4147-A177-3AD203B41FA5}">
                      <a16:colId xmlns:a16="http://schemas.microsoft.com/office/drawing/2014/main" val="655686554"/>
                    </a:ext>
                  </a:extLst>
                </a:gridCol>
                <a:gridCol w="552701">
                  <a:extLst>
                    <a:ext uri="{9D8B030D-6E8A-4147-A177-3AD203B41FA5}">
                      <a16:colId xmlns:a16="http://schemas.microsoft.com/office/drawing/2014/main" val="2530340399"/>
                    </a:ext>
                  </a:extLst>
                </a:gridCol>
                <a:gridCol w="545996">
                  <a:extLst>
                    <a:ext uri="{9D8B030D-6E8A-4147-A177-3AD203B41FA5}">
                      <a16:colId xmlns:a16="http://schemas.microsoft.com/office/drawing/2014/main" val="3745156305"/>
                    </a:ext>
                  </a:extLst>
                </a:gridCol>
                <a:gridCol w="559405">
                  <a:extLst>
                    <a:ext uri="{9D8B030D-6E8A-4147-A177-3AD203B41FA5}">
                      <a16:colId xmlns:a16="http://schemas.microsoft.com/office/drawing/2014/main" val="1206965021"/>
                    </a:ext>
                  </a:extLst>
                </a:gridCol>
                <a:gridCol w="552701">
                  <a:extLst>
                    <a:ext uri="{9D8B030D-6E8A-4147-A177-3AD203B41FA5}">
                      <a16:colId xmlns:a16="http://schemas.microsoft.com/office/drawing/2014/main" val="133350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1200" b="1" i="1" dirty="0" smtClean="0"/>
                        <a:t>m/z</a:t>
                      </a:r>
                      <a:endParaRPr lang="fr-FR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22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23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24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25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26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27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198223"/>
                  </a:ext>
                </a:extLst>
              </a:tr>
              <a:tr h="545370">
                <a:tc>
                  <a:txBody>
                    <a:bodyPr/>
                    <a:lstStyle/>
                    <a:p>
                      <a:r>
                        <a:rPr lang="fr-FR" sz="1200" b="1" dirty="0" err="1" smtClean="0"/>
                        <a:t>Species</a:t>
                      </a:r>
                      <a:r>
                        <a:rPr lang="fr-FR" sz="1200" b="1" baseline="0" dirty="0" smtClean="0"/>
                        <a:t> 1 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25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50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100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0</a:t>
                      </a:r>
                      <a:endParaRPr lang="fr-F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386959"/>
                  </a:ext>
                </a:extLst>
              </a:tr>
              <a:tr h="535459">
                <a:tc>
                  <a:txBody>
                    <a:bodyPr/>
                    <a:lstStyle/>
                    <a:p>
                      <a:r>
                        <a:rPr lang="fr-FR" sz="1200" b="1" dirty="0" err="1" smtClean="0"/>
                        <a:t>Species</a:t>
                      </a:r>
                      <a:r>
                        <a:rPr lang="fr-FR" sz="1200" b="1" dirty="0" smtClean="0"/>
                        <a:t> 2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16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30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36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100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42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72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20</a:t>
                      </a:r>
                      <a:endParaRPr lang="fr-F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841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 dirty="0" err="1" smtClean="0"/>
                        <a:t>Species</a:t>
                      </a:r>
                      <a:r>
                        <a:rPr lang="fr-FR" sz="1200" b="1" dirty="0" smtClean="0"/>
                        <a:t> 3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10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100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70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80</a:t>
                      </a:r>
                      <a:endParaRPr lang="fr-F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07205"/>
                  </a:ext>
                </a:extLst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2865074" y="3128602"/>
            <a:ext cx="445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k</a:t>
            </a:r>
            <a:r>
              <a:rPr lang="fr-FR" baseline="-25000" dirty="0" smtClean="0"/>
              <a:t>1</a:t>
            </a:r>
            <a:endParaRPr lang="fr-FR" baseline="-25000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50634" y="5111342"/>
            <a:ext cx="2770833" cy="151912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</a:pPr>
            <a:r>
              <a:rPr lang="en-US" sz="1600" b="1" spc="65" dirty="0" smtClean="0">
                <a:cs typeface="Georgia"/>
              </a:rPr>
              <a:t>MATHEMATICAL</a:t>
            </a:r>
            <a:r>
              <a:rPr lang="en-US" sz="1600" spc="-155" dirty="0" smtClean="0">
                <a:cs typeface="Georgia"/>
              </a:rPr>
              <a:t> </a:t>
            </a:r>
            <a:r>
              <a:rPr lang="en-US" sz="1600" spc="-45" dirty="0" smtClean="0">
                <a:cs typeface="Georgia"/>
              </a:rPr>
              <a:t>solution </a:t>
            </a:r>
            <a:r>
              <a:rPr lang="en-US" sz="1600" spc="-40" dirty="0" smtClean="0">
                <a:cs typeface="Georgia"/>
              </a:rPr>
              <a:t> </a:t>
            </a:r>
            <a:r>
              <a:rPr lang="en-US" sz="1600" spc="-70" dirty="0">
                <a:cs typeface="Georgia"/>
              </a:rPr>
              <a:t>based  </a:t>
            </a:r>
            <a:r>
              <a:rPr lang="en-US" sz="1600" spc="-35" dirty="0">
                <a:cs typeface="Georgia"/>
              </a:rPr>
              <a:t>on </a:t>
            </a:r>
            <a:r>
              <a:rPr lang="en-US" sz="1600" spc="-30" dirty="0">
                <a:cs typeface="Georgia"/>
              </a:rPr>
              <a:t>a </a:t>
            </a:r>
            <a:r>
              <a:rPr lang="en-US" sz="1600" spc="-80" dirty="0">
                <a:cs typeface="Georgia"/>
              </a:rPr>
              <a:t>set </a:t>
            </a:r>
            <a:r>
              <a:rPr lang="en-US" sz="1600" spc="-20" dirty="0">
                <a:cs typeface="Georgia"/>
              </a:rPr>
              <a:t>of </a:t>
            </a:r>
            <a:r>
              <a:rPr lang="en-US" sz="1600" spc="-50" dirty="0">
                <a:cs typeface="Georgia"/>
              </a:rPr>
              <a:t>solutions </a:t>
            </a:r>
            <a:r>
              <a:rPr lang="en-US" sz="1600" spc="-70" dirty="0">
                <a:cs typeface="Georgia"/>
              </a:rPr>
              <a:t>that </a:t>
            </a:r>
            <a:r>
              <a:rPr lang="en-US" sz="1600" spc="-65" dirty="0">
                <a:cs typeface="Georgia"/>
              </a:rPr>
              <a:t>fits the</a:t>
            </a:r>
            <a:r>
              <a:rPr lang="en-US" sz="1600" spc="250" dirty="0">
                <a:cs typeface="Georgia"/>
              </a:rPr>
              <a:t> </a:t>
            </a:r>
            <a:r>
              <a:rPr lang="en-US" sz="1600" spc="-55" dirty="0" smtClean="0">
                <a:cs typeface="Georgia"/>
              </a:rPr>
              <a:t>observation</a:t>
            </a:r>
            <a:endParaRPr lang="fr-F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3072058" y="6217514"/>
                <a:ext cx="59411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𝐶𝑝𝑠</m:t>
                    </m:r>
                    <m:d>
                      <m:d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2000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𝑠𝑝𝑒𝑐</m:t>
                    </m:r>
                    <m:r>
                      <a:rPr lang="fr-FR" sz="2000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000" dirty="0" smtClean="0"/>
                  <a:t>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fr-FR" sz="2000" b="0" i="0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fr-FR" sz="2000" dirty="0" smtClean="0"/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𝑠𝑝𝑒𝑐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baseline="-25000" dirty="0" smtClean="0"/>
                  <a:t>2</a:t>
                </a:r>
                <a:r>
                  <a:rPr lang="fr-FR" sz="2000" dirty="0" smtClean="0"/>
                  <a:t>(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sz="2000" dirty="0" smtClean="0"/>
                  <a:t>)+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fr-FR" sz="2000" b="0" i="0" baseline="-2500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fr-FR" sz="2000" dirty="0" smtClean="0"/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𝑠𝑝𝑒𝑐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000" b="0" i="0" baseline="-2500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fr-FR" sz="2000" dirty="0" smtClean="0"/>
                  <a:t>(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sz="2000" dirty="0" smtClean="0"/>
                  <a:t>)</a:t>
                </a:r>
                <a:endParaRPr lang="fr-FR" sz="2000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058" y="6217514"/>
                <a:ext cx="5941114" cy="307777"/>
              </a:xfrm>
              <a:prstGeom prst="rect">
                <a:avLst/>
              </a:prstGeom>
              <a:blipFill>
                <a:blip r:embed="rId2"/>
                <a:stretch>
                  <a:fillRect l="-1949" t="-26000" r="-1846" b="-5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à coins arrondis 29"/>
          <p:cNvSpPr/>
          <p:nvPr/>
        </p:nvSpPr>
        <p:spPr>
          <a:xfrm>
            <a:off x="4540710" y="4868632"/>
            <a:ext cx="3460289" cy="8764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err="1" smtClean="0"/>
              <a:t>Minimize</a:t>
            </a:r>
            <a:r>
              <a:rPr lang="fr-FR" b="1" dirty="0" smtClean="0"/>
              <a:t> </a:t>
            </a:r>
            <a:r>
              <a:rPr lang="fr-FR" b="1" dirty="0"/>
              <a:t>n </a:t>
            </a:r>
            <a:r>
              <a:rPr lang="fr-FR" b="1" dirty="0" err="1"/>
              <a:t>equations</a:t>
            </a:r>
            <a:r>
              <a:rPr lang="fr-FR" b="1" dirty="0"/>
              <a:t> </a:t>
            </a:r>
            <a:r>
              <a:rPr lang="fr-FR" b="1" dirty="0" err="1"/>
              <a:t>with</a:t>
            </a:r>
            <a:r>
              <a:rPr lang="fr-FR" b="1" dirty="0"/>
              <a:t> k </a:t>
            </a:r>
            <a:r>
              <a:rPr lang="fr-FR" b="1" dirty="0" err="1"/>
              <a:t>unknowns</a:t>
            </a:r>
            <a:endParaRPr lang="fr-FR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2865074" y="3650820"/>
            <a:ext cx="445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k</a:t>
            </a:r>
            <a:r>
              <a:rPr lang="fr-FR" baseline="-25000" dirty="0"/>
              <a:t>2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2898025" y="4173038"/>
            <a:ext cx="445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K</a:t>
            </a:r>
            <a:r>
              <a:rPr lang="fr-FR" baseline="-25000" dirty="0"/>
              <a:t>3</a:t>
            </a:r>
          </a:p>
        </p:txBody>
      </p:sp>
      <p:sp>
        <p:nvSpPr>
          <p:cNvPr id="36" name="Rectangle à coins arrondis 35"/>
          <p:cNvSpPr/>
          <p:nvPr/>
        </p:nvSpPr>
        <p:spPr>
          <a:xfrm>
            <a:off x="50634" y="966556"/>
            <a:ext cx="2770833" cy="4005182"/>
          </a:xfrm>
          <a:prstGeom prst="roundRect">
            <a:avLst/>
          </a:prstGeom>
          <a:solidFill>
            <a:srgbClr val="D1E6CE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06045" algn="ctr">
              <a:spcBef>
                <a:spcPts val="1300"/>
              </a:spcBef>
            </a:pPr>
            <a:r>
              <a:rPr lang="en-US" sz="2400" b="1" spc="-15" dirty="0" smtClean="0">
                <a:cs typeface="Georgia"/>
              </a:rPr>
              <a:t>General Idea</a:t>
            </a:r>
          </a:p>
          <a:p>
            <a:pPr marL="106045" algn="ctr">
              <a:spcBef>
                <a:spcPts val="1300"/>
              </a:spcBef>
            </a:pPr>
            <a:r>
              <a:rPr lang="en-US" spc="-15" dirty="0" smtClean="0">
                <a:cs typeface="Georgia"/>
              </a:rPr>
              <a:t>Decompose </a:t>
            </a:r>
            <a:r>
              <a:rPr lang="en-US" spc="-30" dirty="0" smtClean="0">
                <a:cs typeface="Georgia"/>
              </a:rPr>
              <a:t>GCMS </a:t>
            </a:r>
            <a:r>
              <a:rPr lang="en-US" dirty="0" smtClean="0">
                <a:cs typeface="Times New Roman"/>
              </a:rPr>
              <a:t>spectra </a:t>
            </a:r>
            <a:r>
              <a:rPr lang="en-US" spc="5" dirty="0">
                <a:cs typeface="Times New Roman"/>
              </a:rPr>
              <a:t>as </a:t>
            </a:r>
            <a:r>
              <a:rPr lang="en-US" dirty="0">
                <a:cs typeface="Times New Roman"/>
              </a:rPr>
              <a:t>a</a:t>
            </a:r>
            <a:r>
              <a:rPr lang="en-US" b="1" dirty="0">
                <a:cs typeface="Times New Roman"/>
              </a:rPr>
              <a:t> </a:t>
            </a:r>
            <a:r>
              <a:rPr lang="en-US" b="1" spc="10" dirty="0">
                <a:cs typeface="Times New Roman"/>
              </a:rPr>
              <a:t>sum </a:t>
            </a:r>
            <a:r>
              <a:rPr lang="en-US" b="1" spc="-20" dirty="0">
                <a:cs typeface="Georgia"/>
              </a:rPr>
              <a:t>of </a:t>
            </a:r>
            <a:r>
              <a:rPr lang="en-US" b="1" spc="25" dirty="0">
                <a:cs typeface="Georgia"/>
              </a:rPr>
              <a:t> </a:t>
            </a:r>
            <a:r>
              <a:rPr lang="en-US" b="1" spc="-60" dirty="0" smtClean="0">
                <a:cs typeface="Georgia"/>
              </a:rPr>
              <a:t>fragmentation </a:t>
            </a:r>
            <a:r>
              <a:rPr lang="en-US" b="1" spc="-70" dirty="0" smtClean="0">
                <a:cs typeface="Georgia"/>
              </a:rPr>
              <a:t>pattern </a:t>
            </a:r>
            <a:r>
              <a:rPr lang="en-US" b="1" spc="-20" dirty="0">
                <a:cs typeface="Georgia"/>
              </a:rPr>
              <a:t>of  </a:t>
            </a:r>
            <a:r>
              <a:rPr lang="en-US" b="1" spc="-65" dirty="0">
                <a:cs typeface="Georgia"/>
              </a:rPr>
              <a:t>the </a:t>
            </a:r>
            <a:r>
              <a:rPr lang="en-US" b="1" spc="35" dirty="0">
                <a:cs typeface="Times New Roman"/>
              </a:rPr>
              <a:t>molecules </a:t>
            </a:r>
            <a:r>
              <a:rPr lang="en-US" b="1" spc="40" dirty="0">
                <a:cs typeface="Times New Roman"/>
              </a:rPr>
              <a:t>in </a:t>
            </a:r>
            <a:r>
              <a:rPr lang="en-US" b="1" spc="-10" dirty="0" smtClean="0">
                <a:cs typeface="Times New Roman"/>
              </a:rPr>
              <a:t>the atmosphere</a:t>
            </a:r>
            <a:r>
              <a:rPr lang="en-US" b="1" spc="15" dirty="0" smtClean="0">
                <a:cs typeface="Times New Roman"/>
              </a:rPr>
              <a:t> </a:t>
            </a:r>
            <a:r>
              <a:rPr lang="en-US" b="1" spc="35" dirty="0">
                <a:cs typeface="Times New Roman"/>
              </a:rPr>
              <a:t>weighted </a:t>
            </a:r>
            <a:r>
              <a:rPr lang="en-US" b="1" spc="-55" dirty="0">
                <a:cs typeface="Times New Roman"/>
              </a:rPr>
              <a:t>by </a:t>
            </a:r>
            <a:r>
              <a:rPr lang="en-US" b="1" spc="5" dirty="0">
                <a:cs typeface="Times New Roman"/>
              </a:rPr>
              <a:t>their</a:t>
            </a:r>
            <a:r>
              <a:rPr lang="en-US" b="1" spc="-130" dirty="0">
                <a:cs typeface="Times New Roman"/>
              </a:rPr>
              <a:t> </a:t>
            </a:r>
            <a:r>
              <a:rPr lang="en-US" b="1" spc="-10" dirty="0">
                <a:cs typeface="Times New Roman"/>
              </a:rPr>
              <a:t>abundance</a:t>
            </a:r>
            <a:endParaRPr lang="en-US" dirty="0"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1600" dirty="0">
              <a:cs typeface="Times New Roman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4133850" y="4492262"/>
            <a:ext cx="4641291" cy="400110"/>
            <a:chOff x="4133850" y="1003720"/>
            <a:chExt cx="4641291" cy="400110"/>
          </a:xfrm>
        </p:grpSpPr>
        <p:sp>
          <p:nvSpPr>
            <p:cNvPr id="12" name="ZoneTexte 11"/>
            <p:cNvSpPr txBox="1"/>
            <p:nvPr/>
          </p:nvSpPr>
          <p:spPr>
            <a:xfrm>
              <a:off x="6271410" y="1003720"/>
              <a:ext cx="3304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/>
                <a:t>n</a:t>
              </a:r>
              <a:endParaRPr lang="fr-FR" sz="2000" dirty="0"/>
            </a:p>
          </p:txBody>
        </p:sp>
        <p:cxnSp>
          <p:nvCxnSpPr>
            <p:cNvPr id="3" name="Connecteur droit avec flèche 2"/>
            <p:cNvCxnSpPr/>
            <p:nvPr/>
          </p:nvCxnSpPr>
          <p:spPr>
            <a:xfrm flipV="1">
              <a:off x="6678436" y="1227924"/>
              <a:ext cx="2096705" cy="1396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/>
            <p:cNvCxnSpPr/>
            <p:nvPr/>
          </p:nvCxnSpPr>
          <p:spPr>
            <a:xfrm flipH="1">
              <a:off x="4133850" y="1217378"/>
              <a:ext cx="1908765" cy="1054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ZoneTexte 16"/>
          <p:cNvSpPr txBox="1"/>
          <p:nvPr/>
        </p:nvSpPr>
        <p:spPr>
          <a:xfrm>
            <a:off x="4781503" y="5848183"/>
            <a:ext cx="2978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Multiple linear fitting decomposition</a:t>
            </a:r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47165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8FE8-6F82-974C-A2DC-4D2A65E5E65E}" type="slidenum">
              <a:rPr lang="en-US" smtClean="0">
                <a:solidFill>
                  <a:srgbClr val="292934"/>
                </a:solidFill>
                <a:latin typeface="Arial"/>
              </a:rPr>
              <a:pPr/>
              <a:t>7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293981"/>
            <a:ext cx="8229600" cy="11430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smtClean="0"/>
              <a:t>Method</a:t>
            </a:r>
            <a:r>
              <a:rPr lang="en-US" b="1" dirty="0" smtClean="0"/>
              <a:t> </a:t>
            </a:r>
            <a:r>
              <a:rPr lang="en-US" sz="3200" b="1" dirty="0" smtClean="0"/>
              <a:t>validation</a:t>
            </a:r>
            <a:endParaRPr lang="en-US" b="1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378331"/>
              </p:ext>
            </p:extLst>
          </p:nvPr>
        </p:nvGraphicFramePr>
        <p:xfrm>
          <a:off x="6279781" y="247135"/>
          <a:ext cx="2335644" cy="6477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0050">
                  <a:extLst>
                    <a:ext uri="{9D8B030D-6E8A-4147-A177-3AD203B41FA5}">
                      <a16:colId xmlns:a16="http://schemas.microsoft.com/office/drawing/2014/main" val="2792811250"/>
                    </a:ext>
                  </a:extLst>
                </a:gridCol>
                <a:gridCol w="1525594">
                  <a:extLst>
                    <a:ext uri="{9D8B030D-6E8A-4147-A177-3AD203B41FA5}">
                      <a16:colId xmlns:a16="http://schemas.microsoft.com/office/drawing/2014/main" val="681327127"/>
                    </a:ext>
                  </a:extLst>
                </a:gridCol>
              </a:tblGrid>
              <a:tr h="1587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err="1">
                          <a:effectLst/>
                        </a:rPr>
                        <a:t>Species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err="1">
                          <a:effectLst/>
                        </a:rPr>
                        <a:t>Simulated</a:t>
                      </a:r>
                      <a:r>
                        <a:rPr lang="fr-FR" sz="1100" b="1" u="none" strike="noStrike" dirty="0">
                          <a:effectLst/>
                        </a:rPr>
                        <a:t> </a:t>
                      </a:r>
                      <a:r>
                        <a:rPr lang="fr-FR" sz="1100" b="1" u="none" strike="noStrike" dirty="0" err="1">
                          <a:effectLst/>
                        </a:rPr>
                        <a:t>Abundance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3878394971"/>
                  </a:ext>
                </a:extLst>
              </a:tr>
              <a:tr h="1587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CH4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?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2902300851"/>
                  </a:ext>
                </a:extLst>
              </a:tr>
              <a:tr h="1587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C2H6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?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208076"/>
                  </a:ext>
                </a:extLst>
              </a:tr>
              <a:tr h="1587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C2H4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?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1632311417"/>
                  </a:ext>
                </a:extLst>
              </a:tr>
              <a:tr h="1587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C2H2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?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036004"/>
                  </a:ext>
                </a:extLst>
              </a:tr>
              <a:tr h="1587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C3H8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?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226774455"/>
                  </a:ext>
                </a:extLst>
              </a:tr>
              <a:tr h="1587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C3H6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?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323939"/>
                  </a:ext>
                </a:extLst>
              </a:tr>
              <a:tr h="1587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C4H10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?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866097009"/>
                  </a:ext>
                </a:extLst>
              </a:tr>
              <a:tr h="1587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C4H8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?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625296"/>
                  </a:ext>
                </a:extLst>
              </a:tr>
              <a:tr h="1587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C4H8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?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2107860521"/>
                  </a:ext>
                </a:extLst>
              </a:tr>
              <a:tr h="1587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C4H8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?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848637"/>
                  </a:ext>
                </a:extLst>
              </a:tr>
              <a:tr h="1587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C4H6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?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2541112007"/>
                  </a:ext>
                </a:extLst>
              </a:tr>
              <a:tr h="1587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C5H12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?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070791"/>
                  </a:ext>
                </a:extLst>
              </a:tr>
              <a:tr h="1587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CO2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?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1989794120"/>
                  </a:ext>
                </a:extLst>
              </a:tr>
              <a:tr h="1587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CO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?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451092"/>
                  </a:ext>
                </a:extLst>
              </a:tr>
              <a:tr h="1587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C4H10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?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3087319916"/>
                  </a:ext>
                </a:extLst>
              </a:tr>
              <a:tr h="1587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C5H12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?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848383"/>
                  </a:ext>
                </a:extLst>
              </a:tr>
              <a:tr h="1587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C6H14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?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3832266482"/>
                  </a:ext>
                </a:extLst>
              </a:tr>
              <a:tr h="1587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C7H8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?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20456"/>
                  </a:ext>
                </a:extLst>
              </a:tr>
              <a:tr h="1587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C6H6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?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2735468950"/>
                  </a:ext>
                </a:extLst>
              </a:tr>
              <a:tr h="1587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C8H10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?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463148"/>
                  </a:ext>
                </a:extLst>
              </a:tr>
              <a:tr h="1587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C5H10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?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8710499"/>
                  </a:ext>
                </a:extLst>
              </a:tr>
              <a:tr h="1587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C6H12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?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862101"/>
                  </a:ext>
                </a:extLst>
              </a:tr>
              <a:tr h="1587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C5H12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?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491750887"/>
                  </a:ext>
                </a:extLst>
              </a:tr>
              <a:tr h="1587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Xe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?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656651"/>
                  </a:ext>
                </a:extLst>
              </a:tr>
              <a:tr h="1587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Kr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?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4033094949"/>
                  </a:ext>
                </a:extLst>
              </a:tr>
              <a:tr h="1587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Ar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?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045137"/>
                  </a:ext>
                </a:extLst>
              </a:tr>
              <a:tr h="1587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N2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?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1540867124"/>
                  </a:ext>
                </a:extLst>
              </a:tr>
              <a:tr h="1587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H2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?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702268"/>
                  </a:ext>
                </a:extLst>
              </a:tr>
              <a:tr h="1587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C4H2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?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963918338"/>
                  </a:ext>
                </a:extLst>
              </a:tr>
              <a:tr h="1587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CH3CCH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?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208352"/>
                  </a:ext>
                </a:extLst>
              </a:tr>
              <a:tr h="1587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C5H8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?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3252721105"/>
                  </a:ext>
                </a:extLst>
              </a:tr>
              <a:tr h="1587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C7H10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?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932855"/>
                  </a:ext>
                </a:extLst>
              </a:tr>
              <a:tr h="1587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C7H14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?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1646175513"/>
                  </a:ext>
                </a:extLst>
              </a:tr>
              <a:tr h="1587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HCN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?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610728"/>
                  </a:ext>
                </a:extLst>
              </a:tr>
              <a:tr h="1587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HC3N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?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2855015012"/>
                  </a:ext>
                </a:extLst>
              </a:tr>
              <a:tr h="1587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CH3CN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?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868171"/>
                  </a:ext>
                </a:extLst>
              </a:tr>
              <a:tr h="1587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C3H5N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?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2467223785"/>
                  </a:ext>
                </a:extLst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l="3696" r="7171"/>
          <a:stretch/>
        </p:blipFill>
        <p:spPr>
          <a:xfrm>
            <a:off x="0" y="2364664"/>
            <a:ext cx="5758249" cy="2943597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207230" y="966220"/>
            <a:ext cx="5343788" cy="130029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Pick a </a:t>
            </a:r>
            <a:r>
              <a:rPr lang="en-US" b="1" u="sng" dirty="0" smtClean="0"/>
              <a:t>random number </a:t>
            </a:r>
            <a:r>
              <a:rPr lang="en-US" b="1" u="sng" dirty="0"/>
              <a:t>of species among 37 </a:t>
            </a:r>
            <a:r>
              <a:rPr lang="en-US" dirty="0" smtClean="0"/>
              <a:t>at </a:t>
            </a:r>
            <a:r>
              <a:rPr lang="en-US" b="1" dirty="0" smtClean="0"/>
              <a:t>random abundances </a:t>
            </a:r>
            <a:r>
              <a:rPr lang="en-US" dirty="0" smtClean="0"/>
              <a:t>and </a:t>
            </a:r>
            <a:r>
              <a:rPr lang="en-US" dirty="0"/>
              <a:t>generate </a:t>
            </a:r>
            <a:r>
              <a:rPr lang="en-US" dirty="0" smtClean="0"/>
              <a:t>a </a:t>
            </a:r>
            <a:r>
              <a:rPr lang="en-US" dirty="0"/>
              <a:t>simulated mass spectrum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2029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8FE8-6F82-974C-A2DC-4D2A65E5E65E}" type="slidenum">
              <a:rPr lang="en-US" smtClean="0">
                <a:solidFill>
                  <a:srgbClr val="292934"/>
                </a:solidFill>
                <a:latin typeface="Arial"/>
              </a:rPr>
              <a:pPr/>
              <a:t>8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4294" r="1838"/>
          <a:stretch/>
        </p:blipFill>
        <p:spPr>
          <a:xfrm>
            <a:off x="0" y="2331026"/>
            <a:ext cx="5758249" cy="2768270"/>
          </a:xfrm>
          <a:prstGeom prst="rect">
            <a:avLst/>
          </a:prstGeom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244255"/>
              </p:ext>
            </p:extLst>
          </p:nvPr>
        </p:nvGraphicFramePr>
        <p:xfrm>
          <a:off x="5849952" y="108044"/>
          <a:ext cx="3200590" cy="66447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9583">
                  <a:extLst>
                    <a:ext uri="{9D8B030D-6E8A-4147-A177-3AD203B41FA5}">
                      <a16:colId xmlns:a16="http://schemas.microsoft.com/office/drawing/2014/main" val="3037943933"/>
                    </a:ext>
                  </a:extLst>
                </a:gridCol>
                <a:gridCol w="1054450">
                  <a:extLst>
                    <a:ext uri="{9D8B030D-6E8A-4147-A177-3AD203B41FA5}">
                      <a16:colId xmlns:a16="http://schemas.microsoft.com/office/drawing/2014/main" val="2271974651"/>
                    </a:ext>
                  </a:extLst>
                </a:gridCol>
                <a:gridCol w="848860">
                  <a:extLst>
                    <a:ext uri="{9D8B030D-6E8A-4147-A177-3AD203B41FA5}">
                      <a16:colId xmlns:a16="http://schemas.microsoft.com/office/drawing/2014/main" val="4010500180"/>
                    </a:ext>
                  </a:extLst>
                </a:gridCol>
                <a:gridCol w="557697">
                  <a:extLst>
                    <a:ext uri="{9D8B030D-6E8A-4147-A177-3AD203B41FA5}">
                      <a16:colId xmlns:a16="http://schemas.microsoft.com/office/drawing/2014/main" val="452079545"/>
                    </a:ext>
                  </a:extLst>
                </a:gridCol>
              </a:tblGrid>
              <a:tr h="32112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err="1">
                          <a:effectLst/>
                        </a:rPr>
                        <a:t>Species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err="1">
                          <a:effectLst/>
                        </a:rPr>
                        <a:t>Simulated</a:t>
                      </a:r>
                      <a:r>
                        <a:rPr lang="fr-FR" sz="1100" b="1" u="none" strike="noStrike" dirty="0">
                          <a:effectLst/>
                        </a:rPr>
                        <a:t> </a:t>
                      </a:r>
                      <a:r>
                        <a:rPr lang="fr-FR" sz="1100" b="1" u="none" strike="noStrike" dirty="0" err="1">
                          <a:effectLst/>
                        </a:rPr>
                        <a:t>Abundance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err="1">
                          <a:effectLst/>
                        </a:rPr>
                        <a:t>Retrieved</a:t>
                      </a:r>
                      <a:r>
                        <a:rPr lang="fr-FR" sz="1100" b="1" u="none" strike="noStrike" dirty="0">
                          <a:effectLst/>
                        </a:rPr>
                        <a:t> </a:t>
                      </a:r>
                      <a:r>
                        <a:rPr lang="fr-FR" sz="1100" b="1" u="none" strike="noStrike" dirty="0" err="1">
                          <a:effectLst/>
                        </a:rPr>
                        <a:t>Abundance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err="1" smtClean="0">
                          <a:effectLst/>
                        </a:rPr>
                        <a:t>Error</a:t>
                      </a:r>
                      <a:r>
                        <a:rPr lang="fr-FR" sz="1100" b="1" u="none" strike="noStrike" dirty="0" smtClean="0">
                          <a:effectLst/>
                        </a:rPr>
                        <a:t> </a:t>
                      </a:r>
                      <a:r>
                        <a:rPr lang="fr-FR" sz="1100" b="1" u="none" strike="noStrike" dirty="0">
                          <a:effectLst/>
                        </a:rPr>
                        <a:t>(ppm)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1742269882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CH4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20.000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20.000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-0.02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4187962290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C2H6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1.200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1.199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-0.55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447447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C2H4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0.900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0.900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0.17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1216077680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C2H2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1.000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1.000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0.10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561939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C3H8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0.000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0.001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0.54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3327189260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C3H6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0.000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0.001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0.94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971052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C4H10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4061878259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C4H8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0.252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0.256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4.33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767273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C4H8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0.220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0.214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-6.03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611855672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C4H8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</a:rPr>
                        <a:t>-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285120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C4H6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0.038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0.038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0.05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1581348991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C5H12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</a:rPr>
                        <a:t>-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680833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CO2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</a:rPr>
                        <a:t>-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1510391166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CO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0.000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0.001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1.01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27795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C4H10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0.243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0.245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2.34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1857658910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C5H12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</a:rPr>
                        <a:t>-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729247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C6H14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0.283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0.280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</a:rPr>
                        <a:t>-2.68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3111330888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C7H8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</a:rPr>
                        <a:t>-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607068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C6H6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0.001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0.000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</a:rPr>
                        <a:t>-1.06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3287627196"/>
                  </a:ext>
                </a:extLst>
              </a:tr>
              <a:tr h="16189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C8H10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</a:rPr>
                        <a:t>-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332297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C5H10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0.10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2022673695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C6H12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</a:rPr>
                        <a:t>-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71308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C5H12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</a:rPr>
                        <a:t>-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707167482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Xe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</a:rPr>
                        <a:t>-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212825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Kr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</a:rPr>
                        <a:t>-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2360449661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Ar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2.000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2.000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</a:rPr>
                        <a:t>-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317177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N2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980.000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980.000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-0.36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3990352448"/>
                  </a:ext>
                </a:extLst>
              </a:tr>
              <a:tr h="16189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H2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</a:rPr>
                        <a:t>-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825084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C4H2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</a:rPr>
                        <a:t>-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1130794687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CH3CCH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0.182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0.182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-0.19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461930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C5H8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</a:rPr>
                        <a:t>-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3980397934"/>
                  </a:ext>
                </a:extLst>
              </a:tr>
              <a:tr h="16189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C7H10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</a:rPr>
                        <a:t>-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273239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C7H14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</a:rPr>
                        <a:t>-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2378100100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HCN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</a:rPr>
                        <a:t>-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586228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HC3N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0.282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0.282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0.24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1015294256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CH3CN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0.000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0.001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0.54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154071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C3H5N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0.156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0.155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-0.05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3876143319"/>
                  </a:ext>
                </a:extLst>
              </a:tr>
            </a:tbl>
          </a:graphicData>
        </a:graphic>
      </p:graphicFrame>
      <p:sp>
        <p:nvSpPr>
          <p:cNvPr id="11" name="Rectangle à coins arrondis 10"/>
          <p:cNvSpPr/>
          <p:nvPr/>
        </p:nvSpPr>
        <p:spPr>
          <a:xfrm>
            <a:off x="327606" y="849019"/>
            <a:ext cx="4949243" cy="128458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/>
              <a:t>Decomposition of the simulated MS of an </a:t>
            </a:r>
            <a:r>
              <a:rPr lang="en-US" sz="1600" b="1" u="sng" dirty="0"/>
              <a:t>unknown number of species </a:t>
            </a:r>
            <a:r>
              <a:rPr lang="en-US" sz="1600" b="1" dirty="0"/>
              <a:t>at </a:t>
            </a:r>
            <a:r>
              <a:rPr lang="en-US" sz="1600" b="1" u="sng" dirty="0"/>
              <a:t>unknown abundances</a:t>
            </a:r>
            <a:r>
              <a:rPr lang="en-US" sz="1600" b="1" dirty="0"/>
              <a:t>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-293981"/>
            <a:ext cx="8229600" cy="11430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smtClean="0"/>
              <a:t>Method</a:t>
            </a:r>
            <a:r>
              <a:rPr lang="en-US" b="1" dirty="0" smtClean="0"/>
              <a:t> </a:t>
            </a:r>
            <a:r>
              <a:rPr lang="en-US" sz="3200" b="1" dirty="0" smtClean="0"/>
              <a:t>validation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671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8FE8-6F82-974C-A2DC-4D2A65E5E65E}" type="slidenum">
              <a:rPr lang="en-US" smtClean="0">
                <a:solidFill>
                  <a:srgbClr val="292934"/>
                </a:solidFill>
                <a:latin typeface="Arial"/>
              </a:rPr>
              <a:pPr/>
              <a:t>9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4294" r="1838"/>
          <a:stretch/>
        </p:blipFill>
        <p:spPr>
          <a:xfrm>
            <a:off x="0" y="2331026"/>
            <a:ext cx="5758249" cy="2768270"/>
          </a:xfrm>
          <a:prstGeom prst="rect">
            <a:avLst/>
          </a:prstGeom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/>
          </p:nvPr>
        </p:nvGraphicFramePr>
        <p:xfrm>
          <a:off x="5849952" y="108044"/>
          <a:ext cx="3200590" cy="66447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9583">
                  <a:extLst>
                    <a:ext uri="{9D8B030D-6E8A-4147-A177-3AD203B41FA5}">
                      <a16:colId xmlns:a16="http://schemas.microsoft.com/office/drawing/2014/main" val="3037943933"/>
                    </a:ext>
                  </a:extLst>
                </a:gridCol>
                <a:gridCol w="1054450">
                  <a:extLst>
                    <a:ext uri="{9D8B030D-6E8A-4147-A177-3AD203B41FA5}">
                      <a16:colId xmlns:a16="http://schemas.microsoft.com/office/drawing/2014/main" val="2271974651"/>
                    </a:ext>
                  </a:extLst>
                </a:gridCol>
                <a:gridCol w="848860">
                  <a:extLst>
                    <a:ext uri="{9D8B030D-6E8A-4147-A177-3AD203B41FA5}">
                      <a16:colId xmlns:a16="http://schemas.microsoft.com/office/drawing/2014/main" val="4010500180"/>
                    </a:ext>
                  </a:extLst>
                </a:gridCol>
                <a:gridCol w="557697">
                  <a:extLst>
                    <a:ext uri="{9D8B030D-6E8A-4147-A177-3AD203B41FA5}">
                      <a16:colId xmlns:a16="http://schemas.microsoft.com/office/drawing/2014/main" val="452079545"/>
                    </a:ext>
                  </a:extLst>
                </a:gridCol>
              </a:tblGrid>
              <a:tr h="32112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err="1">
                          <a:effectLst/>
                        </a:rPr>
                        <a:t>Species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err="1">
                          <a:effectLst/>
                        </a:rPr>
                        <a:t>Simulated</a:t>
                      </a:r>
                      <a:r>
                        <a:rPr lang="fr-FR" sz="1100" b="1" u="none" strike="noStrike" dirty="0">
                          <a:effectLst/>
                        </a:rPr>
                        <a:t> </a:t>
                      </a:r>
                      <a:r>
                        <a:rPr lang="fr-FR" sz="1100" b="1" u="none" strike="noStrike" dirty="0" err="1">
                          <a:effectLst/>
                        </a:rPr>
                        <a:t>Abundance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err="1">
                          <a:effectLst/>
                        </a:rPr>
                        <a:t>Retrieved</a:t>
                      </a:r>
                      <a:r>
                        <a:rPr lang="fr-FR" sz="1100" b="1" u="none" strike="noStrike" dirty="0">
                          <a:effectLst/>
                        </a:rPr>
                        <a:t> </a:t>
                      </a:r>
                      <a:r>
                        <a:rPr lang="fr-FR" sz="1100" b="1" u="none" strike="noStrike" dirty="0" err="1">
                          <a:effectLst/>
                        </a:rPr>
                        <a:t>Abundance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err="1" smtClean="0">
                          <a:effectLst/>
                        </a:rPr>
                        <a:t>Error</a:t>
                      </a:r>
                      <a:r>
                        <a:rPr lang="fr-FR" sz="1100" b="1" u="none" strike="noStrike" dirty="0" smtClean="0">
                          <a:effectLst/>
                        </a:rPr>
                        <a:t> </a:t>
                      </a:r>
                      <a:r>
                        <a:rPr lang="fr-FR" sz="1100" b="1" u="none" strike="noStrike" dirty="0">
                          <a:effectLst/>
                        </a:rPr>
                        <a:t>(ppm)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1742269882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CH4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20.000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20.000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-0.02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4187962290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C2H6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1.200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1.199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-0.55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447447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C2H4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0.900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0.900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0.17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1216077680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C2H2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1.000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1.000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0.10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561939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C3H8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0.000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0.001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0.54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3327189260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C3H6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0.000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0.001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0.94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971052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C4H10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4061878259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C4H8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0.252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0.256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4.33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767273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C4H8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0.220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0.214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-6.03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611855672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C4H8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</a:rPr>
                        <a:t>-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285120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C4H6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0.038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0.038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0.05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1581348991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C5H12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</a:rPr>
                        <a:t>-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680833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CO2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</a:rPr>
                        <a:t>-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1510391166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CO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0.000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0.001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1.01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27795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C4H10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0.243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0.245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2.34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1857658910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C5H12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</a:rPr>
                        <a:t>-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729247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C6H14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0.283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0.280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</a:rPr>
                        <a:t>-2.68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3111330888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C7H8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</a:rPr>
                        <a:t>-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607068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C6H6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0.001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0.000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</a:rPr>
                        <a:t>-1.06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3287627196"/>
                  </a:ext>
                </a:extLst>
              </a:tr>
              <a:tr h="16189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C8H10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</a:rPr>
                        <a:t>-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332297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C5H10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0.10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2022673695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C6H12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</a:rPr>
                        <a:t>-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71308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C5H12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</a:rPr>
                        <a:t>-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707167482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Xe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</a:rPr>
                        <a:t>-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212825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Kr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</a:rPr>
                        <a:t>-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2360449661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Ar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2.000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2.000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</a:rPr>
                        <a:t>-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317177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N2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980.000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980.000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-0.36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3990352448"/>
                  </a:ext>
                </a:extLst>
              </a:tr>
              <a:tr h="16189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H2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</a:rPr>
                        <a:t>-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825084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C4H2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</a:rPr>
                        <a:t>-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1130794687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CH3CCH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0.182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0.182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-0.19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461930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C5H8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</a:rPr>
                        <a:t>-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3980397934"/>
                  </a:ext>
                </a:extLst>
              </a:tr>
              <a:tr h="16189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C7H10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</a:rPr>
                        <a:t>-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273239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C7H14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</a:rPr>
                        <a:t>-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2378100100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HCN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</a:rPr>
                        <a:t>-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586228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HC3N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0.282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0.282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0.24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1015294256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CH3CN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0.000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0.001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0.54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154071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C3H5N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0.156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0.155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-0.05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b"/>
                </a:tc>
                <a:extLst>
                  <a:ext uri="{0D108BD9-81ED-4DB2-BD59-A6C34878D82A}">
                    <a16:rowId xmlns:a16="http://schemas.microsoft.com/office/drawing/2014/main" val="3876143319"/>
                  </a:ext>
                </a:extLst>
              </a:tr>
            </a:tbl>
          </a:graphicData>
        </a:graphic>
      </p:graphicFrame>
      <p:sp>
        <p:nvSpPr>
          <p:cNvPr id="11" name="Rectangle à coins arrondis 10"/>
          <p:cNvSpPr/>
          <p:nvPr/>
        </p:nvSpPr>
        <p:spPr>
          <a:xfrm>
            <a:off x="327606" y="849019"/>
            <a:ext cx="4949243" cy="128458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/>
              <a:t>Decomposition of the simulated MS of an </a:t>
            </a:r>
            <a:r>
              <a:rPr lang="en-US" sz="1600" b="1" u="sng" dirty="0"/>
              <a:t>unknown number of species </a:t>
            </a:r>
            <a:r>
              <a:rPr lang="en-US" sz="1600" b="1" dirty="0"/>
              <a:t>at </a:t>
            </a:r>
            <a:r>
              <a:rPr lang="en-US" sz="1600" b="1" u="sng" dirty="0"/>
              <a:t>unknown abundances</a:t>
            </a:r>
            <a:r>
              <a:rPr lang="en-US" sz="1600" b="1" dirty="0"/>
              <a:t>.</a:t>
            </a:r>
          </a:p>
        </p:txBody>
      </p:sp>
      <p:sp>
        <p:nvSpPr>
          <p:cNvPr id="2" name="Rectangle à coins arrondis 1"/>
          <p:cNvSpPr/>
          <p:nvPr/>
        </p:nvSpPr>
        <p:spPr>
          <a:xfrm rot="20025634">
            <a:off x="1756388" y="2979652"/>
            <a:ext cx="5257800" cy="1642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IT WORKS ! </a:t>
            </a:r>
            <a:br>
              <a:rPr lang="fr-FR" sz="2400" dirty="0" smtClean="0"/>
            </a:br>
            <a:r>
              <a:rPr lang="fr-FR" sz="2400" dirty="0" smtClean="0"/>
              <a:t>… on a SIMULATED MS …</a:t>
            </a:r>
            <a:endParaRPr lang="fr-FR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-293981"/>
            <a:ext cx="8229600" cy="11430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smtClean="0"/>
              <a:t>Method</a:t>
            </a:r>
            <a:r>
              <a:rPr lang="en-US" b="1" dirty="0" smtClean="0"/>
              <a:t> </a:t>
            </a:r>
            <a:r>
              <a:rPr lang="en-US" sz="3200" b="1" dirty="0" smtClean="0"/>
              <a:t>validation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556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80238</TotalTime>
  <Words>1513</Words>
  <Application>Microsoft Office PowerPoint</Application>
  <PresentationFormat>Affichage à l'écran (4:3)</PresentationFormat>
  <Paragraphs>694</Paragraphs>
  <Slides>19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Calisto MT</vt:lpstr>
      <vt:lpstr>Cambria Math</vt:lpstr>
      <vt:lpstr>Georgia</vt:lpstr>
      <vt:lpstr>Symbol</vt:lpstr>
      <vt:lpstr>Tahoma</vt:lpstr>
      <vt:lpstr>Times New Roman</vt:lpstr>
      <vt:lpstr>Trebuchet MS</vt:lpstr>
      <vt:lpstr>Wingdings 2</vt:lpstr>
      <vt:lpstr>Slate</vt:lpstr>
      <vt:lpstr>Reinterpretation of Huygens-GCMS data in Titan’s atmosphere </vt:lpstr>
      <vt:lpstr>Présentation PowerPoint</vt:lpstr>
      <vt:lpstr>Présentation PowerPoint</vt:lpstr>
      <vt:lpstr>Why care?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NASA-ORAU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aérosols organiques dans les atmosphères du Système Solaire</dc:title>
  <dc:creator>Thomas Gautier</dc:creator>
  <cp:lastModifiedBy>Thomas Gautier</cp:lastModifiedBy>
  <cp:revision>431</cp:revision>
  <cp:lastPrinted>2018-05-15T16:58:26Z</cp:lastPrinted>
  <dcterms:created xsi:type="dcterms:W3CDTF">2016-03-08T19:10:47Z</dcterms:created>
  <dcterms:modified xsi:type="dcterms:W3CDTF">2018-08-15T16:10:54Z</dcterms:modified>
</cp:coreProperties>
</file>