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70" r:id="rId3"/>
    <p:sldId id="314" r:id="rId4"/>
    <p:sldId id="313" r:id="rId5"/>
    <p:sldId id="320" r:id="rId6"/>
    <p:sldId id="319" r:id="rId7"/>
    <p:sldId id="296" r:id="rId8"/>
    <p:sldId id="297" r:id="rId9"/>
    <p:sldId id="315" r:id="rId10"/>
    <p:sldId id="321" r:id="rId11"/>
    <p:sldId id="306" r:id="rId12"/>
    <p:sldId id="316" r:id="rId13"/>
    <p:sldId id="318" r:id="rId1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46" autoAdjust="0"/>
    <p:restoredTop sz="94818" autoAdjust="0"/>
  </p:normalViewPr>
  <p:slideViewPr>
    <p:cSldViewPr snapToObjects="1" showGuides="1">
      <p:cViewPr varScale="1">
        <p:scale>
          <a:sx n="146" d="100"/>
          <a:sy n="146" d="100"/>
        </p:scale>
        <p:origin x="640" y="176"/>
      </p:cViewPr>
      <p:guideLst>
        <p:guide orient="horz" pos="2160"/>
        <p:guide pos="29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807CED3A-1175-6048-88B7-5F34C1422AB4}" type="datetime1">
              <a:rPr lang="en-US"/>
              <a:pPr/>
              <a:t>8/13/18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5EB9F5D9-F59E-5F42-8D4F-0D2AAF23A2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553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2A515B4-BB9E-0243-9325-15DD110045AA}" type="datetime1">
              <a:rPr lang="en-US"/>
              <a:pPr/>
              <a:t>8/13/18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B4F1925C-9715-DD4C-953B-E442E1F575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658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72000"/>
            <a:ext cx="6400800" cy="1295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4"/>
          <p:cNvPicPr>
            <a:picLocks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5938" y="2209800"/>
            <a:ext cx="3032125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720E24-7907-FE4C-905F-E8B1B1CDEB77}" type="datetime1">
              <a:rPr lang="en-US"/>
              <a:pPr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EEE4D7-D5B0-894E-B463-7C608A82F2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D2BEC5-C330-A74E-A035-F67157189B09}" type="datetime1">
              <a:rPr lang="en-US"/>
              <a:pPr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6CFD61-5063-714D-8FF7-4D0747F00B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71600"/>
            <a:ext cx="4038600" cy="4754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54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264A21B6-3F51-924D-8CDE-229C1D2A9E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42F536-32D8-D146-8340-2AA25903731B}" type="datetime1">
              <a:rPr lang="en-US"/>
              <a:pPr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913602-2434-1845-8F98-A9AE1905DB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73E229-B722-AC4A-8B86-FEF7D213D8EC}" type="datetime1">
              <a:rPr lang="en-US"/>
              <a:pPr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1BDED0-A602-C946-A648-384C23D23C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86929E-A7F7-7D44-AED3-5F5681EB1979}" type="datetime1">
              <a:rPr lang="en-US"/>
              <a:pPr/>
              <a:t>8/13/18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7CB21-A603-3A42-AF20-6504C55E04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325947-4FD2-E34A-BE9E-4B7E4E431453}" type="datetime1">
              <a:rPr lang="en-US"/>
              <a:pPr/>
              <a:t>8/13/18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4572D1-F378-E342-B0A0-462703A595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9C0162-0E59-0249-AE62-D0CFE224A106}" type="datetime1">
              <a:rPr lang="en-US"/>
              <a:pPr/>
              <a:t>8/13/18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FB0C06-A1AC-EE42-A2C2-FFF4B263670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5EA3F4-6CF0-1C44-A2AC-5FDD27B82FC9}" type="datetime1">
              <a:rPr lang="en-US"/>
              <a:pPr/>
              <a:t>8/13/18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1A49BE-B0B0-0743-98C5-48256E85F3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20F427-0768-D346-8AD3-D669CB464594}" type="datetime1">
              <a:rPr lang="en-US"/>
              <a:pPr/>
              <a:t>8/13/18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3A3AFC-E32B-E448-9424-072D53189D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310148-A82F-8841-9D14-3DFA697D9070}" type="datetime1">
              <a:rPr lang="en-US"/>
              <a:pPr/>
              <a:t>8/13/18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61F498-2365-2944-9B9D-225FC39E04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4"/>
            </a:gs>
          </a:gsLst>
          <a:lin ang="66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Times New Roman" charset="0"/>
              </a:defRPr>
            </a:lvl1pPr>
          </a:lstStyle>
          <a:p>
            <a:fld id="{3AB1090D-850B-3C4A-A2BD-66AA34071BB2}" type="datetime1">
              <a:rPr lang="en-US"/>
              <a:pPr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Times New Roman" charset="0"/>
              </a:defRPr>
            </a:lvl1pPr>
          </a:lstStyle>
          <a:p>
            <a:fld id="{69CA1D5A-CF2F-574F-A65F-F79E7513006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Seasonal Variations of Titan’s Stratospheric Temperatures and </a:t>
            </a:r>
            <a:r>
              <a:rPr lang="en-US" sz="2800"/>
              <a:t>Winds from Cassini/CIRS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648200"/>
            <a:ext cx="6400800" cy="106680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R. K. Achterberg, P. J. Gierasch, C. A. Nixon,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F. M. Flasar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57200" y="6096000"/>
            <a:ext cx="8229600" cy="369332"/>
            <a:chOff x="830426" y="6096000"/>
            <a:chExt cx="7475374" cy="369332"/>
          </a:xfrm>
        </p:grpSpPr>
        <p:sp>
          <p:nvSpPr>
            <p:cNvPr id="4" name="TextBox 3"/>
            <p:cNvSpPr txBox="1"/>
            <p:nvPr/>
          </p:nvSpPr>
          <p:spPr>
            <a:xfrm>
              <a:off x="830426" y="6096000"/>
              <a:ext cx="35891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n-lt"/>
                </a:rPr>
                <a:t>Cassini Science Symposium	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054668" y="6096000"/>
              <a:ext cx="1251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>
                  <a:latin typeface="+mn-lt"/>
                </a:rPr>
                <a:t>15 Aug 2018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400" y="1397675"/>
            <a:ext cx="3657600" cy="3139321"/>
          </a:xfrm>
        </p:spPr>
        <p:txBody>
          <a:bodyPr wrap="square" anchor="t" anchorCtr="0">
            <a:spAutoFit/>
          </a:bodyPr>
          <a:lstStyle/>
          <a:p>
            <a:pPr algn="l"/>
            <a:r>
              <a:rPr lang="en-US" sz="1800" dirty="0">
                <a:latin typeface="+mn-lt"/>
              </a:rPr>
              <a:t>Warm (200K) elevated north polar </a:t>
            </a:r>
            <a:r>
              <a:rPr lang="en-US" sz="1800" dirty="0" err="1">
                <a:latin typeface="+mn-lt"/>
              </a:rPr>
              <a:t>stratopause</a:t>
            </a:r>
            <a:r>
              <a:rPr lang="en-US" sz="1800" dirty="0">
                <a:latin typeface="+mn-lt"/>
              </a:rPr>
              <a:t> present during winter disappears soon after equinox.</a:t>
            </a:r>
            <a:br>
              <a:rPr lang="en-US" sz="1800" dirty="0">
                <a:latin typeface="+mn-lt"/>
              </a:rPr>
            </a:b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In the middle stratosphere, gradual warming of polar and mid-latitudes, as seen in nadir maps.</a:t>
            </a:r>
            <a:br>
              <a:rPr lang="en-US" sz="1800" dirty="0">
                <a:latin typeface="+mn-lt"/>
              </a:rPr>
            </a:br>
            <a:br>
              <a:rPr lang="en-US" sz="1800" dirty="0">
                <a:latin typeface="+mn-lt"/>
              </a:rPr>
            </a:br>
            <a:br>
              <a:rPr lang="en-US" sz="1800" dirty="0">
                <a:latin typeface="+mn-lt"/>
              </a:rPr>
            </a:br>
            <a:br>
              <a:rPr lang="en-US" sz="1800" dirty="0">
                <a:latin typeface="+mn-lt"/>
              </a:rPr>
            </a:br>
            <a:endParaRPr lang="en-US" sz="18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019" b="13462"/>
          <a:stretch/>
        </p:blipFill>
        <p:spPr>
          <a:xfrm>
            <a:off x="293177" y="2425190"/>
            <a:ext cx="4572000" cy="222301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/>
          <a:srcRect t="12049" b="13251"/>
          <a:stretch/>
        </p:blipFill>
        <p:spPr bwMode="auto">
          <a:xfrm>
            <a:off x="293177" y="4572000"/>
            <a:ext cx="4572000" cy="221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334000" y="228600"/>
            <a:ext cx="297180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2800" dirty="0"/>
              <a:t>N hemisphere limb maps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8ADEA7-DD61-114A-AC3E-93C513C71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178" y="128857"/>
            <a:ext cx="4572000" cy="232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53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6256" y="1536173"/>
            <a:ext cx="3299844" cy="2031325"/>
          </a:xfrm>
        </p:spPr>
        <p:txBody>
          <a:bodyPr wrap="square" anchor="t" anchorCtr="0">
            <a:spAutoFit/>
          </a:bodyPr>
          <a:lstStyle/>
          <a:p>
            <a:pPr algn="l"/>
            <a:r>
              <a:rPr lang="en-US" sz="1800" dirty="0">
                <a:latin typeface="+mn-lt"/>
              </a:rPr>
              <a:t>Elevated </a:t>
            </a:r>
            <a:r>
              <a:rPr lang="en-US" sz="1800" dirty="0" err="1">
                <a:latin typeface="+mn-lt"/>
              </a:rPr>
              <a:t>stratopause</a:t>
            </a:r>
            <a:r>
              <a:rPr lang="en-US" sz="1800" dirty="0">
                <a:latin typeface="+mn-lt"/>
              </a:rPr>
              <a:t> appears after equinox. 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Considerable variability in polar temperatures at p &lt; 0.1 mbar; warm polar </a:t>
            </a:r>
            <a:r>
              <a:rPr lang="en-US" sz="1800" dirty="0" err="1">
                <a:latin typeface="+mn-lt"/>
              </a:rPr>
              <a:t>stratopause</a:t>
            </a:r>
            <a:r>
              <a:rPr lang="en-US" sz="1800" dirty="0">
                <a:latin typeface="+mn-lt"/>
              </a:rPr>
              <a:t> appears  after equinox, disappears during mid-autumn, then reappears.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3" b="11734"/>
          <a:stretch/>
        </p:blipFill>
        <p:spPr bwMode="auto">
          <a:xfrm>
            <a:off x="304800" y="4530952"/>
            <a:ext cx="52595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0" b="14409"/>
          <a:stretch/>
        </p:blipFill>
        <p:spPr>
          <a:xfrm>
            <a:off x="304800" y="2246402"/>
            <a:ext cx="5261202" cy="2286739"/>
          </a:xfr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791200" y="163691"/>
            <a:ext cx="289560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2800" dirty="0"/>
              <a:t>S hemisphere limb maps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FD00E6-183B-BA49-86F9-9AD2C053C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28600"/>
            <a:ext cx="5261202" cy="228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37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sz="3200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r>
              <a:rPr lang="en-US" sz="2400" dirty="0"/>
              <a:t>South polar (&lt;70˚S) temperatures cooled rapidly during mid-autumn (L</a:t>
            </a:r>
            <a:r>
              <a:rPr lang="en-US" sz="2400" baseline="-25000" dirty="0"/>
              <a:t>S</a:t>
            </a:r>
            <a:r>
              <a:rPr lang="en-US" sz="2400" dirty="0"/>
              <a:t> 30˚-60˚), reaching minimum ~120K.  Upper stratospheric temperatures at S pole have been increasing over last year or two.</a:t>
            </a:r>
          </a:p>
          <a:p>
            <a:r>
              <a:rPr lang="en-US" sz="2400" dirty="0"/>
              <a:t>South polar jet formed at ~70˚S in mid-autumn (LS ~ 45˚), and later moved equatorward.  </a:t>
            </a:r>
          </a:p>
          <a:p>
            <a:r>
              <a:rPr lang="en-US" sz="2400" dirty="0"/>
              <a:t>Equatorial latitudes have been cooling since equinox, from reduced solar heating as Saturn approaches apoapsis.</a:t>
            </a:r>
          </a:p>
          <a:p>
            <a:r>
              <a:rPr lang="en-US" sz="2400"/>
              <a:t>Elevated </a:t>
            </a:r>
            <a:r>
              <a:rPr lang="en-US" sz="2400" dirty="0"/>
              <a:t>w</a:t>
            </a:r>
            <a:r>
              <a:rPr lang="en-US" sz="2400"/>
              <a:t>arm </a:t>
            </a:r>
            <a:r>
              <a:rPr lang="en-US" sz="2400" dirty="0"/>
              <a:t>winter polar </a:t>
            </a:r>
            <a:r>
              <a:rPr lang="en-US" sz="2400" dirty="0" err="1"/>
              <a:t>stratopause</a:t>
            </a:r>
            <a:r>
              <a:rPr lang="en-US" sz="2400" dirty="0"/>
              <a:t> appears to be forming, but limb observations show considerable variability from flyby to flyby.</a:t>
            </a:r>
          </a:p>
        </p:txBody>
      </p:sp>
    </p:spTree>
    <p:extLst>
      <p:ext uri="{BB962C8B-B14F-4D97-AF65-F5344CB8AC3E}">
        <p14:creationId xmlns:p14="http://schemas.microsoft.com/office/powerpoint/2010/main" val="1067109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empMovie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0363" y="1166019"/>
            <a:ext cx="5881687" cy="4525963"/>
          </a:xfrm>
        </p:spPr>
      </p:pic>
    </p:spTree>
    <p:extLst>
      <p:ext uri="{BB962C8B-B14F-4D97-AF65-F5344CB8AC3E}">
        <p14:creationId xmlns:p14="http://schemas.microsoft.com/office/powerpoint/2010/main" val="15902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656" t="4264" r="1457" b="5770"/>
          <a:stretch/>
        </p:blipFill>
        <p:spPr>
          <a:xfrm>
            <a:off x="1104900" y="1395092"/>
            <a:ext cx="6934200" cy="5027295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" y="274638"/>
            <a:ext cx="8610600" cy="944562"/>
          </a:xfrm>
        </p:spPr>
        <p:txBody>
          <a:bodyPr/>
          <a:lstStyle/>
          <a:p>
            <a:r>
              <a:rPr lang="en-US" sz="2000" dirty="0"/>
              <a:t>Final Coverage of CIRS Temperatures Mapping Observations:</a:t>
            </a:r>
            <a:br>
              <a:rPr lang="en-US" sz="2000" dirty="0"/>
            </a:br>
            <a:r>
              <a:rPr lang="en-US" sz="2000" dirty="0"/>
              <a:t>138 nadir maps on 97 flybys    43 limb maps</a:t>
            </a:r>
            <a:br>
              <a:rPr lang="en-US" sz="2000" dirty="0"/>
            </a:br>
            <a:r>
              <a:rPr lang="en-US" sz="1800" dirty="0"/>
              <a:t>Covering L</a:t>
            </a:r>
            <a:r>
              <a:rPr lang="en-US" sz="1800" baseline="-25000" dirty="0"/>
              <a:t>S</a:t>
            </a:r>
            <a:r>
              <a:rPr lang="en-US" sz="1800" dirty="0"/>
              <a:t> = 293 (mid northern winter) to L</a:t>
            </a:r>
            <a:r>
              <a:rPr lang="en-US" sz="1800" baseline="-25000" dirty="0"/>
              <a:t>S</a:t>
            </a:r>
            <a:r>
              <a:rPr lang="en-US" sz="1800" dirty="0"/>
              <a:t> = 93 (northern summer solstice)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600" y="6422387"/>
            <a:ext cx="3892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 = nadir maps, blue = limb maps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CIRS Nadir Temperature Maps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81200"/>
            <a:ext cx="3048000" cy="3810000"/>
          </a:xfrm>
        </p:spPr>
        <p:txBody>
          <a:bodyPr/>
          <a:lstStyle/>
          <a:p>
            <a:r>
              <a:rPr lang="en-US" sz="1800" dirty="0"/>
              <a:t>Slowly scan array across visible hemisphere of Titan</a:t>
            </a:r>
          </a:p>
          <a:p>
            <a:r>
              <a:rPr lang="en-US" sz="1800" dirty="0"/>
              <a:t>~2</a:t>
            </a:r>
            <a:r>
              <a:rPr lang="en-US" sz="1800" dirty="0">
                <a:ea typeface="Arial" charset="0"/>
                <a:cs typeface="Arial" charset="0"/>
              </a:rPr>
              <a:t>°</a:t>
            </a:r>
            <a:r>
              <a:rPr lang="en-US" sz="1800" dirty="0"/>
              <a:t> spatial resolution in FP3/4</a:t>
            </a:r>
          </a:p>
          <a:p>
            <a:r>
              <a:rPr lang="en-US" sz="1800" dirty="0"/>
              <a:t>3 cm</a:t>
            </a:r>
            <a:r>
              <a:rPr lang="en-US" sz="1800" baseline="30000" dirty="0"/>
              <a:t>-1</a:t>
            </a:r>
            <a:r>
              <a:rPr lang="en-US" sz="1800" dirty="0"/>
              <a:t> spectral resolution</a:t>
            </a:r>
          </a:p>
          <a:p>
            <a:r>
              <a:rPr lang="en-US" sz="1800" dirty="0"/>
              <a:t>Allows temperature retrievals between about 0.2 – 8 mbar, with best information at 1 mbar, from </a:t>
            </a:r>
            <a:r>
              <a:rPr lang="en-US" sz="1800" dirty="0">
                <a:latin typeface="Symbol" charset="2"/>
                <a:cs typeface="Symbol" charset="2"/>
              </a:rPr>
              <a:t>n</a:t>
            </a:r>
            <a:r>
              <a:rPr lang="en-US" sz="1800" baseline="-25000" dirty="0"/>
              <a:t>4</a:t>
            </a:r>
            <a:r>
              <a:rPr lang="en-US" sz="1800" dirty="0"/>
              <a:t> band of CH</a:t>
            </a:r>
            <a:r>
              <a:rPr lang="en-US" sz="1800" baseline="-25000" dirty="0"/>
              <a:t>4</a:t>
            </a:r>
            <a:endParaRPr lang="en-US" sz="1800" dirty="0"/>
          </a:p>
          <a:p>
            <a:pPr>
              <a:buNone/>
            </a:pPr>
            <a:endParaRPr lang="en-US" sz="1800" dirty="0"/>
          </a:p>
        </p:txBody>
      </p:sp>
      <p:pic>
        <p:nvPicPr>
          <p:cNvPr id="84998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869" y="2011363"/>
            <a:ext cx="5180262" cy="3690937"/>
          </a:xfrm>
        </p:spPr>
      </p:pic>
    </p:spTree>
    <p:extLst>
      <p:ext uri="{BB962C8B-B14F-4D97-AF65-F5344CB8AC3E}">
        <p14:creationId xmlns:p14="http://schemas.microsoft.com/office/powerpoint/2010/main" val="2440520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6038"/>
            <a:ext cx="9067800" cy="715962"/>
          </a:xfrm>
        </p:spPr>
        <p:txBody>
          <a:bodyPr/>
          <a:lstStyle/>
          <a:p>
            <a:r>
              <a:rPr lang="en-US" sz="2800" dirty="0"/>
              <a:t>Time variation of northern temperatures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486400" y="1219200"/>
            <a:ext cx="3200400" cy="4942396"/>
          </a:xfrm>
        </p:spPr>
        <p:txBody>
          <a:bodyPr/>
          <a:lstStyle/>
          <a:p>
            <a:pPr marL="91440" indent="-182880">
              <a:lnSpc>
                <a:spcPct val="90000"/>
              </a:lnSpc>
            </a:pPr>
            <a:r>
              <a:rPr lang="en-US" sz="1600" dirty="0"/>
              <a:t>In mid-stratosphere, slow warming through late winter and early spring. Warming slows/stops at ~L</a:t>
            </a:r>
            <a:r>
              <a:rPr lang="en-US" sz="1600" baseline="-25000" dirty="0"/>
              <a:t>S</a:t>
            </a:r>
            <a:r>
              <a:rPr lang="en-US" sz="1600" dirty="0"/>
              <a:t>=70 ˚.</a:t>
            </a:r>
          </a:p>
          <a:p>
            <a:pPr marL="91440" indent="-182880">
              <a:lnSpc>
                <a:spcPct val="90000"/>
              </a:lnSpc>
            </a:pPr>
            <a:r>
              <a:rPr lang="en-US" sz="1600" dirty="0"/>
              <a:t>Warming interrupted by cooling in late winter near pole. Weakening of subsidence from meridional circulation?</a:t>
            </a:r>
          </a:p>
          <a:p>
            <a:pPr marL="91440" indent="-182880">
              <a:lnSpc>
                <a:spcPct val="90000"/>
              </a:lnSpc>
            </a:pPr>
            <a:r>
              <a:rPr lang="en-US" sz="1600" dirty="0"/>
              <a:t>In upper stratosphere, cooling observed during winter and heating during spring.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370" b="3332"/>
          <a:stretch/>
        </p:blipFill>
        <p:spPr>
          <a:xfrm>
            <a:off x="685800" y="731520"/>
            <a:ext cx="4800600" cy="5943600"/>
          </a:xfrm>
        </p:spPr>
      </p:pic>
    </p:spTree>
    <p:extLst>
      <p:ext uri="{BB962C8B-B14F-4D97-AF65-F5344CB8AC3E}">
        <p14:creationId xmlns:p14="http://schemas.microsoft.com/office/powerpoint/2010/main" val="1915364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6038"/>
            <a:ext cx="9067800" cy="715962"/>
          </a:xfrm>
        </p:spPr>
        <p:txBody>
          <a:bodyPr/>
          <a:lstStyle/>
          <a:p>
            <a:r>
              <a:rPr lang="en-US" sz="2800" dirty="0"/>
              <a:t>Time variation of southern temperatures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62600" y="1219200"/>
            <a:ext cx="3124200" cy="4942396"/>
          </a:xfrm>
        </p:spPr>
        <p:txBody>
          <a:bodyPr/>
          <a:lstStyle/>
          <a:p>
            <a:pPr marL="91440" indent="-182880">
              <a:lnSpc>
                <a:spcPct val="90000"/>
              </a:lnSpc>
            </a:pPr>
            <a:r>
              <a:rPr lang="en-US" sz="1600" dirty="0"/>
              <a:t>Very weak meridional gradient in southern hemisphere during southern winter.</a:t>
            </a:r>
          </a:p>
          <a:p>
            <a:pPr marL="91440" indent="-182880">
              <a:lnSpc>
                <a:spcPct val="90000"/>
              </a:lnSpc>
            </a:pPr>
            <a:r>
              <a:rPr lang="en-US" sz="1600" dirty="0"/>
              <a:t>Rapid cooling of polar latitudes during mid-winter (L</a:t>
            </a:r>
            <a:r>
              <a:rPr lang="en-US" sz="1600" baseline="-25000" dirty="0"/>
              <a:t>S</a:t>
            </a:r>
            <a:r>
              <a:rPr lang="en-US" sz="1600" dirty="0"/>
              <a:t>=20˚-50˚)</a:t>
            </a:r>
          </a:p>
          <a:p>
            <a:pPr marL="91440" indent="-182880">
              <a:lnSpc>
                <a:spcPct val="90000"/>
              </a:lnSpc>
            </a:pPr>
            <a:r>
              <a:rPr lang="en-US" sz="1600" dirty="0"/>
              <a:t>Temperatures in upper stratosphere begin warming around L</a:t>
            </a:r>
            <a:r>
              <a:rPr lang="en-US" sz="1600" baseline="-25000" dirty="0"/>
              <a:t>S</a:t>
            </a:r>
            <a:r>
              <a:rPr lang="en-US" sz="1600" dirty="0"/>
              <a:t>=60˚-70˚, likely from subsidence in winter polar branch of the meridional circulation.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371" b="3333"/>
          <a:stretch/>
        </p:blipFill>
        <p:spPr>
          <a:xfrm>
            <a:off x="685800" y="731520"/>
            <a:ext cx="4800600" cy="5943600"/>
          </a:xfrm>
        </p:spPr>
      </p:pic>
    </p:spTree>
    <p:extLst>
      <p:ext uri="{BB962C8B-B14F-4D97-AF65-F5344CB8AC3E}">
        <p14:creationId xmlns:p14="http://schemas.microsoft.com/office/powerpoint/2010/main" val="3634779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1B24234-DC94-9A41-927B-DFDFE66F5F47}"/>
              </a:ext>
            </a:extLst>
          </p:cNvPr>
          <p:cNvGrpSpPr/>
          <p:nvPr/>
        </p:nvGrpSpPr>
        <p:grpSpPr>
          <a:xfrm>
            <a:off x="5410200" y="4493623"/>
            <a:ext cx="3394838" cy="2346960"/>
            <a:chOff x="5549537" y="4114800"/>
            <a:chExt cx="3394838" cy="234982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3EFE32B-F7CA-0442-ACA8-5576EBCC8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49537" y="4114800"/>
              <a:ext cx="3278458" cy="21336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4097F9C-B6F3-AF45-8E24-87AC862E02BB}"/>
                </a:ext>
              </a:extLst>
            </p:cNvPr>
            <p:cNvSpPr txBox="1"/>
            <p:nvPr/>
          </p:nvSpPr>
          <p:spPr>
            <a:xfrm>
              <a:off x="7188766" y="6156848"/>
              <a:ext cx="17556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Bezard</a:t>
              </a:r>
              <a:r>
                <a:rPr lang="en-US" sz="1400" dirty="0"/>
                <a:t> et al. (2018)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6038"/>
            <a:ext cx="9067800" cy="715962"/>
          </a:xfrm>
        </p:spPr>
        <p:txBody>
          <a:bodyPr/>
          <a:lstStyle/>
          <a:p>
            <a:r>
              <a:rPr lang="en-US" sz="2800" dirty="0"/>
              <a:t>Time variation of near-equatorial temperatures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486400" y="762000"/>
            <a:ext cx="3124200" cy="4942396"/>
          </a:xfrm>
        </p:spPr>
        <p:txBody>
          <a:bodyPr/>
          <a:lstStyle/>
          <a:p>
            <a:pPr marL="91440" indent="-182880">
              <a:lnSpc>
                <a:spcPct val="90000"/>
              </a:lnSpc>
            </a:pPr>
            <a:r>
              <a:rPr lang="en-US" sz="1600" dirty="0"/>
              <a:t>At 1 mbar, low northern latitudes show slight warming during late winter, switching to cooling during northern mid-spring</a:t>
            </a:r>
          </a:p>
          <a:p>
            <a:pPr marL="91440" indent="-182880">
              <a:lnSpc>
                <a:spcPct val="90000"/>
              </a:lnSpc>
            </a:pPr>
            <a:r>
              <a:rPr lang="en-US" sz="1600" dirty="0"/>
              <a:t>Equator and low southern latitudes show slight cooling starting near equinox</a:t>
            </a:r>
          </a:p>
          <a:p>
            <a:pPr marL="91440" indent="-182880">
              <a:lnSpc>
                <a:spcPct val="90000"/>
              </a:lnSpc>
            </a:pPr>
            <a:r>
              <a:rPr lang="en-US" sz="1600" dirty="0" err="1"/>
              <a:t>Bezard</a:t>
            </a:r>
            <a:r>
              <a:rPr lang="en-US" sz="1600" dirty="0"/>
              <a:t> et al. (2018)  </a:t>
            </a:r>
            <a:r>
              <a:rPr lang="en-US" sz="1600" dirty="0" err="1"/>
              <a:t>raditive</a:t>
            </a:r>
            <a:r>
              <a:rPr lang="en-US" sz="1600" dirty="0"/>
              <a:t>-dynamical model shows that temperature variations near the equator are can be explained by reduction in insolation as Titan moves away from the sun plus seasonal changes in vertical winds.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370" b="3332"/>
          <a:stretch/>
        </p:blipFill>
        <p:spPr>
          <a:xfrm>
            <a:off x="685800" y="731520"/>
            <a:ext cx="4800600" cy="5943600"/>
          </a:xfrm>
        </p:spPr>
      </p:pic>
    </p:spTree>
    <p:extLst>
      <p:ext uri="{BB962C8B-B14F-4D97-AF65-F5344CB8AC3E}">
        <p14:creationId xmlns:p14="http://schemas.microsoft.com/office/powerpoint/2010/main" val="60857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6038"/>
            <a:ext cx="9067800" cy="715962"/>
          </a:xfrm>
        </p:spPr>
        <p:txBody>
          <a:bodyPr/>
          <a:lstStyle/>
          <a:p>
            <a:r>
              <a:rPr lang="en-US" sz="2800" dirty="0"/>
              <a:t>Stratospheric Temperature Cross-sections (Nadir Maps)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0" y="1143000"/>
            <a:ext cx="3200400" cy="494239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600" dirty="0"/>
              <a:t>Strong cooling of southern hemisphere between 2009 (S fall equinox) and 2014 (S. mid autumn) 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Vertical T profiles are nearly isothermal in south polar middle stratosphere in 2013-2014 (L</a:t>
            </a:r>
            <a:r>
              <a:rPr lang="en-US" sz="1600" baseline="-25000" dirty="0"/>
              <a:t>S</a:t>
            </a:r>
            <a:r>
              <a:rPr lang="en-US" sz="1600" dirty="0"/>
              <a:t> 40˚-60˚), with strong meridional temperature gradients at 70˚S</a:t>
            </a:r>
            <a:endParaRPr lang="en-US" sz="1600" baseline="-25000" dirty="0"/>
          </a:p>
          <a:p>
            <a:pPr>
              <a:lnSpc>
                <a:spcPct val="90000"/>
              </a:lnSpc>
            </a:pPr>
            <a:r>
              <a:rPr lang="en-US" sz="1600" dirty="0"/>
              <a:t>In 2016-2017 (L</a:t>
            </a:r>
            <a:r>
              <a:rPr lang="en-US" sz="1600" baseline="-25000" dirty="0"/>
              <a:t>S</a:t>
            </a:r>
            <a:r>
              <a:rPr lang="en-US" sz="1600" dirty="0"/>
              <a:t> 60˚-80˚), south polar upper stratosphere warms, and mid-stratosphere meridional temperature gradient weakens and shifts northward.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397" t="1290" r="2397" b="3215"/>
          <a:stretch/>
        </p:blipFill>
        <p:spPr>
          <a:xfrm>
            <a:off x="609600" y="685800"/>
            <a:ext cx="4724400" cy="6133432"/>
          </a:xfrm>
        </p:spPr>
      </p:pic>
    </p:spTree>
    <p:extLst>
      <p:ext uri="{BB962C8B-B14F-4D97-AF65-F5344CB8AC3E}">
        <p14:creationId xmlns:p14="http://schemas.microsoft.com/office/powerpoint/2010/main" val="918160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76200"/>
            <a:ext cx="7391400" cy="762000"/>
          </a:xfrm>
        </p:spPr>
        <p:txBody>
          <a:bodyPr anchor="t" anchorCtr="0"/>
          <a:lstStyle/>
          <a:p>
            <a:r>
              <a:rPr lang="en-US" sz="3200" dirty="0"/>
              <a:t>Stratospheric Winds (from Nadir Maps)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0" y="853440"/>
            <a:ext cx="3429000" cy="440436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Zonal mean winds calculated using gradient wind approximation, assuming U = 0 at 20 mbar.</a:t>
            </a:r>
          </a:p>
          <a:p>
            <a:pPr marL="0" indent="0">
              <a:buNone/>
            </a:pPr>
            <a:br>
              <a:rPr lang="en-US" sz="1800" dirty="0"/>
            </a:br>
            <a:r>
              <a:rPr lang="en-US" sz="1800" dirty="0"/>
              <a:t>Northern hemisphere jet weakened after equinox, while new jet formed in southern hemisphere near ~70˚S in mid-autumn (L</a:t>
            </a:r>
            <a:r>
              <a:rPr lang="en-US" sz="1800" baseline="-25000" dirty="0"/>
              <a:t>S</a:t>
            </a:r>
            <a:r>
              <a:rPr lang="en-US" sz="1800" dirty="0"/>
              <a:t> ~ 45˚), shifted northward to ~45˚S by late 2016 (L</a:t>
            </a:r>
            <a:r>
              <a:rPr lang="en-US" sz="1800" baseline="-25000" dirty="0"/>
              <a:t>S</a:t>
            </a:r>
            <a:r>
              <a:rPr lang="en-US" sz="1800" dirty="0"/>
              <a:t> ~ 80˚)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582" t="2945" r="4276" b="2851"/>
          <a:stretch/>
        </p:blipFill>
        <p:spPr>
          <a:xfrm>
            <a:off x="762000" y="685800"/>
            <a:ext cx="4495800" cy="5885411"/>
          </a:xfrm>
        </p:spPr>
      </p:pic>
    </p:spTree>
    <p:extLst>
      <p:ext uri="{BB962C8B-B14F-4D97-AF65-F5344CB8AC3E}">
        <p14:creationId xmlns:p14="http://schemas.microsoft.com/office/powerpoint/2010/main" val="4196386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Limb Temperature Maps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76400"/>
            <a:ext cx="2895600" cy="3657600"/>
          </a:xfrm>
        </p:spPr>
        <p:txBody>
          <a:bodyPr/>
          <a:lstStyle/>
          <a:p>
            <a:r>
              <a:rPr lang="en-US" sz="1800" dirty="0"/>
              <a:t>CIRS FP4 (1 </a:t>
            </a:r>
            <a:r>
              <a:rPr lang="en-US" sz="1800" dirty="0" err="1"/>
              <a:t>x</a:t>
            </a:r>
            <a:r>
              <a:rPr lang="en-US" sz="1800" dirty="0"/>
              <a:t> 10 array) perpendicular to limb every 5° latitude at two altitudes</a:t>
            </a:r>
          </a:p>
          <a:p>
            <a:r>
              <a:rPr lang="en-US" sz="1800" dirty="0"/>
              <a:t>Vertical resolution of ~35 km</a:t>
            </a:r>
          </a:p>
          <a:p>
            <a:r>
              <a:rPr lang="en-US" sz="1800" dirty="0"/>
              <a:t>15.5 cm</a:t>
            </a:r>
            <a:r>
              <a:rPr lang="en-US" sz="1800" baseline="30000" dirty="0"/>
              <a:t>-1</a:t>
            </a:r>
            <a:r>
              <a:rPr lang="en-US" sz="1800" dirty="0"/>
              <a:t> spectral resolution</a:t>
            </a:r>
          </a:p>
          <a:p>
            <a:r>
              <a:rPr lang="en-US" sz="1800" dirty="0"/>
              <a:t>Allows T retrievals from ~0.005 – 5 mbar at a single longitude, using </a:t>
            </a:r>
            <a:r>
              <a:rPr lang="en-US" sz="1800" dirty="0">
                <a:latin typeface="Symbol" charset="2"/>
                <a:cs typeface="Symbol" charset="2"/>
              </a:rPr>
              <a:t>n</a:t>
            </a:r>
            <a:r>
              <a:rPr lang="en-US" sz="1800" baseline="-25000" dirty="0"/>
              <a:t>4</a:t>
            </a:r>
            <a:r>
              <a:rPr lang="en-US" sz="1800" dirty="0"/>
              <a:t> band of CH</a:t>
            </a:r>
            <a:r>
              <a:rPr lang="en-US" sz="1800" baseline="-25000" dirty="0"/>
              <a:t>4</a:t>
            </a:r>
          </a:p>
        </p:txBody>
      </p:sp>
      <p:pic>
        <p:nvPicPr>
          <p:cNvPr id="83974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505200" y="1903413"/>
            <a:ext cx="5181600" cy="3690937"/>
          </a:xfrm>
        </p:spPr>
      </p:pic>
    </p:spTree>
    <p:extLst>
      <p:ext uri="{BB962C8B-B14F-4D97-AF65-F5344CB8AC3E}">
        <p14:creationId xmlns:p14="http://schemas.microsoft.com/office/powerpoint/2010/main" val="2728171888"/>
      </p:ext>
    </p:extLst>
  </p:cSld>
  <p:clrMapOvr>
    <a:masterClrMapping/>
  </p:clrMapOvr>
</p:sld>
</file>

<file path=ppt/theme/theme1.xml><?xml version="1.0" encoding="utf-8"?>
<a:theme xmlns:a="http://schemas.openxmlformats.org/drawingml/2006/main" name="CIRS-test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40558</TotalTime>
  <Words>584</Words>
  <Application>Microsoft Macintosh PowerPoint</Application>
  <PresentationFormat>On-screen Show (4:3)</PresentationFormat>
  <Paragraphs>45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ＭＳ Ｐゴシック</vt:lpstr>
      <vt:lpstr>Arial</vt:lpstr>
      <vt:lpstr>Calibri</vt:lpstr>
      <vt:lpstr>Symbol</vt:lpstr>
      <vt:lpstr>Times New Roman</vt:lpstr>
      <vt:lpstr>CIRS-test</vt:lpstr>
      <vt:lpstr>Seasonal Variations of Titan’s Stratospheric Temperatures and Winds from Cassini/CIRS</vt:lpstr>
      <vt:lpstr>Final Coverage of CIRS Temperatures Mapping Observations: 138 nadir maps on 97 flybys    43 limb maps Covering LS = 293 (mid northern winter) to LS = 93 (northern summer solstice)</vt:lpstr>
      <vt:lpstr>CIRS Nadir Temperature Maps</vt:lpstr>
      <vt:lpstr>Time variation of northern temperatures</vt:lpstr>
      <vt:lpstr>Time variation of southern temperatures</vt:lpstr>
      <vt:lpstr>Time variation of near-equatorial temperatures</vt:lpstr>
      <vt:lpstr>Stratospheric Temperature Cross-sections (Nadir Maps)</vt:lpstr>
      <vt:lpstr>Stratospheric Winds (from Nadir Maps)</vt:lpstr>
      <vt:lpstr>Limb Temperature Maps</vt:lpstr>
      <vt:lpstr>Warm (200K) elevated north polar stratopause present during winter disappears soon after equinox.  In the middle stratosphere, gradual warming of polar and mid-latitudes, as seen in nadir maps.    </vt:lpstr>
      <vt:lpstr>Elevated stratopause appears after equinox.  Considerable variability in polar temperatures at p &lt; 0.1 mbar; warm polar stratopause appears  after equinox, disappears during mid-autumn, then reappears.</vt:lpstr>
      <vt:lpstr>Summary</vt:lpstr>
      <vt:lpstr>PowerPoint Presentation</vt:lpstr>
    </vt:vector>
  </TitlesOfParts>
  <Company>University of Maryland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Temporal Variations of Titan’s Stratospheric Thermal Structure 2004-2009</dc:title>
  <dc:creator>Richard Achterberg</dc:creator>
  <cp:lastModifiedBy>Richard Achterberg</cp:lastModifiedBy>
  <cp:revision>376</cp:revision>
  <dcterms:created xsi:type="dcterms:W3CDTF">2014-02-11T04:37:51Z</dcterms:created>
  <dcterms:modified xsi:type="dcterms:W3CDTF">2018-08-15T02:02:06Z</dcterms:modified>
</cp:coreProperties>
</file>