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3" r:id="rId1"/>
    <p:sldMasterId id="2147483863" r:id="rId2"/>
  </p:sldMasterIdLst>
  <p:notesMasterIdLst>
    <p:notesMasterId r:id="rId16"/>
  </p:notesMasterIdLst>
  <p:sldIdLst>
    <p:sldId id="288" r:id="rId3"/>
    <p:sldId id="258" r:id="rId4"/>
    <p:sldId id="287" r:id="rId5"/>
    <p:sldId id="283" r:id="rId6"/>
    <p:sldId id="277" r:id="rId7"/>
    <p:sldId id="290" r:id="rId8"/>
    <p:sldId id="281" r:id="rId9"/>
    <p:sldId id="289" r:id="rId10"/>
    <p:sldId id="291" r:id="rId11"/>
    <p:sldId id="286" r:id="rId12"/>
    <p:sldId id="285" r:id="rId13"/>
    <p:sldId id="284" r:id="rId14"/>
    <p:sldId id="275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22" autoAdjust="0"/>
    <p:restoredTop sz="94704"/>
  </p:normalViewPr>
  <p:slideViewPr>
    <p:cSldViewPr snapToGrid="0">
      <p:cViewPr varScale="1">
        <p:scale>
          <a:sx n="103" d="100"/>
          <a:sy n="103" d="100"/>
        </p:scale>
        <p:origin x="132" y="5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8" d="100"/>
          <a:sy n="98" d="100"/>
        </p:scale>
        <p:origin x="3534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6435"/>
          </a:xfrm>
          <a:prstGeom prst="rect">
            <a:avLst/>
          </a:prstGeom>
        </p:spPr>
        <p:txBody>
          <a:bodyPr vert="horz" lIns="93176" tIns="46588" rIns="93176" bIns="46588" rtlCol="0"/>
          <a:lstStyle>
            <a:lvl1pPr algn="r">
              <a:defRPr sz="1200"/>
            </a:lvl1pPr>
          </a:lstStyle>
          <a:p>
            <a:fld id="{FC654751-9900-4FCE-A239-3D770632B1E3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5963" y="1162050"/>
            <a:ext cx="5578475" cy="31384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6" tIns="46588" rIns="93176" bIns="4658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73893"/>
            <a:ext cx="5608320" cy="3660458"/>
          </a:xfrm>
          <a:prstGeom prst="rect">
            <a:avLst/>
          </a:prstGeom>
        </p:spPr>
        <p:txBody>
          <a:bodyPr vert="horz" lIns="93176" tIns="46588" rIns="93176" bIns="46588" rtlCol="0"/>
          <a:lstStyle/>
          <a:p>
            <a:r>
              <a:rPr lang="en-US" dirty="0" smtClean="0"/>
              <a:t>Edit Master </a:t>
            </a:r>
            <a:r>
              <a:rPr lang="en-US" dirty="0" err="1" smtClean="0"/>
              <a:t>t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There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are 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4-solar system objects contain N</a:t>
            </a:r>
            <a:r>
              <a:rPr lang="en-US" sz="1100" baseline="-25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-dominated atmospheres (Earth, Titan, Triton, Pluto) with N</a:t>
            </a:r>
            <a:r>
              <a:rPr lang="en-US" sz="1100" baseline="-25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dominated atmospheres from NH</a:t>
            </a:r>
            <a:r>
              <a:rPr lang="en-US" sz="1100" baseline="-25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CH</a:t>
            </a:r>
            <a:r>
              <a:rPr lang="en-US" sz="1100" baseline="-250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10:1 ratio in thermosphere (400-1400 km)</a:t>
            </a:r>
          </a:p>
          <a:p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b) Cassini UVIS (56-190 nm) Observe Titan dayglow and night glow by scanning from 560-1900A  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fov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=1.5 (2) 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mR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x 60mR FUV (.06 (.1) x 3.4 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deg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). Titan 2440 km=1 radii at 40,000 km or full diameter on length of slit at 80,000  km , H on pixel ~100,000 km and 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across disk about 775 observations in 126 fly-bys in 13 years (about 70 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-per year of 4-minutes to an hour typically scanning across disk by natural motion or slewing at few </a:t>
            </a:r>
            <a:r>
              <a:rPr lang="en-US" sz="1100" dirty="0" err="1" smtClean="0">
                <a:effectLst/>
                <a:latin typeface="Symbol" panose="05050102010706020507" pitchFamily="18" charset="2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100" dirty="0" err="1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/s mostly inside magnetosphere</a:t>
            </a:r>
            <a:endParaRPr lang="en-US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r>
              <a:rPr lang="en-US" dirty="0" err="1" smtClean="0"/>
              <a:t>ext</a:t>
            </a:r>
            <a:r>
              <a:rPr lang="en-US" dirty="0" smtClean="0"/>
              <a:t>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8"/>
            <a:ext cx="3037840" cy="466434"/>
          </a:xfrm>
          <a:prstGeom prst="rect">
            <a:avLst/>
          </a:prstGeom>
        </p:spPr>
        <p:txBody>
          <a:bodyPr vert="horz" lIns="93176" tIns="46588" rIns="93176" bIns="46588" rtlCol="0" anchor="b"/>
          <a:lstStyle>
            <a:lvl1pPr algn="r">
              <a:defRPr sz="1200"/>
            </a:lvl1pPr>
          </a:lstStyle>
          <a:p>
            <a:fld id="{5D416583-2E56-4F4B-B9C2-9ADBDDC087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3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US" sz="3200" kern="1200" baseline="-25000" smtClean="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31800" y="708025"/>
            <a:ext cx="6302375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aseline="0" dirty="0" smtClean="0"/>
              <a:t>4-Solar System Objects: Earth, Titan, Triton, Pluto</a:t>
            </a:r>
          </a:p>
          <a:p>
            <a:r>
              <a:rPr lang="en-US" baseline="0" dirty="0" smtClean="0"/>
              <a:t>126 flybys x 10000 scans per 4’=775 observations or about 70 </a:t>
            </a:r>
          </a:p>
          <a:p>
            <a:r>
              <a:rPr lang="en-US" baseline="0" dirty="0" smtClean="0"/>
              <a:t>Cassini UVIS: 2-channels, slit= 2mR x 60 </a:t>
            </a:r>
            <a:r>
              <a:rPr lang="en-US" baseline="0" dirty="0" err="1" smtClean="0"/>
              <a:t>mR</a:t>
            </a:r>
            <a:r>
              <a:rPr lang="en-US" baseline="0" dirty="0" smtClean="0"/>
              <a:t>(0.1 x 3 . 4 </a:t>
            </a:r>
            <a:r>
              <a:rPr lang="en-US" baseline="0" dirty="0" err="1" smtClean="0"/>
              <a:t>deg</a:t>
            </a:r>
            <a:r>
              <a:rPr lang="en-US" baseline="0" dirty="0" smtClean="0"/>
              <a:t>) 64 x 1024 pixels = 5A /pixel </a:t>
            </a:r>
          </a:p>
          <a:p>
            <a:r>
              <a:rPr lang="en-US" baseline="0" dirty="0" smtClean="0"/>
              <a:t>100,00km fill FOV full Titan Diameter night/day x H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60583">
              <a:defRPr/>
            </a:pPr>
            <a:fld id="{887F00E2-C1C4-4183-9497-CA8B7152CE8E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0583">
                <a:defRPr/>
              </a:pPr>
              <a:t>1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517582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first nightglow-closer </a:t>
            </a:r>
            <a:r>
              <a:rPr lang="en-US" baseline="0" dirty="0" err="1" smtClean="0"/>
              <a:t>thatn</a:t>
            </a:r>
            <a:r>
              <a:rPr lang="en-US" baseline="0" dirty="0" smtClean="0"/>
              <a:t> eclipse 16,000km vs 600,00 km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16583-2E56-4F4B-B9C2-9ADBDDC087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71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Dayglow and night glow from 14-150 </a:t>
            </a:r>
            <a:r>
              <a:rPr lang="en-US" baseline="0" dirty="0" err="1" smtClean="0"/>
              <a:t>deg</a:t>
            </a:r>
            <a:endParaRPr lang="en-US" baseline="0" dirty="0" smtClean="0"/>
          </a:p>
          <a:p>
            <a:r>
              <a:rPr lang="en-US" baseline="0" dirty="0" smtClean="0"/>
              <a:t>Chapman layer function fits intensity variation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16583-2E56-4F4B-B9C2-9ADBDDC087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6044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Titan Library content enable choice of best UV images 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16583-2E56-4F4B-B9C2-9ADBDDC0870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50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16583-2E56-4F4B-B9C2-9ADBDDC0870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3039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aseline="0" dirty="0" smtClean="0"/>
              <a:t>16 dayglow features vs 1 voyager</a:t>
            </a:r>
          </a:p>
          <a:p>
            <a:r>
              <a:rPr lang="en-US" sz="1100" baseline="0" dirty="0" smtClean="0"/>
              <a:t>N2 + H Ly-B =RV bands  EUV</a:t>
            </a:r>
          </a:p>
          <a:p>
            <a:r>
              <a:rPr lang="en-US" sz="1100" baseline="0" dirty="0" smtClean="0"/>
              <a:t>Not c’(0,0)=thick</a:t>
            </a:r>
          </a:p>
          <a:p>
            <a:r>
              <a:rPr lang="en-US" sz="1100" baseline="0" dirty="0" smtClean="0"/>
              <a:t>4-hr </a:t>
            </a:r>
            <a:r>
              <a:rPr lang="en-US" sz="1100" baseline="0" dirty="0" err="1" smtClean="0"/>
              <a:t>obs</a:t>
            </a:r>
            <a:r>
              <a:rPr lang="en-US" sz="1100" baseline="0" dirty="0" smtClean="0"/>
              <a:t>- no model </a:t>
            </a:r>
            <a:r>
              <a:rPr lang="en-US" sz="1100" baseline="0" dirty="0" err="1" smtClean="0"/>
              <a:t>tll</a:t>
            </a:r>
            <a:r>
              <a:rPr lang="en-US" sz="1100" baseline="0" dirty="0" smtClean="0"/>
              <a:t> Lab </a:t>
            </a:r>
          </a:p>
          <a:p>
            <a:r>
              <a:rPr lang="en-US" sz="1100" baseline="0" dirty="0" smtClean="0"/>
              <a:t>14 N-atoms per photon</a:t>
            </a:r>
            <a:endParaRPr lang="en-US" sz="1100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16583-2E56-4F4B-B9C2-9ADBDDC087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57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FUV =red haze (700km)+ ionosphere (1000 km)+ENA (exosphere=1400km)=escape at 1 eV of N-atoms –orbit @ ionized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14 fast atoms + PDI  (1eV)= chemistry of nitriles+ </a:t>
            </a:r>
            <a:r>
              <a:rPr lang="en-US" baseline="0" dirty="0" err="1" smtClean="0"/>
              <a:t>tholins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Study S/N at 100 km=stare</a:t>
            </a:r>
          </a:p>
          <a:p>
            <a:endParaRPr lang="en-US" baseline="0" dirty="0" smtClean="0"/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16583-2E56-4F4B-B9C2-9ADBDDC087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3383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800 km</a:t>
            </a:r>
          </a:p>
          <a:p>
            <a:r>
              <a:rPr lang="en-US" baseline="0" dirty="0" smtClean="0"/>
              <a:t>Bright source of UV in solar system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7F00E2-C1C4-4183-9497-CA8B7152CE8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846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800 </a:t>
            </a:r>
            <a:r>
              <a:rPr lang="en-US" baseline="0" dirty="0" err="1" smtClean="0"/>
              <a:t>kmStare</a:t>
            </a:r>
            <a:r>
              <a:rPr lang="en-US" baseline="0" dirty="0" smtClean="0"/>
              <a:t>=discovery VK bands</a:t>
            </a:r>
          </a:p>
          <a:p>
            <a:r>
              <a:rPr lang="en-US" baseline="0" dirty="0" smtClean="0"/>
              <a:t>Enable MLR and VPR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16583-2E56-4F4B-B9C2-9ADBDDC0870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2050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err="1" smtClean="0"/>
              <a:t>Kliore</a:t>
            </a:r>
            <a:r>
              <a:rPr lang="en-US" baseline="0" dirty="0" smtClean="0"/>
              <a:t> found  topside ionosphere by solar XUV</a:t>
            </a:r>
          </a:p>
          <a:p>
            <a:r>
              <a:rPr lang="en-US" baseline="0" dirty="0" smtClean="0"/>
              <a:t>Ion precipitation 27-4 MeV p, O</a:t>
            </a:r>
            <a:r>
              <a:rPr lang="en-US" baseline="30000" dirty="0" smtClean="0"/>
              <a:t>+ </a:t>
            </a:r>
            <a:r>
              <a:rPr lang="en-US" baseline="0" dirty="0" smtClean="0"/>
              <a:t>from </a:t>
            </a:r>
            <a:r>
              <a:rPr lang="en-US" baseline="0" dirty="0" err="1" smtClean="0"/>
              <a:t>MiMi</a:t>
            </a:r>
            <a:r>
              <a:rPr lang="en-US" baseline="0" dirty="0" smtClean="0"/>
              <a:t>(ion-neutral=lower ionosphere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1167">
              <a:defRPr/>
            </a:pPr>
            <a:fld id="{887F00E2-C1C4-4183-9497-CA8B7152CE8E}" type="slidenum">
              <a:rPr lang="en-US">
                <a:solidFill>
                  <a:prstClr val="black"/>
                </a:solidFill>
                <a:latin typeface="Calibri"/>
              </a:rPr>
              <a:pPr defTabSz="921167">
                <a:defRPr/>
              </a:pPr>
              <a:t>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8869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Two nighttime emission layers like earth aurora </a:t>
            </a:r>
          </a:p>
          <a:p>
            <a:r>
              <a:rPr lang="en-US" baseline="0" dirty="0" smtClean="0"/>
              <a:t>O</a:t>
            </a:r>
            <a:r>
              <a:rPr lang="en-US" baseline="30000" dirty="0" smtClean="0"/>
              <a:t>+ </a:t>
            </a:r>
            <a:r>
              <a:rPr lang="en-US" baseline="0" dirty="0" smtClean="0"/>
              <a:t>&amp; p cross field lines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16583-2E56-4F4B-B9C2-9ADBDDC087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65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-UV –visible emission on dark and visible below 800 km</a:t>
            </a:r>
          </a:p>
          <a:p>
            <a:r>
              <a:rPr lang="en-US" baseline="0" dirty="0" smtClean="0"/>
              <a:t>-Free of solar XUV</a:t>
            </a: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16583-2E56-4F4B-B9C2-9ADBDDC087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800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0375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86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1890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375129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48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63436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560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016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5809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10058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22400" y="4114800"/>
            <a:ext cx="10058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10A3A-26DE-4FA4-A939-0B1A89F17F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2375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1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1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18919-CC18-415A-B349-0A10D1B1E1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156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5977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2" y="6351"/>
            <a:ext cx="12187767" cy="6851650"/>
            <a:chOff x="0" y="4"/>
            <a:chExt cx="5758" cy="4316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0" y="1161"/>
              <a:ext cx="5758" cy="3159"/>
              <a:chOff x="0" y="1161"/>
              <a:chExt cx="5758" cy="3159"/>
            </a:xfrm>
          </p:grpSpPr>
          <p:sp>
            <p:nvSpPr>
              <p:cNvPr id="16" name="Freeform 4"/>
              <p:cNvSpPr>
                <a:spLocks/>
              </p:cNvSpPr>
              <p:nvPr/>
            </p:nvSpPr>
            <p:spPr bwMode="hidden">
              <a:xfrm>
                <a:off x="558" y="1161"/>
                <a:ext cx="5200" cy="3159"/>
              </a:xfrm>
              <a:custGeom>
                <a:avLst/>
                <a:gdLst/>
                <a:ahLst/>
                <a:cxnLst>
                  <a:cxn ang="0">
                    <a:pos x="0" y="3159"/>
                  </a:cxn>
                  <a:cxn ang="0">
                    <a:pos x="5184" y="3159"/>
                  </a:cxn>
                  <a:cxn ang="0">
                    <a:pos x="5184" y="0"/>
                  </a:cxn>
                  <a:cxn ang="0">
                    <a:pos x="0" y="0"/>
                  </a:cxn>
                  <a:cxn ang="0">
                    <a:pos x="0" y="3159"/>
                  </a:cxn>
                  <a:cxn ang="0">
                    <a:pos x="0" y="3159"/>
                  </a:cxn>
                </a:cxnLst>
                <a:rect l="0" t="0" r="r" b="b"/>
                <a:pathLst>
                  <a:path w="5184" h="3159">
                    <a:moveTo>
                      <a:pt x="0" y="3159"/>
                    </a:moveTo>
                    <a:lnTo>
                      <a:pt x="5184" y="3159"/>
                    </a:lnTo>
                    <a:lnTo>
                      <a:pt x="5184" y="0"/>
                    </a:lnTo>
                    <a:lnTo>
                      <a:pt x="0" y="0"/>
                    </a:lnTo>
                    <a:lnTo>
                      <a:pt x="0" y="3159"/>
                    </a:lnTo>
                    <a:lnTo>
                      <a:pt x="0" y="3159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7" name="Freeform 5"/>
              <p:cNvSpPr>
                <a:spLocks/>
              </p:cNvSpPr>
              <p:nvPr/>
            </p:nvSpPr>
            <p:spPr bwMode="hidden">
              <a:xfrm>
                <a:off x="0" y="1161"/>
                <a:ext cx="558" cy="315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159"/>
                  </a:cxn>
                  <a:cxn ang="0">
                    <a:pos x="556" y="3159"/>
                  </a:cxn>
                  <a:cxn ang="0">
                    <a:pos x="556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556" h="3159">
                    <a:moveTo>
                      <a:pt x="0" y="0"/>
                    </a:moveTo>
                    <a:lnTo>
                      <a:pt x="0" y="3159"/>
                    </a:lnTo>
                    <a:lnTo>
                      <a:pt x="556" y="3159"/>
                    </a:lnTo>
                    <a:lnTo>
                      <a:pt x="556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6" name="Freeform 6"/>
            <p:cNvSpPr>
              <a:spLocks/>
            </p:cNvSpPr>
            <p:nvPr/>
          </p:nvSpPr>
          <p:spPr bwMode="ltGray">
            <a:xfrm>
              <a:off x="552" y="951"/>
              <a:ext cx="12" cy="42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20"/>
                </a:cxn>
                <a:cxn ang="0">
                  <a:pos x="12" y="42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420">
                  <a:moveTo>
                    <a:pt x="0" y="0"/>
                  </a:moveTo>
                  <a:lnTo>
                    <a:pt x="0" y="420"/>
                  </a:lnTo>
                  <a:lnTo>
                    <a:pt x="12" y="42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50000">
                  <a:schemeClr val="hlink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ltGray">
            <a:xfrm>
              <a:off x="767" y="1155"/>
              <a:ext cx="252" cy="12"/>
            </a:xfrm>
            <a:custGeom>
              <a:avLst/>
              <a:gdLst/>
              <a:ahLst/>
              <a:cxnLst>
                <a:cxn ang="0">
                  <a:pos x="251" y="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251" y="0"/>
                </a:cxn>
              </a:cxnLst>
              <a:rect l="0" t="0" r="r" b="b"/>
              <a:pathLst>
                <a:path w="251" h="12">
                  <a:moveTo>
                    <a:pt x="251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25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ltGray">
            <a:xfrm>
              <a:off x="0" y="1155"/>
              <a:ext cx="351" cy="1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51" y="12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" h="12">
                  <a:moveTo>
                    <a:pt x="0" y="0"/>
                  </a:moveTo>
                  <a:lnTo>
                    <a:pt x="0" y="12"/>
                  </a:lnTo>
                  <a:lnTo>
                    <a:pt x="251" y="12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accent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348" y="4"/>
              <a:ext cx="5410" cy="4316"/>
              <a:chOff x="348" y="4"/>
              <a:chExt cx="5410" cy="4316"/>
            </a:xfrm>
          </p:grpSpPr>
          <p:sp>
            <p:nvSpPr>
              <p:cNvPr id="10" name="Freeform 10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1" name="Freeform 11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2" name="Freeform 12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3" name="Freeform 13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4" name="Freeform 14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15" name="Freeform 15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3024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1422400" y="1997077"/>
            <a:ext cx="9448800" cy="1431925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3025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22400" y="3886200"/>
            <a:ext cx="8534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8" name="Rectangle 1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9"/>
          <p:cNvSpPr>
            <a:spLocks noGrp="1" noChangeArrowheads="1"/>
          </p:cNvSpPr>
          <p:nvPr>
            <p:ph type="ftr" sz="quarter" idx="11"/>
          </p:nvPr>
        </p:nvSpPr>
        <p:spPr>
          <a:xfrm>
            <a:off x="44704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C8A15-5FE2-4B44-B693-845050E786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4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76408-67C9-490E-9913-4C7D6932D6C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50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CE989E-5E97-420C-8CD8-60A28B5FC4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444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1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53201" y="1981200"/>
            <a:ext cx="4927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D03B10-310B-4B42-A47D-86388781A6F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4176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3DEA0-1420-4E68-BA68-474B239D8D7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87871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FC146A-4322-4526-8DA3-3D3B39E3B00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9703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12098-0D06-42C8-9628-4F024B06CD6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0553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B65AA-4E80-4649-BE1E-0DDF8204502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0183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A68BA-E258-41A8-85A1-7642FA432E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4164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D7364F-08D4-4B3C-B808-F17363C8E16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73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366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6201" y="304800"/>
            <a:ext cx="2514601" cy="579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22401" y="304800"/>
            <a:ext cx="7340601" cy="579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FA246B-27F3-46AC-9BE7-EBF59ECDC46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4767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0" y="1981200"/>
            <a:ext cx="10058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22400" y="4114800"/>
            <a:ext cx="10058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F10A3A-26DE-4FA4-A939-0B1A89F17FF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213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22401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53201" y="1981200"/>
            <a:ext cx="4927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18919-CC18-415A-B349-0A10D1B1E17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2473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422400" y="304802"/>
            <a:ext cx="10058400" cy="14319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422401" y="1981200"/>
            <a:ext cx="4927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53201" y="1981200"/>
            <a:ext cx="4927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422401" y="4114800"/>
            <a:ext cx="4927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53201" y="4114800"/>
            <a:ext cx="4927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8A9BD-E583-480E-843B-6396ACCCD7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025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408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286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108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148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54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62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4BF19C5-3435-4018-8D95-8FC262031DB7}" type="datetimeFigureOut">
              <a:rPr lang="en-US" smtClean="0"/>
              <a:t>7/10/2018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4C87ACA-6488-4AE1-8DB7-B169002360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8403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  <p:sldLayoutId id="2147483855" r:id="rId12"/>
    <p:sldLayoutId id="2147483856" r:id="rId13"/>
    <p:sldLayoutId id="2147483857" r:id="rId14"/>
    <p:sldLayoutId id="2147483858" r:id="rId15"/>
    <p:sldLayoutId id="2147483859" r:id="rId16"/>
    <p:sldLayoutId id="2147483860" r:id="rId17"/>
    <p:sldLayoutId id="2147483861" r:id="rId18"/>
    <p:sldLayoutId id="2147483862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2" y="6351"/>
            <a:ext cx="12187767" cy="6851650"/>
            <a:chOff x="0" y="4"/>
            <a:chExt cx="5758" cy="4316"/>
          </a:xfrm>
        </p:grpSpPr>
        <p:sp>
          <p:nvSpPr>
            <p:cNvPr id="41987" name="Freeform 3"/>
            <p:cNvSpPr>
              <a:spLocks/>
            </p:cNvSpPr>
            <p:nvPr/>
          </p:nvSpPr>
          <p:spPr bwMode="hidden">
            <a:xfrm>
              <a:off x="558" y="1161"/>
              <a:ext cx="5200" cy="3159"/>
            </a:xfrm>
            <a:custGeom>
              <a:avLst/>
              <a:gdLst/>
              <a:ahLst/>
              <a:cxnLst>
                <a:cxn ang="0">
                  <a:pos x="0" y="3159"/>
                </a:cxn>
                <a:cxn ang="0">
                  <a:pos x="5184" y="3159"/>
                </a:cxn>
                <a:cxn ang="0">
                  <a:pos x="5184" y="0"/>
                </a:cxn>
                <a:cxn ang="0">
                  <a:pos x="0" y="0"/>
                </a:cxn>
                <a:cxn ang="0">
                  <a:pos x="0" y="3159"/>
                </a:cxn>
                <a:cxn ang="0">
                  <a:pos x="0" y="3159"/>
                </a:cxn>
              </a:cxnLst>
              <a:rect l="0" t="0" r="r" b="b"/>
              <a:pathLst>
                <a:path w="5184" h="3159">
                  <a:moveTo>
                    <a:pt x="0" y="3159"/>
                  </a:moveTo>
                  <a:lnTo>
                    <a:pt x="5184" y="3159"/>
                  </a:lnTo>
                  <a:lnTo>
                    <a:pt x="5184" y="0"/>
                  </a:lnTo>
                  <a:lnTo>
                    <a:pt x="0" y="0"/>
                  </a:lnTo>
                  <a:lnTo>
                    <a:pt x="0" y="3159"/>
                  </a:lnTo>
                  <a:lnTo>
                    <a:pt x="0" y="315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41988" name="Freeform 4"/>
            <p:cNvSpPr>
              <a:spLocks/>
            </p:cNvSpPr>
            <p:nvPr/>
          </p:nvSpPr>
          <p:spPr bwMode="hidden">
            <a:xfrm>
              <a:off x="0" y="1161"/>
              <a:ext cx="558" cy="315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3159"/>
                </a:cxn>
                <a:cxn ang="0">
                  <a:pos x="556" y="3159"/>
                </a:cxn>
                <a:cxn ang="0">
                  <a:pos x="55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56" h="3159">
                  <a:moveTo>
                    <a:pt x="0" y="0"/>
                  </a:moveTo>
                  <a:lnTo>
                    <a:pt x="0" y="3159"/>
                  </a:lnTo>
                  <a:lnTo>
                    <a:pt x="556" y="3159"/>
                  </a:lnTo>
                  <a:lnTo>
                    <a:pt x="55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00">
                <a:solidFill>
                  <a:srgbClr val="FFFFFF"/>
                </a:solidFill>
              </a:endParaRPr>
            </a:p>
          </p:txBody>
        </p:sp>
        <p:grpSp>
          <p:nvGrpSpPr>
            <p:cNvPr id="1034" name="Group 5"/>
            <p:cNvGrpSpPr>
              <a:grpSpLocks/>
            </p:cNvGrpSpPr>
            <p:nvPr userDrawn="1"/>
          </p:nvGrpSpPr>
          <p:grpSpPr bwMode="auto">
            <a:xfrm>
              <a:off x="0" y="4"/>
              <a:ext cx="5758" cy="4316"/>
              <a:chOff x="0" y="4"/>
              <a:chExt cx="5758" cy="4316"/>
            </a:xfrm>
          </p:grpSpPr>
          <p:sp>
            <p:nvSpPr>
              <p:cNvPr id="41990" name="Freeform 6"/>
              <p:cNvSpPr>
                <a:spLocks/>
              </p:cNvSpPr>
              <p:nvPr/>
            </p:nvSpPr>
            <p:spPr bwMode="ltGray">
              <a:xfrm>
                <a:off x="552" y="4"/>
                <a:ext cx="12" cy="69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695"/>
                  </a:cxn>
                  <a:cxn ang="0">
                    <a:pos x="12" y="695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695">
                    <a:moveTo>
                      <a:pt x="12" y="0"/>
                    </a:moveTo>
                    <a:lnTo>
                      <a:pt x="0" y="0"/>
                    </a:lnTo>
                    <a:lnTo>
                      <a:pt x="0" y="695"/>
                    </a:lnTo>
                    <a:lnTo>
                      <a:pt x="12" y="695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991" name="Freeform 7"/>
              <p:cNvSpPr>
                <a:spLocks/>
              </p:cNvSpPr>
              <p:nvPr/>
            </p:nvSpPr>
            <p:spPr bwMode="ltGray">
              <a:xfrm>
                <a:off x="552" y="1623"/>
                <a:ext cx="12" cy="2697"/>
              </a:xfrm>
              <a:custGeom>
                <a:avLst/>
                <a:gdLst/>
                <a:ahLst/>
                <a:cxnLst>
                  <a:cxn ang="0">
                    <a:pos x="0" y="2697"/>
                  </a:cxn>
                  <a:cxn ang="0">
                    <a:pos x="12" y="2697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697"/>
                  </a:cxn>
                  <a:cxn ang="0">
                    <a:pos x="0" y="2697"/>
                  </a:cxn>
                </a:cxnLst>
                <a:rect l="0" t="0" r="r" b="b"/>
                <a:pathLst>
                  <a:path w="12" h="2697">
                    <a:moveTo>
                      <a:pt x="0" y="2697"/>
                    </a:moveTo>
                    <a:lnTo>
                      <a:pt x="12" y="2697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697"/>
                    </a:lnTo>
                    <a:lnTo>
                      <a:pt x="0" y="2697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992" name="Freeform 8"/>
              <p:cNvSpPr>
                <a:spLocks/>
              </p:cNvSpPr>
              <p:nvPr/>
            </p:nvSpPr>
            <p:spPr bwMode="ltGray">
              <a:xfrm>
                <a:off x="1019" y="1155"/>
                <a:ext cx="4739" cy="12"/>
              </a:xfrm>
              <a:custGeom>
                <a:avLst/>
                <a:gdLst/>
                <a:ahLst/>
                <a:cxnLst>
                  <a:cxn ang="0">
                    <a:pos x="4724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4724" y="12"/>
                  </a:cxn>
                  <a:cxn ang="0">
                    <a:pos x="4724" y="0"/>
                  </a:cxn>
                  <a:cxn ang="0">
                    <a:pos x="4724" y="0"/>
                  </a:cxn>
                </a:cxnLst>
                <a:rect l="0" t="0" r="r" b="b"/>
                <a:pathLst>
                  <a:path w="4724" h="12">
                    <a:moveTo>
                      <a:pt x="4724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4724" y="12"/>
                    </a:lnTo>
                    <a:lnTo>
                      <a:pt x="4724" y="0"/>
                    </a:lnTo>
                    <a:lnTo>
                      <a:pt x="47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993" name="Freeform 9"/>
              <p:cNvSpPr>
                <a:spLocks/>
              </p:cNvSpPr>
              <p:nvPr/>
            </p:nvSpPr>
            <p:spPr bwMode="ltGray">
              <a:xfrm>
                <a:off x="552" y="1371"/>
                <a:ext cx="12" cy="252"/>
              </a:xfrm>
              <a:custGeom>
                <a:avLst/>
                <a:gdLst/>
                <a:ahLst/>
                <a:cxnLst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0" y="252"/>
                  </a:cxn>
                </a:cxnLst>
                <a:rect l="0" t="0" r="r" b="b"/>
                <a:pathLst>
                  <a:path w="12" h="252">
                    <a:moveTo>
                      <a:pt x="0" y="252"/>
                    </a:moveTo>
                    <a:lnTo>
                      <a:pt x="12" y="252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252"/>
                    </a:lnTo>
                    <a:lnTo>
                      <a:pt x="0" y="25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994" name="Freeform 10"/>
              <p:cNvSpPr>
                <a:spLocks/>
              </p:cNvSpPr>
              <p:nvPr/>
            </p:nvSpPr>
            <p:spPr bwMode="ltGray">
              <a:xfrm>
                <a:off x="552" y="699"/>
                <a:ext cx="12" cy="252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0" y="0"/>
                  </a:cxn>
                  <a:cxn ang="0">
                    <a:pos x="0" y="252"/>
                  </a:cxn>
                  <a:cxn ang="0">
                    <a:pos x="12" y="252"/>
                  </a:cxn>
                  <a:cxn ang="0">
                    <a:pos x="12" y="0"/>
                  </a:cxn>
                  <a:cxn ang="0">
                    <a:pos x="12" y="0"/>
                  </a:cxn>
                </a:cxnLst>
                <a:rect l="0" t="0" r="r" b="b"/>
                <a:pathLst>
                  <a:path w="12" h="252">
                    <a:moveTo>
                      <a:pt x="12" y="0"/>
                    </a:moveTo>
                    <a:lnTo>
                      <a:pt x="0" y="0"/>
                    </a:lnTo>
                    <a:lnTo>
                      <a:pt x="0" y="252"/>
                    </a:lnTo>
                    <a:lnTo>
                      <a:pt x="12" y="252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995" name="Freeform 11"/>
              <p:cNvSpPr>
                <a:spLocks/>
              </p:cNvSpPr>
              <p:nvPr/>
            </p:nvSpPr>
            <p:spPr bwMode="ltGray">
              <a:xfrm>
                <a:off x="552" y="951"/>
                <a:ext cx="12" cy="42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420"/>
                  </a:cxn>
                  <a:cxn ang="0">
                    <a:pos x="12" y="42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12" h="420">
                    <a:moveTo>
                      <a:pt x="0" y="0"/>
                    </a:moveTo>
                    <a:lnTo>
                      <a:pt x="0" y="420"/>
                    </a:lnTo>
                    <a:lnTo>
                      <a:pt x="12" y="42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996" name="Freeform 12"/>
              <p:cNvSpPr>
                <a:spLocks/>
              </p:cNvSpPr>
              <p:nvPr/>
            </p:nvSpPr>
            <p:spPr bwMode="ltGray">
              <a:xfrm>
                <a:off x="0" y="1155"/>
                <a:ext cx="351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51" h="12">
                    <a:moveTo>
                      <a:pt x="0" y="0"/>
                    </a:move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997" name="Freeform 13"/>
              <p:cNvSpPr>
                <a:spLocks/>
              </p:cNvSpPr>
              <p:nvPr/>
            </p:nvSpPr>
            <p:spPr bwMode="ltGray">
              <a:xfrm>
                <a:off x="767" y="1155"/>
                <a:ext cx="252" cy="12"/>
              </a:xfrm>
              <a:custGeom>
                <a:avLst/>
                <a:gdLst/>
                <a:ahLst/>
                <a:cxnLst>
                  <a:cxn ang="0">
                    <a:pos x="251" y="0"/>
                  </a:cxn>
                  <a:cxn ang="0">
                    <a:pos x="0" y="0"/>
                  </a:cxn>
                  <a:cxn ang="0">
                    <a:pos x="0" y="12"/>
                  </a:cxn>
                  <a:cxn ang="0">
                    <a:pos x="251" y="12"/>
                  </a:cxn>
                  <a:cxn ang="0">
                    <a:pos x="251" y="0"/>
                  </a:cxn>
                  <a:cxn ang="0">
                    <a:pos x="251" y="0"/>
                  </a:cxn>
                </a:cxnLst>
                <a:rect l="0" t="0" r="r" b="b"/>
                <a:pathLst>
                  <a:path w="251" h="12">
                    <a:moveTo>
                      <a:pt x="251" y="0"/>
                    </a:moveTo>
                    <a:lnTo>
                      <a:pt x="0" y="0"/>
                    </a:lnTo>
                    <a:lnTo>
                      <a:pt x="0" y="12"/>
                    </a:lnTo>
                    <a:lnTo>
                      <a:pt x="251" y="12"/>
                    </a:lnTo>
                    <a:lnTo>
                      <a:pt x="251" y="0"/>
                    </a:lnTo>
                    <a:lnTo>
                      <a:pt x="251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100000">
                    <a:schemeClr val="bg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41998" name="Freeform 14"/>
              <p:cNvSpPr>
                <a:spLocks/>
              </p:cNvSpPr>
              <p:nvPr/>
            </p:nvSpPr>
            <p:spPr bwMode="ltGray">
              <a:xfrm>
                <a:off x="348" y="1155"/>
                <a:ext cx="419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2"/>
                  </a:cxn>
                  <a:cxn ang="0">
                    <a:pos x="418" y="12"/>
                  </a:cxn>
                  <a:cxn ang="0">
                    <a:pos x="418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418" h="12">
                    <a:moveTo>
                      <a:pt x="0" y="0"/>
                    </a:moveTo>
                    <a:lnTo>
                      <a:pt x="0" y="12"/>
                    </a:lnTo>
                    <a:lnTo>
                      <a:pt x="418" y="12"/>
                    </a:lnTo>
                    <a:lnTo>
                      <a:pt x="418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accent2"/>
                  </a:gs>
                  <a:gs pos="50000">
                    <a:schemeClr val="hlink"/>
                  </a:gs>
                  <a:gs pos="100000">
                    <a:schemeClr val="accent2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80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41999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1422400" y="304802"/>
            <a:ext cx="1005840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2000" name="Rectangle 1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22400" y="1981200"/>
            <a:ext cx="10058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001" name="Rectangle 1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22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00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00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9408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EEBB9E-8894-4DE4-B164-07C1DCFA33FE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2894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  <p:sldLayoutId id="2147483876" r:id="rId13"/>
    <p:sldLayoutId id="214748387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4"/><Relationship Id="rId7" Type="http://schemas.openxmlformats.org/officeDocument/2006/relationships/image" Target="../media/image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5.png"/><Relationship Id="rId4" Type="http://schemas.openxmlformats.org/officeDocument/2006/relationships/video" Target="../media/media2.mp4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381000"/>
            <a:ext cx="8458200" cy="11811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3500" dirty="0"/>
              <a:t/>
            </a:r>
            <a:br>
              <a:rPr lang="en-US" sz="3500" dirty="0"/>
            </a:br>
            <a:r>
              <a:rPr lang="en-US" sz="3500" dirty="0"/>
              <a:t/>
            </a:r>
            <a:br>
              <a:rPr lang="en-US" sz="3500" dirty="0"/>
            </a:br>
            <a:r>
              <a:rPr lang="en-US" sz="3500" dirty="0"/>
              <a:t/>
            </a:r>
            <a:br>
              <a:rPr lang="en-US" sz="3500" dirty="0"/>
            </a:br>
            <a:r>
              <a:rPr lang="en-US" b="1" cap="small" dirty="0"/>
              <a:t>Cassini UVIS Observations of Titan Airglow</a:t>
            </a:r>
            <a:r>
              <a:rPr lang="en-US" dirty="0"/>
              <a:t/>
            </a:r>
            <a:br>
              <a:rPr lang="en-US" dirty="0"/>
            </a:br>
            <a:r>
              <a:rPr lang="en-US" sz="3500" dirty="0"/>
              <a:t/>
            </a:r>
            <a:br>
              <a:rPr lang="en-US" sz="3500" dirty="0"/>
            </a:br>
            <a:r>
              <a:rPr lang="en-US" sz="3500" dirty="0"/>
              <a:t/>
            </a:r>
            <a:br>
              <a:rPr lang="en-US" sz="3500" dirty="0"/>
            </a:br>
            <a:r>
              <a:rPr lang="en-US" sz="3600" dirty="0"/>
              <a:t/>
            </a:r>
            <a:br>
              <a:rPr lang="en-US" sz="3600" dirty="0"/>
            </a:br>
            <a:endParaRPr lang="en-US" sz="3500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9639300" y="2971800"/>
            <a:ext cx="2552700" cy="2667000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endParaRPr lang="en-US" sz="6400" b="1" dirty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6400" b="1" dirty="0" smtClean="0"/>
              <a:t>JOSEPH AJELLO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6400" b="1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6400" b="1" dirty="0" smtClean="0"/>
              <a:t>EMILIE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6400" b="1" dirty="0" smtClean="0"/>
              <a:t>ROYER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6400" b="1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6400" b="1" dirty="0" smtClean="0"/>
              <a:t>LASP CASSINI TEAM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6400" b="1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6400" b="1" dirty="0" smtClean="0"/>
              <a:t>MIKE STEVENS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6400" b="1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6400" b="1" dirty="0" smtClean="0"/>
              <a:t>SCOTT EVANS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6400" b="1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6400" b="1" dirty="0" smtClean="0"/>
              <a:t>CHARLES MALONE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6400" b="1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6400" b="1" dirty="0" smtClean="0"/>
              <a:t>JC GERARD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6400" b="1" dirty="0" smtClean="0"/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sz="6400" b="1" dirty="0" smtClean="0"/>
              <a:t>THOMAS CRAVENS</a:t>
            </a:r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40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40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40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40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6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6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8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800" b="1" dirty="0"/>
          </a:p>
          <a:p>
            <a:pPr marL="0" indent="0">
              <a:lnSpc>
                <a:spcPct val="80000"/>
              </a:lnSpc>
              <a:buNone/>
              <a:defRPr/>
            </a:pPr>
            <a:endParaRPr lang="en-US" sz="1800" dirty="0"/>
          </a:p>
        </p:txBody>
      </p:sp>
      <p:sp>
        <p:nvSpPr>
          <p:cNvPr id="3076" name="WordArt 5"/>
          <p:cNvSpPr>
            <a:spLocks noChangeArrowheads="1" noChangeShapeType="1" noTextEdit="1"/>
          </p:cNvSpPr>
          <p:nvPr/>
        </p:nvSpPr>
        <p:spPr bwMode="auto">
          <a:xfrm>
            <a:off x="3200400" y="6019801"/>
            <a:ext cx="2438400" cy="50006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+mn-ea"/>
                <a:cs typeface="+mn-cs"/>
              </a:rPr>
              <a:t>Cassini Symposium </a:t>
            </a:r>
            <a:r>
              <a:rPr kumimoji="0" lang="en-US" sz="1800" b="0" i="0" u="none" strike="noStrike" kern="10" cap="none" spc="0" normalizeH="0" baseline="0" noProof="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+mn-ea"/>
                <a:cs typeface="+mn-cs"/>
              </a:rPr>
              <a:t>: </a:t>
            </a:r>
            <a:r>
              <a:rPr kumimoji="0" lang="en-US" sz="1800" b="0" i="0" u="none" strike="noStrike" kern="10" cap="none" spc="0" normalizeH="0" baseline="0" noProof="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effectLst/>
                <a:uLnTx/>
                <a:uFillTx/>
                <a:latin typeface="Impact"/>
                <a:ea typeface="+mn-ea"/>
                <a:cs typeface="+mn-cs"/>
              </a:rPr>
              <a:t>August 2018</a:t>
            </a:r>
            <a:endParaRPr kumimoji="0" lang="en-US" sz="1800" b="0" i="0" u="none" strike="noStrike" kern="10" cap="none" spc="0" normalizeH="0" baseline="0" noProof="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effectLst/>
              <a:uLnTx/>
              <a:uFillTx/>
              <a:latin typeface="Impact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05" y="931209"/>
            <a:ext cx="4625789" cy="489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5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04802"/>
            <a:ext cx="8686800" cy="1431925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200" i="1" dirty="0"/>
              <a:t>The Close-Cassini EUVS </a:t>
            </a:r>
            <a:r>
              <a:rPr lang="en-GB" sz="3200" i="1" dirty="0" err="1"/>
              <a:t>darkside</a:t>
            </a:r>
            <a:r>
              <a:rPr lang="en-GB" sz="3200" i="1" dirty="0"/>
              <a:t> Limb plasma impact spectrum Close -</a:t>
            </a:r>
            <a:r>
              <a:rPr lang="en-GB" sz="3200" i="1" dirty="0" smtClean="0"/>
              <a:t>Approach </a:t>
            </a:r>
            <a:r>
              <a:rPr lang="en-GB" sz="3200" i="1" dirty="0"/>
              <a:t/>
            </a:r>
            <a:br>
              <a:rPr lang="en-GB" sz="3200" i="1" dirty="0"/>
            </a:br>
            <a:endParaRPr lang="en-US" sz="1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37" y="2062954"/>
            <a:ext cx="4535438" cy="3614738"/>
          </a:xfrm>
        </p:spPr>
      </p:pic>
      <p:sp>
        <p:nvSpPr>
          <p:cNvPr id="5" name="TextBox 4"/>
          <p:cNvSpPr txBox="1"/>
          <p:nvPr/>
        </p:nvSpPr>
        <p:spPr>
          <a:xfrm>
            <a:off x="7964244" y="1645920"/>
            <a:ext cx="302379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Date= May 7, 2009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SZA= 124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deg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C/A =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16,000km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b="1" dirty="0" smtClean="0">
                <a:solidFill>
                  <a:prstClr val="white"/>
                </a:solidFill>
                <a:latin typeface="Century Gothic" panose="020B0502020202020204"/>
              </a:rPr>
              <a:t>Surface to 1000 </a:t>
            </a:r>
            <a:r>
              <a:rPr lang="en-US" sz="2000" b="1" dirty="0" smtClean="0">
                <a:solidFill>
                  <a:prstClr val="white"/>
                </a:solidFill>
                <a:latin typeface="Century Gothic" panose="020B0502020202020204"/>
              </a:rPr>
              <a:t>km.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Compare to lab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spectrum and dayglow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(10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%).</a:t>
            </a:r>
            <a:endParaRPr lang="en-US" sz="2000" b="1" dirty="0">
              <a:solidFill>
                <a:prstClr val="white"/>
              </a:solidFill>
              <a:latin typeface="Century Gothic" panose="020B050202020202020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7206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894" y="412156"/>
            <a:ext cx="10018424" cy="1507067"/>
          </a:xfrm>
        </p:spPr>
        <p:txBody>
          <a:bodyPr/>
          <a:lstStyle/>
          <a:p>
            <a:pPr algn="ctr"/>
            <a:r>
              <a:rPr lang="en-US" sz="2800" dirty="0"/>
              <a:t>Titan Dayglow EUV Intensities on Saturn Orbit 181 </a:t>
            </a:r>
            <a:r>
              <a:rPr lang="en-US" sz="2800" dirty="0" smtClean="0"/>
              <a:t>vary SZA (COS </a:t>
            </a:r>
            <a:r>
              <a:rPr lang="en-US" sz="2800" dirty="0" err="1" smtClean="0"/>
              <a:t>sza</a:t>
            </a:r>
            <a:r>
              <a:rPr lang="en-US" sz="2800" dirty="0" smtClean="0"/>
              <a:t>)from 14-120 </a:t>
            </a:r>
            <a:r>
              <a:rPr lang="en-US" sz="2800" dirty="0" err="1" smtClean="0"/>
              <a:t>deg</a:t>
            </a:r>
            <a:r>
              <a:rPr lang="en-US" sz="2800" dirty="0" smtClean="0"/>
              <a:t> Chapman </a:t>
            </a:r>
            <a:r>
              <a:rPr lang="en-US" sz="2800" dirty="0"/>
              <a:t>Layer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97" y="1885163"/>
            <a:ext cx="5929745" cy="4075176"/>
          </a:xfrm>
          <a:prstGeom prst="rect">
            <a:avLst/>
          </a:prstGeom>
        </p:spPr>
      </p:pic>
      <p:pic>
        <p:nvPicPr>
          <p:cNvPr id="5" name="Content Placeholder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1244" y="1919222"/>
            <a:ext cx="5427518" cy="400705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18" y="0"/>
            <a:ext cx="11828318" cy="820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41760" y="6171706"/>
            <a:ext cx="10633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Strongest contribution to dayglow from solar XUV; Nightglow 10%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of </a:t>
            </a: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dayglow.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14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483" y="-31173"/>
            <a:ext cx="3470986" cy="5420137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83" y="963452"/>
            <a:ext cx="2218147" cy="5308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93809" y="1238003"/>
            <a:ext cx="2398712" cy="3643745"/>
          </a:xfrm>
        </p:spPr>
        <p:txBody>
          <a:bodyPr>
            <a:normAutofit fontScale="47500" lnSpcReduction="20000"/>
          </a:bodyPr>
          <a:lstStyle/>
          <a:p>
            <a:endParaRPr lang="en-US" sz="2800" dirty="0" smtClean="0"/>
          </a:p>
          <a:p>
            <a:endParaRPr lang="en-US" sz="2800" dirty="0"/>
          </a:p>
          <a:p>
            <a:endParaRPr lang="en-US" sz="2800" dirty="0" smtClean="0"/>
          </a:p>
          <a:p>
            <a:r>
              <a:rPr lang="en-US" sz="4600" dirty="0"/>
              <a:t>T</a:t>
            </a:r>
            <a:r>
              <a:rPr lang="en-US" sz="4600" dirty="0" smtClean="0"/>
              <a:t>otal </a:t>
            </a:r>
            <a:r>
              <a:rPr lang="en-US" sz="4600" dirty="0"/>
              <a:t>number </a:t>
            </a:r>
            <a:r>
              <a:rPr lang="en-US" sz="4600" dirty="0" smtClean="0"/>
              <a:t>of Titan observations 9499 = 775 Data-Cubes –consecutive observations e.g. 149.3 nm &amp; H </a:t>
            </a:r>
            <a:r>
              <a:rPr lang="en-US" sz="4600" dirty="0" smtClean="0"/>
              <a:t>Ly-</a:t>
            </a:r>
            <a:r>
              <a:rPr lang="en-US" sz="4600" dirty="0" smtClean="0">
                <a:latin typeface="SWGrekc" panose="00000400000000000000" pitchFamily="2" charset="0"/>
              </a:rPr>
              <a:t>a.</a:t>
            </a:r>
            <a:endParaRPr lang="en-US" sz="4600" dirty="0"/>
          </a:p>
        </p:txBody>
      </p:sp>
      <p:sp>
        <p:nvSpPr>
          <p:cNvPr id="7" name="TextBox 6"/>
          <p:cNvSpPr txBox="1"/>
          <p:nvPr/>
        </p:nvSpPr>
        <p:spPr>
          <a:xfrm>
            <a:off x="4949536" y="221021"/>
            <a:ext cx="12256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THE TITAN LIBRARY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440" y="1775460"/>
            <a:ext cx="2804160" cy="32537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74031" y="40122"/>
            <a:ext cx="2704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FUV 2009 DOY141 </a:t>
            </a:r>
          </a:p>
          <a:p>
            <a:r>
              <a:rPr lang="en-US" dirty="0" smtClean="0"/>
              <a:t>93 -4’ Observations</a:t>
            </a:r>
          </a:p>
          <a:p>
            <a:r>
              <a:rPr lang="en-US" dirty="0" smtClean="0"/>
              <a:t>In  14-UV N</a:t>
            </a:r>
            <a:r>
              <a:rPr lang="en-US" baseline="-25000" dirty="0" smtClean="0"/>
              <a:t>2</a:t>
            </a:r>
            <a:r>
              <a:rPr lang="en-US" dirty="0" smtClean="0"/>
              <a:t> emissions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86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013" y="-1270380"/>
            <a:ext cx="9134728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Uvis</a:t>
            </a:r>
            <a:r>
              <a:rPr lang="en-US" dirty="0" smtClean="0"/>
              <a:t> (5Å </a:t>
            </a:r>
            <a:r>
              <a:rPr lang="en-US" dirty="0" err="1" smtClean="0"/>
              <a:t>fwhm</a:t>
            </a:r>
            <a:r>
              <a:rPr lang="en-US" dirty="0" smtClean="0"/>
              <a:t>)  results FOR 13 –YEARS OF OBSERVING TITAN – </a:t>
            </a:r>
            <a:r>
              <a:rPr lang="en-US" cap="none" dirty="0" smtClean="0"/>
              <a:t>vs</a:t>
            </a:r>
            <a:r>
              <a:rPr lang="en-US" dirty="0" smtClean="0"/>
              <a:t> v1 (30 Å </a:t>
            </a:r>
            <a:r>
              <a:rPr lang="en-US" dirty="0" err="1" smtClean="0"/>
              <a:t>fwhm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956" y="2747891"/>
            <a:ext cx="6345964" cy="2654689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D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ayglow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emissions are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factor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of ten brighter than the nightglow and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excited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by solar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photoelectrons.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Energy from PEs in  day-from Magnetosphere ions p, O</a:t>
            </a:r>
            <a:r>
              <a:rPr lang="en-US" sz="7200" baseline="300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+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) in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night.</a:t>
            </a:r>
            <a:endParaRPr lang="en-US" sz="7200" dirty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  <a:p>
            <a:pPr marL="0" indent="0">
              <a:buNone/>
            </a:pPr>
            <a:endParaRPr lang="en-US" sz="7200" dirty="0">
              <a:ln>
                <a:solidFill>
                  <a:schemeClr val="accent2">
                    <a:lumMod val="75000"/>
                  </a:schemeClr>
                </a:solidFill>
              </a:ln>
              <a:effectLst/>
            </a:endParaRPr>
          </a:p>
          <a:p>
            <a:pPr marL="0" indent="0">
              <a:buNone/>
            </a:pP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UV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day-night signature of N</a:t>
            </a:r>
            <a:r>
              <a:rPr lang="en-US" sz="7200" baseline="-250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2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 and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N-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dissociation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products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( =&gt;14 fast-N-atoms/photon) =source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of the lower atmospheric haze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, surface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composition,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ionosphere and exosphere escape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and N - ENA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</a:rPr>
              <a:t>. </a:t>
            </a:r>
            <a:endParaRPr lang="en-US" sz="7200" dirty="0" smtClean="0">
              <a:ln>
                <a:solidFill>
                  <a:schemeClr val="accent2">
                    <a:lumMod val="75000"/>
                  </a:schemeClr>
                </a:solidFill>
              </a:ln>
            </a:endParaRPr>
          </a:p>
          <a:p>
            <a:pPr marL="0" indent="0">
              <a:buNone/>
            </a:pPr>
            <a:endParaRPr lang="en-US" sz="7200" dirty="0">
              <a:ln>
                <a:solidFill>
                  <a:schemeClr val="accent2">
                    <a:lumMod val="75000"/>
                  </a:schemeClr>
                </a:solidFill>
              </a:ln>
              <a:effectLst/>
            </a:endParaRPr>
          </a:p>
          <a:p>
            <a:pPr marL="0" indent="0">
              <a:buNone/>
            </a:pP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100 Titan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UVIS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observations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with UV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airglow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analyzed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to date over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solar cycle (13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year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mission) , total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of ~5000 pairs of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EUV/FUV;  A total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of 9499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observations (775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by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Data-Cubes) solar cycle available </a:t>
            </a:r>
            <a:r>
              <a:rPr lang="en-US" sz="7200" dirty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in </a:t>
            </a:r>
            <a:r>
              <a:rPr lang="en-US" sz="7200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PDS.</a:t>
            </a:r>
            <a:endParaRPr lang="en-US" sz="7200" dirty="0" smtClean="0">
              <a:ln>
                <a:solidFill>
                  <a:schemeClr val="accent2">
                    <a:lumMod val="75000"/>
                  </a:schemeClr>
                </a:solidFill>
              </a:ln>
              <a:effectLst/>
            </a:endParaRPr>
          </a:p>
          <a:p>
            <a:pPr marL="0" indent="0">
              <a:buNone/>
            </a:pPr>
            <a:endParaRPr lang="en-US" sz="7200" dirty="0">
              <a:ln>
                <a:solidFill>
                  <a:schemeClr val="accent2">
                    <a:lumMod val="75000"/>
                  </a:schemeClr>
                </a:solidFill>
              </a:ln>
              <a:effectLst/>
            </a:endParaRPr>
          </a:p>
          <a:p>
            <a:pPr marL="0" indent="0">
              <a:buNone/>
            </a:pPr>
            <a:endParaRPr lang="en-US" dirty="0">
              <a:ln>
                <a:solidFill>
                  <a:schemeClr val="accent2">
                    <a:lumMod val="75000"/>
                  </a:schemeClr>
                </a:solidFill>
              </a:ln>
              <a:effectLst/>
            </a:endParaRPr>
          </a:p>
          <a:p>
            <a:pPr marL="0" indent="0">
              <a:buNone/>
            </a:pPr>
            <a:r>
              <a:rPr lang="en-US" dirty="0" smtClean="0">
                <a:ln>
                  <a:solidFill>
                    <a:schemeClr val="accent2">
                      <a:lumMod val="75000"/>
                    </a:schemeClr>
                  </a:solidFill>
                </a:ln>
                <a:effectLst/>
              </a:rPr>
              <a:t> </a:t>
            </a:r>
          </a:p>
          <a:p>
            <a:pPr marL="0" indent="0">
              <a:buNone/>
            </a:pPr>
            <a:endParaRPr lang="en-US" dirty="0">
              <a:ln>
                <a:solidFill>
                  <a:schemeClr val="accent2">
                    <a:lumMod val="75000"/>
                  </a:schemeClr>
                </a:solidFill>
              </a:ln>
              <a:effectLst/>
            </a:endParaRPr>
          </a:p>
          <a:p>
            <a:pPr marL="0" indent="0">
              <a:buNone/>
            </a:pPr>
            <a:endParaRPr lang="en-US" dirty="0" smtClean="0">
              <a:ln>
                <a:solidFill>
                  <a:schemeClr val="accent2">
                    <a:lumMod val="75000"/>
                  </a:schemeClr>
                </a:solidFill>
              </a:ln>
              <a:effectLst/>
            </a:endParaRP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31042" y="899160"/>
            <a:ext cx="3710940" cy="4297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5" name="Content Placeholder 7" descr="TITAN_voyager_uvi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12380" y="1573306"/>
            <a:ext cx="4406711" cy="485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1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0" y="30480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Outline</a:t>
            </a:r>
          </a:p>
        </p:txBody>
      </p:sp>
      <p:sp>
        <p:nvSpPr>
          <p:cNvPr id="4" name="Rectangle 3"/>
          <p:cNvSpPr/>
          <p:nvPr/>
        </p:nvSpPr>
        <p:spPr>
          <a:xfrm>
            <a:off x="1418564" y="1100699"/>
            <a:ext cx="8839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MAIN Point: Two main sources of N</a:t>
            </a:r>
            <a:r>
              <a:rPr lang="en-US" sz="2400" b="1" baseline="-25000" dirty="0"/>
              <a:t>2</a:t>
            </a:r>
            <a:r>
              <a:rPr lang="en-US" sz="2400" b="1" dirty="0"/>
              <a:t> airglow: 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1) solar </a:t>
            </a:r>
            <a:r>
              <a:rPr lang="en-US" sz="2400" b="1" dirty="0"/>
              <a:t>XUV main source of dayglow 900-1200 km in </a:t>
            </a:r>
            <a:r>
              <a:rPr lang="en-US" sz="2400" b="1" dirty="0" smtClean="0"/>
              <a:t>ionosphere.</a:t>
            </a: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2) magnetosphere </a:t>
            </a:r>
            <a:r>
              <a:rPr lang="en-US" sz="2400" b="1" dirty="0"/>
              <a:t>particle precipitation source of UV/visible night </a:t>
            </a:r>
            <a:r>
              <a:rPr lang="en-US" sz="2400" b="1" dirty="0" smtClean="0"/>
              <a:t>glow (600-1400  km</a:t>
            </a:r>
            <a:r>
              <a:rPr lang="en-US" sz="2400" b="1" dirty="0" smtClean="0"/>
              <a:t>).</a:t>
            </a:r>
            <a:endParaRPr lang="en-US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134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330" y="4724097"/>
            <a:ext cx="10866665" cy="150706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/>
              <a:t>First Cassini UVIS 2004 </a:t>
            </a:r>
            <a:r>
              <a:rPr lang="en-US" sz="3600" dirty="0" smtClean="0"/>
              <a:t>4-hr @10</a:t>
            </a:r>
            <a:r>
              <a:rPr lang="en-US" sz="3600" baseline="30000" dirty="0" smtClean="0"/>
              <a:t>5 </a:t>
            </a:r>
            <a:r>
              <a:rPr lang="en-US" sz="3600" dirty="0" smtClean="0"/>
              <a:t>km 58-4’ Observation Titan </a:t>
            </a:r>
            <a:r>
              <a:rPr lang="en-US" sz="3600" dirty="0"/>
              <a:t>Airglow &amp; </a:t>
            </a:r>
            <a:r>
              <a:rPr lang="en-US" sz="3600" dirty="0" smtClean="0"/>
              <a:t>2007 </a:t>
            </a:r>
            <a:r>
              <a:rPr lang="en-US" sz="3600" cap="none" dirty="0" smtClean="0"/>
              <a:t>analysis e </a:t>
            </a:r>
            <a:r>
              <a:rPr lang="en-US" sz="3600" dirty="0" smtClean="0"/>
              <a:t>+ </a:t>
            </a:r>
            <a:r>
              <a:rPr lang="en-US" sz="3600" dirty="0"/>
              <a:t>N</a:t>
            </a:r>
            <a:r>
              <a:rPr lang="en-US" sz="3600" baseline="-25000" dirty="0"/>
              <a:t>2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 </a:t>
            </a:r>
            <a:r>
              <a:rPr lang="en-US" sz="3600" dirty="0"/>
              <a:t> </a:t>
            </a:r>
            <a:r>
              <a:rPr lang="en-US" sz="3600" dirty="0" smtClean="0"/>
              <a:t>Spectrum.</a:t>
            </a:r>
            <a:endParaRPr lang="en-US" sz="36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699" y="689307"/>
            <a:ext cx="3300153" cy="3607724"/>
          </a:xfrm>
        </p:spPr>
      </p:pic>
      <p:pic>
        <p:nvPicPr>
          <p:cNvPr id="3" name="FUV2004_348_14_13_51_UVIS_00BTI_EUVFUV001_PRIME_GEOMETRY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808663" y="730250"/>
            <a:ext cx="4933950" cy="352425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663" y="103716"/>
            <a:ext cx="5131480" cy="4267200"/>
          </a:xfrm>
          <a:prstGeom prst="rect">
            <a:avLst/>
          </a:prstGeom>
        </p:spPr>
      </p:pic>
      <p:pic>
        <p:nvPicPr>
          <p:cNvPr id="4" name="FUV2004_348_03_43_55_UVIS_00BTI_EUFUV002_PRIME__GEOMETR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r="33610"/>
          <a:stretch/>
        </p:blipFill>
        <p:spPr>
          <a:xfrm>
            <a:off x="5808663" y="-1"/>
            <a:ext cx="5131479" cy="472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098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+mn-lt"/>
              </a:rPr>
              <a:t>Limb Profile behavior of FUV </a:t>
            </a:r>
            <a:r>
              <a:rPr lang="en-US" sz="3200" dirty="0" err="1">
                <a:latin typeface="+mn-lt"/>
              </a:rPr>
              <a:t>Photelectron</a:t>
            </a:r>
            <a:r>
              <a:rPr lang="en-US" sz="3200" dirty="0">
                <a:latin typeface="+mn-lt"/>
              </a:rPr>
              <a:t>-Excited </a:t>
            </a:r>
            <a:r>
              <a:rPr lang="en-US" sz="3200" dirty="0" err="1">
                <a:latin typeface="+mn-lt"/>
              </a:rPr>
              <a:t>Dayglow</a:t>
            </a:r>
            <a:endParaRPr lang="en-US" sz="3200" dirty="0"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0697" y="1780022"/>
            <a:ext cx="4040188" cy="639762"/>
          </a:xfrm>
        </p:spPr>
        <p:txBody>
          <a:bodyPr/>
          <a:lstStyle/>
          <a:p>
            <a:r>
              <a:rPr lang="en-US" sz="2000" dirty="0"/>
              <a:t>FUV </a:t>
            </a:r>
            <a:r>
              <a:rPr lang="en-US" sz="2000" dirty="0" smtClean="0"/>
              <a:t>Limb Spectra </a:t>
            </a:r>
            <a:r>
              <a:rPr lang="en-US" sz="2000" dirty="0"/>
              <a:t>in 4-atmosphere </a:t>
            </a:r>
            <a:r>
              <a:rPr lang="en-US" sz="2000" dirty="0" smtClean="0"/>
              <a:t>Layers.</a:t>
            </a:r>
            <a:endParaRPr lang="en-US" sz="200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6248401" y="1727705"/>
            <a:ext cx="4041775" cy="639762"/>
          </a:xfrm>
        </p:spPr>
        <p:txBody>
          <a:bodyPr/>
          <a:lstStyle/>
          <a:p>
            <a:r>
              <a:rPr lang="en-US" sz="2000" dirty="0"/>
              <a:t>Ionosphere from LBH Bands, exosphere from H </a:t>
            </a:r>
            <a:r>
              <a:rPr lang="en-US" sz="2000" dirty="0" err="1"/>
              <a:t>Ly</a:t>
            </a:r>
            <a:r>
              <a:rPr lang="en-US" sz="2000" dirty="0" err="1">
                <a:latin typeface="Symbol" panose="05050102010706020507" pitchFamily="18" charset="2"/>
              </a:rPr>
              <a:t>a</a:t>
            </a:r>
            <a:r>
              <a:rPr lang="en-US" sz="2000" dirty="0">
                <a:latin typeface="Symbol" panose="05050102010706020507" pitchFamily="18" charset="2"/>
              </a:rPr>
              <a:t>, </a:t>
            </a:r>
            <a:r>
              <a:rPr lang="en-US" sz="2000" dirty="0" smtClean="0">
                <a:latin typeface="Symbol" panose="05050102010706020507" pitchFamily="18" charset="2"/>
              </a:rPr>
              <a:t>ENA, </a:t>
            </a:r>
            <a:r>
              <a:rPr lang="en-US" sz="2000" dirty="0" smtClean="0">
                <a:latin typeface="+mj-lt"/>
              </a:rPr>
              <a:t>Particles </a:t>
            </a:r>
            <a:r>
              <a:rPr lang="en-US" sz="2000" dirty="0">
                <a:latin typeface="+mj-lt"/>
              </a:rPr>
              <a:t>from </a:t>
            </a:r>
            <a:r>
              <a:rPr lang="en-US" sz="2000" dirty="0" err="1">
                <a:latin typeface="+mj-lt"/>
              </a:rPr>
              <a:t>Rayl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Scatt</a:t>
            </a:r>
            <a:r>
              <a:rPr lang="en-US" sz="2000" dirty="0">
                <a:latin typeface="+mj-lt"/>
              </a:rPr>
              <a:t>.</a:t>
            </a:r>
            <a:endParaRPr lang="en-US" sz="2000" dirty="0"/>
          </a:p>
        </p:txBody>
      </p:sp>
      <p:sp>
        <p:nvSpPr>
          <p:cNvPr id="10" name="Right Arrow 9"/>
          <p:cNvSpPr/>
          <p:nvPr/>
        </p:nvSpPr>
        <p:spPr>
          <a:xfrm>
            <a:off x="1525085" y="3371864"/>
            <a:ext cx="461010" cy="2171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1" name="Right Arrow 10"/>
          <p:cNvSpPr/>
          <p:nvPr/>
        </p:nvSpPr>
        <p:spPr>
          <a:xfrm>
            <a:off x="1412421" y="4327196"/>
            <a:ext cx="568779" cy="2857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150" y="4243613"/>
            <a:ext cx="142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Tholin</a:t>
            </a:r>
            <a:r>
              <a:rPr lang="en-US" dirty="0" smtClean="0"/>
              <a:t> Haze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27239" y="3265556"/>
            <a:ext cx="146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Ionosphere</a:t>
            </a:r>
            <a:endParaRPr lang="en-US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437" y="2436209"/>
            <a:ext cx="5070400" cy="3984139"/>
          </a:xfrm>
        </p:spPr>
      </p:pic>
      <p:pic>
        <p:nvPicPr>
          <p:cNvPr id="18" name="Content Placeholder 17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4747" y="2473324"/>
            <a:ext cx="4027653" cy="3947024"/>
          </a:xfrm>
        </p:spPr>
      </p:pic>
    </p:spTree>
    <p:extLst>
      <p:ext uri="{BB962C8B-B14F-4D97-AF65-F5344CB8AC3E}">
        <p14:creationId xmlns:p14="http://schemas.microsoft.com/office/powerpoint/2010/main" val="1535717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1165" y="444363"/>
            <a:ext cx="10189028" cy="14319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Best (S/N) Titan Dayglow UVIS Limb Spectrum; </a:t>
            </a:r>
            <a:r>
              <a:rPr lang="en-US" sz="3200" dirty="0" smtClean="0"/>
              <a:t>T57 22June </a:t>
            </a:r>
            <a:r>
              <a:rPr lang="en-US" sz="3200" dirty="0"/>
              <a:t>2009: ‘</a:t>
            </a:r>
            <a:r>
              <a:rPr lang="en-US" sz="3200" dirty="0" smtClean="0"/>
              <a:t>800 </a:t>
            </a:r>
            <a:r>
              <a:rPr lang="en-US" sz="3200" dirty="0"/>
              <a:t>km </a:t>
            </a:r>
            <a:r>
              <a:rPr lang="en-US" sz="3200" dirty="0" smtClean="0"/>
              <a:t>MRH STARE (Reposition)’ </a:t>
            </a:r>
            <a:r>
              <a:rPr lang="en-US" sz="2000" dirty="0" smtClean="0"/>
              <a:t> </a:t>
            </a:r>
            <a:r>
              <a:rPr lang="en-US" sz="2000" dirty="0"/>
              <a:t>	</a:t>
            </a:r>
            <a:r>
              <a:rPr lang="en-US" sz="2400" dirty="0"/>
              <a:t>Stevens et al., 2011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/>
            </a:r>
            <a:br>
              <a:rPr lang="en-US" sz="2000" dirty="0"/>
            </a:b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7279105" y="2430578"/>
            <a:ext cx="83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EUV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56274" y="4409887"/>
            <a:ext cx="705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FUV</a:t>
            </a:r>
          </a:p>
        </p:txBody>
      </p:sp>
      <p:sp>
        <p:nvSpPr>
          <p:cNvPr id="9" name="Rectangle 8"/>
          <p:cNvSpPr/>
          <p:nvPr/>
        </p:nvSpPr>
        <p:spPr>
          <a:xfrm>
            <a:off x="239306" y="1929589"/>
            <a:ext cx="2774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</a:rPr>
              <a:t>One hour </a:t>
            </a:r>
            <a:r>
              <a:rPr lang="en-US" dirty="0" smtClean="0">
                <a:solidFill>
                  <a:srgbClr val="FF0000"/>
                </a:solidFill>
              </a:rPr>
              <a:t>UV image 15 </a:t>
            </a:r>
            <a:r>
              <a:rPr lang="en-US" dirty="0">
                <a:solidFill>
                  <a:srgbClr val="FF0000"/>
                </a:solidFill>
              </a:rPr>
              <a:t>– 4 minute </a:t>
            </a:r>
            <a:r>
              <a:rPr lang="en-US" dirty="0" smtClean="0">
                <a:solidFill>
                  <a:srgbClr val="FF0000"/>
                </a:solidFill>
              </a:rPr>
              <a:t>records at 60k km ~100 km res.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8" name="Rectangle 5"/>
          <p:cNvSpPr>
            <a:spLocks noChangeArrowheads="1"/>
          </p:cNvSpPr>
          <p:nvPr/>
        </p:nvSpPr>
        <p:spPr bwMode="auto">
          <a:xfrm>
            <a:off x="0" y="3528146"/>
            <a:ext cx="366576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M</a:t>
            </a:r>
            <a:r>
              <a:rPr kumimoji="0" lang="en-US" altLang="en-US" sz="1600" b="1" i="0" u="none" strike="noStrike" normalizeH="0" baseline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odeling vectors are: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normalizeH="0" baseline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(A) </a:t>
            </a:r>
            <a:r>
              <a:rPr kumimoji="0" lang="en-US" altLang="en-US" sz="1600" b="1" i="0" u="none" strike="noStrike" normalizeH="0" baseline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EUV: 16 R+FUV:43R +fast N.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16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1600" b="1" i="0" u="none" strike="noStrike" normalizeH="0" baseline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B) UV glow </a:t>
            </a: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8 x 10</a:t>
            </a:r>
            <a:r>
              <a:rPr lang="en-US" sz="1600" b="1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7</a:t>
            </a: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Watts vs 10</a:t>
            </a:r>
            <a:r>
              <a:rPr lang="en-US" sz="1600" b="1" baseline="30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9</a:t>
            </a:r>
            <a:r>
              <a:rPr 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Watts </a:t>
            </a:r>
            <a:r>
              <a:rPr 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Solar.</a:t>
            </a:r>
            <a:endParaRPr lang="en-US" sz="16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altLang="en-US" sz="1600" b="1" i="0" u="none" strike="noStrike" normalizeH="0" baseline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  <a:ea typeface="Times New Roman" panose="02020603050405020304" pitchFamily="18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  <a:ea typeface="Times New Roman" panose="02020603050405020304" pitchFamily="18" charset="0"/>
              </a:rPr>
              <a:t>C)</a:t>
            </a:r>
            <a:r>
              <a:rPr 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N</a:t>
            </a:r>
            <a:r>
              <a:rPr lang="en-US" sz="1600" b="1" baseline="-25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 Dissociation of Atmosphere (20% loss of </a:t>
            </a:r>
            <a:endParaRPr lang="en-US" sz="1600" b="1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N</a:t>
            </a:r>
            <a:r>
              <a:rPr lang="en-US" sz="1600" b="1" baseline="-25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2</a:t>
            </a:r>
            <a:r>
              <a:rPr lang="en-US" sz="1600" b="1" dirty="0" smtClean="0">
                <a:ln w="0"/>
                <a:solidFill>
                  <a:schemeClr val="accent1"/>
                </a:solidFill>
              </a:rPr>
              <a:t> </a:t>
            </a:r>
            <a:r>
              <a:rPr 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(1 </a:t>
            </a: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x 10</a:t>
            </a:r>
            <a:r>
              <a:rPr lang="en-US" sz="1600" b="1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27</a:t>
            </a:r>
            <a:r>
              <a:rPr lang="en-US" sz="16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  <a:r>
              <a:rPr 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s</a:t>
            </a:r>
            <a:r>
              <a:rPr lang="en-US" sz="1600" b="1" baseline="3000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-1</a:t>
            </a:r>
            <a:r>
              <a:rPr lang="en-US" sz="16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).</a:t>
            </a:r>
            <a:endParaRPr lang="en-US" sz="1600" b="1" baseline="3000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Narrow" panose="020B0606020202030204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Narrow" panose="020B060602020203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i="0" u="none" strike="noStrike" normalizeH="0" baseline="0" dirty="0" smtClean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</a:endParaRPr>
          </a:p>
        </p:txBody>
      </p:sp>
      <p:pic>
        <p:nvPicPr>
          <p:cNvPr id="6" name="Content Placeholder 3" descr="titan_euv_fuv flatfield_smooth3_altitude_22june09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7034761" y="1349809"/>
            <a:ext cx="3471508" cy="5166896"/>
          </a:xfrm>
        </p:spPr>
      </p:pic>
      <p:pic>
        <p:nvPicPr>
          <p:cNvPr id="5" name="Content Placeholder 3" descr="titan_sim1_record7_ray-heights_photo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3610290" y="1349809"/>
            <a:ext cx="3380730" cy="5056048"/>
          </a:xfrm>
        </p:spPr>
      </p:pic>
      <p:pic>
        <p:nvPicPr>
          <p:cNvPr id="3" name="FUV2009_173_15_16_39_UVIS_113TI_EUVFUV003_PRIME_GEOMETR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r="31752"/>
          <a:stretch/>
        </p:blipFill>
        <p:spPr>
          <a:xfrm>
            <a:off x="7087048" y="1349810"/>
            <a:ext cx="4941935" cy="5166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10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1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‘STARE’ OBSERVATION vs  FUV model VPR 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(“AURIC”)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Orbit T57: 22 Jun 2009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r>
              <a:rPr lang="en-US" b="1" dirty="0">
                <a:latin typeface="Calibri"/>
              </a:rPr>
              <a:t>Airglow</a:t>
            </a:r>
            <a:r>
              <a:rPr lang="en-US" sz="1400" b="1" dirty="0">
                <a:latin typeface="Calibri"/>
              </a:rPr>
              <a:t>  </a:t>
            </a:r>
            <a:r>
              <a:rPr lang="en-US" sz="2400" b="1" dirty="0">
                <a:latin typeface="Calibri"/>
              </a:rPr>
              <a:t>Modeling Results </a:t>
            </a:r>
            <a:endParaRPr lang="en-US" sz="2400" b="1" dirty="0">
              <a:solidFill>
                <a:prstClr val="black"/>
              </a:solidFill>
              <a:latin typeface="Calibri"/>
            </a:endParaRP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2590800"/>
            <a:ext cx="4376249" cy="36423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499" y="2673622"/>
            <a:ext cx="4945272" cy="36423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64136" y="1862604"/>
            <a:ext cx="64171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V(z)=g(z)  x  </a:t>
            </a:r>
            <a:r>
              <a:rPr lang="en-US" sz="2000" i="1" dirty="0" smtClean="0">
                <a:latin typeface="Symbol" pitchFamily="18" charset="2"/>
              </a:rPr>
              <a:t>w - </a:t>
            </a:r>
            <a:r>
              <a:rPr lang="en-US" sz="2000" i="1" dirty="0" smtClean="0">
                <a:latin typeface="+mj-lt"/>
              </a:rPr>
              <a:t>forward model</a:t>
            </a:r>
            <a:endParaRPr lang="en-US" sz="2000" i="1" dirty="0">
              <a:latin typeface="+mj-lt"/>
            </a:endParaRPr>
          </a:p>
          <a:p>
            <a:r>
              <a:rPr lang="en-US" i="1" dirty="0" err="1"/>
              <a:t>g</a:t>
            </a:r>
            <a:r>
              <a:rPr lang="en-US" i="1" baseline="-25000" dirty="0" err="1"/>
              <a:t>j</a:t>
            </a:r>
            <a:r>
              <a:rPr lang="en-US" i="1" dirty="0"/>
              <a:t> (z) = F (</a:t>
            </a:r>
            <a:r>
              <a:rPr lang="en-US" i="1" dirty="0">
                <a:latin typeface="Symbol" pitchFamily="18" charset="2"/>
              </a:rPr>
              <a:t>e)  </a:t>
            </a:r>
            <a:r>
              <a:rPr lang="en-US" i="1" dirty="0">
                <a:latin typeface="Tahoma" pitchFamily="34" charset="0"/>
                <a:cs typeface="Tahoma" pitchFamily="34" charset="0"/>
              </a:rPr>
              <a:t>x n(z) x </a:t>
            </a:r>
            <a:r>
              <a:rPr lang="en-US" i="1" dirty="0">
                <a:latin typeface="Symbol" pitchFamily="18" charset="2"/>
              </a:rPr>
              <a:t>s(e</a:t>
            </a:r>
            <a:r>
              <a:rPr lang="en-US" i="1" dirty="0" smtClean="0">
                <a:latin typeface="Symbol" pitchFamily="18" charset="2"/>
              </a:rPr>
              <a:t>).</a:t>
            </a:r>
            <a:endParaRPr lang="en-US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49287" y="2154991"/>
            <a:ext cx="3194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MLR – backward </a:t>
            </a:r>
            <a:r>
              <a:rPr lang="en-US" dirty="0" smtClean="0"/>
              <a:t>model.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853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TITAN </a:t>
            </a:r>
            <a:r>
              <a:rPr lang="en-US" sz="2800" dirty="0" smtClean="0"/>
              <a:t>PROTON, O</a:t>
            </a:r>
            <a:r>
              <a:rPr lang="en-US" sz="2800" baseline="30000" dirty="0" smtClean="0"/>
              <a:t>+</a:t>
            </a:r>
            <a:r>
              <a:rPr lang="en-US" sz="2800" dirty="0" smtClean="0"/>
              <a:t> </a:t>
            </a:r>
            <a:r>
              <a:rPr lang="en-US" sz="2800" dirty="0"/>
              <a:t>PLASMA (0.1 keV-4 MeV) &amp; SOLAR XUV GENERATES </a:t>
            </a:r>
            <a:r>
              <a:rPr lang="en-US" sz="3200" dirty="0"/>
              <a:t>2-level </a:t>
            </a:r>
            <a:r>
              <a:rPr lang="en-US" sz="2800" dirty="0"/>
              <a:t>IONOSPHERE </a:t>
            </a:r>
            <a:r>
              <a:rPr lang="en-US" sz="3200" dirty="0"/>
              <a:t>(300-1500 </a:t>
            </a:r>
            <a:r>
              <a:rPr lang="en-US" sz="2800" dirty="0"/>
              <a:t>KM) </a:t>
            </a:r>
            <a:r>
              <a:rPr lang="en-US" sz="2800" dirty="0" smtClean="0"/>
              <a:t>– Radio Occultation  shows region Nightglow</a:t>
            </a:r>
            <a:endParaRPr lang="en-US" sz="2800" dirty="0"/>
          </a:p>
        </p:txBody>
      </p:sp>
      <p:pic>
        <p:nvPicPr>
          <p:cNvPr id="6" name="Content Placeholder 5" descr="cravens_fig2_oplus_hplus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77000" y="1905001"/>
            <a:ext cx="3666226" cy="2593675"/>
          </a:xfrm>
        </p:spPr>
      </p:pic>
      <p:sp>
        <p:nvSpPr>
          <p:cNvPr id="7" name="TextBox 6"/>
          <p:cNvSpPr txBox="1"/>
          <p:nvPr/>
        </p:nvSpPr>
        <p:spPr>
          <a:xfrm>
            <a:off x="6400800" y="53340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  <a:latin typeface="Tahoma"/>
                <a:cs typeface="Arial"/>
              </a:rPr>
              <a:t> </a:t>
            </a:r>
          </a:p>
        </p:txBody>
      </p:sp>
      <p:pic>
        <p:nvPicPr>
          <p:cNvPr id="9" name="Content Placeholder 8" descr="Ti09F11_ionosphere_kliore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2743201" y="1981200"/>
            <a:ext cx="3308013" cy="4114800"/>
          </a:xfrm>
        </p:spPr>
      </p:pic>
      <p:sp>
        <p:nvSpPr>
          <p:cNvPr id="10" name="TextBox 9"/>
          <p:cNvSpPr txBox="1"/>
          <p:nvPr/>
        </p:nvSpPr>
        <p:spPr>
          <a:xfrm>
            <a:off x="6477000" y="4800600"/>
            <a:ext cx="381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b="1" dirty="0">
                <a:solidFill>
                  <a:srgbClr val="FFFFFF"/>
                </a:solidFill>
                <a:latin typeface="Tahoma"/>
                <a:cs typeface="Arial"/>
              </a:rPr>
              <a:t>Solar XUV Excitation –Strong Top </a:t>
            </a:r>
            <a:r>
              <a:rPr lang="en-US" b="1" dirty="0" smtClean="0">
                <a:solidFill>
                  <a:srgbClr val="FFFFFF"/>
                </a:solidFill>
                <a:latin typeface="Tahoma"/>
                <a:cs typeface="Arial"/>
              </a:rPr>
              <a:t>Ionosphere-every </a:t>
            </a:r>
            <a:r>
              <a:rPr lang="en-US" b="1" dirty="0" smtClean="0">
                <a:solidFill>
                  <a:srgbClr val="FFFFFF"/>
                </a:solidFill>
                <a:latin typeface="Tahoma"/>
                <a:cs typeface="Arial"/>
              </a:rPr>
              <a:t>orbit,</a:t>
            </a:r>
            <a:endParaRPr lang="en-US" b="1" dirty="0">
              <a:solidFill>
                <a:srgbClr val="FFFFFF"/>
              </a:solidFill>
              <a:latin typeface="Tahoma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b="1" dirty="0">
              <a:solidFill>
                <a:srgbClr val="FFFFFF"/>
              </a:solidFill>
              <a:latin typeface="Tahoma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FFFFFF"/>
                </a:solidFill>
                <a:latin typeface="Tahoma"/>
                <a:cs typeface="Arial"/>
              </a:rPr>
              <a:t>-</a:t>
            </a:r>
            <a:r>
              <a:rPr lang="en-US" b="1" dirty="0" err="1">
                <a:solidFill>
                  <a:srgbClr val="FFFFFF"/>
                </a:solidFill>
                <a:latin typeface="Tahoma"/>
                <a:cs typeface="Arial"/>
              </a:rPr>
              <a:t>Magnetospheric</a:t>
            </a:r>
            <a:r>
              <a:rPr lang="en-US" b="1" dirty="0">
                <a:solidFill>
                  <a:srgbClr val="FFFFFF"/>
                </a:solidFill>
                <a:latin typeface="Tahoma"/>
                <a:cs typeface="Arial"/>
              </a:rPr>
              <a:t> Nightglow: </a:t>
            </a:r>
            <a:r>
              <a:rPr lang="en-US" b="1" dirty="0" smtClean="0">
                <a:solidFill>
                  <a:srgbClr val="FFFFFF"/>
                </a:solidFill>
                <a:latin typeface="Tahoma"/>
                <a:cs typeface="Arial"/>
              </a:rPr>
              <a:t>~lower layer =High energy p </a:t>
            </a:r>
            <a:r>
              <a:rPr lang="en-US" b="1" dirty="0">
                <a:solidFill>
                  <a:srgbClr val="FFFFFF"/>
                </a:solidFill>
                <a:latin typeface="Tahoma"/>
                <a:cs typeface="Arial"/>
              </a:rPr>
              <a:t>&amp; O</a:t>
            </a:r>
            <a:r>
              <a:rPr lang="en-US" b="1" baseline="30000" dirty="0">
                <a:solidFill>
                  <a:srgbClr val="FFFFFF"/>
                </a:solidFill>
                <a:latin typeface="Tahoma"/>
                <a:cs typeface="Arial"/>
              </a:rPr>
              <a:t>+ </a:t>
            </a:r>
            <a:r>
              <a:rPr lang="en-US" b="1" dirty="0">
                <a:solidFill>
                  <a:srgbClr val="FFFFFF"/>
                </a:solidFill>
                <a:latin typeface="Tahoma"/>
                <a:cs typeface="Arial"/>
              </a:rPr>
              <a:t>Plasma (Cravens ., 2008)</a:t>
            </a:r>
            <a:r>
              <a:rPr lang="en-US" dirty="0">
                <a:solidFill>
                  <a:srgbClr val="FFFFFF"/>
                </a:solidFill>
                <a:latin typeface="Tahoma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39159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-327025"/>
            <a:ext cx="8229600" cy="143192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/>
            </a:r>
            <a:br>
              <a:rPr lang="en-US" dirty="0"/>
            </a:br>
            <a:r>
              <a:rPr lang="en-US" dirty="0"/>
              <a:t>A</a:t>
            </a:r>
            <a:r>
              <a:rPr lang="en-US" dirty="0" smtClean="0"/>
              <a:t>irglow Image on Earth Separating </a:t>
            </a:r>
            <a:r>
              <a:rPr lang="en-US" cap="none" dirty="0" smtClean="0"/>
              <a:t>p</a:t>
            </a:r>
            <a:r>
              <a:rPr lang="en-US" baseline="30000" dirty="0" smtClean="0"/>
              <a:t>+</a:t>
            </a:r>
            <a:r>
              <a:rPr lang="en-US" dirty="0" smtClean="0"/>
              <a:t> and </a:t>
            </a:r>
            <a:r>
              <a:rPr lang="en-US" cap="none" dirty="0" smtClean="0"/>
              <a:t>e</a:t>
            </a:r>
            <a:r>
              <a:rPr lang="en-US" baseline="30000" dirty="0" smtClean="0"/>
              <a:t>—</a:t>
            </a:r>
            <a:r>
              <a:rPr lang="en-US" dirty="0" smtClean="0"/>
              <a:t>Aurora  on  N</a:t>
            </a:r>
            <a:r>
              <a:rPr lang="en-US" baseline="-25000" dirty="0" smtClean="0"/>
              <a:t>2</a:t>
            </a:r>
            <a:r>
              <a:rPr lang="en-US" dirty="0" smtClean="0"/>
              <a:t> &amp; </a:t>
            </a:r>
            <a:br>
              <a:rPr lang="en-US" dirty="0" smtClean="0"/>
            </a:br>
            <a:r>
              <a:rPr lang="en-US" dirty="0" smtClean="0"/>
              <a:t>Similar Titan’s </a:t>
            </a:r>
            <a:r>
              <a:rPr lang="en-US" dirty="0" err="1" smtClean="0"/>
              <a:t>uv</a:t>
            </a:r>
            <a:r>
              <a:rPr lang="en-US" dirty="0" smtClean="0"/>
              <a:t>  night ionosphere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0" y="1905000"/>
            <a:ext cx="75438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i="1" dirty="0"/>
              <a:t>IMAGE spacecraft </a:t>
            </a:r>
            <a:r>
              <a:rPr lang="en-US" sz="2400" i="1" dirty="0" smtClean="0"/>
              <a:t>FUV </a:t>
            </a:r>
            <a:r>
              <a:rPr lang="en-US" sz="2400" i="1" dirty="0"/>
              <a:t>p</a:t>
            </a:r>
            <a:r>
              <a:rPr lang="en-US" sz="2400" i="1" baseline="30000" dirty="0"/>
              <a:t>+</a:t>
            </a:r>
            <a:r>
              <a:rPr lang="en-US" sz="2400" i="1" dirty="0"/>
              <a:t> (Doppler shifted H Ly-α) </a:t>
            </a:r>
            <a:r>
              <a:rPr lang="en-US" sz="2400" i="1" dirty="0" smtClean="0"/>
              <a:t>&amp; </a:t>
            </a:r>
            <a:r>
              <a:rPr lang="en-US" sz="2400" i="1" dirty="0"/>
              <a:t>e</a:t>
            </a:r>
            <a:r>
              <a:rPr lang="en-US" sz="2400" i="1" baseline="30000" dirty="0"/>
              <a:t>−</a:t>
            </a:r>
            <a:r>
              <a:rPr lang="en-US" sz="2400" i="1" dirty="0"/>
              <a:t> aurora (N</a:t>
            </a:r>
            <a:r>
              <a:rPr lang="en-US" sz="2400" i="1" baseline="-25000" dirty="0"/>
              <a:t>2</a:t>
            </a:r>
            <a:r>
              <a:rPr lang="en-US" sz="2400" i="1" dirty="0"/>
              <a:t> LBH) </a:t>
            </a:r>
            <a:r>
              <a:rPr lang="en-US" sz="2400" i="1" dirty="0" smtClean="0"/>
              <a:t>&amp; Titan’s induced magnetosphere of MeV p</a:t>
            </a:r>
            <a:r>
              <a:rPr lang="en-US" sz="2400" i="1" baseline="30000" dirty="0" smtClean="0"/>
              <a:t>+</a:t>
            </a:r>
            <a:r>
              <a:rPr lang="en-US" sz="2400" dirty="0" smtClean="0"/>
              <a:t> and O</a:t>
            </a:r>
            <a:r>
              <a:rPr lang="en-US" sz="2400" baseline="30000" dirty="0" smtClean="0"/>
              <a:t>+</a:t>
            </a:r>
            <a:r>
              <a:rPr lang="en-US" sz="2400" dirty="0" smtClean="0"/>
              <a:t> =&gt; N</a:t>
            </a:r>
            <a:r>
              <a:rPr lang="en-US" sz="2400" baseline="-25000" dirty="0" smtClean="0"/>
              <a:t>2  </a:t>
            </a:r>
            <a:r>
              <a:rPr lang="en-US" sz="2400" dirty="0" smtClean="0"/>
              <a:t>LBH.</a:t>
            </a:r>
            <a:endParaRPr lang="en-US" sz="2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480"/>
          <a:stretch/>
        </p:blipFill>
        <p:spPr bwMode="auto">
          <a:xfrm>
            <a:off x="2057400" y="3505200"/>
            <a:ext cx="8382000" cy="3124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979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dirty="0"/>
              <a:t>Titan EUV  and ISS airglow During </a:t>
            </a:r>
            <a:r>
              <a:rPr lang="en-US" sz="3200" dirty="0" smtClean="0"/>
              <a:t>May2009 titan-</a:t>
            </a:r>
            <a:r>
              <a:rPr lang="en-US" sz="3200" dirty="0" err="1" smtClean="0"/>
              <a:t>saturn</a:t>
            </a:r>
            <a:r>
              <a:rPr lang="en-US" sz="3200" dirty="0" smtClean="0"/>
              <a:t> solar Eclipse</a:t>
            </a:r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033" y="685800"/>
            <a:ext cx="4374759" cy="3614738"/>
          </a:xfrm>
        </p:spPr>
      </p:pic>
      <p:sp>
        <p:nvSpPr>
          <p:cNvPr id="3" name="TextBox 2"/>
          <p:cNvSpPr txBox="1"/>
          <p:nvPr/>
        </p:nvSpPr>
        <p:spPr>
          <a:xfrm>
            <a:off x="8873413" y="373224"/>
            <a:ext cx="29018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dirty="0" smtClean="0"/>
              <a:t>1)  In Eclipse p </a:t>
            </a:r>
            <a:r>
              <a:rPr lang="en-US" dirty="0"/>
              <a:t>and O</a:t>
            </a:r>
            <a:r>
              <a:rPr lang="en-US" baseline="30000" dirty="0"/>
              <a:t>+</a:t>
            </a:r>
            <a:r>
              <a:rPr lang="en-US" dirty="0"/>
              <a:t> excite EUV and </a:t>
            </a:r>
            <a:r>
              <a:rPr lang="en-US" dirty="0" smtClean="0"/>
              <a:t>visible, </a:t>
            </a:r>
            <a:endParaRPr lang="en-US" dirty="0" smtClean="0"/>
          </a:p>
          <a:p>
            <a:pPr lvl="0"/>
            <a:endParaRPr lang="en-US" dirty="0"/>
          </a:p>
          <a:p>
            <a:r>
              <a:rPr lang="en-US" dirty="0" smtClean="0"/>
              <a:t>2) a)10 </a:t>
            </a:r>
            <a:r>
              <a:rPr lang="en-US" dirty="0"/>
              <a:t>minute </a:t>
            </a:r>
            <a:r>
              <a:rPr lang="en-US" dirty="0" smtClean="0"/>
              <a:t>ISS </a:t>
            </a:r>
            <a:r>
              <a:rPr lang="en-US" dirty="0"/>
              <a:t>image.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b)Saturn-shine </a:t>
            </a:r>
            <a:r>
              <a:rPr lang="en-US" dirty="0"/>
              <a:t>subtracted = 300-1000 km visible-N2 </a:t>
            </a:r>
            <a:r>
              <a:rPr lang="en-US" dirty="0" smtClean="0"/>
              <a:t>glows,</a:t>
            </a:r>
            <a:endParaRPr lang="en-US" dirty="0"/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3</a:t>
            </a:r>
            <a:r>
              <a:rPr lang="en-US" dirty="0" smtClean="0"/>
              <a:t>) </a:t>
            </a:r>
            <a:r>
              <a:rPr lang="en-US" dirty="0" smtClean="0"/>
              <a:t>UVIS </a:t>
            </a:r>
            <a:r>
              <a:rPr lang="en-US" dirty="0"/>
              <a:t>2.6 hour CY bands at 645x10</a:t>
            </a:r>
            <a:r>
              <a:rPr lang="en-US" baseline="30000" dirty="0"/>
              <a:t>3</a:t>
            </a:r>
            <a:r>
              <a:rPr lang="en-US" dirty="0"/>
              <a:t> </a:t>
            </a:r>
            <a:r>
              <a:rPr lang="en-US" dirty="0" smtClean="0"/>
              <a:t>km,</a:t>
            </a:r>
            <a:endParaRPr lang="en-US" dirty="0"/>
          </a:p>
          <a:p>
            <a:r>
              <a:rPr lang="en-US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7380843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Shimmer">
  <a:themeElements>
    <a:clrScheme name="Shimmer 2">
      <a:dk1>
        <a:srgbClr val="000099"/>
      </a:dk1>
      <a:lt1>
        <a:srgbClr val="FFFFFF"/>
      </a:lt1>
      <a:dk2>
        <a:srgbClr val="000066"/>
      </a:dk2>
      <a:lt2>
        <a:srgbClr val="EAEAEA"/>
      </a:lt2>
      <a:accent1>
        <a:srgbClr val="66CCFF"/>
      </a:accent1>
      <a:accent2>
        <a:srgbClr val="0066FF"/>
      </a:accent2>
      <a:accent3>
        <a:srgbClr val="AAAAB8"/>
      </a:accent3>
      <a:accent4>
        <a:srgbClr val="DADADA"/>
      </a:accent4>
      <a:accent5>
        <a:srgbClr val="B8E2FF"/>
      </a:accent5>
      <a:accent6>
        <a:srgbClr val="005CE7"/>
      </a:accent6>
      <a:hlink>
        <a:srgbClr val="FFFFCC"/>
      </a:hlink>
      <a:folHlink>
        <a:srgbClr val="99CC00"/>
      </a:folHlink>
    </a:clrScheme>
    <a:fontScheme name="Shimmer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himmer 1">
        <a:dk1>
          <a:srgbClr val="BD3737"/>
        </a:dk1>
        <a:lt1>
          <a:srgbClr val="FFFFFF"/>
        </a:lt1>
        <a:dk2>
          <a:srgbClr val="721E1E"/>
        </a:dk2>
        <a:lt2>
          <a:srgbClr val="FFCC00"/>
        </a:lt2>
        <a:accent1>
          <a:srgbClr val="FF6600"/>
        </a:accent1>
        <a:accent2>
          <a:srgbClr val="CC3300"/>
        </a:accent2>
        <a:accent3>
          <a:srgbClr val="BCABAB"/>
        </a:accent3>
        <a:accent4>
          <a:srgbClr val="DADADA"/>
        </a:accent4>
        <a:accent5>
          <a:srgbClr val="FFB8AA"/>
        </a:accent5>
        <a:accent6>
          <a:srgbClr val="B92D00"/>
        </a:accent6>
        <a:hlink>
          <a:srgbClr val="F7CC2F"/>
        </a:hlink>
        <a:folHlink>
          <a:srgbClr val="C7C6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2">
        <a:dk1>
          <a:srgbClr val="000099"/>
        </a:dk1>
        <a:lt1>
          <a:srgbClr val="FFFFFF"/>
        </a:lt1>
        <a:dk2>
          <a:srgbClr val="000066"/>
        </a:dk2>
        <a:lt2>
          <a:srgbClr val="EAEAEA"/>
        </a:lt2>
        <a:accent1>
          <a:srgbClr val="66CCFF"/>
        </a:accent1>
        <a:accent2>
          <a:srgbClr val="0066FF"/>
        </a:accent2>
        <a:accent3>
          <a:srgbClr val="AAAAB8"/>
        </a:accent3>
        <a:accent4>
          <a:srgbClr val="DADADA"/>
        </a:accent4>
        <a:accent5>
          <a:srgbClr val="B8E2FF"/>
        </a:accent5>
        <a:accent6>
          <a:srgbClr val="005CE7"/>
        </a:accent6>
        <a:hlink>
          <a:srgbClr val="FFFFCC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3">
        <a:dk1>
          <a:srgbClr val="6600CC"/>
        </a:dk1>
        <a:lt1>
          <a:srgbClr val="FFFFFF"/>
        </a:lt1>
        <a:dk2>
          <a:srgbClr val="4B0096"/>
        </a:dk2>
        <a:lt2>
          <a:srgbClr val="CDD7DF"/>
        </a:lt2>
        <a:accent1>
          <a:srgbClr val="9999FF"/>
        </a:accent1>
        <a:accent2>
          <a:srgbClr val="7850BA"/>
        </a:accent2>
        <a:accent3>
          <a:srgbClr val="B1AAC9"/>
        </a:accent3>
        <a:accent4>
          <a:srgbClr val="DADADA"/>
        </a:accent4>
        <a:accent5>
          <a:srgbClr val="CACAFF"/>
        </a:accent5>
        <a:accent6>
          <a:srgbClr val="6C48A8"/>
        </a:accent6>
        <a:hlink>
          <a:srgbClr val="00CCFF"/>
        </a:hlink>
        <a:folHlink>
          <a:srgbClr val="0796B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4">
        <a:dk1>
          <a:srgbClr val="55863C"/>
        </a:dk1>
        <a:lt1>
          <a:srgbClr val="FFFFFF"/>
        </a:lt1>
        <a:dk2>
          <a:srgbClr val="375F2F"/>
        </a:dk2>
        <a:lt2>
          <a:srgbClr val="D1EFB3"/>
        </a:lt2>
        <a:accent1>
          <a:srgbClr val="00CC66"/>
        </a:accent1>
        <a:accent2>
          <a:srgbClr val="8EAC66"/>
        </a:accent2>
        <a:accent3>
          <a:srgbClr val="AEB6AD"/>
        </a:accent3>
        <a:accent4>
          <a:srgbClr val="DADADA"/>
        </a:accent4>
        <a:accent5>
          <a:srgbClr val="AAE2B8"/>
        </a:accent5>
        <a:accent6>
          <a:srgbClr val="809B5C"/>
        </a:accent6>
        <a:hlink>
          <a:srgbClr val="B4EF7F"/>
        </a:hlink>
        <a:folHlink>
          <a:srgbClr val="F8F6A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5">
        <a:dk1>
          <a:srgbClr val="588073"/>
        </a:dk1>
        <a:lt1>
          <a:srgbClr val="FFFFFF"/>
        </a:lt1>
        <a:dk2>
          <a:srgbClr val="486768"/>
        </a:dk2>
        <a:lt2>
          <a:srgbClr val="DDDDDD"/>
        </a:lt2>
        <a:accent1>
          <a:srgbClr val="33CCCC"/>
        </a:accent1>
        <a:accent2>
          <a:srgbClr val="008871"/>
        </a:accent2>
        <a:accent3>
          <a:srgbClr val="B1B8B9"/>
        </a:accent3>
        <a:accent4>
          <a:srgbClr val="DADADA"/>
        </a:accent4>
        <a:accent5>
          <a:srgbClr val="ADE2E2"/>
        </a:accent5>
        <a:accent6>
          <a:srgbClr val="007B66"/>
        </a:accent6>
        <a:hlink>
          <a:srgbClr val="00CC99"/>
        </a:hlink>
        <a:folHlink>
          <a:srgbClr val="A8A8A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6">
        <a:dk1>
          <a:srgbClr val="6B6C75"/>
        </a:dk1>
        <a:lt1>
          <a:srgbClr val="FFFFFF"/>
        </a:lt1>
        <a:dk2>
          <a:srgbClr val="575863"/>
        </a:dk2>
        <a:lt2>
          <a:srgbClr val="FFFFCC"/>
        </a:lt2>
        <a:accent1>
          <a:srgbClr val="677481"/>
        </a:accent1>
        <a:accent2>
          <a:srgbClr val="697E5E"/>
        </a:accent2>
        <a:accent3>
          <a:srgbClr val="B4B4B7"/>
        </a:accent3>
        <a:accent4>
          <a:srgbClr val="DADADA"/>
        </a:accent4>
        <a:accent5>
          <a:srgbClr val="B8BCC1"/>
        </a:accent5>
        <a:accent6>
          <a:srgbClr val="5E7254"/>
        </a:accent6>
        <a:hlink>
          <a:srgbClr val="E9E77F"/>
        </a:hlink>
        <a:folHlink>
          <a:srgbClr val="D3A4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himmer 7">
        <a:dk1>
          <a:srgbClr val="000000"/>
        </a:dk1>
        <a:lt1>
          <a:srgbClr val="C4D6BE"/>
        </a:lt1>
        <a:dk2>
          <a:srgbClr val="339966"/>
        </a:dk2>
        <a:lt2>
          <a:srgbClr val="EFFBF0"/>
        </a:lt2>
        <a:accent1>
          <a:srgbClr val="DDDDDD"/>
        </a:accent1>
        <a:accent2>
          <a:srgbClr val="CCFF99"/>
        </a:accent2>
        <a:accent3>
          <a:srgbClr val="DEE8DB"/>
        </a:accent3>
        <a:accent4>
          <a:srgbClr val="000000"/>
        </a:accent4>
        <a:accent5>
          <a:srgbClr val="EBEBEB"/>
        </a:accent5>
        <a:accent6>
          <a:srgbClr val="B9E78A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8">
        <a:dk1>
          <a:srgbClr val="000000"/>
        </a:dk1>
        <a:lt1>
          <a:srgbClr val="D6DAE4"/>
        </a:lt1>
        <a:dk2>
          <a:srgbClr val="000099"/>
        </a:dk2>
        <a:lt2>
          <a:srgbClr val="FFFFFF"/>
        </a:lt2>
        <a:accent1>
          <a:srgbClr val="BFDEE3"/>
        </a:accent1>
        <a:accent2>
          <a:srgbClr val="C0C0C0"/>
        </a:accent2>
        <a:accent3>
          <a:srgbClr val="E8EAEF"/>
        </a:accent3>
        <a:accent4>
          <a:srgbClr val="000000"/>
        </a:accent4>
        <a:accent5>
          <a:srgbClr val="DCECEF"/>
        </a:accent5>
        <a:accent6>
          <a:srgbClr val="AEAEAE"/>
        </a:accent6>
        <a:hlink>
          <a:srgbClr val="3333CC"/>
        </a:hlink>
        <a:folHlink>
          <a:srgbClr val="5E93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himmer 9">
        <a:dk1>
          <a:srgbClr val="4A2500"/>
        </a:dk1>
        <a:lt1>
          <a:srgbClr val="C2C0BA"/>
        </a:lt1>
        <a:dk2>
          <a:srgbClr val="788569"/>
        </a:dk2>
        <a:lt2>
          <a:srgbClr val="F4F4EC"/>
        </a:lt2>
        <a:accent1>
          <a:srgbClr val="E1DFC1"/>
        </a:accent1>
        <a:accent2>
          <a:srgbClr val="A5A7AF"/>
        </a:accent2>
        <a:accent3>
          <a:srgbClr val="DDDCD9"/>
        </a:accent3>
        <a:accent4>
          <a:srgbClr val="3E1E00"/>
        </a:accent4>
        <a:accent5>
          <a:srgbClr val="EEECDD"/>
        </a:accent5>
        <a:accent6>
          <a:srgbClr val="95979E"/>
        </a:accent6>
        <a:hlink>
          <a:srgbClr val="9C9800"/>
        </a:hlink>
        <a:folHlink>
          <a:srgbClr val="66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14672</TotalTime>
  <Words>819</Words>
  <Application>Microsoft Office PowerPoint</Application>
  <PresentationFormat>Widescreen</PresentationFormat>
  <Paragraphs>142</Paragraphs>
  <Slides>13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Arial</vt:lpstr>
      <vt:lpstr>Arial Narrow</vt:lpstr>
      <vt:lpstr>Calibri</vt:lpstr>
      <vt:lpstr>Century Gothic</vt:lpstr>
      <vt:lpstr>Impact</vt:lpstr>
      <vt:lpstr>SWGrekc</vt:lpstr>
      <vt:lpstr>Symbol</vt:lpstr>
      <vt:lpstr>Tahoma</vt:lpstr>
      <vt:lpstr>Times New Roman</vt:lpstr>
      <vt:lpstr>Wingdings</vt:lpstr>
      <vt:lpstr>Wingdings 3</vt:lpstr>
      <vt:lpstr>Slice</vt:lpstr>
      <vt:lpstr>Shimmer</vt:lpstr>
      <vt:lpstr>   Cassini UVIS Observations of Titan Airglow    </vt:lpstr>
      <vt:lpstr>PowerPoint Presentation</vt:lpstr>
      <vt:lpstr>First Cassini UVIS 2004 4-hr @105 km 58-4’ Observation Titan Airglow &amp; 2007 analysis e + N2 Lab  Spectrum.</vt:lpstr>
      <vt:lpstr>Limb Profile behavior of FUV Photelectron-Excited Dayglow</vt:lpstr>
      <vt:lpstr>Best (S/N) Titan Dayglow UVIS Limb Spectrum; T57 22June 2009: ‘800 km MRH STARE (Reposition)’   Stevens et al., 2011  </vt:lpstr>
      <vt:lpstr>‘STARE’ OBSERVATION vs  FUV model VPR (“AURIC”)</vt:lpstr>
      <vt:lpstr>TITAN PROTON, O+ PLASMA (0.1 keV-4 MeV) &amp; SOLAR XUV GENERATES 2-level IONOSPHERE (300-1500 KM) – Radio Occultation  shows region Nightglow</vt:lpstr>
      <vt:lpstr> Airglow Image on Earth Separating p+ and e—Aurora  on  N2 &amp;  Similar Titan’s uv  night ionosphere </vt:lpstr>
      <vt:lpstr>Titan EUV  and ISS airglow During May2009 titan-saturn solar Eclipse</vt:lpstr>
      <vt:lpstr>The Close-Cassini EUVS darkside Limb plasma impact spectrum Close -Approach  </vt:lpstr>
      <vt:lpstr>Titan Dayglow EUV Intensities on Saturn Orbit 181 vary SZA (COS sza)from 14-120 deg Chapman Layer</vt:lpstr>
      <vt:lpstr>PowerPoint Presentation</vt:lpstr>
      <vt:lpstr>     Uvis (5Å fwhm)  results FOR 13 –YEARS OF OBSERVING TITAN – vs v1 (30 Å fwhm)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UV Spectroscopy of Titan Airglow and N2  Gas</dc:title>
  <dc:creator>Joe Ajello</dc:creator>
  <cp:lastModifiedBy>Joe Ajello</cp:lastModifiedBy>
  <cp:revision>140</cp:revision>
  <cp:lastPrinted>2018-07-12T21:59:02Z</cp:lastPrinted>
  <dcterms:created xsi:type="dcterms:W3CDTF">2018-06-17T21:05:35Z</dcterms:created>
  <dcterms:modified xsi:type="dcterms:W3CDTF">2018-07-16T20:29:21Z</dcterms:modified>
</cp:coreProperties>
</file>