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496" r:id="rId3"/>
    <p:sldId id="548" r:id="rId4"/>
    <p:sldId id="326" r:id="rId5"/>
    <p:sldId id="471" r:id="rId6"/>
    <p:sldId id="529" r:id="rId7"/>
    <p:sldId id="549" r:id="rId8"/>
    <p:sldId id="472" r:id="rId9"/>
    <p:sldId id="436" r:id="rId10"/>
    <p:sldId id="470" r:id="rId11"/>
    <p:sldId id="527" r:id="rId12"/>
    <p:sldId id="534" r:id="rId13"/>
    <p:sldId id="479" r:id="rId14"/>
    <p:sldId id="494" r:id="rId15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rgbClr val="FFCC66"/>
        </a:solidFill>
        <a:latin typeface="Helvetica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nique Vuitton" initials="V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E09B"/>
    <a:srgbClr val="FFCC66"/>
    <a:srgbClr val="EEECE1"/>
    <a:srgbClr val="A4823E"/>
    <a:srgbClr val="866A32"/>
    <a:srgbClr val="44351C"/>
    <a:srgbClr val="797168"/>
    <a:srgbClr val="004080"/>
    <a:srgbClr val="695480"/>
    <a:srgbClr val="B0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2468" autoAdjust="0"/>
  </p:normalViewPr>
  <p:slideViewPr>
    <p:cSldViewPr showGuides="1">
      <p:cViewPr varScale="1">
        <p:scale>
          <a:sx n="95" d="100"/>
          <a:sy n="95" d="100"/>
        </p:scale>
        <p:origin x="392" y="17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D9C0FE42-DC18-3D4F-8BFE-0DC04BD11F28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4BF81802-CE6C-3D46-930B-2B863D5F264A}" type="slidenum">
              <a:rPr lang="en-US">
                <a:latin typeface="Helvetica" charset="0"/>
              </a:rPr>
              <a:pPr/>
              <a:t>1</a:t>
            </a:fld>
            <a:endParaRPr lang="en-US">
              <a:latin typeface="Helvetica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5750" y="490538"/>
            <a:ext cx="3476625" cy="2606675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61122"/>
            <a:ext cx="6692900" cy="274917"/>
          </a:xfrm>
          <a:noFill/>
          <a:ln/>
        </p:spPr>
        <p:txBody>
          <a:bodyPr lIns="89377" tIns="44689" rIns="89377" bIns="44689"/>
          <a:lstStyle/>
          <a:p>
            <a:pPr eaLnBrk="1" hangingPunct="1"/>
            <a:endParaRPr lang="fr-FR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835DF07A-64E6-EC47-94DF-6E45D97A1AA4}" type="slidenum">
              <a:rPr lang="en-US">
                <a:latin typeface="Helvetica" charset="0"/>
              </a:rPr>
              <a:pPr/>
              <a:t>11</a:t>
            </a:fld>
            <a:endParaRPr lang="en-US">
              <a:latin typeface="Helvetica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ln/>
        </p:spPr>
        <p:txBody>
          <a:bodyPr/>
          <a:lstStyle/>
          <a:p>
            <a:fld id="{CA85ACAE-8677-8046-AFD9-A6AE472540D7}" type="slidenum">
              <a:rPr lang="en-US"/>
              <a:pPr/>
              <a:t>12</a:t>
            </a:fld>
            <a:endParaRPr lang="en-US"/>
          </a:p>
        </p:txBody>
      </p:sp>
      <p:sp>
        <p:nvSpPr>
          <p:cNvPr id="35635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 eaLnBrk="1" fontAlgn="base" latinLnBrk="0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76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NH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+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 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NO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+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90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rtl="0" eaLnBrk="1" fontAlgn="base" latinLnBrk="0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CH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NH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+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 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7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NO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+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93663" indent="-93663" algn="l" defTabSz="249238">
              <a:lnSpc>
                <a:spcPct val="150000"/>
              </a:lnSpc>
              <a:spcBef>
                <a:spcPct val="20000"/>
              </a:spcBef>
              <a:buFont typeface="Wingdings" pitchFamily="-108" charset="2"/>
              <a:buChar char="Ø"/>
            </a:pP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82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971D7031-AC83-C34B-B0EF-49A2D8E07820}" type="slidenum">
              <a:rPr lang="en-US">
                <a:latin typeface="Helvetica" charset="0"/>
              </a:rPr>
              <a:pPr/>
              <a:t>13</a:t>
            </a:fld>
            <a:endParaRPr lang="en-US">
              <a:latin typeface="Helvetica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890588" eaLnBrk="1" hangingPunct="1"/>
            <a:endParaRPr lang="en-US" sz="1200" dirty="0">
              <a:latin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Cassini Solstice Mission: 2010-2017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0FE42-DC18-3D4F-8BFE-0DC04BD11F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Helvetica" charset="0"/>
                <a:ea typeface="ＭＳ Ｐゴシック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Helvetic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477000"/>
            <a:ext cx="3962400" cy="276999"/>
          </a:xfrm>
          <a:ln/>
        </p:spPr>
        <p:txBody>
          <a:bodyPr/>
          <a:lstStyle/>
          <a:p>
            <a:fld id="{4B8E1A79-1E7D-4D4D-B583-1F07465D3AE2}" type="slidenum">
              <a:rPr lang="en-US"/>
              <a:pPr/>
              <a:t>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14773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latin typeface="Times-Roman" charset="0"/>
              </a:rPr>
              <a:t> </a:t>
            </a:r>
            <a:r>
              <a:rPr lang="en-US" dirty="0"/>
              <a:t>Measured mass spectra for three altitude intervals are shown – average density versus Mass (in Daltons). Red: 1027 km–1200 km, multiplied by a factor of 100. Blue: 1200 km–1400 km, multiplied by a factor of 10. Green: 1400 km–1600 km, multiplied by a factor of 1. 1s statistical error bars are shown.</a:t>
            </a:r>
          </a:p>
        </p:txBody>
      </p:sp>
    </p:spTree>
    <p:extLst>
      <p:ext uri="{BB962C8B-B14F-4D97-AF65-F5344CB8AC3E}">
        <p14:creationId xmlns:p14="http://schemas.microsoft.com/office/powerpoint/2010/main" val="288675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B25DAF4A-1F4F-CF43-9998-A6BECB4FDD6B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3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A8B1C2AC-B1F7-0042-9879-6529C2F52C4A}" type="slidenum">
              <a:rPr lang="en-US">
                <a:latin typeface="Helvetica" pitchFamily="-65" charset="0"/>
              </a:rPr>
              <a:pPr/>
              <a:t>6</a:t>
            </a:fld>
            <a:endParaRPr lang="en-US">
              <a:latin typeface="Helvetica" pitchFamily="-65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327660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9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5EC9A2BB-4D6C-1349-B162-40197879A35E}" type="slidenum">
              <a:rPr lang="en-US">
                <a:latin typeface="Helvetica" pitchFamily="-65" charset="0"/>
              </a:rPr>
              <a:pPr/>
              <a:t>7</a:t>
            </a:fld>
            <a:endParaRPr lang="en-US">
              <a:latin typeface="Helvetica" pitchFamily="-65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7660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93663" indent="-93663" algn="l" defTabSz="249238" eaLnBrk="1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03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3EF54769-F16B-B949-8492-BA8E2F6A2222}" type="slidenum">
              <a:rPr lang="en-US">
                <a:latin typeface="Helvetica" pitchFamily="-65" charset="0"/>
              </a:rPr>
              <a:pPr/>
              <a:t>8</a:t>
            </a:fld>
            <a:endParaRPr lang="en-US">
              <a:latin typeface="Helvetica" pitchFamily="-65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7660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93663" indent="-93663" algn="l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at ∼1100 km, most of the macromolecules (m/z &gt; 100) become negatively charged</a:t>
            </a:r>
          </a:p>
          <a:p>
            <a:pPr marL="93663" indent="-93663" algn="l" defTabSz="249238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negatively charged 	macromolecules attract positive 	ions, causing a rapid increase in 	particle size: at 1000 km, 	macromolecules have an 	average size of 500 u</a:t>
            </a:r>
          </a:p>
          <a:p>
            <a:pPr marL="93663" indent="-93663" algn="l" defTabSz="249238" eaLnBrk="1" hangingPunct="1">
              <a:lnSpc>
                <a:spcPct val="30000"/>
              </a:lnSpc>
              <a:spcBef>
                <a:spcPct val="20000"/>
              </a:spcBef>
            </a:pPr>
            <a:endParaRPr lang="en-US" sz="1200" dirty="0">
              <a:solidFill>
                <a:srgbClr val="F5E09B"/>
              </a:solidFill>
              <a:latin typeface="Calibri"/>
              <a:cs typeface="Calibri"/>
            </a:endParaRPr>
          </a:p>
          <a:p>
            <a:pPr marL="457200" indent="-457200" algn="l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u="sng" dirty="0">
                <a:solidFill>
                  <a:srgbClr val="999999"/>
                </a:solidFill>
                <a:latin typeface="Calibri"/>
                <a:cs typeface="Calibri"/>
              </a:rPr>
              <a:t>1000 - 650 km</a:t>
            </a:r>
          </a:p>
          <a:p>
            <a:pPr marL="457200" indent="-457200" algn="l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	benzene + radicals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 PACs</a:t>
            </a:r>
          </a:p>
          <a:p>
            <a:pPr marL="457200" indent="-457200" algn="l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	PACs coagulate  aerosols</a:t>
            </a:r>
          </a:p>
          <a:p>
            <a:pPr marL="457200" indent="-457200" algn="l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	PACs deposition onto aerosols</a:t>
            </a:r>
          </a:p>
          <a:p>
            <a:pPr marL="457200" indent="-457200" algn="l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1200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	</a:t>
            </a: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spherical particles of </a:t>
            </a: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</a:rPr>
              <a:t>∼1 nm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2"/>
            </a:pPr>
            <a:r>
              <a:rPr lang="en-US" sz="1200" u="sng" dirty="0">
                <a:solidFill>
                  <a:srgbClr val="999999"/>
                </a:solidFill>
                <a:latin typeface="Calibri"/>
                <a:cs typeface="Calibri"/>
                <a:sym typeface="Symbol" pitchFamily="-65" charset="2"/>
              </a:rPr>
              <a:t>650 - 500 km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FFFFFF"/>
                </a:solidFill>
                <a:latin typeface="Calibri"/>
                <a:cs typeface="Calibri"/>
                <a:sym typeface="Symbol" pitchFamily="-65" charset="2"/>
              </a:rPr>
              <a:t>	particles aggregate</a:t>
            </a:r>
            <a:endParaRPr lang="en-US" sz="1200" i="1" dirty="0">
              <a:solidFill>
                <a:srgbClr val="F5E09B"/>
              </a:solidFill>
              <a:latin typeface="Calibri"/>
              <a:cs typeface="Calibri"/>
              <a:sym typeface="Symbol" pitchFamily="-65" charset="2"/>
            </a:endParaRP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  <a:buClr>
                <a:srgbClr val="F5E09B"/>
              </a:buClr>
            </a:pP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	</a:t>
            </a:r>
            <a:r>
              <a:rPr lang="en-US" sz="1200" dirty="0">
                <a:solidFill>
                  <a:srgbClr val="FFFFFF"/>
                </a:solidFill>
                <a:latin typeface="Calibri"/>
                <a:cs typeface="Calibri"/>
                <a:sym typeface="Symbol" pitchFamily="-65" charset="2"/>
              </a:rPr>
              <a:t>slow sedimentation velocity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  <a:buClr>
                <a:srgbClr val="F5E09B"/>
              </a:buClr>
            </a:pP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	</a:t>
            </a:r>
            <a:r>
              <a:rPr lang="en-US" sz="1200" i="1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rapid growth over a narrow altitude region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  <a:buClr>
                <a:srgbClr val="F5E09B"/>
              </a:buClr>
            </a:pP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	particles of 160 nm with </a:t>
            </a:r>
            <a:r>
              <a:rPr lang="en-US" sz="1200" i="1" dirty="0" err="1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D</a:t>
            </a:r>
            <a:r>
              <a:rPr lang="en-US" sz="1200" i="1" baseline="-25000" dirty="0" err="1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f</a:t>
            </a: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 = 2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1200" u="sng" dirty="0">
                <a:solidFill>
                  <a:srgbClr val="999999"/>
                </a:solidFill>
                <a:latin typeface="Calibri"/>
                <a:cs typeface="Calibri"/>
                <a:sym typeface="Symbol" pitchFamily="-65" charset="2"/>
              </a:rPr>
              <a:t>&lt; 500 km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FFFFFF"/>
                </a:solidFill>
                <a:latin typeface="Calibri"/>
                <a:cs typeface="Calibri"/>
                <a:sym typeface="Symbol" pitchFamily="-65" charset="2"/>
              </a:rPr>
              <a:t>	interaction between radicals and aggregates</a:t>
            </a:r>
          </a:p>
          <a:p>
            <a:pPr marL="457200" indent="-457200" algn="l" defTabSz="249238" eaLnBrk="1" hangingPunct="1">
              <a:lnSpc>
                <a:spcPct val="90000"/>
              </a:lnSpc>
              <a:spcBef>
                <a:spcPct val="20000"/>
              </a:spcBef>
              <a:buClr>
                <a:srgbClr val="F5E09B"/>
              </a:buClr>
            </a:pPr>
            <a:r>
              <a:rPr lang="en-US" sz="1200" i="1" dirty="0">
                <a:solidFill>
                  <a:srgbClr val="F5E09B"/>
                </a:solidFill>
                <a:latin typeface="Calibri"/>
                <a:cs typeface="Calibri"/>
                <a:sym typeface="Symbol" pitchFamily="-65" charset="2"/>
              </a:rPr>
              <a:t>	aggregates smoothed toward a more spherical shape</a:t>
            </a:r>
            <a:endParaRPr lang="en-US" sz="1200" i="1" dirty="0">
              <a:solidFill>
                <a:srgbClr val="F5E09B"/>
              </a:solidFill>
              <a:latin typeface="Calibri"/>
              <a:cs typeface="Calibri"/>
            </a:endParaRPr>
          </a:p>
          <a:p>
            <a:pPr marL="93663" indent="-93663" algn="l" defTabSz="249238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/>
              <a:buChar char="•"/>
            </a:pPr>
            <a:endParaRPr lang="en-US" sz="1200" dirty="0">
              <a:solidFill>
                <a:schemeClr val="bg1"/>
              </a:solidFill>
              <a:latin typeface="Calibri"/>
              <a:cs typeface="Calibri"/>
              <a:sym typeface="Symbol" pitchFamily="-65" charset="2"/>
            </a:endParaRPr>
          </a:p>
          <a:p>
            <a:pPr eaLnBrk="1" hangingPunct="1"/>
            <a:endParaRPr lang="fr-FR" dirty="0"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15DA2-15C2-4645-99C0-DB2419FBDA9C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Times-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27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81600" y="6581001"/>
            <a:ext cx="3962400" cy="276999"/>
          </a:xfrm>
          <a:noFill/>
        </p:spPr>
        <p:txBody>
          <a:bodyPr/>
          <a:lstStyle/>
          <a:p>
            <a:fld id="{A8B1C2AC-B1F7-0042-9879-6529C2F52C4A}" type="slidenum">
              <a:rPr lang="en-US">
                <a:latin typeface="Helvetica" pitchFamily="-65" charset="0"/>
              </a:rPr>
              <a:pPr/>
              <a:t>10</a:t>
            </a:fld>
            <a:endParaRPr lang="en-US">
              <a:latin typeface="Helvetica" pitchFamily="-65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3276600"/>
            <a:ext cx="6705600" cy="276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>
              <a:latin typeface="Times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7D83C8-252C-E547-AFBE-762CBAAEF004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EACC04-4F62-EF43-AFCD-CFA5811FDC0D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F91C26-D83D-9944-A502-48ABCF5AAC89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111CA5B-4259-B944-99B6-DF37D1D352DC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8834-C827-D045-9423-9C37E3ED6A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14/08/2018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4C4A-16CA-CE49-AD28-B652CFC7B46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4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EBBDE3-2577-9B42-B500-F13E762B9DBE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163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C4DFDA-2E44-0645-BC79-C23F27759E9D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932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111CA5B-4259-B944-99B6-DF37D1D352DC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91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EBBDE3-2577-9B42-B500-F13E762B9DBE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EFFA9B-3464-4344-B324-B32D45FA136A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A03205-7FAF-B142-B147-75A1E8CC4B1F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7926C-EC1F-F742-B92C-FABA0E12F971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75DF24-0BF8-5C48-87E6-EFE053F0AC05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C4DFDA-2E44-0645-BC79-C23F27759E9D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C813FB-E422-6F4C-9582-C3780007B7E2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C81ACC-A800-C74C-8EEB-1B95E034F42A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656F7C0-C174-0E43-9DBC-FF0F0023E363}" type="slidenum">
              <a:rPr lang="zh-CN" altLang="en-US"/>
              <a:pPr/>
              <a:t>‹N°›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F138834-C827-D045-9423-9C37E3ED6AE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14/08/2018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9AF4C4A-16CA-CE49-AD28-B652CFC7B46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Highlights and open questions on Titan’s atmospheric chemistry</a:t>
            </a:r>
          </a:p>
        </p:txBody>
      </p:sp>
      <p:sp>
        <p:nvSpPr>
          <p:cNvPr id="17411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00808"/>
            <a:ext cx="9144000" cy="4648200"/>
          </a:xfrm>
          <a:solidFill>
            <a:srgbClr val="797168">
              <a:alpha val="50000"/>
            </a:srgbClr>
          </a:solidFill>
          <a:ln w="25400">
            <a:noFill/>
          </a:ln>
        </p:spPr>
        <p:txBody>
          <a:bodyPr anchor="ctr"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6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Véronique</a:t>
            </a:r>
            <a:r>
              <a:rPr lang="en-US" sz="36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 </a:t>
            </a:r>
            <a:r>
              <a:rPr lang="en-US" sz="36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Vuitton</a:t>
            </a:r>
            <a:endParaRPr lang="en-US" sz="3600" dirty="0">
              <a:solidFill>
                <a:srgbClr val="FFCC66"/>
              </a:solidFill>
              <a:latin typeface="Calibri" pitchFamily="-109" charset="0"/>
              <a:ea typeface="Calibri" pitchFamily="-109" charset="0"/>
              <a:cs typeface="Calibri" pitchFamily="-109" charset="0"/>
            </a:endParaRPr>
          </a:p>
          <a:p>
            <a:pPr marL="0" indent="0" algn="ctr" eaLnBrk="1" hangingPunct="1">
              <a:spcAft>
                <a:spcPts val="600"/>
              </a:spcAft>
              <a:buFontTx/>
              <a:buNone/>
              <a:defRPr/>
            </a:pPr>
            <a:r>
              <a:rPr lang="fr-FR" sz="24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Institut de Planétologie et d’Astrophysique de Grenoble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  <a:defRPr/>
            </a:pPr>
            <a:r>
              <a:rPr lang="fr-FR" sz="24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Univ</a:t>
            </a:r>
            <a:r>
              <a:rPr lang="fr-FR" sz="24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. Grenoble Alpes</a:t>
            </a:r>
          </a:p>
          <a:p>
            <a:pPr marL="0" indent="0" algn="ctr" eaLnBrk="1" hangingPunct="1">
              <a:spcAft>
                <a:spcPts val="600"/>
              </a:spcAft>
              <a:buFontTx/>
              <a:buNone/>
              <a:defRPr/>
            </a:pPr>
            <a:endParaRPr lang="fr-FR" sz="2000" dirty="0">
              <a:solidFill>
                <a:srgbClr val="FFCC66"/>
              </a:solidFill>
              <a:latin typeface="Calibri" pitchFamily="-109" charset="0"/>
              <a:ea typeface="Calibri" pitchFamily="-109" charset="0"/>
              <a:cs typeface="Calibri" pitchFamily="-109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C.A. Nixon et al. « Titan’s cold case files - Outstanding questions after Cassini-Huygens » </a:t>
            </a:r>
            <a:r>
              <a:rPr lang="en-US" sz="2000" i="1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Planet. Space. Sci. </a:t>
            </a: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155, 50-72 (2018)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000" dirty="0">
              <a:solidFill>
                <a:srgbClr val="FFCC66"/>
              </a:solidFill>
              <a:latin typeface="Calibri" pitchFamily="-109" charset="0"/>
              <a:ea typeface="Calibri" pitchFamily="-109" charset="0"/>
              <a:cs typeface="Calibri" pitchFamily="-109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V. Vuitton, R.V. </a:t>
            </a:r>
            <a:r>
              <a:rPr lang="en-US" sz="20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Yelle</a:t>
            </a: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, S.J. </a:t>
            </a:r>
            <a:r>
              <a:rPr lang="en-US" sz="20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Klippenstein</a:t>
            </a: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, S.M. </a:t>
            </a:r>
            <a:r>
              <a:rPr lang="en-US" sz="20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Hörst</a:t>
            </a: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, P. </a:t>
            </a:r>
            <a:r>
              <a:rPr lang="en-US" sz="2000" dirty="0" err="1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Lavvas</a:t>
            </a: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 « Simulating the density of organic species in the atmosphere of Titan with a coupled ion-neutral photochemical model »</a:t>
            </a:r>
            <a:r>
              <a:rPr lang="en-US" sz="2000" i="1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 </a:t>
            </a:r>
            <a:r>
              <a:rPr lang="en-US" sz="2000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accepted in </a:t>
            </a:r>
            <a:r>
              <a:rPr lang="en-US" sz="2000" i="1" dirty="0">
                <a:solidFill>
                  <a:srgbClr val="FFCC66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Icarus</a:t>
            </a:r>
            <a:endParaRPr lang="en-US" sz="2000" dirty="0">
              <a:solidFill>
                <a:srgbClr val="FFCC66"/>
              </a:solidFill>
              <a:latin typeface="Calibri" pitchFamily="-109" charset="0"/>
              <a:ea typeface="Calibri" pitchFamily="-109" charset="0"/>
              <a:cs typeface="Calibri" pitchFamily="-109" charset="0"/>
            </a:endParaRPr>
          </a:p>
        </p:txBody>
      </p:sp>
      <p:sp useBgFill="1">
        <p:nvSpPr>
          <p:cNvPr id="4" name="ZoneTexte 3"/>
          <p:cNvSpPr txBox="1"/>
          <p:nvPr/>
        </p:nvSpPr>
        <p:spPr>
          <a:xfrm>
            <a:off x="0" y="6397079"/>
            <a:ext cx="9144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5E09B"/>
                </a:solidFill>
                <a:latin typeface="Calibri"/>
                <a:cs typeface="Calibri"/>
              </a:rPr>
              <a:t>Cassini Science Symposium - August 12-17, 2018 - University of Colorado, Boulder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A4823E"/>
                </a:solidFill>
                <a:latin typeface="Calibri"/>
                <a:cs typeface="Calibri"/>
              </a:rPr>
              <a:t>Comparison with observations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609600"/>
            <a:ext cx="3733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Vuitton et al., accepted in Icarus</a:t>
            </a:r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066800"/>
            <a:ext cx="6120000" cy="468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Image 8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67" y="1354650"/>
            <a:ext cx="6120000" cy="468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Image 9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84" y="1642500"/>
            <a:ext cx="6120000" cy="468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D5FCC4-A28D-C24B-B3A8-0F5A7771C6F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69996" y="1930350"/>
            <a:ext cx="6120000" cy="468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915400" cy="1219200"/>
          </a:xfrm>
          <a:noFill/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A4823E"/>
                </a:solidFill>
                <a:latin typeface="Calibri" charset="0"/>
                <a:ea typeface="Calibri" charset="0"/>
                <a:cs typeface="Calibri" charset="0"/>
              </a:rPr>
              <a:t>Heterogeneous chemistry?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5368" y="5733256"/>
            <a:ext cx="8884331" cy="978654"/>
          </a:xfrm>
          <a:prstGeom prst="rect">
            <a:avLst/>
          </a:prstGeom>
          <a:solidFill>
            <a:schemeClr val="tx1">
              <a:alpha val="50000"/>
            </a:schemeClr>
          </a:solidFill>
          <a:ln w="25400">
            <a:solidFill>
              <a:srgbClr val="FFCC66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marL="31750" lvl="1" indent="61913" eaLnBrk="1" hangingPunct="1"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How do neutral (and ion) species interact with the photochemical haze and various condensates in the lower atmosphere?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F24F24-E640-E84E-91F8-41F514AEEE3A}"/>
              </a:ext>
            </a:extLst>
          </p:cNvPr>
          <p:cNvSpPr txBox="1"/>
          <p:nvPr/>
        </p:nvSpPr>
        <p:spPr>
          <a:xfrm>
            <a:off x="0" y="609600"/>
            <a:ext cx="3733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Vuitton et al., accepted in Icarus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55CBFD-383C-154C-9FD2-1FFB9E16B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7" y="1436171"/>
            <a:ext cx="5005932" cy="33609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1033">
            <a:extLst>
              <a:ext uri="{FF2B5EF4-FFF2-40B4-BE49-F238E27FC236}">
                <a16:creationId xmlns:a16="http://schemas.microsoft.com/office/drawing/2014/main" id="{6E60086B-421A-4342-86E0-FA7CF598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2003200"/>
            <a:ext cx="3847728" cy="1552719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ctr">
            <a:prstTxWarp prst="textNoShape">
              <a:avLst/>
            </a:prstTxWarp>
            <a:spAutoFit/>
          </a:bodyPr>
          <a:lstStyle/>
          <a:p>
            <a:pPr marL="93663" indent="-93663" defTabSz="249238" eaLnBrk="1" hangingPunct="1">
              <a:spcBef>
                <a:spcPct val="20000"/>
              </a:spcBef>
              <a:buFont typeface="Wingdings" pitchFamily="-65" charset="2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Detection of new neutral species by Herschel and ALMA: </a:t>
            </a:r>
          </a:p>
          <a:p>
            <a:pPr marL="93663" indent="-93663" defTabSz="249238" eaLnBrk="1" hangingPunct="1">
              <a:spcBef>
                <a:spcPct val="20000"/>
              </a:spcBef>
              <a:buFont typeface="Wingdings" pitchFamily="-65" charset="2"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HNC,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CN,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CN</a:t>
            </a:r>
            <a:endParaRPr lang="en-US" sz="2000" dirty="0">
              <a:solidFill>
                <a:srgbClr val="F5E09B"/>
              </a:solidFill>
              <a:latin typeface="Calibri"/>
              <a:cs typeface="Calibri"/>
            </a:endParaRPr>
          </a:p>
          <a:p>
            <a:pPr marL="93663" indent="-93663" defTabSz="249238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Mixed success for the models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002268"/>
            <a:ext cx="3251200" cy="2438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5867400" y="5619691"/>
            <a:ext cx="2515406" cy="400110"/>
          </a:xfrm>
          <a:prstGeom prst="rect">
            <a:avLst/>
          </a:prstGeom>
          <a:solidFill>
            <a:srgbClr val="F5E09B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O</a:t>
            </a:r>
            <a:r>
              <a:rPr lang="en-US" sz="2000" baseline="30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+*</a:t>
            </a:r>
            <a:r>
              <a:rPr lang="en-US" sz="2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 + N</a:t>
            </a:r>
            <a:r>
              <a:rPr lang="en-US" sz="2000" baseline="-25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2</a:t>
            </a:r>
            <a:r>
              <a:rPr lang="en-US" sz="2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 </a:t>
            </a:r>
            <a:r>
              <a:rPr lang="en-US" sz="2000" dirty="0" err="1">
                <a:solidFill>
                  <a:srgbClr val="797168"/>
                </a:solidFill>
                <a:latin typeface="Calibri"/>
                <a:cs typeface="Calibri"/>
                <a:sym typeface="Symbol" pitchFamily="-109" charset="2"/>
              </a:rPr>
              <a:t></a:t>
            </a:r>
            <a:r>
              <a:rPr lang="en-US" sz="2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 O(</a:t>
            </a:r>
            <a:r>
              <a:rPr lang="en-US" sz="2000" baseline="30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3</a:t>
            </a:r>
            <a:r>
              <a:rPr lang="en-US" sz="2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P) + N</a:t>
            </a:r>
            <a:r>
              <a:rPr lang="en-US" sz="2000" baseline="-25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2</a:t>
            </a:r>
            <a:r>
              <a:rPr lang="en-US" sz="2000" baseline="30000" dirty="0">
                <a:solidFill>
                  <a:srgbClr val="797168"/>
                </a:solidFill>
                <a:latin typeface="Calibri"/>
                <a:ea typeface="ヒラギノ角ゴ Pro W3" pitchFamily="-108" charset="-128"/>
                <a:cs typeface="Calibri"/>
              </a:rPr>
              <a:t>+</a:t>
            </a:r>
            <a:endParaRPr lang="en-US" sz="2000" baseline="-25000" dirty="0">
              <a:solidFill>
                <a:srgbClr val="797168"/>
              </a:solidFill>
              <a:latin typeface="Calibri"/>
              <a:ea typeface="ヒラギノ角ゴ Pro W3" pitchFamily="-108" charset="-128"/>
              <a:cs typeface="Calibri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kern="0" dirty="0">
                <a:solidFill>
                  <a:srgbClr val="866A32"/>
                </a:solidFill>
                <a:latin typeface="Calibri"/>
                <a:ea typeface="+mj-ea"/>
                <a:cs typeface="Calibri"/>
              </a:rPr>
              <a:t>What about oxygen-bearing 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866A3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species?</a:t>
            </a:r>
            <a:endParaRPr kumimoji="0" lang="en-US" sz="4400" b="0" i="1" u="none" strike="noStrike" kern="0" cap="none" spc="0" normalizeH="0" baseline="0" noProof="0" dirty="0">
              <a:ln>
                <a:noFill/>
              </a:ln>
              <a:solidFill>
                <a:srgbClr val="866A3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611396"/>
            <a:ext cx="3294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Hörst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 JGR (2008)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635896" y="1002268"/>
            <a:ext cx="5256584" cy="170665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lIns="91426" tIns="45713" rIns="91426" bIns="45713">
            <a:prstTxWarp prst="textNoShape">
              <a:avLst/>
            </a:prstTxWarp>
          </a:bodyPr>
          <a:lstStyle/>
          <a:p>
            <a:pPr marL="93663" indent="-93663" defTabSz="249238" eaLnBrk="1" hangingPunct="1">
              <a:lnSpc>
                <a:spcPct val="10000"/>
              </a:lnSpc>
              <a:spcBef>
                <a:spcPct val="20000"/>
              </a:spcBef>
              <a:buFont typeface="Wingdings" pitchFamily="-108" charset="2"/>
              <a:buChar char="Ø"/>
            </a:pPr>
            <a:endParaRPr lang="en-US" sz="2000" dirty="0">
              <a:solidFill>
                <a:srgbClr val="797168"/>
              </a:solidFill>
              <a:latin typeface="Calibri"/>
              <a:cs typeface="Calibri"/>
            </a:endParaRPr>
          </a:p>
          <a:p>
            <a:pPr defTabSz="249238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1-D steady state models cannot reproduce all 3 species detected in the atmosphere</a:t>
            </a:r>
          </a:p>
          <a:p>
            <a:pPr defTabSz="249238">
              <a:lnSpc>
                <a:spcPct val="110000"/>
              </a:lnSpc>
              <a:spcBef>
                <a:spcPct val="20000"/>
              </a:spcBef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What is the nature, intensity and time variability of the source(s) of oxygen in the atmosphere?</a:t>
            </a:r>
            <a:endParaRPr lang="en-US" sz="2000" i="1" dirty="0">
              <a:solidFill>
                <a:srgbClr val="F5E09B"/>
              </a:solidFill>
              <a:latin typeface="Calibri"/>
              <a:ea typeface="ヒラギノ角ゴ Pro W3" pitchFamily="-108" charset="-128"/>
              <a:cs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2971800"/>
            <a:ext cx="5892800" cy="37795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400" y="4221088"/>
            <a:ext cx="2819400" cy="248451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altLang="ja-JP" sz="2000" i="1" dirty="0">
                <a:solidFill>
                  <a:srgbClr val="FFFFFF"/>
                </a:solidFill>
                <a:latin typeface="Calibri"/>
                <a:ea typeface="ＭＳ Ｐゴシック" pitchFamily="-106" charset="-128"/>
                <a:cs typeface="Calibri"/>
              </a:rPr>
              <a:t>Can biological precursors such as amino acids and nucleotide bases or other chemical species with some prebiotic potential be synthesized in the atmosphere?</a:t>
            </a:r>
          </a:p>
        </p:txBody>
      </p:sp>
    </p:spTree>
    <p:extLst>
      <p:ext uri="{BB962C8B-B14F-4D97-AF65-F5344CB8AC3E}">
        <p14:creationId xmlns:p14="http://schemas.microsoft.com/office/powerpoint/2010/main" val="420263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915400" cy="838200"/>
          </a:xfrm>
          <a:noFill/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A4823E"/>
                </a:solidFill>
                <a:latin typeface="Calibri" charset="0"/>
                <a:ea typeface="Calibri" charset="0"/>
                <a:cs typeface="Calibri" charset="0"/>
              </a:rPr>
              <a:t>Conclusions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488" y="1122040"/>
            <a:ext cx="8763000" cy="5187280"/>
          </a:xfrm>
          <a:prstGeom prst="rect">
            <a:avLst/>
          </a:prstGeom>
          <a:solidFill>
            <a:srgbClr val="797168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6" tIns="45713" rIns="91426" bIns="45713" anchor="t">
            <a:prstTxWarp prst="textNoShape">
              <a:avLst/>
            </a:prstTxWarp>
          </a:bodyPr>
          <a:lstStyle/>
          <a:p>
            <a:pPr marL="93663" indent="-93663" algn="l" defTabSz="249238" eaLnBrk="1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Overall, models do a good job at reproducing observed ion and neutral densities suggesting a proper understanding of the atmospheric chemistry</a:t>
            </a:r>
          </a:p>
          <a:p>
            <a:pPr marL="93663" indent="-93663" algn="l" defTabSz="249238" eaLnBrk="1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Amongst the newly discovered species, the chemistry of C</a:t>
            </a:r>
            <a:r>
              <a:rPr lang="en-US" sz="200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baseline="-250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HNC and C</a:t>
            </a:r>
            <a:r>
              <a:rPr lang="en-US" sz="20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CN is well understood but </a:t>
            </a: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baseline="-25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baseline="-25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CN remains a challenge</a:t>
            </a:r>
          </a:p>
          <a:p>
            <a:pPr marL="93663" indent="-93663" algn="l" defTabSz="249238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The emphasis is now on spatial and temporal variations, which requires (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 analysis of the entire observational datasets (INMS, UVIS), (ii) development of multi-dimensional models</a:t>
            </a:r>
          </a:p>
          <a:p>
            <a:pPr marL="93663" indent="-93663" algn="l" defTabSz="249238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 Detection of more </a:t>
            </a:r>
            <a:r>
              <a:rPr lang="en-US" sz="2000" baseline="30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15</a:t>
            </a: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N and </a:t>
            </a:r>
            <a:r>
              <a:rPr lang="en-US" sz="2000" baseline="30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18</a:t>
            </a: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O bearing species would provide some constrains on the origin and evolution of Titan’s nitrogen and oxygen inventory </a:t>
            </a:r>
          </a:p>
          <a:p>
            <a:pPr marL="93663" indent="-93663" algn="l" defTabSz="249238" ea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FFCC66"/>
                </a:solidFill>
                <a:latin typeface="Calibri" charset="0"/>
                <a:ea typeface="Calibri" charset="0"/>
                <a:cs typeface="Calibri" charset="0"/>
              </a:rPr>
              <a:t> Laboratory simulation experiments are the only way to comprehend the formation processes and the composition of complex organic matter</a:t>
            </a:r>
          </a:p>
          <a:p>
            <a:pPr marL="93663" indent="-93663" algn="l" defTabSz="249238" ea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 very high resolution mass spectrometer will be the instrument of choice for any future mission to Titan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Cartoon_Titan_Ch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222250"/>
            <a:ext cx="9029700" cy="6413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409118" y="626716"/>
            <a:ext cx="324000" cy="258532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EUV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819132" y="1221156"/>
            <a:ext cx="324279" cy="313932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FUV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229146" y="3891856"/>
            <a:ext cx="324000" cy="175432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NUV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58000" y="1242919"/>
            <a:ext cx="576000" cy="190821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e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keV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648284" y="1611630"/>
            <a:ext cx="648000" cy="196977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O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MeV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404841" y="4500169"/>
            <a:ext cx="648000" cy="113877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cosmic rays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TeV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58000" y="626716"/>
            <a:ext cx="576000" cy="571229"/>
          </a:xfrm>
          <a:prstGeom prst="rect">
            <a:avLst/>
          </a:prstGeom>
          <a:solidFill>
            <a:schemeClr val="accent4">
              <a:alpha val="1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404841" y="4081241"/>
            <a:ext cx="648000" cy="369332"/>
          </a:xfrm>
          <a:prstGeom prst="rect">
            <a:avLst/>
          </a:prstGeom>
          <a:solidFill>
            <a:schemeClr val="accent2">
              <a:alpha val="1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19132" y="626716"/>
            <a:ext cx="324000" cy="57122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37995" y="626716"/>
            <a:ext cx="315151" cy="326514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40281" y="685800"/>
            <a:ext cx="3177671" cy="5029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778434" y="592739"/>
            <a:ext cx="762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CH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16434" y="592739"/>
            <a:ext cx="1524000" cy="52322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1" name="Flèche droite à entaille 20"/>
          <p:cNvSpPr/>
          <p:nvPr/>
        </p:nvSpPr>
        <p:spPr>
          <a:xfrm rot="6649874">
            <a:off x="1977041" y="1249180"/>
            <a:ext cx="459105" cy="29722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34825" y="1600794"/>
            <a:ext cx="762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096825" y="1615081"/>
            <a:ext cx="762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CH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4" name="Flèche droite à entaille 23"/>
          <p:cNvSpPr/>
          <p:nvPr/>
        </p:nvSpPr>
        <p:spPr>
          <a:xfrm rot="14950126" flipH="1">
            <a:off x="2960085" y="1653705"/>
            <a:ext cx="1259725" cy="25239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102041" y="2427883"/>
            <a:ext cx="762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94102" y="2427883"/>
            <a:ext cx="762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CH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045706" y="4219740"/>
            <a:ext cx="17668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organic haze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340281" y="5458029"/>
            <a:ext cx="612000" cy="242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lumMod val="60000"/>
                <a:lumOff val="40000"/>
                <a:alpha val="75000"/>
              </a:schemeClr>
            </a:glow>
            <a:outerShdw blurRad="50800" dist="38100" dir="2700000" algn="tl" rotWithShape="0">
              <a:schemeClr val="accent1">
                <a:alpha val="43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81910" y="5385206"/>
            <a:ext cx="176682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clouds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6" name="Virage 35"/>
          <p:cNvSpPr/>
          <p:nvPr/>
        </p:nvSpPr>
        <p:spPr>
          <a:xfrm rot="16200000" flipV="1">
            <a:off x="3804293" y="961483"/>
            <a:ext cx="536940" cy="417443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354234" y="3599659"/>
            <a:ext cx="990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y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z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8" name="Flèche droite à entaille 37"/>
          <p:cNvSpPr/>
          <p:nvPr/>
        </p:nvSpPr>
        <p:spPr>
          <a:xfrm rot="14950126" flipH="1">
            <a:off x="1513384" y="2931983"/>
            <a:ext cx="1155242" cy="27969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lèche droite à entaille 38"/>
          <p:cNvSpPr/>
          <p:nvPr/>
        </p:nvSpPr>
        <p:spPr>
          <a:xfrm rot="6649874">
            <a:off x="3239212" y="3097056"/>
            <a:ext cx="828333" cy="280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31285" y="2017151"/>
            <a:ext cx="990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y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427122" y="2017151"/>
            <a:ext cx="990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y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796488" y="430619"/>
            <a:ext cx="762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7404841" y="2131873"/>
            <a:ext cx="648000" cy="175432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MeV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404841" y="609600"/>
            <a:ext cx="648000" cy="14478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629400" y="609600"/>
            <a:ext cx="648000" cy="9144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971800" y="5105400"/>
            <a:ext cx="990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x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y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z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79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1093948-93AD-7747-86D5-8AF7F9ED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80728"/>
            <a:ext cx="6728048" cy="45201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67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000"/>
          </a:xfrm>
        </p:spPr>
        <p:txBody>
          <a:bodyPr anchor="t">
            <a:normAutofit/>
          </a:bodyPr>
          <a:lstStyle/>
          <a:p>
            <a:pPr algn="l"/>
            <a:r>
              <a:rPr lang="en-US" sz="4000" i="1" dirty="0">
                <a:solidFill>
                  <a:srgbClr val="866A32"/>
                </a:solidFill>
                <a:latin typeface="Calibri"/>
                <a:cs typeface="Calibri"/>
              </a:rPr>
              <a:t>Detection of numerous positive ions</a:t>
            </a:r>
          </a:p>
        </p:txBody>
      </p:sp>
      <p:sp>
        <p:nvSpPr>
          <p:cNvPr id="267269" name="Rectangle 1029"/>
          <p:cNvSpPr>
            <a:spLocks noChangeArrowheads="1"/>
          </p:cNvSpPr>
          <p:nvPr/>
        </p:nvSpPr>
        <p:spPr bwMode="auto">
          <a:xfrm>
            <a:off x="6804248" y="1923256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1027-1200 km (× 100)</a:t>
            </a:r>
          </a:p>
        </p:txBody>
      </p:sp>
      <p:sp>
        <p:nvSpPr>
          <p:cNvPr id="267270" name="Rectangle 1030"/>
          <p:cNvSpPr>
            <a:spLocks noChangeArrowheads="1"/>
          </p:cNvSpPr>
          <p:nvPr/>
        </p:nvSpPr>
        <p:spPr bwMode="auto">
          <a:xfrm>
            <a:off x="6804248" y="2380456"/>
            <a:ext cx="2283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rgbClr val="0000FF"/>
                </a:solidFill>
                <a:latin typeface="Calibri"/>
                <a:cs typeface="Calibri"/>
              </a:rPr>
              <a:t>1200-1400 km (× 10)</a:t>
            </a:r>
          </a:p>
        </p:txBody>
      </p:sp>
      <p:sp>
        <p:nvSpPr>
          <p:cNvPr id="267271" name="Rectangle 1031"/>
          <p:cNvSpPr>
            <a:spLocks noChangeArrowheads="1"/>
          </p:cNvSpPr>
          <p:nvPr/>
        </p:nvSpPr>
        <p:spPr bwMode="auto">
          <a:xfrm>
            <a:off x="6804248" y="2837656"/>
            <a:ext cx="2283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rgbClr val="00C900"/>
                </a:solidFill>
                <a:latin typeface="Calibri"/>
                <a:cs typeface="Calibri"/>
              </a:rPr>
              <a:t>1400-1600 km (× 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548680"/>
            <a:ext cx="5257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Cravens et al., GRL (2006)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8248" y="5661248"/>
            <a:ext cx="6656040" cy="1124744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8900" algn="l" defTabSz="449263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Concentration at the </a:t>
            </a:r>
            <a:r>
              <a:rPr lang="en-US" sz="2000" dirty="0" err="1">
                <a:solidFill>
                  <a:srgbClr val="F5E09B"/>
                </a:solidFill>
                <a:latin typeface="Calibri"/>
                <a:cs typeface="Calibri"/>
              </a:rPr>
              <a:t>ppm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level</a:t>
            </a:r>
          </a:p>
          <a:p>
            <a:pPr marL="88900" algn="l" defTabSz="449263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Unit mass resolution	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m/z 28:  N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baseline="30000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en-US" sz="2000" baseline="30000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HCNH</a:t>
            </a:r>
            <a:r>
              <a:rPr lang="en-US" sz="2000" baseline="30000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CO</a:t>
            </a:r>
            <a:r>
              <a:rPr lang="en-US" sz="2000" baseline="30000" dirty="0">
                <a:solidFill>
                  <a:schemeClr val="bg1"/>
                </a:solidFill>
                <a:latin typeface="Calibri"/>
                <a:cs typeface="Calibri"/>
              </a:rPr>
              <a:t>+</a:t>
            </a:r>
          </a:p>
          <a:p>
            <a:pPr marL="431800" indent="-71438" algn="l" defTabSz="449263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Necessity of numerical models to interpret the data</a:t>
            </a:r>
          </a:p>
        </p:txBody>
      </p:sp>
    </p:spTree>
    <p:extLst>
      <p:ext uri="{BB962C8B-B14F-4D97-AF65-F5344CB8AC3E}">
        <p14:creationId xmlns:p14="http://schemas.microsoft.com/office/powerpoint/2010/main" val="28876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 anchor="t"/>
          <a:lstStyle/>
          <a:p>
            <a:pPr algn="l"/>
            <a:r>
              <a:rPr lang="en-US" sz="4000" i="1" dirty="0">
                <a:solidFill>
                  <a:srgbClr val="A4823E"/>
                </a:solidFill>
                <a:latin typeface="Calibri"/>
                <a:cs typeface="Calibri"/>
              </a:rPr>
              <a:t>Identification of ions and main reactions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40768"/>
            <a:ext cx="5866323" cy="36860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45" y="980728"/>
            <a:ext cx="5181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INMS at ∼1100 km         </a:t>
            </a:r>
            <a:r>
              <a:rPr lang="en-US" sz="2000" b="1" dirty="0">
                <a:solidFill>
                  <a:srgbClr val="0070C0"/>
                </a:solidFill>
                <a:latin typeface="Calibri"/>
                <a:cs typeface="Calibri"/>
              </a:rPr>
              <a:t>Photochemical model</a:t>
            </a:r>
            <a:endParaRPr lang="en-US" sz="2000" b="1" i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09600"/>
            <a:ext cx="4114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Vuitton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al.,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ApJ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(2006),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Icarus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(2007)</a:t>
            </a:r>
          </a:p>
        </p:txBody>
      </p:sp>
      <p:grpSp>
        <p:nvGrpSpPr>
          <p:cNvPr id="2" name="Grouper 165"/>
          <p:cNvGrpSpPr/>
          <p:nvPr/>
        </p:nvGrpSpPr>
        <p:grpSpPr>
          <a:xfrm>
            <a:off x="5334000" y="685800"/>
            <a:ext cx="3733800" cy="4267200"/>
            <a:chOff x="1371600" y="762001"/>
            <a:chExt cx="3733800" cy="4267200"/>
          </a:xfrm>
        </p:grpSpPr>
        <p:sp>
          <p:nvSpPr>
            <p:cNvPr id="167" name="Rectangle 2"/>
            <p:cNvSpPr>
              <a:spLocks noChangeArrowheads="1"/>
            </p:cNvSpPr>
            <p:nvPr/>
          </p:nvSpPr>
          <p:spPr bwMode="auto">
            <a:xfrm>
              <a:off x="1371600" y="762001"/>
              <a:ext cx="3733800" cy="426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fr-FR">
                <a:latin typeface="Calibri"/>
                <a:cs typeface="Calibri"/>
              </a:endParaRPr>
            </a:p>
          </p:txBody>
        </p:sp>
        <p:cxnSp>
          <p:nvCxnSpPr>
            <p:cNvPr id="168" name="AutoShape 3"/>
            <p:cNvCxnSpPr>
              <a:cxnSpLocks noChangeShapeType="1"/>
              <a:stCxn id="176" idx="2"/>
              <a:endCxn id="177" idx="0"/>
            </p:cNvCxnSpPr>
            <p:nvPr/>
          </p:nvCxnSpPr>
          <p:spPr bwMode="auto">
            <a:xfrm rot="5400000">
              <a:off x="1670131" y="1593930"/>
              <a:ext cx="926939" cy="158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9" name="AutoShape 4"/>
            <p:cNvCxnSpPr>
              <a:cxnSpLocks noChangeShapeType="1"/>
              <a:stCxn id="175" idx="2"/>
              <a:endCxn id="181" idx="0"/>
            </p:cNvCxnSpPr>
            <p:nvPr/>
          </p:nvCxnSpPr>
          <p:spPr bwMode="auto">
            <a:xfrm rot="5400000">
              <a:off x="3883900" y="1615361"/>
              <a:ext cx="919001" cy="158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0" name="AutoShape 5"/>
            <p:cNvCxnSpPr>
              <a:cxnSpLocks noChangeShapeType="1"/>
              <a:stCxn id="177" idx="2"/>
              <a:endCxn id="178" idx="0"/>
            </p:cNvCxnSpPr>
            <p:nvPr/>
          </p:nvCxnSpPr>
          <p:spPr bwMode="auto">
            <a:xfrm rot="5400000">
              <a:off x="1642349" y="2861549"/>
              <a:ext cx="982502" cy="1"/>
            </a:xfrm>
            <a:prstGeom prst="straightConnector1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1" name="AutoShape 6"/>
            <p:cNvCxnSpPr>
              <a:cxnSpLocks noChangeShapeType="1"/>
              <a:stCxn id="178" idx="2"/>
              <a:endCxn id="179" idx="0"/>
            </p:cNvCxnSpPr>
            <p:nvPr/>
          </p:nvCxnSpPr>
          <p:spPr bwMode="auto">
            <a:xfrm rot="5400000">
              <a:off x="1680448" y="4118849"/>
              <a:ext cx="906302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2" name="AutoShape 7"/>
            <p:cNvCxnSpPr>
              <a:cxnSpLocks noChangeShapeType="1"/>
              <a:stCxn id="177" idx="3"/>
              <a:endCxn id="181" idx="1"/>
            </p:cNvCxnSpPr>
            <p:nvPr/>
          </p:nvCxnSpPr>
          <p:spPr bwMode="auto">
            <a:xfrm>
              <a:off x="2374683" y="2213849"/>
              <a:ext cx="1785341" cy="17462"/>
            </a:xfrm>
            <a:prstGeom prst="straightConnector1">
              <a:avLst/>
            </a:prstGeom>
            <a:noFill/>
            <a:ln w="38100">
              <a:solidFill>
                <a:srgbClr val="800080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173" name="AutoShape 20"/>
            <p:cNvCxnSpPr>
              <a:cxnSpLocks noChangeShapeType="1"/>
              <a:stCxn id="178" idx="3"/>
              <a:endCxn id="188" idx="1"/>
            </p:cNvCxnSpPr>
            <p:nvPr/>
          </p:nvCxnSpPr>
          <p:spPr bwMode="auto">
            <a:xfrm>
              <a:off x="2483687" y="3509249"/>
              <a:ext cx="1437477" cy="1587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4" name="AutoShape 21"/>
            <p:cNvCxnSpPr>
              <a:cxnSpLocks noChangeShapeType="1"/>
              <a:stCxn id="188" idx="2"/>
              <a:endCxn id="180" idx="0"/>
            </p:cNvCxnSpPr>
            <p:nvPr/>
          </p:nvCxnSpPr>
          <p:spPr bwMode="auto">
            <a:xfrm rot="5400000">
              <a:off x="3891043" y="4119642"/>
              <a:ext cx="904715" cy="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5" name="Text Box 8"/>
            <p:cNvSpPr txBox="1">
              <a:spLocks noChangeArrowheads="1"/>
            </p:cNvSpPr>
            <p:nvPr/>
          </p:nvSpPr>
          <p:spPr bwMode="auto">
            <a:xfrm>
              <a:off x="4192084" y="842963"/>
              <a:ext cx="302631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lang="en-US" sz="18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2</a:t>
              </a:r>
              <a:endParaRPr lang="en-US" sz="18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76" name="Text Box 9"/>
            <p:cNvSpPr txBox="1">
              <a:spLocks noChangeArrowheads="1"/>
            </p:cNvSpPr>
            <p:nvPr/>
          </p:nvSpPr>
          <p:spPr bwMode="auto">
            <a:xfrm>
              <a:off x="1924576" y="817563"/>
              <a:ext cx="418047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Calibri"/>
                  <a:cs typeface="Calibri"/>
                </a:rPr>
                <a:t>CH</a:t>
              </a:r>
              <a:r>
                <a:rPr lang="en-US" sz="18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4</a:t>
              </a:r>
              <a:endParaRPr lang="en-US" sz="18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77" name="Text Box 10"/>
            <p:cNvSpPr txBox="1">
              <a:spLocks noChangeArrowheads="1"/>
            </p:cNvSpPr>
            <p:nvPr/>
          </p:nvSpPr>
          <p:spPr bwMode="auto">
            <a:xfrm>
              <a:off x="1892516" y="2057400"/>
              <a:ext cx="482167" cy="3128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CH</a:t>
              </a:r>
              <a:r>
                <a:rPr lang="en-US" sz="1800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r>
                <a:rPr lang="en-US" sz="1800" baseline="30000" dirty="0">
                  <a:solidFill>
                    <a:schemeClr val="tx1"/>
                  </a:solidFill>
                  <a:latin typeface="Calibri"/>
                  <a:cs typeface="Calibri"/>
                </a:rPr>
                <a:t>+</a:t>
              </a:r>
              <a:endParaRPr lang="en-US" sz="1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/>
          </p:nvSpPr>
          <p:spPr bwMode="auto">
            <a:xfrm>
              <a:off x="1783511" y="3352800"/>
              <a:ext cx="700176" cy="3128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y</a:t>
              </a: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aseline="30000" dirty="0">
                  <a:solidFill>
                    <a:schemeClr val="tx1"/>
                  </a:solidFill>
                  <a:latin typeface="Calibri"/>
                  <a:cs typeface="Calibri"/>
                </a:rPr>
                <a:t>+</a:t>
              </a:r>
              <a:endParaRPr lang="en-US" sz="1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79" name="Text Box 13"/>
            <p:cNvSpPr txBox="1">
              <a:spLocks noChangeArrowheads="1"/>
            </p:cNvSpPr>
            <p:nvPr/>
          </p:nvSpPr>
          <p:spPr bwMode="auto">
            <a:xfrm>
              <a:off x="1447799" y="4572000"/>
              <a:ext cx="137160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defTabSz="355600" eaLnBrk="0" hangingPunct="0">
                <a:spcBef>
                  <a:spcPct val="0"/>
                </a:spcBef>
              </a:pP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C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y</a:t>
              </a:r>
              <a:r>
                <a:rPr lang="en-US" sz="1800" b="1" dirty="0">
                  <a:solidFill>
                    <a:schemeClr val="tx1"/>
                  </a:solidFill>
                  <a:latin typeface="Calibri"/>
                  <a:cs typeface="Calibri"/>
                </a:rPr>
                <a:t> + 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C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x’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y</a:t>
              </a:r>
              <a:r>
                <a:rPr lang="en-US" sz="18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’</a:t>
              </a:r>
              <a:r>
                <a:rPr lang="en-US" sz="1800" b="1" dirty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581399" y="4572000"/>
              <a:ext cx="152400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defTabSz="355600" eaLnBrk="0" hangingPunct="0">
                <a:spcBef>
                  <a:spcPct val="0"/>
                </a:spcBef>
              </a:pP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C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y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lang="en-US" sz="1800" b="1" dirty="0">
                  <a:solidFill>
                    <a:schemeClr val="tx1"/>
                  </a:solidFill>
                  <a:latin typeface="Calibri"/>
                  <a:cs typeface="Calibri"/>
                </a:rPr>
                <a:t> + 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C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x’</a:t>
              </a:r>
              <a:r>
                <a:rPr lang="en-US" sz="1800" b="1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y</a:t>
              </a:r>
              <a:r>
                <a:rPr lang="en-US" sz="18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’</a:t>
              </a:r>
              <a:r>
                <a:rPr lang="en-US" sz="1800" b="1" dirty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181" name="Text Box 15"/>
            <p:cNvSpPr txBox="1">
              <a:spLocks noChangeArrowheads="1"/>
            </p:cNvSpPr>
            <p:nvPr/>
          </p:nvSpPr>
          <p:spPr bwMode="auto">
            <a:xfrm>
              <a:off x="4160024" y="2074862"/>
              <a:ext cx="366751" cy="3128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  <a:r>
                <a:rPr lang="en-US" sz="1800" baseline="-25000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r>
                <a:rPr lang="en-US" sz="1800" baseline="30000">
                  <a:solidFill>
                    <a:schemeClr val="tx1"/>
                  </a:solidFill>
                  <a:latin typeface="Calibri"/>
                  <a:cs typeface="Calibri"/>
                </a:rPr>
                <a:t>+</a:t>
              </a:r>
              <a:endParaRPr lang="en-US" sz="18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82" name="Text Box 16"/>
            <p:cNvSpPr txBox="1">
              <a:spLocks noChangeArrowheads="1"/>
            </p:cNvSpPr>
            <p:nvPr/>
          </p:nvSpPr>
          <p:spPr bwMode="auto">
            <a:xfrm>
              <a:off x="1447799" y="3886200"/>
              <a:ext cx="60960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r" defTabSz="355600" eaLnBrk="0" hangingPunct="0">
                <a:spcBef>
                  <a:spcPct val="0"/>
                </a:spcBef>
              </a:pPr>
              <a:r>
                <a:rPr lang="en-US" sz="1800" i="1" dirty="0" err="1">
                  <a:solidFill>
                    <a:srgbClr val="0000FF"/>
                  </a:solidFill>
                  <a:latin typeface="Calibri"/>
                  <a:cs typeface="Calibri"/>
                </a:rPr>
                <a:t>e</a:t>
              </a:r>
              <a:r>
                <a:rPr lang="en-US" sz="1800" i="1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T</a:t>
              </a:r>
              <a:endParaRPr lang="en-US" sz="1800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Text Box 17"/>
            <p:cNvSpPr txBox="1">
              <a:spLocks noChangeArrowheads="1"/>
            </p:cNvSpPr>
            <p:nvPr/>
          </p:nvSpPr>
          <p:spPr bwMode="auto">
            <a:xfrm>
              <a:off x="2743199" y="1851480"/>
              <a:ext cx="733425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5552" tIns="17776" rIns="35552" bIns="17776">
              <a:prstTxWarp prst="textNoShape">
                <a:avLst/>
              </a:prstTxWarp>
              <a:spAutoFit/>
            </a:bodyPr>
            <a:lstStyle/>
            <a:p>
              <a:pPr defTabSz="355600" eaLnBrk="0" hangingPunct="0">
                <a:spcBef>
                  <a:spcPct val="0"/>
                </a:spcBef>
              </a:pPr>
              <a:r>
                <a:rPr lang="en-US" sz="1800" dirty="0">
                  <a:solidFill>
                    <a:srgbClr val="800080"/>
                  </a:solidFill>
                  <a:latin typeface="Calibri"/>
                  <a:cs typeface="Calibri"/>
                </a:rPr>
                <a:t>CH</a:t>
              </a:r>
              <a:r>
                <a:rPr lang="en-US" sz="1800" baseline="-25000" dirty="0">
                  <a:solidFill>
                    <a:srgbClr val="800080"/>
                  </a:solidFill>
                  <a:latin typeface="Calibri"/>
                  <a:cs typeface="Calibri"/>
                </a:rPr>
                <a:t>4</a:t>
              </a:r>
              <a:endParaRPr lang="en-US" sz="1800" dirty="0">
                <a:solidFill>
                  <a:srgbClr val="800080"/>
                </a:solidFill>
                <a:latin typeface="Calibri"/>
                <a:cs typeface="Calibri"/>
              </a:endParaRPr>
            </a:p>
          </p:txBody>
        </p:sp>
        <p:sp>
          <p:nvSpPr>
            <p:cNvPr id="184" name="Text Box 22"/>
            <p:cNvSpPr txBox="1">
              <a:spLocks noChangeArrowheads="1"/>
            </p:cNvSpPr>
            <p:nvPr/>
          </p:nvSpPr>
          <p:spPr bwMode="auto">
            <a:xfrm>
              <a:off x="1447799" y="2667000"/>
              <a:ext cx="60960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r" defTabSz="355600" eaLnBrk="0" hangingPunct="0">
                <a:spcBef>
                  <a:spcPct val="0"/>
                </a:spcBef>
              </a:pPr>
              <a:r>
                <a:rPr lang="en-US" sz="1800" dirty="0" err="1">
                  <a:solidFill>
                    <a:srgbClr val="800080"/>
                  </a:solidFill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solidFill>
                    <a:srgbClr val="800080"/>
                  </a:solidFill>
                  <a:latin typeface="Calibri"/>
                  <a:cs typeface="Calibri"/>
                </a:rPr>
                <a:t>x</a:t>
              </a:r>
              <a:r>
                <a:rPr lang="en-US" sz="1800" dirty="0" err="1">
                  <a:solidFill>
                    <a:srgbClr val="800080"/>
                  </a:solidFill>
                  <a:latin typeface="Calibri"/>
                  <a:cs typeface="Calibri"/>
                </a:rPr>
                <a:t>H</a:t>
              </a:r>
              <a:r>
                <a:rPr lang="en-US" sz="1800" baseline="-25000" dirty="0" err="1">
                  <a:solidFill>
                    <a:srgbClr val="800080"/>
                  </a:solidFill>
                  <a:latin typeface="Calibri"/>
                  <a:cs typeface="Calibri"/>
                </a:rPr>
                <a:t>y</a:t>
              </a:r>
              <a:endParaRPr lang="en-US" sz="1800" dirty="0">
                <a:solidFill>
                  <a:srgbClr val="800080"/>
                </a:solidFill>
                <a:latin typeface="Calibri"/>
                <a:cs typeface="Calibri"/>
              </a:endParaRPr>
            </a:p>
          </p:txBody>
        </p:sp>
        <p:sp>
          <p:nvSpPr>
            <p:cNvPr id="185" name="Text Box 23"/>
            <p:cNvSpPr txBox="1">
              <a:spLocks noChangeArrowheads="1"/>
            </p:cNvSpPr>
            <p:nvPr/>
          </p:nvSpPr>
          <p:spPr bwMode="auto">
            <a:xfrm>
              <a:off x="1447799" y="1371600"/>
              <a:ext cx="60960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r" defTabSz="355600" eaLnBrk="0" hangingPunct="0">
                <a:spcBef>
                  <a:spcPct val="0"/>
                </a:spcBef>
              </a:pPr>
              <a:r>
                <a:rPr lang="en-US" sz="1800" dirty="0">
                  <a:solidFill>
                    <a:srgbClr val="FF8000"/>
                  </a:solidFill>
                  <a:latin typeface="Calibri"/>
                  <a:cs typeface="Calibri"/>
                </a:rPr>
                <a:t>EUV</a:t>
              </a:r>
            </a:p>
          </p:txBody>
        </p:sp>
        <p:sp>
          <p:nvSpPr>
            <p:cNvPr id="186" name="Text Box 24"/>
            <p:cNvSpPr txBox="1">
              <a:spLocks noChangeArrowheads="1"/>
            </p:cNvSpPr>
            <p:nvPr/>
          </p:nvSpPr>
          <p:spPr bwMode="auto">
            <a:xfrm>
              <a:off x="4387849" y="3886200"/>
              <a:ext cx="71755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i="1" dirty="0" err="1">
                  <a:solidFill>
                    <a:srgbClr val="0000FF"/>
                  </a:solidFill>
                  <a:latin typeface="Calibri"/>
                  <a:cs typeface="Calibri"/>
                </a:rPr>
                <a:t>e</a:t>
              </a:r>
              <a:r>
                <a:rPr lang="en-US" sz="1800" i="1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T</a:t>
              </a:r>
              <a:endParaRPr lang="en-US" sz="1800" i="1" baseline="-25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87" name="Text Box 25"/>
            <p:cNvSpPr txBox="1">
              <a:spLocks noChangeArrowheads="1"/>
            </p:cNvSpPr>
            <p:nvPr/>
          </p:nvSpPr>
          <p:spPr bwMode="auto">
            <a:xfrm>
              <a:off x="4387849" y="1371600"/>
              <a:ext cx="71755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dirty="0">
                  <a:solidFill>
                    <a:srgbClr val="FF8000"/>
                  </a:solidFill>
                  <a:latin typeface="Calibri"/>
                  <a:cs typeface="Calibri"/>
                </a:rPr>
                <a:t>EUV</a:t>
              </a:r>
            </a:p>
          </p:txBody>
        </p:sp>
        <p:sp>
          <p:nvSpPr>
            <p:cNvPr id="188" name="Text Box 27"/>
            <p:cNvSpPr txBox="1">
              <a:spLocks noChangeArrowheads="1"/>
            </p:cNvSpPr>
            <p:nvPr/>
          </p:nvSpPr>
          <p:spPr bwMode="auto">
            <a:xfrm>
              <a:off x="3921164" y="3354387"/>
              <a:ext cx="844471" cy="3128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H</a:t>
              </a:r>
              <a:r>
                <a:rPr lang="en-US" sz="1800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y</a:t>
              </a:r>
              <a:r>
                <a:rPr lang="en-US" sz="1800" dirty="0" err="1">
                  <a:solidFill>
                    <a:schemeClr val="tx1"/>
                  </a:solidFill>
                  <a:latin typeface="Calibri"/>
                  <a:cs typeface="Calibri"/>
                </a:rPr>
                <a:t>NH</a:t>
              </a:r>
              <a:r>
                <a:rPr lang="en-US" sz="1800" baseline="30000" dirty="0">
                  <a:solidFill>
                    <a:schemeClr val="tx1"/>
                  </a:solidFill>
                  <a:latin typeface="Calibri"/>
                  <a:cs typeface="Calibri"/>
                </a:rPr>
                <a:t>+</a:t>
              </a:r>
            </a:p>
          </p:txBody>
        </p:sp>
        <p:cxnSp>
          <p:nvCxnSpPr>
            <p:cNvPr id="189" name="AutoShape 28"/>
            <p:cNvCxnSpPr>
              <a:cxnSpLocks noChangeShapeType="1"/>
              <a:stCxn id="181" idx="2"/>
              <a:endCxn id="188" idx="0"/>
            </p:cNvCxnSpPr>
            <p:nvPr/>
          </p:nvCxnSpPr>
          <p:spPr bwMode="auto">
            <a:xfrm rot="5400000">
              <a:off x="3860087" y="2871073"/>
              <a:ext cx="966627" cy="1588"/>
            </a:xfrm>
            <a:prstGeom prst="straightConnector1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0" name="Text Box 31"/>
            <p:cNvSpPr txBox="1">
              <a:spLocks noChangeArrowheads="1"/>
            </p:cNvSpPr>
            <p:nvPr/>
          </p:nvSpPr>
          <p:spPr bwMode="auto">
            <a:xfrm>
              <a:off x="2590799" y="3146880"/>
              <a:ext cx="1036637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5552" tIns="17776" rIns="35552" bIns="17776">
              <a:prstTxWarp prst="textNoShape">
                <a:avLst/>
              </a:prstTxWarp>
              <a:spAutoFit/>
            </a:bodyPr>
            <a:lstStyle/>
            <a:p>
              <a:pPr defTabSz="355600" eaLnBrk="0" hangingPunct="0">
                <a:spcBef>
                  <a:spcPct val="0"/>
                </a:spcBef>
              </a:pPr>
              <a:r>
                <a:rPr lang="en-US" sz="1800" dirty="0" err="1">
                  <a:solidFill>
                    <a:schemeClr val="hlink"/>
                  </a:solidFill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solidFill>
                    <a:schemeClr val="hlink"/>
                  </a:solidFill>
                  <a:latin typeface="Calibri"/>
                  <a:cs typeface="Calibri"/>
                </a:rPr>
                <a:t>x</a:t>
              </a:r>
              <a:r>
                <a:rPr lang="en-US" sz="1800" dirty="0" err="1">
                  <a:solidFill>
                    <a:schemeClr val="hlink"/>
                  </a:solidFill>
                  <a:latin typeface="Calibri"/>
                  <a:cs typeface="Calibri"/>
                </a:rPr>
                <a:t>H</a:t>
              </a:r>
              <a:r>
                <a:rPr lang="en-US" sz="1800" baseline="-25000" dirty="0" err="1">
                  <a:solidFill>
                    <a:schemeClr val="hlink"/>
                  </a:solidFill>
                  <a:latin typeface="Calibri"/>
                  <a:cs typeface="Calibri"/>
                </a:rPr>
                <a:t>y</a:t>
              </a:r>
              <a:r>
                <a:rPr lang="en-US" sz="1800" dirty="0" err="1">
                  <a:solidFill>
                    <a:schemeClr val="hlink"/>
                  </a:solidFill>
                  <a:latin typeface="Calibri"/>
                  <a:cs typeface="Calibri"/>
                </a:rPr>
                <a:t>N</a:t>
              </a:r>
              <a:endParaRPr lang="en-US" sz="1800" dirty="0">
                <a:solidFill>
                  <a:schemeClr val="hlink"/>
                </a:solidFill>
                <a:latin typeface="Calibri"/>
                <a:cs typeface="Calibri"/>
              </a:endParaRPr>
            </a:p>
          </p:txBody>
        </p:sp>
        <p:sp>
          <p:nvSpPr>
            <p:cNvPr id="191" name="Text Box 32"/>
            <p:cNvSpPr txBox="1">
              <a:spLocks noChangeArrowheads="1"/>
            </p:cNvSpPr>
            <p:nvPr/>
          </p:nvSpPr>
          <p:spPr bwMode="auto">
            <a:xfrm>
              <a:off x="4387850" y="2667000"/>
              <a:ext cx="717550" cy="312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35552" tIns="17776" rIns="35552" bIns="17776">
              <a:prstTxWarp prst="textNoShape">
                <a:avLst/>
              </a:prstTxWarp>
              <a:spAutoFit/>
            </a:bodyPr>
            <a:lstStyle/>
            <a:p>
              <a:pPr algn="l" defTabSz="355600" eaLnBrk="0" hangingPunct="0">
                <a:spcBef>
                  <a:spcPct val="0"/>
                </a:spcBef>
              </a:pPr>
              <a:r>
                <a:rPr lang="en-US" sz="1800" dirty="0" err="1">
                  <a:solidFill>
                    <a:srgbClr val="800080"/>
                  </a:solidFill>
                  <a:latin typeface="Calibri"/>
                  <a:cs typeface="Calibri"/>
                </a:rPr>
                <a:t>C</a:t>
              </a:r>
              <a:r>
                <a:rPr lang="en-US" sz="1800" baseline="-25000" dirty="0" err="1">
                  <a:solidFill>
                    <a:srgbClr val="800080"/>
                  </a:solidFill>
                  <a:latin typeface="Calibri"/>
                  <a:cs typeface="Calibri"/>
                </a:rPr>
                <a:t>x</a:t>
              </a:r>
              <a:r>
                <a:rPr lang="en-US" sz="1800" dirty="0" err="1">
                  <a:solidFill>
                    <a:srgbClr val="800080"/>
                  </a:solidFill>
                  <a:latin typeface="Calibri"/>
                  <a:cs typeface="Calibri"/>
                </a:rPr>
                <a:t>H</a:t>
              </a:r>
              <a:r>
                <a:rPr lang="en-US" sz="1800" baseline="-25000" dirty="0" err="1">
                  <a:solidFill>
                    <a:srgbClr val="800080"/>
                  </a:solidFill>
                  <a:latin typeface="Calibri"/>
                  <a:cs typeface="Calibri"/>
                </a:rPr>
                <a:t>y</a:t>
              </a:r>
              <a:endParaRPr lang="en-US" sz="1800" dirty="0">
                <a:solidFill>
                  <a:srgbClr val="80008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5" name="Rectangle 1033">
            <a:extLst>
              <a:ext uri="{FF2B5EF4-FFF2-40B4-BE49-F238E27FC236}">
                <a16:creationId xmlns:a16="http://schemas.microsoft.com/office/drawing/2014/main" id="{A59A9241-3E71-1B43-800B-6643EC3E4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5085184"/>
            <a:ext cx="6258743" cy="1661979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ctr">
            <a:prstTxWarp prst="textNoShape">
              <a:avLst/>
            </a:prstTxWarp>
            <a:spAutoFit/>
          </a:bodyPr>
          <a:lstStyle/>
          <a:p>
            <a:pPr marL="93663" indent="-93663" defTabSz="249238" eaLnBrk="1" hangingPunct="1">
              <a:spcBef>
                <a:spcPct val="20000"/>
              </a:spcBef>
              <a:buFont typeface="Wingdings" pitchFamily="-65" charset="2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Indirect but most sensitive way to detect neutral species: </a:t>
            </a:r>
          </a:p>
          <a:p>
            <a:pPr defTabSz="249238" eaLnBrk="1" hangingPunct="1">
              <a:spcBef>
                <a:spcPct val="20000"/>
              </a:spcBef>
              <a:buClr>
                <a:srgbClr val="F5E09B"/>
              </a:buClr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NH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CH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NH,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CN,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CN …</a:t>
            </a:r>
            <a:endParaRPr lang="en-US" sz="2000" dirty="0">
              <a:solidFill>
                <a:srgbClr val="F5E09B"/>
              </a:solidFill>
              <a:latin typeface="Calibri"/>
              <a:cs typeface="Calibri"/>
            </a:endParaRPr>
          </a:p>
          <a:p>
            <a:pPr marL="93663" indent="-93663" defTabSz="249238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Source of neutral species:</a:t>
            </a:r>
          </a:p>
          <a:p>
            <a:pPr marL="93663" indent="-93663" defTabSz="249238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NH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HNC …</a:t>
            </a:r>
            <a:endParaRPr lang="en-US" sz="2000" dirty="0">
              <a:solidFill>
                <a:srgbClr val="F5E09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22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53" y="2704"/>
            <a:ext cx="8915400" cy="762000"/>
          </a:xfrm>
          <a:noFill/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866A32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Total electron/ion densities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241B65-1E90-EB44-A74C-EF1C4EE5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33256"/>
            <a:ext cx="8960296" cy="100811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88900" defTabSz="449263" eaLnBrk="1" hangingPunct="1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Why is there a factor of 2-3 disagreement between the observed and modeled positive ion (and electron) densities on the dayside?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5A5D12-DB7C-6949-82D6-963B55BA263E}"/>
              </a:ext>
            </a:extLst>
          </p:cNvPr>
          <p:cNvSpPr txBox="1"/>
          <p:nvPr/>
        </p:nvSpPr>
        <p:spPr>
          <a:xfrm>
            <a:off x="0" y="62242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Sagnieres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al., JGR (2015);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Vigren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al., Icarus (2013,2015),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ApJ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(2016)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Vuitton et al., accepted in Icarus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DF9D6C-3398-0F47-8EEE-8A8F30D3A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54" y="1888484"/>
            <a:ext cx="4392242" cy="36075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5D7777-195C-3244-98D4-6B1792784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10"/>
          <a:stretch/>
        </p:blipFill>
        <p:spPr>
          <a:xfrm>
            <a:off x="107504" y="1469107"/>
            <a:ext cx="4343146" cy="33030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124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A4823E"/>
                </a:solidFill>
                <a:latin typeface="Calibri"/>
                <a:cs typeface="Calibri"/>
              </a:rPr>
              <a:t>Identification of anions and main processes</a:t>
            </a: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179512" y="954971"/>
            <a:ext cx="4343400" cy="1738923"/>
          </a:xfrm>
          <a:prstGeom prst="rect">
            <a:avLst/>
          </a:prstGeom>
          <a:solidFill>
            <a:schemeClr val="tx1"/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ctr">
            <a:prstTxWarp prst="textNoShape">
              <a:avLst/>
            </a:prstTxWarp>
            <a:spAutoFit/>
          </a:bodyPr>
          <a:lstStyle/>
          <a:p>
            <a:pPr marL="93663" indent="-93663" defTabSz="249238" eaLnBrk="1" hangingPunct="1">
              <a:lnSpc>
                <a:spcPct val="30000"/>
              </a:lnSpc>
              <a:spcBef>
                <a:spcPct val="20000"/>
              </a:spcBef>
              <a:buFont typeface="Wingdings" pitchFamily="-65" charset="2"/>
              <a:buNone/>
            </a:pP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marL="93663" indent="-93663" algn="ctr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Dominant </a:t>
            </a:r>
            <a:r>
              <a:rPr lang="en-US" sz="2000" dirty="0">
                <a:solidFill>
                  <a:srgbClr val="797168"/>
                </a:solidFill>
                <a:latin typeface="Calibri"/>
                <a:cs typeface="Calibri"/>
              </a:rPr>
              <a:t>production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processes:</a:t>
            </a:r>
          </a:p>
          <a:p>
            <a:pPr marL="93663" indent="-93663" algn="ctr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dissociative electron attachment </a:t>
            </a:r>
          </a:p>
          <a:p>
            <a:pPr marL="93663" indent="-93663" defTabSz="249238" eaLnBrk="1" hangingPunct="1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EEECE1"/>
                </a:solidFill>
                <a:latin typeface="Calibri"/>
                <a:cs typeface="Calibri"/>
              </a:rPr>
              <a:t>e</a:t>
            </a:r>
            <a:r>
              <a:rPr lang="en-US" sz="2000" baseline="-25000" dirty="0" err="1">
                <a:solidFill>
                  <a:srgbClr val="EEECE1"/>
                </a:solidFill>
                <a:latin typeface="Calibri"/>
                <a:cs typeface="Calibri"/>
              </a:rPr>
              <a:t>s</a:t>
            </a:r>
            <a:r>
              <a:rPr lang="en-US" sz="2000" baseline="30000" dirty="0">
                <a:solidFill>
                  <a:srgbClr val="EEECE1"/>
                </a:solidFill>
                <a:latin typeface="Calibri"/>
                <a:cs typeface="Calibri"/>
              </a:rPr>
              <a:t>-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</a:rPr>
              <a:t> + CH</a:t>
            </a:r>
            <a:r>
              <a:rPr lang="en-US" sz="2000" baseline="-25000" dirty="0">
                <a:solidFill>
                  <a:srgbClr val="EEECE1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  <a:sym typeface="Symbol" pitchFamily="-65" charset="2"/>
              </a:rPr>
              <a:t></a:t>
            </a: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  <a:sym typeface="Symbol" pitchFamily="-65" charset="2"/>
              </a:rPr>
              <a:t> </a:t>
            </a:r>
            <a:r>
              <a:rPr lang="en-US" sz="2000" dirty="0">
                <a:solidFill>
                  <a:srgbClr val="797168"/>
                </a:solidFill>
                <a:latin typeface="Calibri"/>
                <a:cs typeface="Calibri"/>
                <a:sym typeface="Symbol" pitchFamily="-65" charset="2"/>
              </a:rPr>
              <a:t>H</a:t>
            </a:r>
            <a:r>
              <a:rPr lang="en-US" sz="2000" baseline="30000" dirty="0">
                <a:solidFill>
                  <a:srgbClr val="797168"/>
                </a:solidFill>
                <a:latin typeface="Calibri"/>
                <a:cs typeface="Calibri"/>
                <a:sym typeface="Symbol" pitchFamily="-65" charset="2"/>
              </a:rPr>
              <a:t>-</a:t>
            </a: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  <a:sym typeface="Symbol" pitchFamily="-65" charset="2"/>
              </a:rPr>
              <a:t> 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  <a:sym typeface="Symbol" pitchFamily="-65" charset="2"/>
              </a:rPr>
              <a:t>+ CH</a:t>
            </a:r>
            <a:r>
              <a:rPr lang="en-US" sz="2000" baseline="-25000" dirty="0">
                <a:solidFill>
                  <a:srgbClr val="EEECE1"/>
                </a:solidFill>
                <a:latin typeface="Calibri"/>
                <a:cs typeface="Calibri"/>
                <a:sym typeface="Symbol" pitchFamily="-65" charset="2"/>
              </a:rPr>
              <a:t>3</a:t>
            </a:r>
            <a:endParaRPr lang="en-US" sz="2000" dirty="0">
              <a:solidFill>
                <a:srgbClr val="EEECE1"/>
              </a:solidFill>
              <a:latin typeface="Calibri"/>
              <a:cs typeface="Calibri"/>
              <a:sym typeface="Symbol" pitchFamily="-65" charset="2"/>
            </a:endParaRPr>
          </a:p>
          <a:p>
            <a:pPr marL="93663" indent="-93663" defTabSz="249238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proton transfer</a:t>
            </a:r>
          </a:p>
          <a:p>
            <a:pPr marL="93663" indent="-93663" defTabSz="249238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797168"/>
                </a:solidFill>
                <a:latin typeface="Calibri"/>
                <a:cs typeface="Calibri"/>
                <a:sym typeface="Symbol" pitchFamily="-65" charset="2"/>
              </a:rPr>
              <a:t>H</a:t>
            </a:r>
            <a:r>
              <a:rPr lang="en-US" sz="2000" baseline="30000" dirty="0">
                <a:solidFill>
                  <a:srgbClr val="797168"/>
                </a:solidFill>
                <a:latin typeface="Calibri"/>
                <a:cs typeface="Calibri"/>
                <a:sym typeface="Symbol" pitchFamily="-65" charset="2"/>
              </a:rPr>
              <a:t>-</a:t>
            </a:r>
            <a:r>
              <a:rPr lang="en-US" sz="2000" dirty="0">
                <a:solidFill>
                  <a:schemeClr val="hlink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</a:rPr>
              <a:t>+ HCN 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  <a:sym typeface="Symbol" pitchFamily="-65" charset="2"/>
              </a:rPr>
              <a:t> </a:t>
            </a:r>
            <a:r>
              <a:rPr lang="en-US" sz="2000" dirty="0">
                <a:solidFill>
                  <a:srgbClr val="797168"/>
                </a:solidFill>
                <a:latin typeface="Calibri"/>
                <a:cs typeface="Calibri"/>
                <a:sym typeface="Symbol" pitchFamily="-65" charset="2"/>
              </a:rPr>
              <a:t>CN</a:t>
            </a:r>
            <a:r>
              <a:rPr lang="en-US" sz="2000" baseline="30000" dirty="0">
                <a:solidFill>
                  <a:srgbClr val="797168"/>
                </a:solidFill>
                <a:latin typeface="Calibri"/>
                <a:cs typeface="Calibri"/>
                <a:sym typeface="Symbol" pitchFamily="-65" charset="2"/>
              </a:rPr>
              <a:t>-</a:t>
            </a:r>
            <a:r>
              <a:rPr lang="en-US" sz="2000" dirty="0">
                <a:solidFill>
                  <a:srgbClr val="EEECE1"/>
                </a:solidFill>
                <a:latin typeface="Calibri"/>
                <a:cs typeface="Calibri"/>
                <a:sym typeface="Symbol" pitchFamily="-65" charset="2"/>
              </a:rPr>
              <a:t> + H</a:t>
            </a:r>
            <a:r>
              <a:rPr lang="en-US" sz="2000" baseline="-25000" dirty="0">
                <a:solidFill>
                  <a:srgbClr val="EEECE1"/>
                </a:solidFill>
                <a:latin typeface="Calibri"/>
                <a:cs typeface="Calibri"/>
                <a:sym typeface="Symbol" pitchFamily="-65" charset="2"/>
              </a:rPr>
              <a:t>2</a:t>
            </a:r>
            <a:endParaRPr lang="en-US" sz="2000" dirty="0">
              <a:solidFill>
                <a:srgbClr val="EEECE1"/>
              </a:solidFill>
              <a:latin typeface="Calibri"/>
              <a:cs typeface="Calibri"/>
              <a:sym typeface="Symbol" pitchFamily="-65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09600"/>
            <a:ext cx="3294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Vuitton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 PSS (2009)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 rot="5400000" flipH="1" flipV="1">
            <a:off x="1866900" y="3086100"/>
            <a:ext cx="2286000" cy="1600200"/>
          </a:xfrm>
          <a:prstGeom prst="line">
            <a:avLst/>
          </a:prstGeom>
          <a:noFill/>
          <a:ln w="38100" cap="flat" cmpd="sng" algn="ctr">
            <a:solidFill>
              <a:srgbClr val="797168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 rot="5400000" flipH="1" flipV="1">
            <a:off x="1828800" y="3429000"/>
            <a:ext cx="2362200" cy="990600"/>
          </a:xfrm>
          <a:prstGeom prst="line">
            <a:avLst/>
          </a:prstGeom>
          <a:noFill/>
          <a:ln w="38100" cap="flat" cmpd="sng" algn="ctr">
            <a:solidFill>
              <a:srgbClr val="797168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pic>
        <p:nvPicPr>
          <p:cNvPr id="14" name="Image 13" descr="Fig3_neg_ion_spec_blob3.png">
            <a:extLst>
              <a:ext uri="{FF2B5EF4-FFF2-40B4-BE49-F238E27FC236}">
                <a16:creationId xmlns:a16="http://schemas.microsoft.com/office/drawing/2014/main" id="{90B35AB8-A35F-5043-B584-0B28EDF05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r="2166"/>
          <a:stretch/>
        </p:blipFill>
        <p:spPr>
          <a:xfrm>
            <a:off x="107504" y="2756545"/>
            <a:ext cx="6048672" cy="4000500"/>
          </a:xfrm>
          <a:prstGeom prst="rect">
            <a:avLst/>
          </a:prstGeom>
          <a:solidFill>
            <a:srgbClr val="B3B3B3"/>
          </a:solidFill>
          <a:ln w="25400">
            <a:solidFill>
              <a:schemeClr val="tx1"/>
            </a:solidFill>
          </a:ln>
        </p:spPr>
      </p:pic>
      <p:sp>
        <p:nvSpPr>
          <p:cNvPr id="15" name="Rectangle 1033">
            <a:extLst>
              <a:ext uri="{FF2B5EF4-FFF2-40B4-BE49-F238E27FC236}">
                <a16:creationId xmlns:a16="http://schemas.microsoft.com/office/drawing/2014/main" id="{465C4306-4A58-AB4F-B37B-C468FCC9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180458"/>
            <a:ext cx="685800" cy="64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6" tIns="45713" rIns="91426" bIns="45713">
            <a:prstTxWarp prst="textNoShape">
              <a:avLst/>
            </a:prstTxWarp>
          </a:bodyPr>
          <a:lstStyle/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  <a:buFont typeface="Wingdings" pitchFamily="-65" charset="2"/>
              <a:buNone/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 </a:t>
            </a: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CN</a:t>
            </a:r>
            <a:r>
              <a:rPr lang="en-US" sz="1800" baseline="30000" dirty="0">
                <a:solidFill>
                  <a:srgbClr val="FFC000"/>
                </a:solidFill>
                <a:latin typeface="+mn-lt"/>
              </a:rPr>
              <a:t>-</a:t>
            </a: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endParaRPr lang="en-US" sz="1800" baseline="300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(26)</a:t>
            </a:r>
          </a:p>
        </p:txBody>
      </p:sp>
      <p:sp>
        <p:nvSpPr>
          <p:cNvPr id="18" name="Rectangle 1033">
            <a:extLst>
              <a:ext uri="{FF2B5EF4-FFF2-40B4-BE49-F238E27FC236}">
                <a16:creationId xmlns:a16="http://schemas.microsoft.com/office/drawing/2014/main" id="{7AAC7FD6-B289-5C47-9BD6-9AA82AF8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144" y="3213348"/>
            <a:ext cx="1371600" cy="64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6" tIns="45713" rIns="91426" bIns="45713">
            <a:prstTxWarp prst="textNoShape">
              <a:avLst/>
            </a:prstTxWarp>
          </a:bodyPr>
          <a:lstStyle/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  <a:buFont typeface="Wingdings" pitchFamily="-65" charset="2"/>
              <a:buNone/>
            </a:pP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C</a:t>
            </a:r>
            <a:r>
              <a:rPr lang="en-US" sz="1800" baseline="-25000" dirty="0">
                <a:solidFill>
                  <a:srgbClr val="FFC000"/>
                </a:solidFill>
                <a:latin typeface="+mn-lt"/>
              </a:rPr>
              <a:t>3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N</a:t>
            </a:r>
            <a:r>
              <a:rPr lang="en-US" sz="1800" baseline="30000" dirty="0">
                <a:solidFill>
                  <a:srgbClr val="FFC000"/>
                </a:solidFill>
                <a:latin typeface="+mn-lt"/>
              </a:rPr>
              <a:t>-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/C</a:t>
            </a:r>
            <a:r>
              <a:rPr lang="en-US" sz="1800" baseline="-25000" dirty="0">
                <a:solidFill>
                  <a:srgbClr val="FFC000"/>
                </a:solidFill>
                <a:latin typeface="+mn-lt"/>
              </a:rPr>
              <a:t>4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H</a:t>
            </a:r>
            <a:r>
              <a:rPr lang="en-US" sz="1800" baseline="30000" dirty="0">
                <a:solidFill>
                  <a:srgbClr val="FFC000"/>
                </a:solidFill>
                <a:latin typeface="+mn-lt"/>
              </a:rPr>
              <a:t>-</a:t>
            </a: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(50/49)</a:t>
            </a:r>
          </a:p>
        </p:txBody>
      </p:sp>
      <p:sp>
        <p:nvSpPr>
          <p:cNvPr id="19" name="Rectangle 1033">
            <a:extLst>
              <a:ext uri="{FF2B5EF4-FFF2-40B4-BE49-F238E27FC236}">
                <a16:creationId xmlns:a16="http://schemas.microsoft.com/office/drawing/2014/main" id="{34D06D38-40EA-7744-AF4F-E18F9FB1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079" y="4255368"/>
            <a:ext cx="8382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26" tIns="45713" rIns="91426" bIns="45713">
            <a:prstTxWarp prst="textNoShape">
              <a:avLst/>
            </a:prstTxWarp>
          </a:bodyPr>
          <a:lstStyle/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  <a:buFont typeface="Wingdings" pitchFamily="-65" charset="2"/>
              <a:buNone/>
            </a:pP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C</a:t>
            </a:r>
            <a:r>
              <a:rPr lang="en-US" sz="1800" baseline="-25000" dirty="0">
                <a:solidFill>
                  <a:srgbClr val="FFC000"/>
                </a:solidFill>
                <a:latin typeface="+mn-lt"/>
              </a:rPr>
              <a:t>5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N</a:t>
            </a:r>
            <a:r>
              <a:rPr lang="en-US" sz="1800" baseline="30000" dirty="0">
                <a:solidFill>
                  <a:srgbClr val="FFC000"/>
                </a:solidFill>
                <a:latin typeface="+mn-lt"/>
              </a:rPr>
              <a:t>-</a:t>
            </a: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endParaRPr lang="en-US" sz="1800" dirty="0">
              <a:solidFill>
                <a:srgbClr val="FFC000"/>
              </a:solidFill>
              <a:latin typeface="+mn-lt"/>
            </a:endParaRPr>
          </a:p>
          <a:p>
            <a:pPr marL="93663" indent="-93663" algn="ctr" defTabSz="249238" eaLnBrk="1" hangingPunct="1">
              <a:lnSpc>
                <a:spcPct val="3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C000"/>
                </a:solidFill>
                <a:latin typeface="+mn-lt"/>
              </a:rPr>
              <a:t>(74)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3291B41-678C-834B-A0B6-660A01D7CA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0704" y="4199607"/>
            <a:ext cx="364232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7E1E5D4-5900-E044-8106-56803E9541E7}"/>
              </a:ext>
            </a:extLst>
          </p:cNvPr>
          <p:cNvCxnSpPr>
            <a:cxnSpLocks/>
          </p:cNvCxnSpPr>
          <p:nvPr/>
        </p:nvCxnSpPr>
        <p:spPr bwMode="auto">
          <a:xfrm>
            <a:off x="1022276" y="3448547"/>
            <a:ext cx="710580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1033">
            <a:extLst>
              <a:ext uri="{FF2B5EF4-FFF2-40B4-BE49-F238E27FC236}">
                <a16:creationId xmlns:a16="http://schemas.microsoft.com/office/drawing/2014/main" id="{9251FF04-ABEC-D149-8EFC-D6966FFC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097" y="3933056"/>
            <a:ext cx="2850702" cy="2431421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t">
            <a:prstTxWarp prst="textNoShape">
              <a:avLst/>
            </a:prstTxWarp>
            <a:spAutoFit/>
          </a:bodyPr>
          <a:lstStyle/>
          <a:p>
            <a:pPr marL="74613" indent="-74613" defTabSz="449263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Why is the total integrated density /100 of observations? </a:t>
            </a:r>
          </a:p>
          <a:p>
            <a:pPr marL="74613" indent="-74613" defTabSz="449263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Are we missing a source of light ions? </a:t>
            </a:r>
          </a:p>
          <a:p>
            <a:pPr marL="74613" indent="-74613" defTabSz="449263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Is the efficiency of the CAPS MCPs under-estimated?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9C237A1-1065-2546-AC21-FA8F8C3ACF7D}"/>
              </a:ext>
            </a:extLst>
          </p:cNvPr>
          <p:cNvGrpSpPr/>
          <p:nvPr/>
        </p:nvGrpSpPr>
        <p:grpSpPr>
          <a:xfrm>
            <a:off x="4643567" y="927999"/>
            <a:ext cx="4343400" cy="2549059"/>
            <a:chOff x="82533" y="2276872"/>
            <a:chExt cx="4343400" cy="2549059"/>
          </a:xfrm>
        </p:grpSpPr>
        <p:pic>
          <p:nvPicPr>
            <p:cNvPr id="16" name="Image 15" descr="Fig1_ELS_spect.pdf">
              <a:extLst>
                <a:ext uri="{FF2B5EF4-FFF2-40B4-BE49-F238E27FC236}">
                  <a16:creationId xmlns:a16="http://schemas.microsoft.com/office/drawing/2014/main" id="{1F4D37EB-2B4A-5B47-95A1-988E513A0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9" t="5557" r="4401" b="61320"/>
            <a:stretch/>
          </p:blipFill>
          <p:spPr>
            <a:xfrm>
              <a:off x="82533" y="2276872"/>
              <a:ext cx="4343400" cy="2194635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</p:pic>
        <p:pic>
          <p:nvPicPr>
            <p:cNvPr id="23" name="Image 22" descr="Fig1_ELS_spect.pdf">
              <a:extLst>
                <a:ext uri="{FF2B5EF4-FFF2-40B4-BE49-F238E27FC236}">
                  <a16:creationId xmlns:a16="http://schemas.microsoft.com/office/drawing/2014/main" id="{A0AACCD9-D448-D04E-8194-3B77F8DC4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9" t="60823" r="4401" b="32222"/>
            <a:stretch/>
          </p:blipFill>
          <p:spPr>
            <a:xfrm>
              <a:off x="82533" y="4365104"/>
              <a:ext cx="4343400" cy="460827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47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ig3_neg_ion_spec_blob3.png"/>
          <p:cNvPicPr>
            <a:picLocks noChangeAspect="1"/>
          </p:cNvPicPr>
          <p:nvPr/>
        </p:nvPicPr>
        <p:blipFill>
          <a:blip r:embed="rId3"/>
          <a:srcRect l="2961"/>
          <a:stretch>
            <a:fillRect/>
          </a:stretch>
        </p:blipFill>
        <p:spPr>
          <a:xfrm>
            <a:off x="4542456" y="1056049"/>
            <a:ext cx="4495800" cy="2895600"/>
          </a:xfrm>
          <a:prstGeom prst="rect">
            <a:avLst/>
          </a:prstGeom>
          <a:solidFill>
            <a:srgbClr val="B3B3B3"/>
          </a:solidFill>
          <a:ln w="25400">
            <a:solidFill>
              <a:schemeClr val="tx1"/>
            </a:solidFill>
          </a:ln>
        </p:spPr>
      </p:pic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0"/>
            <a:ext cx="8839200" cy="990000"/>
          </a:xfrm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866A32"/>
                </a:solidFill>
                <a:latin typeface="Calibri"/>
                <a:cs typeface="Calibri"/>
              </a:rPr>
              <a:t>Macromolecules in the thermosphere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609600"/>
            <a:ext cx="47880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Coates et al., GRL (2007);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Crary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al., PSS (2009)</a:t>
            </a: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21768" y="4164190"/>
            <a:ext cx="8570712" cy="2585309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t">
            <a:prstTxWarp prst="textNoShape">
              <a:avLst/>
            </a:prstTxWarp>
            <a:spAutoFit/>
          </a:bodyPr>
          <a:lstStyle/>
          <a:p>
            <a:pPr defTabSz="249238" eaLnBrk="1" hangingPunct="1">
              <a:lnSpc>
                <a:spcPct val="150000"/>
              </a:lnSpc>
              <a:spcBef>
                <a:spcPct val="20000"/>
              </a:spcBef>
              <a:buClr>
                <a:srgbClr val="F5E09B"/>
              </a:buClr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Positive and negative ions extending up to m/z = 10</a:t>
            </a:r>
            <a:r>
              <a:rPr lang="en-US" sz="2000" baseline="30000" dirty="0">
                <a:solidFill>
                  <a:srgbClr val="F5E09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and 10</a:t>
            </a:r>
            <a:r>
              <a:rPr lang="en-US" sz="2000" baseline="30000" dirty="0">
                <a:solidFill>
                  <a:srgbClr val="F5E09B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 u, respectively</a:t>
            </a:r>
          </a:p>
          <a:p>
            <a:pPr marL="342900" indent="-342900" defTabSz="449263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resolution too low to interpret the data</a:t>
            </a:r>
          </a:p>
          <a:p>
            <a:pPr marL="342900" indent="-342900" defTabSz="449263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chemical models not suitable for m/z &gt; 100</a:t>
            </a:r>
          </a:p>
          <a:p>
            <a:pPr marL="342900" indent="-342900" defTabSz="449263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F5E09B"/>
              </a:solidFill>
              <a:latin typeface="Calibri"/>
              <a:cs typeface="Calibri"/>
            </a:endParaRPr>
          </a:p>
          <a:p>
            <a:pPr marL="74613" indent="-74613" defTabSz="449263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What is the chemical nature of the macromolecules? </a:t>
            </a:r>
          </a:p>
          <a:p>
            <a:pPr marL="74613" indent="-74613" defTabSz="449263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Are they nitrogen rich and resemble HCN polymers? </a:t>
            </a:r>
          </a:p>
          <a:p>
            <a:pPr marL="74613" indent="-74613" defTabSz="449263">
              <a:lnSpc>
                <a:spcPct val="90000"/>
              </a:lnSpc>
              <a:spcBef>
                <a:spcPct val="20000"/>
              </a:spcBef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</a:rPr>
              <a:t>Do they contain polyaromatic and/or heterocyclic subunits?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8FD905-6AC4-6549-906D-4E4FBE02E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1052736"/>
            <a:ext cx="4213983" cy="28989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99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156"/>
          <a:stretch/>
        </p:blipFill>
        <p:spPr>
          <a:xfrm>
            <a:off x="99626" y="1174750"/>
            <a:ext cx="4688398" cy="55029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990000"/>
          </a:xfrm>
        </p:spPr>
        <p:txBody>
          <a:bodyPr anchor="t"/>
          <a:lstStyle/>
          <a:p>
            <a:pPr algn="l" eaLnBrk="1" hangingPunct="1"/>
            <a:r>
              <a:rPr lang="en-US" sz="4000" i="1" dirty="0">
                <a:solidFill>
                  <a:srgbClr val="866A32"/>
                </a:solidFill>
                <a:latin typeface="Calibri"/>
                <a:cs typeface="Calibri"/>
              </a:rPr>
              <a:t>Formation of aerosols</a:t>
            </a:r>
          </a:p>
        </p:txBody>
      </p:sp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5105400" y="3962400"/>
            <a:ext cx="3764965" cy="1815868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t">
            <a:prstTxWarp prst="textNoShape">
              <a:avLst/>
            </a:prstTxWarp>
            <a:spAutoFit/>
          </a:bodyPr>
          <a:lstStyle/>
          <a:p>
            <a:pPr defTabSz="249238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What are the processes responsible for the growth of aerosols? </a:t>
            </a:r>
          </a:p>
          <a:p>
            <a:pPr defTabSz="249238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Calibri"/>
                <a:cs typeface="Calibri"/>
                <a:sym typeface="Symbol" pitchFamily="-65" charset="2"/>
              </a:rPr>
              <a:t>What are the relative contributions of ion-neutral vs. radical reaction pathways?</a:t>
            </a:r>
            <a:endParaRPr lang="en-US" sz="200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609600"/>
            <a:ext cx="4038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Lavvas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et al.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ApJ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 (2011), PNAS (2013)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505200" y="1371600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electrons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469637" y="1752600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low mass anions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852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Calibri"/>
                <a:cs typeface="Calibri"/>
              </a:rPr>
              <a:t>cations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958540" y="3657600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high mass anions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2465892-2E28-0C4D-B63E-5F94E491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43000"/>
            <a:ext cx="4224412" cy="25652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47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anchor="t"/>
          <a:lstStyle/>
          <a:p>
            <a:pPr algn="l"/>
            <a:r>
              <a:rPr lang="en-US" sz="4000" i="1" dirty="0">
                <a:solidFill>
                  <a:srgbClr val="866A32"/>
                </a:solidFill>
                <a:latin typeface="Calibri"/>
                <a:cs typeface="Calibri"/>
              </a:rPr>
              <a:t>Neutral hydrocarbons &amp; </a:t>
            </a:r>
            <a:r>
              <a:rPr lang="en-US" sz="4000" i="1" dirty="0" err="1">
                <a:solidFill>
                  <a:srgbClr val="866A32"/>
                </a:solidFill>
                <a:latin typeface="Calibri"/>
                <a:cs typeface="Calibri"/>
              </a:rPr>
              <a:t>nitriles</a:t>
            </a:r>
            <a:endParaRPr lang="en-US" sz="4000" i="1" dirty="0">
              <a:solidFill>
                <a:srgbClr val="866A32"/>
              </a:solidFill>
              <a:latin typeface="Calibri"/>
              <a:cs typeface="Calibri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956113"/>
            <a:ext cx="4800601" cy="33787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0" y="609599"/>
            <a:ext cx="5943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Waite et al., Science 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(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2005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797168">
                      <a:alpha val="40000"/>
                    </a:srgbClr>
                  </a:glow>
                </a:effectLst>
                <a:latin typeface="Calibri"/>
                <a:cs typeface="Calibri"/>
              </a:rPr>
              <a:t>); </a:t>
            </a:r>
            <a:r>
              <a:rPr lang="en-US" sz="1800" b="1" dirty="0" err="1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Bézard</a:t>
            </a:r>
            <a:r>
              <a:rPr lang="en-US" sz="1800" b="1" dirty="0">
                <a:solidFill>
                  <a:prstClr val="white"/>
                </a:solidFill>
                <a:effectLst>
                  <a:glow rad="228600">
                    <a:srgbClr val="F5E09B">
                      <a:alpha val="40000"/>
                    </a:srgbClr>
                  </a:glow>
                </a:effectLst>
                <a:latin typeface="Calibri"/>
                <a:cs typeface="Calibri"/>
              </a:rPr>
              <a:t>, Phil Trans R Soc (2009)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048000" y="4419600"/>
            <a:ext cx="6096000" cy="2438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FFCC66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3048000" y="4419600"/>
            <a:ext cx="6048000" cy="2412000"/>
            <a:chOff x="3048000" y="4419600"/>
            <a:chExt cx="6048000" cy="2412000"/>
          </a:xfrm>
        </p:grpSpPr>
        <p:grpSp>
          <p:nvGrpSpPr>
            <p:cNvPr id="17" name="Grouper 16"/>
            <p:cNvGrpSpPr/>
            <p:nvPr/>
          </p:nvGrpSpPr>
          <p:grpSpPr>
            <a:xfrm>
              <a:off x="3048000" y="4419600"/>
              <a:ext cx="6019800" cy="2373868"/>
              <a:chOff x="2971800" y="4484132"/>
              <a:chExt cx="6096000" cy="2373868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/>
              <a:srcRect l="1226" t="93153" r="715"/>
              <a:stretch>
                <a:fillRect/>
              </a:stretch>
            </p:blipFill>
            <p:spPr>
              <a:xfrm>
                <a:off x="2971800" y="6553200"/>
                <a:ext cx="6096000" cy="304800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5"/>
              <a:srcRect l="1639" t="3283" b="50752"/>
              <a:stretch>
                <a:fillRect/>
              </a:stretch>
            </p:blipFill>
            <p:spPr>
              <a:xfrm>
                <a:off x="2971800" y="4484132"/>
                <a:ext cx="6096000" cy="2133600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5"/>
              <a:srcRect t="24487" r="95082" b="29549"/>
              <a:stretch>
                <a:fillRect/>
              </a:stretch>
            </p:blipFill>
            <p:spPr>
              <a:xfrm>
                <a:off x="2971800" y="4484132"/>
                <a:ext cx="304800" cy="213360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 bwMode="auto">
            <a:xfrm>
              <a:off x="3048000" y="4419600"/>
              <a:ext cx="6048000" cy="2412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FFCC66"/>
                </a:solidFill>
                <a:effectLst/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2" name="Rectangle 1033">
            <a:extLst>
              <a:ext uri="{FF2B5EF4-FFF2-40B4-BE49-F238E27FC236}">
                <a16:creationId xmlns:a16="http://schemas.microsoft.com/office/drawing/2014/main" id="{C6544DF5-23CC-A842-8D88-AD30CF46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399" y="1542364"/>
            <a:ext cx="3962401" cy="1754312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rgbClr val="F5E09B"/>
            </a:solidFill>
            <a:miter lim="800000"/>
            <a:headEnd/>
            <a:tailEnd/>
          </a:ln>
        </p:spPr>
        <p:txBody>
          <a:bodyPr wrap="square" lIns="91426" tIns="45713" rIns="91426" bIns="45713" anchor="ctr">
            <a:prstTxWarp prst="textNoShape">
              <a:avLst/>
            </a:prstTxWarp>
            <a:spAutoFit/>
          </a:bodyPr>
          <a:lstStyle/>
          <a:p>
            <a:pPr marL="93663" indent="-93663" defTabSz="249238" eaLnBrk="1" hangingPunct="1">
              <a:spcBef>
                <a:spcPct val="20000"/>
              </a:spcBef>
              <a:buFont typeface="Wingdings" pitchFamily="-65" charset="2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Detection of one new neutral species: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lang="en-US" sz="2000" dirty="0">
              <a:solidFill>
                <a:srgbClr val="F5E09B"/>
              </a:solidFill>
              <a:latin typeface="Calibri"/>
              <a:cs typeface="Calibri"/>
            </a:endParaRPr>
          </a:p>
          <a:p>
            <a:pPr marL="93663" indent="-93663" defTabSz="249238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5E09B"/>
                </a:solidFill>
                <a:latin typeface="Calibri"/>
                <a:cs typeface="Calibri"/>
              </a:rPr>
              <a:t>Complete vertical profiles for several species:</a:t>
            </a:r>
          </a:p>
          <a:p>
            <a:pPr marL="93663" indent="-93663" defTabSz="249238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, HCN, HC</a:t>
            </a:r>
            <a:r>
              <a:rPr lang="en-US" sz="2000" baseline="-250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endParaRPr lang="en-US" sz="2000" dirty="0">
              <a:solidFill>
                <a:srgbClr val="F5E09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207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CC66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CC66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47255</TotalTime>
  <Words>952</Words>
  <Application>Microsoft Macintosh PowerPoint</Application>
  <PresentationFormat>Affichage à l'écran (4:3)</PresentationFormat>
  <Paragraphs>185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ＭＳ Ｐゴシック</vt:lpstr>
      <vt:lpstr>ヒラギノ角ゴ Pro W3</vt:lpstr>
      <vt:lpstr>Arial</vt:lpstr>
      <vt:lpstr>Calibri</vt:lpstr>
      <vt:lpstr>Helvetica</vt:lpstr>
      <vt:lpstr>Symbol</vt:lpstr>
      <vt:lpstr>Times</vt:lpstr>
      <vt:lpstr>Times-Roman</vt:lpstr>
      <vt:lpstr>Wingdings</vt:lpstr>
      <vt:lpstr>Blank Presentation</vt:lpstr>
      <vt:lpstr>Thème Office</vt:lpstr>
      <vt:lpstr>Highlights and open questions on Titan’s atmospheric chemistry</vt:lpstr>
      <vt:lpstr>Présentation PowerPoint</vt:lpstr>
      <vt:lpstr>Detection of numerous positive ions</vt:lpstr>
      <vt:lpstr>Identification of ions and main reactions</vt:lpstr>
      <vt:lpstr>Total electron/ion densities</vt:lpstr>
      <vt:lpstr>Identification of anions and main processes</vt:lpstr>
      <vt:lpstr>Macromolecules in the thermosphere</vt:lpstr>
      <vt:lpstr>Formation of aerosols</vt:lpstr>
      <vt:lpstr>Neutral hydrocarbons &amp; nitriles</vt:lpstr>
      <vt:lpstr>Comparison with observations</vt:lpstr>
      <vt:lpstr>Heterogeneous chemistry?</vt:lpstr>
      <vt:lpstr>Présentation PowerPoint</vt:lpstr>
      <vt:lpstr>Conclusions</vt:lpstr>
    </vt:vector>
  </TitlesOfParts>
  <Company>University of Arizona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Yelle</dc:creator>
  <cp:lastModifiedBy>Veronique Vuitton</cp:lastModifiedBy>
  <cp:revision>842</cp:revision>
  <cp:lastPrinted>2011-06-15T09:33:20Z</cp:lastPrinted>
  <dcterms:created xsi:type="dcterms:W3CDTF">2015-10-23T08:16:44Z</dcterms:created>
  <dcterms:modified xsi:type="dcterms:W3CDTF">2018-08-15T02:48:59Z</dcterms:modified>
</cp:coreProperties>
</file>