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2" r:id="rId2"/>
  </p:sldMasterIdLst>
  <p:notesMasterIdLst>
    <p:notesMasterId r:id="rId16"/>
  </p:notesMasterIdLst>
  <p:sldIdLst>
    <p:sldId id="256" r:id="rId3"/>
    <p:sldId id="327" r:id="rId4"/>
    <p:sldId id="345" r:id="rId5"/>
    <p:sldId id="336" r:id="rId6"/>
    <p:sldId id="346" r:id="rId7"/>
    <p:sldId id="324" r:id="rId8"/>
    <p:sldId id="319" r:id="rId9"/>
    <p:sldId id="348" r:id="rId10"/>
    <p:sldId id="347" r:id="rId11"/>
    <p:sldId id="344" r:id="rId12"/>
    <p:sldId id="361" r:id="rId13"/>
    <p:sldId id="363" r:id="rId14"/>
    <p:sldId id="362" r:id="rId15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3" autoAdjust="0"/>
    <p:restoredTop sz="96010" autoAdjust="0"/>
  </p:normalViewPr>
  <p:slideViewPr>
    <p:cSldViewPr snapToGrid="0">
      <p:cViewPr varScale="1">
        <p:scale>
          <a:sx n="82" d="100"/>
          <a:sy n="82" d="100"/>
        </p:scale>
        <p:origin x="10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8CD12E20-EA8F-4DDE-A392-8B8A43BC6B39}" type="datetimeFigureOut">
              <a:rPr lang="en-US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DC9948D1-A439-4CC4-962D-382D56BBF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Primary Reference:</a:t>
            </a:r>
          </a:p>
          <a:p>
            <a:r>
              <a:rPr lang="en-US" dirty="0" smtClean="0"/>
              <a:t>D. A. Gurnett, A. Lecacheux, W. S. Kurth, A. M. </a:t>
            </a:r>
            <a:r>
              <a:rPr lang="en-US" dirty="0" err="1" smtClean="0"/>
              <a:t>Persoon</a:t>
            </a:r>
            <a:r>
              <a:rPr lang="en-US" dirty="0" smtClean="0"/>
              <a:t>, J. B. </a:t>
            </a:r>
            <a:r>
              <a:rPr lang="en-US" dirty="0" err="1" smtClean="0"/>
              <a:t>Groene</a:t>
            </a:r>
            <a:r>
              <a:rPr lang="en-US" dirty="0" smtClean="0"/>
              <a:t>, L. Lamy, P. </a:t>
            </a:r>
            <a:r>
              <a:rPr lang="en-US" dirty="0" err="1" smtClean="0"/>
              <a:t>Zarka</a:t>
            </a:r>
            <a:r>
              <a:rPr lang="en-US" dirty="0" smtClean="0"/>
              <a:t>, and J. F. </a:t>
            </a:r>
            <a:r>
              <a:rPr lang="en-US" dirty="0" err="1" smtClean="0"/>
              <a:t>Carbary</a:t>
            </a:r>
            <a:r>
              <a:rPr lang="en-US" dirty="0" smtClean="0"/>
              <a:t>, </a:t>
            </a:r>
            <a:r>
              <a:rPr lang="en-US" dirty="0" err="1" smtClean="0"/>
              <a:t>Geophys</a:t>
            </a:r>
            <a:r>
              <a:rPr lang="en-US" dirty="0" smtClean="0"/>
              <a:t>. Res. Lett., 36, L16102, doi:10.1029/2009GL039621, 2009.</a:t>
            </a:r>
          </a:p>
          <a:p>
            <a:r>
              <a:rPr lang="en-US" dirty="0" smtClean="0"/>
              <a:t>Related References:</a:t>
            </a:r>
          </a:p>
          <a:p>
            <a:r>
              <a:rPr lang="en-US" dirty="0" smtClean="0"/>
              <a:t>W. S. Kurth, T. F. </a:t>
            </a:r>
            <a:r>
              <a:rPr lang="en-US" dirty="0" err="1" smtClean="0"/>
              <a:t>Averkamp</a:t>
            </a:r>
            <a:r>
              <a:rPr lang="en-US" dirty="0" smtClean="0"/>
              <a:t>, D. A. Gurnett, J. B. </a:t>
            </a:r>
            <a:r>
              <a:rPr lang="en-US" dirty="0" err="1" smtClean="0"/>
              <a:t>Groene</a:t>
            </a:r>
            <a:r>
              <a:rPr lang="en-US" dirty="0" smtClean="0"/>
              <a:t>, and A. Lecacheux, An Update to a Saturn Longitude System Based on Kilometric Radio Emissions, J. </a:t>
            </a:r>
            <a:r>
              <a:rPr lang="en-US" dirty="0" err="1" smtClean="0"/>
              <a:t>Geophys</a:t>
            </a:r>
            <a:r>
              <a:rPr lang="en-US" dirty="0" smtClean="0"/>
              <a:t>. Res., 113, A05222, doi:10.1029/2007JA012861, 2008.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79E6-F661-433C-9102-86C1352B18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54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355E63-D9D0-46EE-9CFF-92FFFE957983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512B6-B4A7-4548-989D-D06462CE53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4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2F713-BF46-4065-9A83-812B1BF6642D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05F8E-6118-46FE-9922-4D5D89A9D8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F2E112-130C-4FFC-938D-4F785F0A9070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629B0-B564-4FDE-9222-4F431C680D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9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E355E63-D9D0-46EE-9CFF-92FFFE957983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98512B6-B4A7-4548-989D-D06462CE53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78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F8610FC-0AB4-4743-89A5-877CC327503D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E39D8E2-B4E0-4E4A-89C6-1DB6A31C48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1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00D4103-69A8-41D8-8B1C-3E285C0666C6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7949F8-A768-45B0-A0CC-15145EA9D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84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D71B651-4183-41F2-90B5-E42C76056D30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BBC856D-D5E0-46D6-86BA-0F8F8BDCB0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94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C615622-69C0-4595-B61D-D93FEA9904F6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15785CC-98DA-4D25-A65E-1E74FC7CE5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28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E6E4470-1A48-4EC0-BF07-57DEAAA118E3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81FE7A-4AFF-4FBE-85B1-29E3D3A62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64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963F437-8B83-4BA9-8503-65C70AFD42B8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060D5FE-3C24-43A6-81F2-231889E015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43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0D5881-2163-4416-9D0E-67835D76E918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842B06-BAEA-4046-B052-431C3080DC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29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736" y="218821"/>
            <a:ext cx="8513064" cy="537083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8610FC-0AB4-4743-89A5-877CC327503D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39D8E2-B4E0-4E4A-89C6-1DB6A31C48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91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372FAA-8428-480E-A239-CDFAA8887498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8B129F2-6C50-4BB6-B441-0E340B8A73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64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152F713-BF46-4065-9A83-812B1BF6642D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F905F8E-6118-46FE-9922-4D5D89A9D8B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27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EF2E112-130C-4FFC-938D-4F785F0A9070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A0629B0-B564-4FDE-9222-4F431C680D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19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0D4103-69A8-41D8-8B1C-3E285C0666C6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949F8-A768-45B0-A0CC-15145EA9D3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18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71B651-4183-41F2-90B5-E42C76056D30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C856D-D5E0-46D6-86BA-0F8F8BDCB0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2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615622-69C0-4595-B61D-D93FEA9904F6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5785CC-98DA-4D25-A65E-1E74FC7CE5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2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968" y="182245"/>
            <a:ext cx="8561832" cy="622427"/>
          </a:xfrm>
        </p:spPr>
        <p:txBody>
          <a:bodyPr>
            <a:normAutofit/>
          </a:bodyPr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6E4470-1A48-4EC0-BF07-57DEAAA118E3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81FE7A-4AFF-4FBE-85B1-29E3D3A62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96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63F437-8B83-4BA9-8503-65C70AFD42B8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0D5FE-3C24-43A6-81F2-231889E015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78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0D5881-2163-4416-9D0E-67835D76E918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42B06-BAEA-4046-B052-431C3080DC9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8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372FAA-8428-480E-A239-CDFAA8887498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129F2-6C50-4BB6-B441-0E340B8A73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0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34C7F6-943E-46A7-B090-74AC16B8A1C7}" type="datetimeFigureOut">
              <a:rPr lang="en-US" smtClean="0"/>
              <a:pPr>
                <a:defRPr/>
              </a:pPr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7C9EE0-557A-4C52-9E4B-7F033D00C5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2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136526"/>
            <a:ext cx="24384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5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7200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25899"/>
            <a:ext cx="10515600" cy="4951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2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36525"/>
            <a:ext cx="18288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16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2209800" y="874938"/>
            <a:ext cx="7772400" cy="1444625"/>
          </a:xfrm>
        </p:spPr>
        <p:txBody>
          <a:bodyPr/>
          <a:lstStyle/>
          <a:p>
            <a:r>
              <a:rPr lang="en-US" sz="4000" dirty="0"/>
              <a:t>The legacy of Cassini RPWS:  Radio and plasma waves at Saturn 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667000" y="2319563"/>
            <a:ext cx="6858000" cy="3711575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W. S. Kurth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1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D. A. Gurnett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1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T. F. Averkamp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1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R. Bostrom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2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P. Canu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3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      B. Cecconi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4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N. Cornilleau-Wehrlin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3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W. M. Farrell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5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G. Fischer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6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              P. Galopeau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7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G. Gustafsson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2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L. Hadid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2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 G. B. Hospodarsky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1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L. Lamy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4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 A. Lecacheux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4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P. Louarn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8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R. J. MacDowall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5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J. D. Menietti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1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R. Modolo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7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M. Morooka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2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A. Pedersen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9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A. M. Persoon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1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A. Sulaiman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1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J.-E. Wahlund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2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S. Ye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1</a:t>
            </a:r>
            <a:r>
              <a:rPr lang="en-US" altLang="en-US" sz="1800" dirty="0">
                <a:ea typeface="MS Mincho"/>
                <a:cs typeface="Calibri" panose="020F0502020204030204" pitchFamily="34" charset="0"/>
              </a:rPr>
              <a:t>, P. Zarka</a:t>
            </a:r>
            <a:r>
              <a:rPr lang="en-US" altLang="en-US" sz="1800" baseline="30000" dirty="0">
                <a:ea typeface="MS Mincho"/>
                <a:cs typeface="Calibri" panose="020F0502020204030204" pitchFamily="34" charset="0"/>
              </a:rPr>
              <a:t>4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>
              <a:ea typeface="MS Mincho"/>
              <a:cs typeface="Calibri" panose="020F0502020204030204" pitchFamily="34" charset="0"/>
            </a:endParaRPr>
          </a:p>
          <a:p>
            <a:pPr marL="342900" indent="-342900" eaLnBrk="1" hangingPunct="1">
              <a:spcBef>
                <a:spcPct val="0"/>
              </a:spcBef>
              <a:buAutoNum type="arabicParenBoth"/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University of Iowa, Iowa City, IA, USA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(2) IRF-U, Uppsala, Sweden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(3)</a:t>
            </a:r>
            <a:r>
              <a:rPr lang="fr-FR" altLang="en-US" sz="1400" dirty="0">
                <a:ea typeface="MS Mincho"/>
                <a:cs typeface="Calibri" panose="020F0502020204030204" pitchFamily="34" charset="0"/>
              </a:rPr>
              <a:t> Plasma </a:t>
            </a:r>
            <a:r>
              <a:rPr lang="fr-FR" altLang="en-US" sz="1400" dirty="0" err="1">
                <a:ea typeface="MS Mincho"/>
                <a:cs typeface="Calibri" panose="020F0502020204030204" pitchFamily="34" charset="0"/>
              </a:rPr>
              <a:t>Physics</a:t>
            </a:r>
            <a:r>
              <a:rPr lang="fr-FR" altLang="en-US" sz="1400" dirty="0">
                <a:ea typeface="MS Mincho"/>
                <a:cs typeface="Calibri" panose="020F0502020204030204" pitchFamily="34" charset="0"/>
              </a:rPr>
              <a:t> </a:t>
            </a:r>
            <a:r>
              <a:rPr lang="fr-FR" altLang="en-US" sz="1400" dirty="0" err="1">
                <a:ea typeface="MS Mincho"/>
                <a:cs typeface="Calibri" panose="020F0502020204030204" pitchFamily="34" charset="0"/>
              </a:rPr>
              <a:t>Laboratory</a:t>
            </a:r>
            <a:r>
              <a:rPr lang="fr-FR" altLang="en-US" sz="1400" dirty="0">
                <a:ea typeface="MS Mincho"/>
                <a:cs typeface="Calibri" panose="020F0502020204030204" pitchFamily="34" charset="0"/>
              </a:rPr>
              <a:t>, Ecole Polytechnique, Paris, France </a:t>
            </a:r>
            <a:endParaRPr lang="en-US" altLang="en-US" sz="1400" dirty="0">
              <a:ea typeface="MS Mincho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(4) </a:t>
            </a:r>
            <a:r>
              <a:rPr lang="en-US" altLang="en-US" sz="1400" dirty="0" err="1">
                <a:ea typeface="MS Mincho"/>
                <a:cs typeface="Calibri" panose="020F0502020204030204" pitchFamily="34" charset="0"/>
              </a:rPr>
              <a:t>Observatoire</a:t>
            </a: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 de Paris, </a:t>
            </a:r>
            <a:r>
              <a:rPr lang="en-US" altLang="en-US" sz="1400" dirty="0" err="1">
                <a:ea typeface="MS Mincho"/>
                <a:cs typeface="Calibri" panose="020F0502020204030204" pitchFamily="34" charset="0"/>
              </a:rPr>
              <a:t>Meudon</a:t>
            </a: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, France</a:t>
            </a:r>
            <a:endParaRPr lang="en-US" altLang="en-US" sz="2000" dirty="0">
              <a:ea typeface="MS Mincho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(5) GSFC, Greenbelt, MD, USA</a:t>
            </a:r>
            <a:endParaRPr lang="en-US" altLang="en-US" sz="2000" dirty="0">
              <a:ea typeface="MS Mincho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(6) Austrian Academy of Sciences, Graz, Austria</a:t>
            </a:r>
            <a:endParaRPr lang="en-US" altLang="en-US" sz="2000" dirty="0">
              <a:ea typeface="MS Mincho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(7) </a:t>
            </a:r>
            <a:r>
              <a:rPr lang="en-GB" sz="1400" dirty="0"/>
              <a:t>LATMOS/IPSL, UVSQ,</a:t>
            </a:r>
            <a:r>
              <a:rPr lang="en-US" sz="1400" dirty="0"/>
              <a:t> University Paris CNRS, </a:t>
            </a:r>
            <a:r>
              <a:rPr lang="en-US" sz="1400" dirty="0" err="1"/>
              <a:t>Guyancourt</a:t>
            </a:r>
            <a:r>
              <a:rPr lang="en-US" sz="1400" dirty="0"/>
              <a:t>, France</a:t>
            </a:r>
            <a:endParaRPr lang="en-US" altLang="en-US" sz="1400" dirty="0">
              <a:ea typeface="MS Mincho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(8) </a:t>
            </a:r>
            <a:r>
              <a:rPr lang="en-GB" altLang="en-US" sz="1400" dirty="0"/>
              <a:t>IR</a:t>
            </a: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AP, Toulouse, France</a:t>
            </a:r>
            <a:endParaRPr lang="en-US" altLang="en-US" sz="2000" dirty="0">
              <a:ea typeface="MS Mincho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 dirty="0">
                <a:ea typeface="MS Mincho"/>
                <a:cs typeface="Calibri" panose="020F0502020204030204" pitchFamily="34" charset="0"/>
              </a:rPr>
              <a:t>(9) University of Oslo, Oslo, Norway</a:t>
            </a:r>
          </a:p>
          <a:p>
            <a:pPr eaLnBrk="1" hangingPunct="1">
              <a:spcBef>
                <a:spcPct val="0"/>
              </a:spcBef>
            </a:pPr>
            <a:endParaRPr lang="en-US" altLang="en-US" sz="1400" dirty="0">
              <a:ea typeface="MS Mincho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400" b="1" i="1" dirty="0">
                <a:ea typeface="MS Mincho"/>
                <a:cs typeface="Calibri" panose="020F0502020204030204" pitchFamily="34" charset="0"/>
              </a:rPr>
              <a:t>Cassini Science Symposium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400" b="1" i="1" dirty="0" smtClean="0">
                <a:ea typeface="MS Mincho"/>
                <a:cs typeface="Calibri" panose="020F0502020204030204" pitchFamily="34" charset="0"/>
              </a:rPr>
              <a:t>16 August </a:t>
            </a:r>
            <a:r>
              <a:rPr lang="en-US" altLang="en-US" sz="1400" b="1" i="1" dirty="0">
                <a:ea typeface="MS Mincho"/>
                <a:cs typeface="Calibri" panose="020F0502020204030204" pitchFamily="34" charset="0"/>
              </a:rPr>
              <a:t>2018</a:t>
            </a:r>
            <a:endParaRPr lang="en-US" altLang="en-US" sz="2000" b="1" i="1" dirty="0">
              <a:ea typeface="MS Mincho"/>
              <a:cs typeface="Calibri" panose="020F0502020204030204" pitchFamily="34" charset="0"/>
            </a:endParaRPr>
          </a:p>
        </p:txBody>
      </p:sp>
      <p:pic>
        <p:nvPicPr>
          <p:cNvPr id="4" name="Picture 2" descr="Image result for university of iow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995" y="226957"/>
            <a:ext cx="1136807" cy="64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4498" y="831388"/>
            <a:ext cx="2411269" cy="4021966"/>
            <a:chOff x="8524286" y="822960"/>
            <a:chExt cx="3450153" cy="5667272"/>
          </a:xfrm>
        </p:grpSpPr>
        <p:sp>
          <p:nvSpPr>
            <p:cNvPr id="2" name="Rectangle 1"/>
            <p:cNvSpPr/>
            <p:nvPr/>
          </p:nvSpPr>
          <p:spPr>
            <a:xfrm>
              <a:off x="8524286" y="822960"/>
              <a:ext cx="3450153" cy="56038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28" r="37153"/>
            <a:stretch/>
          </p:blipFill>
          <p:spPr>
            <a:xfrm>
              <a:off x="8603442" y="886412"/>
              <a:ext cx="3291840" cy="560382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231136" y="81659"/>
            <a:ext cx="9558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Auroral hiss: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Evidence of Saturn – Ring Coupling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4498" y="4983402"/>
            <a:ext cx="2466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Suliaman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et al., 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GRL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2018</a:t>
            </a:r>
            <a:r>
              <a:rPr lang="en-US" dirty="0" smtClean="0">
                <a:solidFill>
                  <a:prstClr val="black"/>
                </a:solidFill>
              </a:rPr>
              <a:t>; and poster, this afternoon.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682" y="843214"/>
            <a:ext cx="3890624" cy="2310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428" y="841513"/>
            <a:ext cx="2608507" cy="2312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09691" y="3153858"/>
            <a:ext cx="481818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Xin et al.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JGR, 2006; Farrell et al., later this morning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40445" y="3215145"/>
            <a:ext cx="4256740" cy="3086921"/>
            <a:chOff x="3714952" y="3255264"/>
            <a:chExt cx="5153208" cy="3752288"/>
          </a:xfrm>
        </p:grpSpPr>
        <p:sp>
          <p:nvSpPr>
            <p:cNvPr id="7" name="Rectangle 6"/>
            <p:cNvSpPr/>
            <p:nvPr/>
          </p:nvSpPr>
          <p:spPr>
            <a:xfrm>
              <a:off x="3852672" y="3340609"/>
              <a:ext cx="4901184" cy="3517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14952" y="3255264"/>
              <a:ext cx="5153208" cy="3752288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2672" r="49691" b="26647"/>
          <a:stretch/>
        </p:blipFill>
        <p:spPr>
          <a:xfrm>
            <a:off x="2651088" y="841513"/>
            <a:ext cx="2633472" cy="23835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0400" y="3810000"/>
            <a:ext cx="50174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Auroral hiss is commonly observed on field lines intersecting the rings both during SOI and the Grand Finale orbits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hiss is driven by electron beams, suggesting currents on these field 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Hence, the auroral hiss provides evidence of strong connections between Saturn and its ring system.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situ Measurements of Titan’s Ionosphere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4" y="1021174"/>
            <a:ext cx="5798997" cy="34950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830" y="938473"/>
            <a:ext cx="3831930" cy="2602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830" y="3675230"/>
            <a:ext cx="4174113" cy="29397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2708" y="4909625"/>
            <a:ext cx="5781821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In situ observations of Titan’s ionosphere including electrons and both positive and negative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Solar cycle variations in the </a:t>
            </a:r>
            <a:r>
              <a:rPr lang="en-US" sz="1700" dirty="0" err="1" smtClean="0"/>
              <a:t>ionospheric</a:t>
            </a:r>
            <a:r>
              <a:rPr lang="en-US" sz="1700" dirty="0" smtClean="0"/>
              <a:t> density dominated by solar EUV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Interaction of Titan with the supersonic solar wind leading to a deformed bow shock encompassing both Titan and Saturn.</a:t>
            </a:r>
            <a:endParaRPr lang="en-US" sz="1700" dirty="0"/>
          </a:p>
        </p:txBody>
      </p:sp>
      <p:sp>
        <p:nvSpPr>
          <p:cNvPr id="7" name="Rectangle 6"/>
          <p:cNvSpPr/>
          <p:nvPr/>
        </p:nvSpPr>
        <p:spPr>
          <a:xfrm>
            <a:off x="10115016" y="3395860"/>
            <a:ext cx="1901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/>
              <a:t>Edberg et al., JGR, 2013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9866277" y="6519446"/>
            <a:ext cx="18764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400" dirty="0"/>
              <a:t>Omidi et al., JGR, 2017.</a:t>
            </a:r>
          </a:p>
        </p:txBody>
      </p:sp>
      <p:sp>
        <p:nvSpPr>
          <p:cNvPr id="9" name="Rectangle 8"/>
          <p:cNvSpPr/>
          <p:nvPr/>
        </p:nvSpPr>
        <p:spPr>
          <a:xfrm>
            <a:off x="4058536" y="4516245"/>
            <a:ext cx="20944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Shebanits</a:t>
            </a:r>
            <a:r>
              <a:rPr lang="fr-FR" sz="1400" dirty="0"/>
              <a:t> et al., </a:t>
            </a:r>
            <a:r>
              <a:rPr lang="fr-FR" sz="1400" i="1" dirty="0" smtClean="0"/>
              <a:t>PSS</a:t>
            </a:r>
            <a:r>
              <a:rPr lang="fr-FR" sz="1400" dirty="0" smtClean="0"/>
              <a:t>,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130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RPWS Science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926123"/>
            <a:ext cx="10515600" cy="5250840"/>
          </a:xfrm>
        </p:spPr>
        <p:txBody>
          <a:bodyPr/>
          <a:lstStyle/>
          <a:p>
            <a:r>
              <a:rPr lang="en-US" dirty="0" smtClean="0"/>
              <a:t>Occurrence, periodicity, and source of narrowband (</a:t>
            </a:r>
            <a:r>
              <a:rPr lang="en-US" dirty="0" err="1" smtClean="0"/>
              <a:t>nb</a:t>
            </a:r>
            <a:r>
              <a:rPr lang="en-US" dirty="0" smtClean="0"/>
              <a:t>) radio emissions</a:t>
            </a:r>
          </a:p>
          <a:p>
            <a:r>
              <a:rPr lang="en-US" dirty="0" smtClean="0"/>
              <a:t>Z mode emissions as a source for </a:t>
            </a:r>
            <a:r>
              <a:rPr lang="en-US" dirty="0" err="1" smtClean="0"/>
              <a:t>nb</a:t>
            </a:r>
            <a:r>
              <a:rPr lang="en-US" dirty="0" smtClean="0"/>
              <a:t> emissions and as an important mechanism for accelerating radiation belt electrons.</a:t>
            </a:r>
          </a:p>
          <a:p>
            <a:r>
              <a:rPr lang="en-US" dirty="0" smtClean="0"/>
              <a:t>Electron cyclotron harmonic emissions, particularly within injection events</a:t>
            </a:r>
          </a:p>
          <a:p>
            <a:r>
              <a:rPr lang="en-US" dirty="0" smtClean="0"/>
              <a:t>Auroral hiss occurrence, periodicity, and as indicator of a </a:t>
            </a:r>
            <a:r>
              <a:rPr lang="en-US" dirty="0" err="1" smtClean="0"/>
              <a:t>plasmapause</a:t>
            </a:r>
            <a:r>
              <a:rPr lang="en-US" dirty="0" smtClean="0"/>
              <a:t>-like density gradient near the auroral current system and open-closed field line boundary.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Dual, variable periodicity of SKR</a:t>
            </a:r>
          </a:p>
          <a:p>
            <a:r>
              <a:rPr lang="en-US" dirty="0" err="1" smtClean="0"/>
              <a:t>Magnetospheric</a:t>
            </a:r>
            <a:r>
              <a:rPr lang="en-US" dirty="0" smtClean="0"/>
              <a:t> interaction with Enceladus</a:t>
            </a:r>
          </a:p>
          <a:p>
            <a:r>
              <a:rPr lang="en-US" dirty="0" smtClean="0"/>
              <a:t>SKR source and relation to aurora</a:t>
            </a:r>
          </a:p>
          <a:p>
            <a:r>
              <a:rPr lang="en-US" dirty="0" smtClean="0"/>
              <a:t>In situ </a:t>
            </a:r>
            <a:r>
              <a:rPr lang="en-US" dirty="0" err="1" smtClean="0"/>
              <a:t>ionospheric</a:t>
            </a:r>
            <a:r>
              <a:rPr lang="en-US" dirty="0" smtClean="0"/>
              <a:t> observations</a:t>
            </a:r>
          </a:p>
          <a:p>
            <a:r>
              <a:rPr lang="en-US" dirty="0" smtClean="0"/>
              <a:t>Dust in the magnetosphere</a:t>
            </a:r>
          </a:p>
          <a:p>
            <a:r>
              <a:rPr lang="en-US" dirty="0" smtClean="0"/>
              <a:t>Frequency and duration of thunderstorms, GWS</a:t>
            </a:r>
          </a:p>
          <a:p>
            <a:r>
              <a:rPr lang="en-US" dirty="0" smtClean="0"/>
              <a:t>Plasma density in the magnetosphere</a:t>
            </a:r>
          </a:p>
          <a:p>
            <a:r>
              <a:rPr lang="en-US" dirty="0" smtClean="0"/>
              <a:t>Coupling between Saturn and the rings</a:t>
            </a:r>
          </a:p>
          <a:p>
            <a:r>
              <a:rPr lang="en-US" dirty="0" smtClean="0"/>
              <a:t>Titan’s ionosphere, interaction with magnetosphere, solar wind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767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Dual, variable periodicity of SKR</a:t>
            </a:r>
          </a:p>
          <a:p>
            <a:r>
              <a:rPr lang="en-US" dirty="0" err="1" smtClean="0"/>
              <a:t>Magnetospheric</a:t>
            </a:r>
            <a:r>
              <a:rPr lang="en-US" dirty="0" smtClean="0"/>
              <a:t> interaction with Enceladus</a:t>
            </a:r>
          </a:p>
          <a:p>
            <a:r>
              <a:rPr lang="en-US" dirty="0" smtClean="0"/>
              <a:t>SKR source and relation to aurora</a:t>
            </a:r>
          </a:p>
          <a:p>
            <a:r>
              <a:rPr lang="en-US" dirty="0" smtClean="0"/>
              <a:t>In situ </a:t>
            </a:r>
            <a:r>
              <a:rPr lang="en-US" dirty="0" err="1" smtClean="0"/>
              <a:t>ionospheric</a:t>
            </a:r>
            <a:r>
              <a:rPr lang="en-US" dirty="0" smtClean="0"/>
              <a:t> observations</a:t>
            </a:r>
          </a:p>
          <a:p>
            <a:r>
              <a:rPr lang="en-US" dirty="0" smtClean="0"/>
              <a:t>Dust in the magnetosphere</a:t>
            </a:r>
          </a:p>
          <a:p>
            <a:r>
              <a:rPr lang="en-US" dirty="0" smtClean="0"/>
              <a:t>Frequency and duration of thunderstorms, GWS</a:t>
            </a:r>
          </a:p>
          <a:p>
            <a:r>
              <a:rPr lang="en-US" dirty="0" smtClean="0"/>
              <a:t>Plasma density in the magnetosphere</a:t>
            </a:r>
          </a:p>
          <a:p>
            <a:r>
              <a:rPr lang="en-US" dirty="0" smtClean="0"/>
              <a:t>Coupling between Saturn and the rings</a:t>
            </a:r>
          </a:p>
          <a:p>
            <a:r>
              <a:rPr lang="en-US" dirty="0" smtClean="0"/>
              <a:t>Titan’s ionosphere, interaction with magnetosphere, solar wind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00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865542" y="360742"/>
            <a:ext cx="8465820" cy="346074"/>
          </a:xfrm>
        </p:spPr>
        <p:txBody>
          <a:bodyPr>
            <a:noAutofit/>
          </a:bodyPr>
          <a:lstStyle/>
          <a:p>
            <a:r>
              <a:rPr lang="en-US" sz="3200" b="1" dirty="0"/>
              <a:t>The complexities of the near-rotational modulations of Saturn Kilometric Radiation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3262" y="1223010"/>
            <a:ext cx="548053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Saturn </a:t>
            </a:r>
            <a:r>
              <a:rPr lang="en-US" dirty="0"/>
              <a:t>emits Saturn kilometric radiation (SKR) that is modulated at close to the rotation period but which varies by up to one percent on a time scale of years. 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Cassini </a:t>
            </a:r>
            <a:r>
              <a:rPr lang="en-US" dirty="0"/>
              <a:t>radio observations </a:t>
            </a:r>
            <a:r>
              <a:rPr lang="en-US" dirty="0" smtClean="0"/>
              <a:t>revealed </a:t>
            </a:r>
            <a:r>
              <a:rPr lang="en-US" dirty="0"/>
              <a:t>the appearance of a second component, also with a variable period.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two periods originate in opposite hemispheres, eventually switching in a complex way after Saturn’s equinox. 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north-south asymmetry has potentially important implications on how angular momentum is transferred from the interior to the magnetosphere.  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Narrowband </a:t>
            </a:r>
            <a:r>
              <a:rPr lang="en-US" dirty="0"/>
              <a:t>radio emissions and auroral hiss have also exhibited similar periodicities.</a:t>
            </a:r>
          </a:p>
          <a:p>
            <a:endParaRPr lang="en-US" dirty="0"/>
          </a:p>
          <a:p>
            <a:r>
              <a:rPr lang="en-US" dirty="0" err="1"/>
              <a:t>Zarka</a:t>
            </a:r>
            <a:r>
              <a:rPr lang="en-US" dirty="0"/>
              <a:t> et al., </a:t>
            </a:r>
            <a:r>
              <a:rPr lang="en-US" i="1" dirty="0"/>
              <a:t>Nature</a:t>
            </a:r>
            <a:r>
              <a:rPr lang="en-US" dirty="0"/>
              <a:t>, 2007; </a:t>
            </a:r>
            <a:r>
              <a:rPr lang="en-US" dirty="0" smtClean="0"/>
              <a:t>Kurth </a:t>
            </a:r>
            <a:r>
              <a:rPr lang="en-US" dirty="0"/>
              <a:t>et al., </a:t>
            </a:r>
            <a:r>
              <a:rPr lang="en-US" i="1" dirty="0"/>
              <a:t>JGR</a:t>
            </a:r>
            <a:r>
              <a:rPr lang="en-US" dirty="0"/>
              <a:t>, 2008; </a:t>
            </a:r>
            <a:r>
              <a:rPr lang="en-US" dirty="0" smtClean="0"/>
              <a:t>Gurnett </a:t>
            </a:r>
            <a:r>
              <a:rPr lang="en-US" dirty="0"/>
              <a:t>et al., </a:t>
            </a:r>
            <a:r>
              <a:rPr lang="en-US" i="1" dirty="0"/>
              <a:t>GRL</a:t>
            </a:r>
            <a:r>
              <a:rPr lang="en-US" dirty="0"/>
              <a:t>, 2009; Ye et al., </a:t>
            </a:r>
            <a:r>
              <a:rPr lang="en-US" i="1" dirty="0"/>
              <a:t>JGR</a:t>
            </a:r>
            <a:r>
              <a:rPr lang="en-US" dirty="0"/>
              <a:t>, 2010; </a:t>
            </a:r>
            <a:r>
              <a:rPr lang="en-US" dirty="0" err="1"/>
              <a:t>Lamy</a:t>
            </a:r>
            <a:r>
              <a:rPr lang="en-US" dirty="0"/>
              <a:t>, </a:t>
            </a:r>
            <a:r>
              <a:rPr lang="en-US" i="1" dirty="0"/>
              <a:t>PRE7</a:t>
            </a:r>
            <a:r>
              <a:rPr lang="en-US" dirty="0"/>
              <a:t>, 2011; Fischer et al., </a:t>
            </a:r>
            <a:r>
              <a:rPr lang="en-US" i="1" dirty="0"/>
              <a:t>Icarus</a:t>
            </a:r>
            <a:r>
              <a:rPr lang="en-US" dirty="0"/>
              <a:t>, 2015; </a:t>
            </a:r>
            <a:r>
              <a:rPr lang="en-US" dirty="0" smtClean="0"/>
              <a:t>Ye et al., </a:t>
            </a:r>
            <a:r>
              <a:rPr lang="en-US" i="1" dirty="0" smtClean="0"/>
              <a:t>GRL,</a:t>
            </a:r>
            <a:r>
              <a:rPr lang="en-US" dirty="0" smtClean="0"/>
              <a:t> 2018.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2B56-B41B-4197-8B89-9047EB8E9BF9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68" y="1087628"/>
            <a:ext cx="5192948" cy="577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5224" y="123620"/>
            <a:ext cx="6719887" cy="5715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VLF Saucer – Enceladus Interaction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as-enceladus-tulip-black-17-245-1214-12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6006" y="1450848"/>
            <a:ext cx="5846511" cy="3288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4" t="-726" r="681" b="726"/>
          <a:stretch/>
        </p:blipFill>
        <p:spPr>
          <a:xfrm>
            <a:off x="202510" y="1322659"/>
            <a:ext cx="3275119" cy="42409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510" y="5185110"/>
            <a:ext cx="8183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On orbit 291 Cassini observed a </a:t>
            </a: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feature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known as a VLF saucer </a:t>
            </a: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on the field line connecting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Cassini with Enceladus but very close to Saturn.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The </a:t>
            </a: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observation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adds confidence that the Enceladus interaction extends far along the Enceladus field line, resulting in a footprint aurora found by Pryor et al. (</a:t>
            </a:r>
            <a:r>
              <a:rPr lang="en-US" i="1" dirty="0">
                <a:solidFill>
                  <a:prstClr val="white"/>
                </a:solidFill>
                <a:latin typeface="Calibri" panose="020F0502020204030204"/>
              </a:rPr>
              <a:t>Nature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dirty="0" smtClean="0">
                <a:solidFill>
                  <a:prstClr val="white"/>
                </a:solidFill>
                <a:latin typeface="Calibri" panose="020F0502020204030204"/>
              </a:rPr>
              <a:t>2011;. </a:t>
            </a:r>
            <a:r>
              <a:rPr lang="en-US" dirty="0" err="1">
                <a:solidFill>
                  <a:schemeClr val="bg1"/>
                </a:solidFill>
              </a:rPr>
              <a:t>Sulaiman</a:t>
            </a:r>
            <a:r>
              <a:rPr lang="en-US" dirty="0">
                <a:solidFill>
                  <a:schemeClr val="bg1"/>
                </a:solidFill>
              </a:rPr>
              <a:t> et al., </a:t>
            </a:r>
            <a:r>
              <a:rPr lang="en-US" i="1" dirty="0">
                <a:solidFill>
                  <a:schemeClr val="bg1"/>
                </a:solidFill>
              </a:rPr>
              <a:t>GRL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2018; poster this afternoon.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3214" y="1322659"/>
            <a:ext cx="3523793" cy="39932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18045" y="5354019"/>
            <a:ext cx="364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Gurnett et al., </a:t>
            </a:r>
            <a:r>
              <a:rPr lang="en-US" i="1" dirty="0" smtClean="0">
                <a:solidFill>
                  <a:schemeClr val="bg1"/>
                </a:solidFill>
              </a:rPr>
              <a:t>GRL</a:t>
            </a:r>
            <a:r>
              <a:rPr lang="en-US" dirty="0" smtClean="0">
                <a:solidFill>
                  <a:schemeClr val="bg1"/>
                </a:solidFill>
              </a:rPr>
              <a:t> (2011) showed auroral hiss associated with electron beams originating near Enceladus.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6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0736" y="170053"/>
            <a:ext cx="8513064" cy="549275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smtClean="0"/>
              <a:t>In situ </a:t>
            </a:r>
            <a:r>
              <a:rPr lang="en-US" sz="3200" b="1" dirty="0" smtClean="0"/>
              <a:t>characterization</a:t>
            </a:r>
            <a:r>
              <a:rPr lang="fr-FR" sz="3200" b="1" dirty="0" smtClean="0"/>
              <a:t> </a:t>
            </a:r>
            <a:r>
              <a:rPr lang="fr-FR" sz="3200" b="1" dirty="0"/>
              <a:t>of the SKR source </a:t>
            </a:r>
            <a:r>
              <a:rPr lang="fr-FR" sz="3200" b="1" dirty="0" err="1"/>
              <a:t>region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0677" y="719327"/>
            <a:ext cx="7349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 smtClean="0"/>
              <a:t>Cassini found Saturn Kilometric Radiation (SKR) to </a:t>
            </a:r>
            <a:r>
              <a:rPr lang="en-US" sz="1700" dirty="0"/>
              <a:t>be remarkably similar to </a:t>
            </a:r>
            <a:r>
              <a:rPr lang="en-US" sz="1700" dirty="0" smtClean="0"/>
              <a:t>radio </a:t>
            </a:r>
            <a:r>
              <a:rPr lang="en-US" sz="1700" dirty="0"/>
              <a:t>emissions from Earth's </a:t>
            </a:r>
            <a:r>
              <a:rPr lang="en-US" sz="1700" dirty="0" smtClean="0"/>
              <a:t>magnetosphere (AKR or auroral kilometric radiation).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 smtClean="0"/>
              <a:t>In </a:t>
            </a:r>
            <a:r>
              <a:rPr lang="en-US" sz="1700" dirty="0"/>
              <a:t>late </a:t>
            </a:r>
            <a:r>
              <a:rPr lang="en-US" sz="1700" dirty="0" smtClean="0"/>
              <a:t>2008, </a:t>
            </a:r>
            <a:r>
              <a:rPr lang="en-US" sz="1700" dirty="0"/>
              <a:t>Cassini's instruments </a:t>
            </a:r>
            <a:r>
              <a:rPr lang="en-US" sz="1700" dirty="0" smtClean="0"/>
              <a:t>made in situ measurements of an SKR source region and confirmed the cyclotron maser instability produces the radio </a:t>
            </a:r>
            <a:r>
              <a:rPr lang="en-US" sz="1700" dirty="0"/>
              <a:t>emission. </a:t>
            </a:r>
            <a:r>
              <a:rPr lang="en-US" sz="1700" dirty="0" smtClean="0"/>
              <a:t>Additional source crossings occurred during the Grand Finale.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 smtClean="0"/>
              <a:t>The </a:t>
            </a:r>
            <a:r>
              <a:rPr lang="en-US" sz="1700" dirty="0"/>
              <a:t>same instability is found above Earth's polar regions, leading to </a:t>
            </a:r>
            <a:r>
              <a:rPr lang="en-US" sz="1700" dirty="0" smtClean="0"/>
              <a:t>the generation of AKR. The mechanism is thought to generate many astrophysical radio emissions. </a:t>
            </a:r>
          </a:p>
          <a:p>
            <a:r>
              <a:rPr lang="en-US" sz="1700" dirty="0" err="1" smtClean="0"/>
              <a:t>Mutel</a:t>
            </a:r>
            <a:r>
              <a:rPr lang="en-US" sz="1700" dirty="0" smtClean="0"/>
              <a:t> </a:t>
            </a:r>
            <a:r>
              <a:rPr lang="en-US" sz="1700" dirty="0"/>
              <a:t>et al., </a:t>
            </a:r>
            <a:r>
              <a:rPr lang="en-US" sz="1700" i="1" dirty="0"/>
              <a:t>GRL</a:t>
            </a:r>
            <a:r>
              <a:rPr lang="en-US" sz="1700" dirty="0"/>
              <a:t>, 2010; Lamy et al., </a:t>
            </a:r>
            <a:r>
              <a:rPr lang="en-US" sz="1700" i="1" dirty="0"/>
              <a:t>GRL</a:t>
            </a:r>
            <a:r>
              <a:rPr lang="en-US" sz="1700" dirty="0"/>
              <a:t>, 2010; </a:t>
            </a:r>
            <a:r>
              <a:rPr lang="en-US" sz="1700" dirty="0" err="1"/>
              <a:t>Schippers</a:t>
            </a:r>
            <a:r>
              <a:rPr lang="en-US" sz="1700" dirty="0"/>
              <a:t> et al., </a:t>
            </a:r>
            <a:r>
              <a:rPr lang="en-US" sz="1700" i="1" dirty="0"/>
              <a:t>JGR</a:t>
            </a:r>
            <a:r>
              <a:rPr lang="en-US" sz="1700" dirty="0"/>
              <a:t>, 2011; </a:t>
            </a:r>
            <a:r>
              <a:rPr lang="en-US" sz="1700" dirty="0" err="1"/>
              <a:t>Menietti</a:t>
            </a:r>
            <a:r>
              <a:rPr lang="en-US" sz="1700" dirty="0"/>
              <a:t> et al., </a:t>
            </a:r>
            <a:r>
              <a:rPr lang="en-US" sz="1700" i="1" dirty="0"/>
              <a:t>JGR</a:t>
            </a:r>
            <a:r>
              <a:rPr lang="en-US" sz="1700" dirty="0"/>
              <a:t>, 2011; Lamy et al., </a:t>
            </a:r>
            <a:r>
              <a:rPr lang="en-US" sz="1700" i="1" dirty="0"/>
              <a:t>JGR</a:t>
            </a:r>
            <a:r>
              <a:rPr lang="en-US" sz="1700" dirty="0"/>
              <a:t>, 2011; Kurth et al., </a:t>
            </a:r>
            <a:r>
              <a:rPr lang="en-US" sz="1700" i="1" dirty="0"/>
              <a:t>PRE7</a:t>
            </a:r>
            <a:r>
              <a:rPr lang="en-US" sz="1700" dirty="0"/>
              <a:t>, </a:t>
            </a:r>
            <a:r>
              <a:rPr lang="en-US" sz="1700" dirty="0" smtClean="0"/>
              <a:t>2011; </a:t>
            </a:r>
            <a:r>
              <a:rPr lang="en-US" sz="1700" dirty="0" err="1" smtClean="0"/>
              <a:t>Lamy</a:t>
            </a:r>
            <a:r>
              <a:rPr lang="en-US" sz="1700" dirty="0" smtClean="0"/>
              <a:t> et al., </a:t>
            </a:r>
            <a:r>
              <a:rPr lang="en-US" sz="1700" i="1" dirty="0" smtClean="0"/>
              <a:t>Science</a:t>
            </a:r>
            <a:r>
              <a:rPr lang="en-US" sz="1700" dirty="0" smtClean="0"/>
              <a:t>, 2018.</a:t>
            </a:r>
            <a:endParaRPr lang="en-US" sz="17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2B56-B41B-4197-8B89-9047EB8E9BF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808" y="719327"/>
            <a:ext cx="4485207" cy="57538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41" y="4020755"/>
            <a:ext cx="4204436" cy="2837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677" y="4020755"/>
            <a:ext cx="314546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SKR is also associated with UV and IR auroral emissions and correlated with injections as observed by MIMI/INCA.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Hence, SKR is often used as a proxy for </a:t>
            </a:r>
            <a:r>
              <a:rPr lang="en-US" sz="1700" dirty="0" err="1" smtClean="0"/>
              <a:t>magnetospheric</a:t>
            </a:r>
            <a:r>
              <a:rPr lang="en-US" sz="1700" dirty="0" smtClean="0"/>
              <a:t> dynamics such as solar wind compressions and </a:t>
            </a:r>
            <a:r>
              <a:rPr lang="en-US" sz="1700" dirty="0" err="1" smtClean="0"/>
              <a:t>magnetotail</a:t>
            </a:r>
            <a:r>
              <a:rPr lang="en-US" sz="1700" dirty="0" smtClean="0"/>
              <a:t> reconnection.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6055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3841" y="129396"/>
            <a:ext cx="6719887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situ observations of Saturn’s ionosphere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705" y="700896"/>
            <a:ext cx="5379295" cy="2983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564" y="3755059"/>
            <a:ext cx="3186702" cy="3010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98" y="800515"/>
            <a:ext cx="4486656" cy="32791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70348" y="3570393"/>
            <a:ext cx="239078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err="1"/>
              <a:t>Persoon</a:t>
            </a:r>
            <a:r>
              <a:rPr lang="en-US" sz="1700" dirty="0"/>
              <a:t> et al., </a:t>
            </a:r>
            <a:r>
              <a:rPr lang="en-US" sz="1700" i="1" dirty="0"/>
              <a:t>GRL</a:t>
            </a:r>
            <a:r>
              <a:rPr lang="en-US" sz="1700" dirty="0"/>
              <a:t>, 2018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8404" y="4079631"/>
            <a:ext cx="490044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dirty="0" err="1"/>
              <a:t>Wahlund</a:t>
            </a:r>
            <a:r>
              <a:rPr lang="en-US" sz="1700" dirty="0"/>
              <a:t> et al., Science, </a:t>
            </a:r>
            <a:r>
              <a:rPr lang="en-US" sz="1700" dirty="0" smtClean="0"/>
              <a:t>2018; </a:t>
            </a:r>
            <a:r>
              <a:rPr lang="en-US" sz="1700" dirty="0" err="1" smtClean="0"/>
              <a:t>Hadid</a:t>
            </a:r>
            <a:r>
              <a:rPr lang="en-US" sz="1700" dirty="0" smtClean="0"/>
              <a:t> </a:t>
            </a:r>
            <a:r>
              <a:rPr lang="en-US" sz="1700" dirty="0"/>
              <a:t>et al., </a:t>
            </a:r>
            <a:r>
              <a:rPr lang="en-US" sz="1700" i="1" dirty="0"/>
              <a:t>GRL</a:t>
            </a:r>
            <a:r>
              <a:rPr lang="en-US" sz="1700" dirty="0"/>
              <a:t>, 2018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621" y="800515"/>
            <a:ext cx="2492356" cy="33950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8398" y="4504710"/>
            <a:ext cx="88040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RPWS Langmuir probe and identification of f</a:t>
            </a:r>
            <a:r>
              <a:rPr lang="en-US" baseline="-25000" dirty="0" smtClean="0"/>
              <a:t>pe</a:t>
            </a:r>
            <a:r>
              <a:rPr lang="en-US" dirty="0" smtClean="0"/>
              <a:t> and </a:t>
            </a:r>
            <a:r>
              <a:rPr lang="en-US" dirty="0" err="1" smtClean="0"/>
              <a:t>f</a:t>
            </a:r>
            <a:r>
              <a:rPr lang="en-US" baseline="-25000" dirty="0" err="1" smtClean="0"/>
              <a:t>UH</a:t>
            </a:r>
            <a:r>
              <a:rPr lang="en-US" dirty="0" smtClean="0"/>
              <a:t> frequencies provide independent and consistent electron density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Evidence for substantial variation both in position and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Southern </a:t>
            </a:r>
            <a:r>
              <a:rPr lang="en-US" dirty="0" err="1" smtClean="0"/>
              <a:t>ionospheric</a:t>
            </a:r>
            <a:r>
              <a:rPr lang="en-US" dirty="0" smtClean="0"/>
              <a:t> densities depleted due to ring shadowing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 in </a:t>
            </a:r>
            <a:r>
              <a:rPr lang="en-US" dirty="0" err="1" smtClean="0"/>
              <a:t>Te</a:t>
            </a:r>
            <a:r>
              <a:rPr lang="en-US" dirty="0" smtClean="0"/>
              <a:t> at lowest altitudes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Large positive ion densities suggest small grains (nm or smaller) carry significant negative charge – consistent with CDA and MIMI detection of tiny grains.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1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Saturn </a:t>
            </a:r>
            <a:r>
              <a:rPr lang="en-US" dirty="0"/>
              <a:t>s</a:t>
            </a:r>
            <a:r>
              <a:rPr lang="en-US" dirty="0" smtClean="0"/>
              <a:t>ystem </a:t>
            </a:r>
            <a:r>
              <a:rPr lang="en-US" dirty="0"/>
              <a:t>d</a:t>
            </a:r>
            <a:r>
              <a:rPr lang="en-US" dirty="0" smtClean="0"/>
              <a:t>ust observations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867"/>
          <a:stretch/>
        </p:blipFill>
        <p:spPr>
          <a:xfrm>
            <a:off x="8057612" y="1058755"/>
            <a:ext cx="3928091" cy="2733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246" y="6321087"/>
            <a:ext cx="2744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 et al., poster this afternoon.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861" y="3975486"/>
            <a:ext cx="2918071" cy="2411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81070" y="425391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 Ring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263" t="2276" r="11280" b="12571"/>
          <a:stretch/>
        </p:blipFill>
        <p:spPr>
          <a:xfrm>
            <a:off x="160294" y="1058755"/>
            <a:ext cx="3777996" cy="2889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3957"/>
          <a:stretch/>
        </p:blipFill>
        <p:spPr>
          <a:xfrm>
            <a:off x="3994559" y="1058755"/>
            <a:ext cx="3950515" cy="31130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358977" y="2951257"/>
            <a:ext cx="92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J/E </a:t>
            </a:r>
            <a:r>
              <a:rPr lang="en-US" dirty="0"/>
              <a:t>Ring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39655" y="3320589"/>
            <a:ext cx="758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 </a:t>
            </a:r>
            <a:r>
              <a:rPr lang="en-US" dirty="0"/>
              <a:t>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06608" y="1711965"/>
            <a:ext cx="1128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Dust near</a:t>
            </a:r>
          </a:p>
          <a:p>
            <a:r>
              <a:rPr lang="en-US" dirty="0" smtClean="0"/>
              <a:t>Enceladus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61013" y="3894744"/>
            <a:ext cx="1940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 et al., </a:t>
            </a:r>
            <a:r>
              <a:rPr lang="en-US" sz="1600" i="1" dirty="0" smtClean="0"/>
              <a:t>Icarus</a:t>
            </a:r>
            <a:r>
              <a:rPr lang="en-US" sz="1600" dirty="0" smtClean="0"/>
              <a:t>, 2016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0212439" y="3514626"/>
            <a:ext cx="1750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Ye et al., </a:t>
            </a:r>
            <a:r>
              <a:rPr lang="en-US" sz="1600" i="1" dirty="0" smtClean="0"/>
              <a:t>JGR</a:t>
            </a:r>
            <a:r>
              <a:rPr lang="en-US" sz="1600" dirty="0" smtClean="0"/>
              <a:t>, 2018</a:t>
            </a:r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10013817" y="6409426"/>
            <a:ext cx="1771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Ye et al., </a:t>
            </a:r>
            <a:r>
              <a:rPr lang="en-US" sz="1600" i="1" dirty="0" smtClean="0"/>
              <a:t>GRL</a:t>
            </a:r>
            <a:r>
              <a:rPr lang="en-US" sz="1600" dirty="0" smtClean="0"/>
              <a:t>, </a:t>
            </a:r>
            <a:r>
              <a:rPr lang="en-US" sz="1600" dirty="0"/>
              <a:t>2018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452" y="3689921"/>
            <a:ext cx="2059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Kurth et al., </a:t>
            </a:r>
            <a:r>
              <a:rPr lang="en-US" sz="1600" i="1" dirty="0" smtClean="0"/>
              <a:t>PSS</a:t>
            </a:r>
            <a:r>
              <a:rPr lang="en-US" sz="1600" dirty="0" smtClean="0"/>
              <a:t>, 2006.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28246" y="4253915"/>
            <a:ext cx="80889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RPWS measured micron-size dust throughout the </a:t>
            </a:r>
            <a:r>
              <a:rPr lang="en-US" dirty="0" err="1" smtClean="0"/>
              <a:t>Saturnian</a:t>
            </a:r>
            <a:r>
              <a:rPr lang="en-US" dirty="0" smtClean="0"/>
              <a:t> system; does not depend on pointing, but is not calibrated for accurate mass determination or impact speed.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Carried out survey-like measurements of the distribution of dust in the E ring and close to Enceladus, the region near the main ring system such as the Janus and </a:t>
            </a:r>
            <a:r>
              <a:rPr lang="en-US" dirty="0" err="1" smtClean="0"/>
              <a:t>Epimethius</a:t>
            </a:r>
            <a:r>
              <a:rPr lang="en-US" dirty="0" smtClean="0"/>
              <a:t> ring, and the D 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Found few micron-size particles between the D ring and Saturn.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13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Lightning at Saturn</a:t>
            </a:r>
            <a:endParaRPr lang="en-US" dirty="0"/>
          </a:p>
        </p:txBody>
      </p:sp>
      <p:pic>
        <p:nvPicPr>
          <p:cNvPr id="1026" name="Grafik 5" descr="C:\Users\gfischer\Documents\_Georg2009\VisitToAstron\SEDillustration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27" y="923110"/>
            <a:ext cx="2812697" cy="282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484" y="923110"/>
            <a:ext cx="2872549" cy="2872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427" y="3922261"/>
            <a:ext cx="11468158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700" dirty="0" err="1"/>
              <a:t>Bursty</a:t>
            </a:r>
            <a:r>
              <a:rPr lang="en-GB" sz="1700" dirty="0"/>
              <a:t> radio emissions from lightning discharges were first observed by the Voyagers, but they could not be attributed to storm cloud features in Saturn’s atmosphere. </a:t>
            </a:r>
            <a:r>
              <a:rPr lang="en-GB" sz="1700" dirty="0" smtClean="0"/>
              <a:t> Cassini RPWS detected similar emissions and these were correlated with the appearance of convective storms.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700" dirty="0" smtClean="0"/>
              <a:t>Around </a:t>
            </a:r>
            <a:r>
              <a:rPr lang="en-GB" sz="1700" dirty="0"/>
              <a:t>Saturn equinox, when the night side of Saturn was not illuminated by ring shine, Cassini provided us the first </a:t>
            </a:r>
            <a:r>
              <a:rPr lang="en-GB" sz="1700" dirty="0" err="1"/>
              <a:t>simultaneousl</a:t>
            </a:r>
            <a:r>
              <a:rPr lang="en-GB" sz="1700" dirty="0"/>
              <a:t> detection of optical flashes and radio emissions from </a:t>
            </a:r>
            <a:r>
              <a:rPr lang="en-GB" sz="1700" dirty="0" smtClean="0"/>
              <a:t>lightning.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700" dirty="0" smtClean="0"/>
              <a:t>Saturn’s </a:t>
            </a:r>
            <a:r>
              <a:rPr lang="en-GB" sz="1700" dirty="0"/>
              <a:t>lightning storms can last for several months, but there are also long intervals of time with no activity</a:t>
            </a:r>
            <a:r>
              <a:rPr lang="en-GB" sz="17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 smtClean="0"/>
              <a:t>In </a:t>
            </a:r>
            <a:r>
              <a:rPr lang="en-US" sz="1700" dirty="0"/>
              <a:t>December 2010 the RPWS instrument detected the first indication of a lightning storm that developed into the most gigantic thunderstorm ever observed by a spacecraft, commonly called a Great White Spot. The first lightning was detected on December 5 and within just one week the flash rate had reached a value of 10 flashes per second.  The flashes finally disappeared in late August 2011.</a:t>
            </a:r>
          </a:p>
          <a:p>
            <a:r>
              <a:rPr lang="en-US" sz="1700" dirty="0"/>
              <a:t>Fischer et al., </a:t>
            </a:r>
            <a:r>
              <a:rPr lang="en-US" sz="1700" i="1" dirty="0"/>
              <a:t>Icarus</a:t>
            </a:r>
            <a:r>
              <a:rPr lang="en-US" sz="1700" dirty="0"/>
              <a:t>, 2007; Fischer et al., </a:t>
            </a:r>
            <a:r>
              <a:rPr lang="en-US" sz="1700" i="1" dirty="0"/>
              <a:t>Nature</a:t>
            </a:r>
            <a:r>
              <a:rPr lang="en-US" sz="1700" dirty="0"/>
              <a:t>,  2011.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2B56-B41B-4197-8B89-9047EB8E9BF9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356" r="3584"/>
          <a:stretch/>
        </p:blipFill>
        <p:spPr>
          <a:xfrm>
            <a:off x="6282735" y="762755"/>
            <a:ext cx="5712489" cy="323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508" y="248541"/>
            <a:ext cx="9420868" cy="537083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smtClean="0"/>
              <a:t>Plasma </a:t>
            </a:r>
            <a:r>
              <a:rPr lang="en-US" sz="3000" b="1" dirty="0"/>
              <a:t>density </a:t>
            </a:r>
            <a:r>
              <a:rPr lang="en-US" sz="3000" dirty="0" smtClean="0"/>
              <a:t>models for</a:t>
            </a:r>
            <a:r>
              <a:rPr lang="en-US" sz="3000" b="1" dirty="0" smtClean="0"/>
              <a:t> </a:t>
            </a:r>
            <a:r>
              <a:rPr lang="en-US" sz="3000" b="1" dirty="0"/>
              <a:t>Saturn’s inner magnetosphere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6771" y="1649492"/>
            <a:ext cx="56978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Electron density measurements have been obtained by the Cassini RPWS instrument </a:t>
            </a:r>
            <a:r>
              <a:rPr lang="en-US" dirty="0" smtClean="0"/>
              <a:t>from passes </a:t>
            </a:r>
            <a:r>
              <a:rPr lang="en-US" dirty="0"/>
              <a:t>through Saturn's inner magnetosphere. 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The electron densities are derived from measurements of the upper hybrid resonance frequency </a:t>
            </a:r>
            <a:r>
              <a:rPr lang="en-US" dirty="0" smtClean="0"/>
              <a:t>over a range of latitudes and </a:t>
            </a:r>
            <a:r>
              <a:rPr lang="en-US" dirty="0"/>
              <a:t>L values from </a:t>
            </a:r>
            <a:r>
              <a:rPr lang="en-US" dirty="0" smtClean="0"/>
              <a:t>2.4 </a:t>
            </a:r>
            <a:r>
              <a:rPr lang="en-US" dirty="0"/>
              <a:t>to 10.  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model uses an analytical solution of the field-aligned force equation, including the </a:t>
            </a:r>
            <a:r>
              <a:rPr lang="en-US" dirty="0" err="1"/>
              <a:t>ambipolar</a:t>
            </a:r>
            <a:r>
              <a:rPr lang="en-US" dirty="0"/>
              <a:t> electric field, to determine the equatorial ion densities and scale heights as a function of L.  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Models </a:t>
            </a:r>
            <a:r>
              <a:rPr lang="en-US" dirty="0"/>
              <a:t>of water group </a:t>
            </a:r>
            <a:r>
              <a:rPr lang="en-US" dirty="0" smtClean="0"/>
              <a:t>ion, </a:t>
            </a:r>
            <a:r>
              <a:rPr lang="en-US" dirty="0"/>
              <a:t>hydrogen </a:t>
            </a:r>
            <a:r>
              <a:rPr lang="en-US" dirty="0" smtClean="0"/>
              <a:t>ion, and  electron densities are derived. 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Persoon</a:t>
            </a:r>
            <a:r>
              <a:rPr lang="en-US" dirty="0"/>
              <a:t> et al., </a:t>
            </a:r>
            <a:r>
              <a:rPr lang="en-US" i="1" dirty="0"/>
              <a:t>JGR</a:t>
            </a:r>
            <a:r>
              <a:rPr lang="en-US" dirty="0"/>
              <a:t>, 2009</a:t>
            </a:r>
            <a:r>
              <a:rPr lang="en-US" dirty="0" smtClean="0"/>
              <a:t>; and poster this afternoon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62B56-B41B-4197-8B89-9047EB8E9BF9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654" y="1533378"/>
            <a:ext cx="4991722" cy="4370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32652" y="1280160"/>
            <a:ext cx="25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Electron Densities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29268" y="5945689"/>
            <a:ext cx="217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Persoon</a:t>
            </a:r>
            <a:r>
              <a:rPr lang="en-US" dirty="0" smtClean="0"/>
              <a:t> et al., poster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71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14046</TotalTime>
  <Words>1668</Words>
  <Application>Microsoft Office PowerPoint</Application>
  <PresentationFormat>Widescreen</PresentationFormat>
  <Paragraphs>119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MS Mincho</vt:lpstr>
      <vt:lpstr>Office Theme</vt:lpstr>
      <vt:lpstr>2_Office Theme</vt:lpstr>
      <vt:lpstr>The legacy of Cassini RPWS:  Radio and plasma waves at Saturn </vt:lpstr>
      <vt:lpstr>Outline</vt:lpstr>
      <vt:lpstr>The complexities of the near-rotational modulations of Saturn Kilometric Radiation</vt:lpstr>
      <vt:lpstr>VLF Saucer – Enceladus Interaction</vt:lpstr>
      <vt:lpstr>In situ characterization of the SKR source region</vt:lpstr>
      <vt:lpstr>In situ observations of Saturn’s ionosphere</vt:lpstr>
      <vt:lpstr>Saturn system dust observations</vt:lpstr>
      <vt:lpstr>Lightning at Saturn</vt:lpstr>
      <vt:lpstr>Plasma density models for Saturn’s inner magnetosphere</vt:lpstr>
      <vt:lpstr>PowerPoint Presentation</vt:lpstr>
      <vt:lpstr>In situ Measurements of Titan’s Ionosphere</vt:lpstr>
      <vt:lpstr>Other RPWS Science</vt:lpstr>
      <vt:lpstr>Summary</vt:lpstr>
    </vt:vector>
  </TitlesOfParts>
  <Company>University of Iowa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167</cp:revision>
  <cp:lastPrinted>2018-08-10T15:32:43Z</cp:lastPrinted>
  <dcterms:created xsi:type="dcterms:W3CDTF">2017-05-28T13:28:39Z</dcterms:created>
  <dcterms:modified xsi:type="dcterms:W3CDTF">2018-08-16T16:53:56Z</dcterms:modified>
</cp:coreProperties>
</file>