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94659"/>
  </p:normalViewPr>
  <p:slideViewPr>
    <p:cSldViewPr snapToGrid="0" snapToObjects="1">
      <p:cViewPr varScale="1">
        <p:scale>
          <a:sx n="107" d="100"/>
          <a:sy n="107"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0ADA-B03F-374A-BAA8-FCF555DA2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EE86E-5CCA-ED4C-9688-0CC42287D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6ED63B-7A27-D049-B3D6-B85CAB103201}"/>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5" name="Footer Placeholder 4">
            <a:extLst>
              <a:ext uri="{FF2B5EF4-FFF2-40B4-BE49-F238E27FC236}">
                <a16:creationId xmlns:a16="http://schemas.microsoft.com/office/drawing/2014/main" id="{662C8538-A4A8-9E40-9A29-04F01E588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C80D5-7CC5-0A4F-BEFC-1BFD8667985B}"/>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197351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90DF-68DB-8245-BBD9-6C8CDCE13A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429204-F8BF-3648-B86D-15BF9C12C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E872C-6BF9-6E4C-852C-DA764686D594}"/>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5" name="Footer Placeholder 4">
            <a:extLst>
              <a:ext uri="{FF2B5EF4-FFF2-40B4-BE49-F238E27FC236}">
                <a16:creationId xmlns:a16="http://schemas.microsoft.com/office/drawing/2014/main" id="{8D7C02D4-683D-EE47-B1F0-AB42F6803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1BE56-D3D2-0244-8E05-BEBA255EE5E3}"/>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19601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48A12-C2F9-FB42-B412-804C9DD6FC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00209-6471-1047-923B-8F9CA1409A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413AB-8EC4-4843-827D-94C914057E46}"/>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5" name="Footer Placeholder 4">
            <a:extLst>
              <a:ext uri="{FF2B5EF4-FFF2-40B4-BE49-F238E27FC236}">
                <a16:creationId xmlns:a16="http://schemas.microsoft.com/office/drawing/2014/main" id="{34946A98-4B14-2243-8D12-DE64CEAFC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A2191-8AEC-1241-B463-35B1013DC237}"/>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333370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54ED-AF4E-8E49-9F1F-D033A5C43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57F5-53EC-7C4E-A576-603AB140C9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AA2B-DFC9-4C43-9321-5433E15C120F}"/>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5" name="Footer Placeholder 4">
            <a:extLst>
              <a:ext uri="{FF2B5EF4-FFF2-40B4-BE49-F238E27FC236}">
                <a16:creationId xmlns:a16="http://schemas.microsoft.com/office/drawing/2014/main" id="{20AEAAC8-7B48-814C-9C5F-768F8FA6F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D31D4-E433-F449-9749-40EE6B3C82A1}"/>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12507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17AB-57CF-6C49-8AA3-6C7544A4D4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87234-5E93-D24C-92D0-4DC82E43E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7F02B7-1D40-8649-8617-406DF18F691F}"/>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5" name="Footer Placeholder 4">
            <a:extLst>
              <a:ext uri="{FF2B5EF4-FFF2-40B4-BE49-F238E27FC236}">
                <a16:creationId xmlns:a16="http://schemas.microsoft.com/office/drawing/2014/main" id="{93395224-09C6-2D40-A0F7-539360413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D8EA2-42A4-C14D-8296-0F826D33C13A}"/>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269675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E568-89AE-F54C-9050-03065951B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49DC7-7C1B-7740-8E9B-D01182E3CF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C73863-C850-8047-9EB3-8B335BEB5D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38301-3179-774E-AEFA-FE7225492837}"/>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6" name="Footer Placeholder 5">
            <a:extLst>
              <a:ext uri="{FF2B5EF4-FFF2-40B4-BE49-F238E27FC236}">
                <a16:creationId xmlns:a16="http://schemas.microsoft.com/office/drawing/2014/main" id="{9761E12A-A0B0-E142-8505-EE99C6442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AD87E-9E42-BD4A-BBCA-721BC05CAA82}"/>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1710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7942-99C9-9D47-B935-51631A772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FA9F81-B245-3042-8AB2-3F658AB71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D6E97A-0131-534A-AC1B-1E35F6CBF8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17781C-645C-DE41-A3E3-980A0D923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9A2590-5333-3A45-A4D4-CFF3B1A4AB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F11C9-1F4A-594F-9BA9-707BAD1099A6}"/>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8" name="Footer Placeholder 7">
            <a:extLst>
              <a:ext uri="{FF2B5EF4-FFF2-40B4-BE49-F238E27FC236}">
                <a16:creationId xmlns:a16="http://schemas.microsoft.com/office/drawing/2014/main" id="{72E40286-F1E3-034A-B6D9-8C2E7820F3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3D77E8-B7F2-B044-A888-0FF6C74860C4}"/>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155153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E188-F0DB-7846-955E-3509461282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F9BD4-897A-BA4D-A421-B1EBA65D6DBF}"/>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4" name="Footer Placeholder 3">
            <a:extLst>
              <a:ext uri="{FF2B5EF4-FFF2-40B4-BE49-F238E27FC236}">
                <a16:creationId xmlns:a16="http://schemas.microsoft.com/office/drawing/2014/main" id="{D7BE8FD9-7849-DF40-935F-D6C4F22DC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3D6B9-3EFC-4046-BF34-AC005966D355}"/>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162074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90DB3-735D-C74C-9306-41D36E7189F0}"/>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3" name="Footer Placeholder 2">
            <a:extLst>
              <a:ext uri="{FF2B5EF4-FFF2-40B4-BE49-F238E27FC236}">
                <a16:creationId xmlns:a16="http://schemas.microsoft.com/office/drawing/2014/main" id="{FF051379-3032-6A40-BC53-FE2ED248E8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C8FF43-EB9A-9348-BF1D-D94AE1CA18DC}"/>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279231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A03C-5F73-6E4E-97FE-27C402A4F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BFBA57-ACD5-B04A-9640-69E8A0C6E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33FD9C-4818-4945-932F-B8A3A51C3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0C6454-6FD5-424C-BCD1-D2C02AE5F9B3}"/>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6" name="Footer Placeholder 5">
            <a:extLst>
              <a:ext uri="{FF2B5EF4-FFF2-40B4-BE49-F238E27FC236}">
                <a16:creationId xmlns:a16="http://schemas.microsoft.com/office/drawing/2014/main" id="{6D2711C8-F900-284A-A578-B1122FBC1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3BADD-1256-6947-A21A-8BEBD9D6FA58}"/>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71558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0C81-0388-254C-B96B-525A0F5D3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D67C8A-F32A-7144-952A-DE869105A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1246A2-44E7-E343-92FD-DDCF80B57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5E0C5C-B916-A842-B64D-10E972C28EE9}"/>
              </a:ext>
            </a:extLst>
          </p:cNvPr>
          <p:cNvSpPr>
            <a:spLocks noGrp="1"/>
          </p:cNvSpPr>
          <p:nvPr>
            <p:ph type="dt" sz="half" idx="10"/>
          </p:nvPr>
        </p:nvSpPr>
        <p:spPr/>
        <p:txBody>
          <a:bodyPr/>
          <a:lstStyle/>
          <a:p>
            <a:fld id="{EBE8CC10-D377-E44A-8E72-025EF308048E}" type="datetimeFigureOut">
              <a:rPr lang="en-US" smtClean="0"/>
              <a:t>7/3/18</a:t>
            </a:fld>
            <a:endParaRPr lang="en-US"/>
          </a:p>
        </p:txBody>
      </p:sp>
      <p:sp>
        <p:nvSpPr>
          <p:cNvPr id="6" name="Footer Placeholder 5">
            <a:extLst>
              <a:ext uri="{FF2B5EF4-FFF2-40B4-BE49-F238E27FC236}">
                <a16:creationId xmlns:a16="http://schemas.microsoft.com/office/drawing/2014/main" id="{6ED8371E-5C2C-E545-B777-7781F27A9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5674B-1628-2949-A17B-FFF1FE05CE84}"/>
              </a:ext>
            </a:extLst>
          </p:cNvPr>
          <p:cNvSpPr>
            <a:spLocks noGrp="1"/>
          </p:cNvSpPr>
          <p:nvPr>
            <p:ph type="sldNum" sz="quarter" idx="12"/>
          </p:nvPr>
        </p:nvSpPr>
        <p:spPr/>
        <p:txBody>
          <a:bodyPr/>
          <a:lstStyle/>
          <a:p>
            <a:fld id="{2CDBA9EA-78D8-8C40-BE5D-A05FBF479987}" type="slidenum">
              <a:rPr lang="en-US" smtClean="0"/>
              <a:t>‹#›</a:t>
            </a:fld>
            <a:endParaRPr lang="en-US"/>
          </a:p>
        </p:txBody>
      </p:sp>
    </p:spTree>
    <p:extLst>
      <p:ext uri="{BB962C8B-B14F-4D97-AF65-F5344CB8AC3E}">
        <p14:creationId xmlns:p14="http://schemas.microsoft.com/office/powerpoint/2010/main" val="379702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90E8C-BA35-B44B-91A6-29CCF4C26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7B5009-7D06-7848-85F7-3755ADFE6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8C99A-8552-5B45-AD59-11842313A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CC10-D377-E44A-8E72-025EF308048E}" type="datetimeFigureOut">
              <a:rPr lang="en-US" smtClean="0"/>
              <a:t>7/3/18</a:t>
            </a:fld>
            <a:endParaRPr lang="en-US"/>
          </a:p>
        </p:txBody>
      </p:sp>
      <p:sp>
        <p:nvSpPr>
          <p:cNvPr id="5" name="Footer Placeholder 4">
            <a:extLst>
              <a:ext uri="{FF2B5EF4-FFF2-40B4-BE49-F238E27FC236}">
                <a16:creationId xmlns:a16="http://schemas.microsoft.com/office/drawing/2014/main" id="{C4E6BDD9-7612-B24F-9F4B-DED370C3E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1211B-768E-3842-848E-85B9F6E69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BA9EA-78D8-8C40-BE5D-A05FBF479987}" type="slidenum">
              <a:rPr lang="en-US" smtClean="0"/>
              <a:t>‹#›</a:t>
            </a:fld>
            <a:endParaRPr lang="en-US"/>
          </a:p>
        </p:txBody>
      </p:sp>
    </p:spTree>
    <p:extLst>
      <p:ext uri="{BB962C8B-B14F-4D97-AF65-F5344CB8AC3E}">
        <p14:creationId xmlns:p14="http://schemas.microsoft.com/office/powerpoint/2010/main" val="227997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B1A-5BA9-5A4B-89F2-2D93D6AA888A}"/>
              </a:ext>
            </a:extLst>
          </p:cNvPr>
          <p:cNvSpPr>
            <a:spLocks noGrp="1"/>
          </p:cNvSpPr>
          <p:nvPr>
            <p:ph type="ctrTitle"/>
          </p:nvPr>
        </p:nvSpPr>
        <p:spPr>
          <a:xfrm>
            <a:off x="1524000" y="0"/>
            <a:ext cx="9144000" cy="2387600"/>
          </a:xfrm>
        </p:spPr>
        <p:txBody>
          <a:bodyPr>
            <a:normAutofit/>
          </a:bodyPr>
          <a:lstStyle/>
          <a:p>
            <a:r>
              <a:rPr lang="en-US" sz="4000" dirty="0">
                <a:latin typeface="+mn-lt"/>
              </a:rPr>
              <a:t>Global Maps of </a:t>
            </a:r>
            <a:r>
              <a:rPr lang="en-US" sz="4000">
                <a:latin typeface="+mn-lt"/>
              </a:rPr>
              <a:t>Energetic Ions</a:t>
            </a:r>
            <a:br>
              <a:rPr lang="en-US" sz="4000" dirty="0">
                <a:latin typeface="+mn-lt"/>
              </a:rPr>
            </a:br>
            <a:r>
              <a:rPr lang="en-US" sz="4000">
                <a:latin typeface="+mn-lt"/>
              </a:rPr>
              <a:t>at </a:t>
            </a:r>
            <a:r>
              <a:rPr lang="en-US" sz="4000" dirty="0">
                <a:latin typeface="+mn-lt"/>
              </a:rPr>
              <a:t>Saturn</a:t>
            </a:r>
            <a:br>
              <a:rPr lang="en-US" sz="4000" dirty="0">
                <a:latin typeface="+mn-lt"/>
              </a:rPr>
            </a:br>
            <a:r>
              <a:rPr lang="en-US" sz="4000" dirty="0">
                <a:latin typeface="+mn-lt"/>
              </a:rPr>
              <a:t>and their Relation to the Magnetic Field</a:t>
            </a:r>
          </a:p>
        </p:txBody>
      </p:sp>
      <p:sp>
        <p:nvSpPr>
          <p:cNvPr id="3" name="Subtitle 2">
            <a:extLst>
              <a:ext uri="{FF2B5EF4-FFF2-40B4-BE49-F238E27FC236}">
                <a16:creationId xmlns:a16="http://schemas.microsoft.com/office/drawing/2014/main" id="{0C965879-1AA2-6149-BFB7-2A8C7F3EDAF4}"/>
              </a:ext>
            </a:extLst>
          </p:cNvPr>
          <p:cNvSpPr>
            <a:spLocks noGrp="1"/>
          </p:cNvSpPr>
          <p:nvPr>
            <p:ph type="subTitle" idx="1"/>
          </p:nvPr>
        </p:nvSpPr>
        <p:spPr>
          <a:xfrm>
            <a:off x="1524000" y="2818267"/>
            <a:ext cx="9144000" cy="910585"/>
          </a:xfrm>
        </p:spPr>
        <p:txBody>
          <a:bodyPr/>
          <a:lstStyle/>
          <a:p>
            <a:r>
              <a:rPr lang="en-US" dirty="0"/>
              <a:t>J.F. Carbary</a:t>
            </a:r>
            <a:r>
              <a:rPr lang="en-US" baseline="30000" dirty="0"/>
              <a:t>1</a:t>
            </a:r>
            <a:r>
              <a:rPr lang="en-US" dirty="0"/>
              <a:t>, D.G. Mitchell</a:t>
            </a:r>
            <a:r>
              <a:rPr lang="en-US" baseline="30000" dirty="0"/>
              <a:t>1</a:t>
            </a:r>
            <a:r>
              <a:rPr lang="en-US" dirty="0"/>
              <a:t>, P. Kollmann</a:t>
            </a:r>
            <a:r>
              <a:rPr lang="en-US" baseline="30000" dirty="0"/>
              <a:t>1</a:t>
            </a:r>
            <a:r>
              <a:rPr lang="en-US" dirty="0"/>
              <a:t>,</a:t>
            </a:r>
          </a:p>
          <a:p>
            <a:r>
              <a:rPr lang="en-US" dirty="0"/>
              <a:t>E. Roussos</a:t>
            </a:r>
            <a:r>
              <a:rPr lang="en-US" baseline="30000" dirty="0"/>
              <a:t>2</a:t>
            </a:r>
            <a:r>
              <a:rPr lang="en-US" dirty="0"/>
              <a:t>, N. Krupp</a:t>
            </a:r>
            <a:r>
              <a:rPr lang="en-US" baseline="30000" dirty="0"/>
              <a:t>2</a:t>
            </a:r>
            <a:r>
              <a:rPr lang="en-US" dirty="0"/>
              <a:t>, &amp; D.C. Hamilton</a:t>
            </a:r>
            <a:r>
              <a:rPr lang="en-US" baseline="30000" dirty="0"/>
              <a:t>3</a:t>
            </a:r>
          </a:p>
          <a:p>
            <a:endParaRPr lang="en-US" baseline="30000" dirty="0"/>
          </a:p>
          <a:p>
            <a:endParaRPr lang="en-US" baseline="30000" dirty="0"/>
          </a:p>
        </p:txBody>
      </p:sp>
      <p:sp>
        <p:nvSpPr>
          <p:cNvPr id="4" name="TextBox 3">
            <a:extLst>
              <a:ext uri="{FF2B5EF4-FFF2-40B4-BE49-F238E27FC236}">
                <a16:creationId xmlns:a16="http://schemas.microsoft.com/office/drawing/2014/main" id="{627A237B-CCB0-A943-9EB8-28A018EEDB2B}"/>
              </a:ext>
            </a:extLst>
          </p:cNvPr>
          <p:cNvSpPr txBox="1"/>
          <p:nvPr/>
        </p:nvSpPr>
        <p:spPr>
          <a:xfrm>
            <a:off x="2707574" y="3897239"/>
            <a:ext cx="7457704" cy="923330"/>
          </a:xfrm>
          <a:prstGeom prst="rect">
            <a:avLst/>
          </a:prstGeom>
          <a:noFill/>
        </p:spPr>
        <p:txBody>
          <a:bodyPr wrap="square" rtlCol="0">
            <a:spAutoFit/>
          </a:bodyPr>
          <a:lstStyle/>
          <a:p>
            <a:r>
              <a:rPr lang="en-US" baseline="30000" dirty="0"/>
              <a:t>1 </a:t>
            </a:r>
            <a:r>
              <a:rPr lang="en-US" dirty="0"/>
              <a:t>Johns Hopkins University Applied Physics Laboratory, Laurel, MD, USA</a:t>
            </a:r>
          </a:p>
          <a:p>
            <a:r>
              <a:rPr lang="en-US" baseline="30000" dirty="0"/>
              <a:t>2</a:t>
            </a:r>
            <a:r>
              <a:rPr lang="en-US" dirty="0"/>
              <a:t> Max-Planck-Institute </a:t>
            </a:r>
            <a:r>
              <a:rPr lang="en-US" dirty="0" err="1"/>
              <a:t>für</a:t>
            </a:r>
            <a:r>
              <a:rPr lang="en-US" dirty="0"/>
              <a:t> </a:t>
            </a:r>
            <a:r>
              <a:rPr lang="en-US" dirty="0" err="1"/>
              <a:t>Sonnensystemforschung</a:t>
            </a:r>
            <a:r>
              <a:rPr lang="en-US" dirty="0"/>
              <a:t>, Göttingen, Germany</a:t>
            </a:r>
            <a:br>
              <a:rPr lang="en-US" dirty="0"/>
            </a:br>
            <a:r>
              <a:rPr lang="en-US" baseline="30000" dirty="0"/>
              <a:t>3</a:t>
            </a:r>
            <a:r>
              <a:rPr lang="en-US" dirty="0"/>
              <a:t> University of Maryland Department of Physics, College Park, MD, USA.</a:t>
            </a:r>
            <a:r>
              <a:rPr lang="en-US" dirty="0">
                <a:effectLst/>
              </a:rPr>
              <a:t> </a:t>
            </a:r>
            <a:endParaRPr lang="en-US" dirty="0"/>
          </a:p>
        </p:txBody>
      </p:sp>
      <p:sp>
        <p:nvSpPr>
          <p:cNvPr id="5" name="TextBox 4">
            <a:extLst>
              <a:ext uri="{FF2B5EF4-FFF2-40B4-BE49-F238E27FC236}">
                <a16:creationId xmlns:a16="http://schemas.microsoft.com/office/drawing/2014/main" id="{091CD5A3-7D1F-1145-96F2-673C2AE97CF2}"/>
              </a:ext>
            </a:extLst>
          </p:cNvPr>
          <p:cNvSpPr txBox="1"/>
          <p:nvPr/>
        </p:nvSpPr>
        <p:spPr>
          <a:xfrm>
            <a:off x="1341912" y="5272644"/>
            <a:ext cx="9820893" cy="830997"/>
          </a:xfrm>
          <a:prstGeom prst="rect">
            <a:avLst/>
          </a:prstGeom>
          <a:noFill/>
        </p:spPr>
        <p:txBody>
          <a:bodyPr wrap="square" rtlCol="0">
            <a:spAutoFit/>
          </a:bodyPr>
          <a:lstStyle/>
          <a:p>
            <a:pPr algn="ctr"/>
            <a:r>
              <a:rPr lang="en-US" sz="2400" dirty="0"/>
              <a:t>Presented at the Cassini Science Symposium, Boulder, CO</a:t>
            </a:r>
          </a:p>
          <a:p>
            <a:pPr algn="ctr"/>
            <a:r>
              <a:rPr lang="en-US" sz="2400" dirty="0"/>
              <a:t>13-17 August 2018</a:t>
            </a:r>
          </a:p>
        </p:txBody>
      </p:sp>
    </p:spTree>
    <p:extLst>
      <p:ext uri="{BB962C8B-B14F-4D97-AF65-F5344CB8AC3E}">
        <p14:creationId xmlns:p14="http://schemas.microsoft.com/office/powerpoint/2010/main" val="131113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B033BD-2FB8-F749-9F10-B0F2F1209C1B}"/>
              </a:ext>
            </a:extLst>
          </p:cNvPr>
          <p:cNvSpPr txBox="1"/>
          <p:nvPr/>
        </p:nvSpPr>
        <p:spPr>
          <a:xfrm>
            <a:off x="712519" y="427512"/>
            <a:ext cx="4655128" cy="584775"/>
          </a:xfrm>
          <a:prstGeom prst="rect">
            <a:avLst/>
          </a:prstGeom>
          <a:noFill/>
        </p:spPr>
        <p:txBody>
          <a:bodyPr wrap="square" rtlCol="0">
            <a:spAutoFit/>
          </a:bodyPr>
          <a:lstStyle/>
          <a:p>
            <a:pPr algn="ctr"/>
            <a:r>
              <a:rPr lang="en-US" sz="3200" dirty="0"/>
              <a:t>Conclusions</a:t>
            </a:r>
          </a:p>
        </p:txBody>
      </p:sp>
      <p:sp>
        <p:nvSpPr>
          <p:cNvPr id="5" name="TextBox 4">
            <a:extLst>
              <a:ext uri="{FF2B5EF4-FFF2-40B4-BE49-F238E27FC236}">
                <a16:creationId xmlns:a16="http://schemas.microsoft.com/office/drawing/2014/main" id="{4C3BAE00-4534-944A-9675-600A9EC48A79}"/>
              </a:ext>
            </a:extLst>
          </p:cNvPr>
          <p:cNvSpPr txBox="1"/>
          <p:nvPr/>
        </p:nvSpPr>
        <p:spPr>
          <a:xfrm>
            <a:off x="712519" y="1247139"/>
            <a:ext cx="4465123" cy="4801314"/>
          </a:xfrm>
          <a:prstGeom prst="rect">
            <a:avLst/>
          </a:prstGeom>
          <a:noFill/>
        </p:spPr>
        <p:txBody>
          <a:bodyPr wrap="square" rtlCol="0">
            <a:spAutoFit/>
          </a:bodyPr>
          <a:lstStyle/>
          <a:p>
            <a:endParaRPr lang="en-US" dirty="0"/>
          </a:p>
          <a:p>
            <a:r>
              <a:rPr lang="en-US" dirty="0"/>
              <a:t>• Flux bifurcation at ~10 R</a:t>
            </a:r>
            <a:r>
              <a:rPr lang="en-US" baseline="-25000" dirty="0"/>
              <a:t>S</a:t>
            </a:r>
            <a:r>
              <a:rPr lang="en-US" dirty="0"/>
              <a:t> along magnetic field lines, on the dayside and nightside (a plasma-pause boundary?).</a:t>
            </a:r>
          </a:p>
          <a:p>
            <a:endParaRPr lang="en-US" dirty="0"/>
          </a:p>
          <a:p>
            <a:r>
              <a:rPr lang="en-US" dirty="0"/>
              <a:t>• Fluxes generally greater on the nightside than the dayside, a result of particle injections from the magnetotail or a noon-midnight electric field.</a:t>
            </a:r>
          </a:p>
          <a:p>
            <a:endParaRPr lang="en-US" dirty="0"/>
          </a:p>
          <a:p>
            <a:r>
              <a:rPr lang="en-US" dirty="0"/>
              <a:t>• The </a:t>
            </a:r>
            <a:r>
              <a:rPr lang="en-US" dirty="0" err="1"/>
              <a:t>magnetodisk</a:t>
            </a:r>
            <a:r>
              <a:rPr lang="en-US" dirty="0"/>
              <a:t> thickness is greater on the dayside than nightside (implies compression by the solar wind).  </a:t>
            </a:r>
          </a:p>
          <a:p>
            <a:endParaRPr lang="en-US" dirty="0"/>
          </a:p>
          <a:p>
            <a:r>
              <a:rPr lang="en-US" dirty="0"/>
              <a:t>• Use of lognormal distribution in range has implications for the (radial) distribution of injections (see last slide at right).</a:t>
            </a:r>
          </a:p>
        </p:txBody>
      </p:sp>
      <p:pic>
        <p:nvPicPr>
          <p:cNvPr id="8" name="Picture 7">
            <a:extLst>
              <a:ext uri="{FF2B5EF4-FFF2-40B4-BE49-F238E27FC236}">
                <a16:creationId xmlns:a16="http://schemas.microsoft.com/office/drawing/2014/main" id="{A8C4EFCC-0E1B-2747-A028-D7DC66E4F647}"/>
              </a:ext>
            </a:extLst>
          </p:cNvPr>
          <p:cNvPicPr>
            <a:picLocks noChangeAspect="1"/>
          </p:cNvPicPr>
          <p:nvPr/>
        </p:nvPicPr>
        <p:blipFill>
          <a:blip r:embed="rId2"/>
          <a:stretch>
            <a:fillRect/>
          </a:stretch>
        </p:blipFill>
        <p:spPr>
          <a:xfrm>
            <a:off x="5126182" y="1481991"/>
            <a:ext cx="6930576" cy="4331610"/>
          </a:xfrm>
          <a:prstGeom prst="rect">
            <a:avLst/>
          </a:prstGeom>
        </p:spPr>
      </p:pic>
    </p:spTree>
    <p:extLst>
      <p:ext uri="{BB962C8B-B14F-4D97-AF65-F5344CB8AC3E}">
        <p14:creationId xmlns:p14="http://schemas.microsoft.com/office/powerpoint/2010/main" val="145288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81011-9BFA-DF49-9AAE-83396D6280E3}"/>
              </a:ext>
            </a:extLst>
          </p:cNvPr>
          <p:cNvPicPr>
            <a:picLocks noChangeAspect="1"/>
          </p:cNvPicPr>
          <p:nvPr/>
        </p:nvPicPr>
        <p:blipFill>
          <a:blip r:embed="rId2"/>
          <a:stretch>
            <a:fillRect/>
          </a:stretch>
        </p:blipFill>
        <p:spPr>
          <a:xfrm>
            <a:off x="2113807" y="359228"/>
            <a:ext cx="7819242" cy="5864432"/>
          </a:xfrm>
          <a:prstGeom prst="rect">
            <a:avLst/>
          </a:prstGeom>
        </p:spPr>
      </p:pic>
    </p:spTree>
    <p:extLst>
      <p:ext uri="{BB962C8B-B14F-4D97-AF65-F5344CB8AC3E}">
        <p14:creationId xmlns:p14="http://schemas.microsoft.com/office/powerpoint/2010/main" val="15437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D26E-5EE5-B748-9929-F500C22D7482}"/>
              </a:ext>
            </a:extLst>
          </p:cNvPr>
          <p:cNvSpPr>
            <a:spLocks noGrp="1"/>
          </p:cNvSpPr>
          <p:nvPr>
            <p:ph type="title"/>
          </p:nvPr>
        </p:nvSpPr>
        <p:spPr>
          <a:xfrm>
            <a:off x="838200" y="365125"/>
            <a:ext cx="10515600" cy="691779"/>
          </a:xfrm>
        </p:spPr>
        <p:txBody>
          <a:bodyPr>
            <a:normAutofit/>
          </a:bodyPr>
          <a:lstStyle/>
          <a:p>
            <a:pPr algn="ctr"/>
            <a:r>
              <a:rPr lang="en-US" sz="3200" dirty="0">
                <a:latin typeface="+mn-lt"/>
              </a:rPr>
              <a:t>Some Particulars of these Global Maps</a:t>
            </a:r>
          </a:p>
        </p:txBody>
      </p:sp>
      <p:sp>
        <p:nvSpPr>
          <p:cNvPr id="4" name="TextBox 3">
            <a:extLst>
              <a:ext uri="{FF2B5EF4-FFF2-40B4-BE49-F238E27FC236}">
                <a16:creationId xmlns:a16="http://schemas.microsoft.com/office/drawing/2014/main" id="{98063E3C-9720-1843-A809-6CD3A9B4C689}"/>
              </a:ext>
            </a:extLst>
          </p:cNvPr>
          <p:cNvSpPr txBox="1"/>
          <p:nvPr/>
        </p:nvSpPr>
        <p:spPr>
          <a:xfrm>
            <a:off x="938151" y="1472540"/>
            <a:ext cx="10200904" cy="4524315"/>
          </a:xfrm>
          <a:prstGeom prst="rect">
            <a:avLst/>
          </a:prstGeom>
          <a:noFill/>
        </p:spPr>
        <p:txBody>
          <a:bodyPr wrap="square" rtlCol="0">
            <a:spAutoFit/>
          </a:bodyPr>
          <a:lstStyle/>
          <a:p>
            <a:r>
              <a:rPr lang="en-US" dirty="0"/>
              <a:t>• Dataset is entire Cassini Mission from SOI (July 2004) to Final Orbit (September 2017).</a:t>
            </a:r>
          </a:p>
          <a:p>
            <a:endParaRPr lang="en-US" dirty="0"/>
          </a:p>
          <a:p>
            <a:r>
              <a:rPr lang="en-US" dirty="0"/>
              <a:t>• Use of MIMI/CHEMS PHA fluxes, extending down to a few </a:t>
            </a:r>
            <a:r>
              <a:rPr lang="en-US" dirty="0" err="1"/>
              <a:t>keV</a:t>
            </a:r>
            <a:r>
              <a:rPr lang="en-US" dirty="0"/>
              <a:t> with species resolution (H</a:t>
            </a:r>
            <a:r>
              <a:rPr lang="en-US" baseline="30000" dirty="0"/>
              <a:t>+</a:t>
            </a:r>
            <a:r>
              <a:rPr lang="en-US" dirty="0"/>
              <a:t>, W</a:t>
            </a:r>
            <a:r>
              <a:rPr lang="en-US" baseline="30000" dirty="0"/>
              <a:t>+</a:t>
            </a:r>
            <a:r>
              <a:rPr lang="en-US" dirty="0"/>
              <a:t>, etc.).</a:t>
            </a:r>
          </a:p>
          <a:p>
            <a:r>
              <a:rPr lang="en-US" dirty="0"/>
              <a:t>(only discuss H</a:t>
            </a:r>
            <a:r>
              <a:rPr lang="en-US" baseline="30000" dirty="0"/>
              <a:t>+</a:t>
            </a:r>
            <a:r>
              <a:rPr lang="en-US" dirty="0"/>
              <a:t> here)</a:t>
            </a:r>
          </a:p>
          <a:p>
            <a:endParaRPr lang="en-US" dirty="0"/>
          </a:p>
          <a:p>
            <a:r>
              <a:rPr lang="en-US" dirty="0"/>
              <a:t>• Correction for seasonal warping of the </a:t>
            </a:r>
            <a:r>
              <a:rPr lang="en-US" dirty="0" err="1"/>
              <a:t>magnetodisk</a:t>
            </a:r>
            <a:r>
              <a:rPr lang="en-US" dirty="0"/>
              <a:t>.</a:t>
            </a:r>
          </a:p>
          <a:p>
            <a:endParaRPr lang="en-US" dirty="0"/>
          </a:p>
          <a:p>
            <a:r>
              <a:rPr lang="en-US" dirty="0"/>
              <a:t>• Mapping in cylindrical and spherical coordinates.</a:t>
            </a:r>
          </a:p>
          <a:p>
            <a:endParaRPr lang="en-US" dirty="0"/>
          </a:p>
          <a:p>
            <a:r>
              <a:rPr lang="en-US" dirty="0"/>
              <a:t>• Separation into dayside (X&gt;0) and nightside (X&lt;0) maps.</a:t>
            </a:r>
          </a:p>
          <a:p>
            <a:endParaRPr lang="en-US" dirty="0"/>
          </a:p>
          <a:p>
            <a:r>
              <a:rPr lang="en-US" dirty="0"/>
              <a:t>• Construction of analytical models of these fluxes, based on fits to lognormal distributions (in range).</a:t>
            </a:r>
          </a:p>
          <a:p>
            <a:endParaRPr lang="en-US" dirty="0"/>
          </a:p>
          <a:p>
            <a:r>
              <a:rPr lang="en-US" dirty="0"/>
              <a:t>• Use of </a:t>
            </a:r>
            <a:r>
              <a:rPr lang="en-US" dirty="0" err="1"/>
              <a:t>Achilleos</a:t>
            </a:r>
            <a:r>
              <a:rPr lang="en-US" dirty="0"/>
              <a:t> (2010) force-balance model.</a:t>
            </a:r>
          </a:p>
          <a:p>
            <a:endParaRPr lang="en-US" dirty="0"/>
          </a:p>
          <a:p>
            <a:endParaRPr lang="en-US" dirty="0"/>
          </a:p>
        </p:txBody>
      </p:sp>
    </p:spTree>
    <p:extLst>
      <p:ext uri="{BB962C8B-B14F-4D97-AF65-F5344CB8AC3E}">
        <p14:creationId xmlns:p14="http://schemas.microsoft.com/office/powerpoint/2010/main" val="173007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90053E-057B-A647-93A4-0797E4E624A6}"/>
              </a:ext>
            </a:extLst>
          </p:cNvPr>
          <p:cNvPicPr>
            <a:picLocks noChangeAspect="1"/>
          </p:cNvPicPr>
          <p:nvPr/>
        </p:nvPicPr>
        <p:blipFill>
          <a:blip r:embed="rId2"/>
          <a:stretch>
            <a:fillRect/>
          </a:stretch>
        </p:blipFill>
        <p:spPr>
          <a:xfrm>
            <a:off x="134593" y="882735"/>
            <a:ext cx="11903032" cy="5951516"/>
          </a:xfrm>
          <a:prstGeom prst="rect">
            <a:avLst/>
          </a:prstGeom>
        </p:spPr>
      </p:pic>
      <p:sp>
        <p:nvSpPr>
          <p:cNvPr id="6" name="TextBox 5">
            <a:extLst>
              <a:ext uri="{FF2B5EF4-FFF2-40B4-BE49-F238E27FC236}">
                <a16:creationId xmlns:a16="http://schemas.microsoft.com/office/drawing/2014/main" id="{1D196D18-9DE8-9F4D-89CF-D8485B2566D5}"/>
              </a:ext>
            </a:extLst>
          </p:cNvPr>
          <p:cNvSpPr txBox="1"/>
          <p:nvPr/>
        </p:nvSpPr>
        <p:spPr>
          <a:xfrm>
            <a:off x="629392" y="225631"/>
            <a:ext cx="10747169" cy="461665"/>
          </a:xfrm>
          <a:prstGeom prst="rect">
            <a:avLst/>
          </a:prstGeom>
          <a:noFill/>
        </p:spPr>
        <p:txBody>
          <a:bodyPr wrap="square" rtlCol="0">
            <a:spAutoFit/>
          </a:bodyPr>
          <a:lstStyle/>
          <a:p>
            <a:pPr algn="ctr"/>
            <a:r>
              <a:rPr lang="en-US" sz="2400" dirty="0"/>
              <a:t>Cylindrical Coordinates</a:t>
            </a:r>
          </a:p>
        </p:txBody>
      </p:sp>
    </p:spTree>
    <p:extLst>
      <p:ext uri="{BB962C8B-B14F-4D97-AF65-F5344CB8AC3E}">
        <p14:creationId xmlns:p14="http://schemas.microsoft.com/office/powerpoint/2010/main" val="260415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6E141C-2448-A649-B117-EA7F4645DBBB}"/>
              </a:ext>
            </a:extLst>
          </p:cNvPr>
          <p:cNvPicPr>
            <a:picLocks noChangeAspect="1"/>
          </p:cNvPicPr>
          <p:nvPr/>
        </p:nvPicPr>
        <p:blipFill>
          <a:blip r:embed="rId2"/>
          <a:stretch>
            <a:fillRect/>
          </a:stretch>
        </p:blipFill>
        <p:spPr>
          <a:xfrm>
            <a:off x="98466" y="900051"/>
            <a:ext cx="11702141" cy="5851071"/>
          </a:xfrm>
          <a:prstGeom prst="rect">
            <a:avLst/>
          </a:prstGeom>
        </p:spPr>
      </p:pic>
      <p:sp>
        <p:nvSpPr>
          <p:cNvPr id="6" name="TextBox 5">
            <a:extLst>
              <a:ext uri="{FF2B5EF4-FFF2-40B4-BE49-F238E27FC236}">
                <a16:creationId xmlns:a16="http://schemas.microsoft.com/office/drawing/2014/main" id="{934EC1B6-FF31-6D41-A8A9-AC92B27C161E}"/>
              </a:ext>
            </a:extLst>
          </p:cNvPr>
          <p:cNvSpPr txBox="1"/>
          <p:nvPr/>
        </p:nvSpPr>
        <p:spPr>
          <a:xfrm>
            <a:off x="2683823" y="273132"/>
            <a:ext cx="6531429" cy="461665"/>
          </a:xfrm>
          <a:prstGeom prst="rect">
            <a:avLst/>
          </a:prstGeom>
          <a:noFill/>
        </p:spPr>
        <p:txBody>
          <a:bodyPr wrap="square" rtlCol="0">
            <a:spAutoFit/>
          </a:bodyPr>
          <a:lstStyle/>
          <a:p>
            <a:pPr algn="ctr"/>
            <a:r>
              <a:rPr lang="en-US" sz="2400" dirty="0"/>
              <a:t>Spherical Coordinates</a:t>
            </a:r>
          </a:p>
        </p:txBody>
      </p:sp>
    </p:spTree>
    <p:extLst>
      <p:ext uri="{BB962C8B-B14F-4D97-AF65-F5344CB8AC3E}">
        <p14:creationId xmlns:p14="http://schemas.microsoft.com/office/powerpoint/2010/main" val="225319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DB702A-E680-8148-B000-18798320CFE5}"/>
              </a:ext>
            </a:extLst>
          </p:cNvPr>
          <p:cNvPicPr>
            <a:picLocks noChangeAspect="1"/>
          </p:cNvPicPr>
          <p:nvPr/>
        </p:nvPicPr>
        <p:blipFill>
          <a:blip r:embed="rId2"/>
          <a:stretch>
            <a:fillRect/>
          </a:stretch>
        </p:blipFill>
        <p:spPr>
          <a:xfrm>
            <a:off x="407720" y="938150"/>
            <a:ext cx="11590318" cy="5795159"/>
          </a:xfrm>
          <a:prstGeom prst="rect">
            <a:avLst/>
          </a:prstGeom>
        </p:spPr>
      </p:pic>
      <p:sp>
        <p:nvSpPr>
          <p:cNvPr id="8" name="TextBox 7">
            <a:extLst>
              <a:ext uri="{FF2B5EF4-FFF2-40B4-BE49-F238E27FC236}">
                <a16:creationId xmlns:a16="http://schemas.microsoft.com/office/drawing/2014/main" id="{B1BBF932-4583-4A4E-8CED-0B49ED61D833}"/>
              </a:ext>
            </a:extLst>
          </p:cNvPr>
          <p:cNvSpPr txBox="1"/>
          <p:nvPr/>
        </p:nvSpPr>
        <p:spPr>
          <a:xfrm>
            <a:off x="1140031" y="178130"/>
            <a:ext cx="9630888" cy="461665"/>
          </a:xfrm>
          <a:prstGeom prst="rect">
            <a:avLst/>
          </a:prstGeom>
          <a:noFill/>
        </p:spPr>
        <p:txBody>
          <a:bodyPr wrap="square" rtlCol="0">
            <a:spAutoFit/>
          </a:bodyPr>
          <a:lstStyle/>
          <a:p>
            <a:pPr algn="ctr"/>
            <a:r>
              <a:rPr lang="en-US" sz="2400" dirty="0"/>
              <a:t>Sample Numbers in Spherical Coordinates</a:t>
            </a:r>
          </a:p>
        </p:txBody>
      </p:sp>
    </p:spTree>
    <p:extLst>
      <p:ext uri="{BB962C8B-B14F-4D97-AF65-F5344CB8AC3E}">
        <p14:creationId xmlns:p14="http://schemas.microsoft.com/office/powerpoint/2010/main" val="157509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CBBDD-58BB-7C47-B46A-EC4B5ED13B4D}"/>
              </a:ext>
            </a:extLst>
          </p:cNvPr>
          <p:cNvPicPr>
            <a:picLocks noChangeAspect="1"/>
          </p:cNvPicPr>
          <p:nvPr/>
        </p:nvPicPr>
        <p:blipFill>
          <a:blip r:embed="rId2"/>
          <a:stretch>
            <a:fillRect/>
          </a:stretch>
        </p:blipFill>
        <p:spPr>
          <a:xfrm>
            <a:off x="1243940" y="663546"/>
            <a:ext cx="9719954" cy="4859977"/>
          </a:xfrm>
          <a:prstGeom prst="rect">
            <a:avLst/>
          </a:prstGeom>
        </p:spPr>
      </p:pic>
      <p:sp>
        <p:nvSpPr>
          <p:cNvPr id="6" name="TextBox 5">
            <a:extLst>
              <a:ext uri="{FF2B5EF4-FFF2-40B4-BE49-F238E27FC236}">
                <a16:creationId xmlns:a16="http://schemas.microsoft.com/office/drawing/2014/main" id="{98A7D78A-5497-B04A-B412-2A1E798F743A}"/>
              </a:ext>
            </a:extLst>
          </p:cNvPr>
          <p:cNvSpPr txBox="1"/>
          <p:nvPr/>
        </p:nvSpPr>
        <p:spPr>
          <a:xfrm>
            <a:off x="2671948" y="201881"/>
            <a:ext cx="6863938" cy="461665"/>
          </a:xfrm>
          <a:prstGeom prst="rect">
            <a:avLst/>
          </a:prstGeom>
          <a:noFill/>
        </p:spPr>
        <p:txBody>
          <a:bodyPr wrap="square" rtlCol="0">
            <a:spAutoFit/>
          </a:bodyPr>
          <a:lstStyle/>
          <a:p>
            <a:pPr algn="ctr"/>
            <a:r>
              <a:rPr lang="en-US" sz="2400" dirty="0"/>
              <a:t>Sample Distributions and Lognormal Fits in Range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D1706-04D4-A340-BA0E-9A73EC211391}"/>
                  </a:ext>
                </a:extLst>
              </p:cNvPr>
              <p:cNvSpPr txBox="1"/>
              <p:nvPr/>
            </p:nvSpPr>
            <p:spPr>
              <a:xfrm>
                <a:off x="2671948" y="5800522"/>
                <a:ext cx="7303325" cy="646331"/>
              </a:xfrm>
              <a:prstGeom prst="rect">
                <a:avLst/>
              </a:prstGeom>
              <a:noFill/>
            </p:spPr>
            <p:txBody>
              <a:bodyPr wrap="square" rtlCol="0">
                <a:spAutoFit/>
              </a:bodyPr>
              <a:lstStyle/>
              <a:p>
                <a14:m>
                  <m:oMath xmlns:m="http://schemas.openxmlformats.org/officeDocument/2006/math">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num>
                      <m:den>
                        <m:r>
                          <a:rPr lang="en-US" b="0" i="1" smtClean="0">
                            <a:latin typeface="Cambria Math" panose="02040503050406030204" pitchFamily="18" charset="0"/>
                          </a:rPr>
                          <m:t>𝑟</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exp</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4</m:t>
                        </m:r>
                      </m:sub>
                    </m:sSub>
                    <m:r>
                      <m:rPr>
                        <m:sty m:val="p"/>
                      </m:rPr>
                      <a:rPr lang="en-US" b="0" i="0" smtClean="0">
                        <a:latin typeface="Cambria Math" panose="02040503050406030204" pitchFamily="18" charset="0"/>
                      </a:rPr>
                      <m:t>log</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oMath>
                </a14:m>
                <a:r>
                  <a:rPr lang="en-US" dirty="0"/>
                  <a:t>  where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e>
                            </m:func>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den>
                    </m:f>
                  </m:oMath>
                </a14:m>
                <a:endParaRPr lang="en-US" dirty="0"/>
              </a:p>
              <a:p>
                <a:r>
                  <a:rPr lang="en-US" dirty="0"/>
                  <a:t>Arrows indicate fitting intervals.  </a:t>
                </a:r>
                <a:r>
                  <a:rPr lang="en-US" i="1" dirty="0"/>
                  <a:t>F</a:t>
                </a:r>
                <a:r>
                  <a:rPr lang="en-US" dirty="0"/>
                  <a:t>(</a:t>
                </a:r>
                <a:r>
                  <a:rPr lang="en-US" i="1" dirty="0"/>
                  <a:t>r</a:t>
                </a:r>
                <a:r>
                  <a:rPr lang="en-US" dirty="0"/>
                  <a:t>) is forced to zero at origin.</a:t>
                </a:r>
              </a:p>
            </p:txBody>
          </p:sp>
        </mc:Choice>
        <mc:Fallback xmlns="">
          <p:sp>
            <p:nvSpPr>
              <p:cNvPr id="7" name="TextBox 6">
                <a:extLst>
                  <a:ext uri="{FF2B5EF4-FFF2-40B4-BE49-F238E27FC236}">
                    <a16:creationId xmlns:a16="http://schemas.microsoft.com/office/drawing/2014/main" id="{6A9D1706-04D4-A340-BA0E-9A73EC211391}"/>
                  </a:ext>
                </a:extLst>
              </p:cNvPr>
              <p:cNvSpPr txBox="1">
                <a:spLocks noRot="1" noChangeAspect="1" noMove="1" noResize="1" noEditPoints="1" noAdjustHandles="1" noChangeArrowheads="1" noChangeShapeType="1" noTextEdit="1"/>
              </p:cNvSpPr>
              <p:nvPr/>
            </p:nvSpPr>
            <p:spPr>
              <a:xfrm>
                <a:off x="2671948" y="5800522"/>
                <a:ext cx="7303325" cy="646331"/>
              </a:xfrm>
              <a:prstGeom prst="rect">
                <a:avLst/>
              </a:prstGeom>
              <a:blipFill>
                <a:blip r:embed="rId3"/>
                <a:stretch>
                  <a:fillRect l="-521" t="-63462" b="-51923"/>
                </a:stretch>
              </a:blipFill>
            </p:spPr>
            <p:txBody>
              <a:bodyPr/>
              <a:lstStyle/>
              <a:p>
                <a:r>
                  <a:rPr lang="en-US">
                    <a:noFill/>
                  </a:rPr>
                  <a:t> </a:t>
                </a:r>
              </a:p>
            </p:txBody>
          </p:sp>
        </mc:Fallback>
      </mc:AlternateContent>
    </p:spTree>
    <p:extLst>
      <p:ext uri="{BB962C8B-B14F-4D97-AF65-F5344CB8AC3E}">
        <p14:creationId xmlns:p14="http://schemas.microsoft.com/office/powerpoint/2010/main" val="344924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A8C94-1DA8-7145-A8EE-D2197981FDB7}"/>
              </a:ext>
            </a:extLst>
          </p:cNvPr>
          <p:cNvPicPr>
            <a:picLocks noChangeAspect="1"/>
          </p:cNvPicPr>
          <p:nvPr/>
        </p:nvPicPr>
        <p:blipFill>
          <a:blip r:embed="rId2"/>
          <a:stretch>
            <a:fillRect/>
          </a:stretch>
        </p:blipFill>
        <p:spPr>
          <a:xfrm>
            <a:off x="5334000" y="0"/>
            <a:ext cx="6858000" cy="6858000"/>
          </a:xfrm>
          <a:prstGeom prst="rect">
            <a:avLst/>
          </a:prstGeom>
        </p:spPr>
      </p:pic>
      <p:sp>
        <p:nvSpPr>
          <p:cNvPr id="6" name="TextBox 5">
            <a:extLst>
              <a:ext uri="{FF2B5EF4-FFF2-40B4-BE49-F238E27FC236}">
                <a16:creationId xmlns:a16="http://schemas.microsoft.com/office/drawing/2014/main" id="{A76BAC70-0DA1-4C41-8ACE-2CD442C3CFB1}"/>
              </a:ext>
            </a:extLst>
          </p:cNvPr>
          <p:cNvSpPr txBox="1"/>
          <p:nvPr/>
        </p:nvSpPr>
        <p:spPr>
          <a:xfrm>
            <a:off x="855024" y="629392"/>
            <a:ext cx="4120738" cy="1200329"/>
          </a:xfrm>
          <a:prstGeom prst="rect">
            <a:avLst/>
          </a:prstGeom>
          <a:noFill/>
        </p:spPr>
        <p:txBody>
          <a:bodyPr wrap="square" rtlCol="0">
            <a:spAutoFit/>
          </a:bodyPr>
          <a:lstStyle/>
          <a:p>
            <a:pPr algn="ctr"/>
            <a:r>
              <a:rPr lang="en-US" sz="2400" dirty="0"/>
              <a:t>Fitting the </a:t>
            </a:r>
            <a:r>
              <a:rPr lang="en-US" sz="2400" dirty="0" err="1"/>
              <a:t>Lognormals</a:t>
            </a:r>
            <a:endParaRPr lang="en-US" sz="2400" dirty="0"/>
          </a:p>
          <a:p>
            <a:pPr algn="ctr"/>
            <a:endParaRPr lang="en-US" sz="2400" dirty="0"/>
          </a:p>
          <a:p>
            <a:pPr algn="ctr"/>
            <a:endParaRPr lang="en-US"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02DD8E-BCC2-F341-8385-03ADCAFA7488}"/>
                  </a:ext>
                </a:extLst>
              </p:cNvPr>
              <p:cNvSpPr txBox="1"/>
              <p:nvPr/>
            </p:nvSpPr>
            <p:spPr>
              <a:xfrm>
                <a:off x="760021" y="1472540"/>
                <a:ext cx="4215741" cy="4247317"/>
              </a:xfrm>
              <a:prstGeom prst="rect">
                <a:avLst/>
              </a:prstGeom>
              <a:noFill/>
            </p:spPr>
            <p:txBody>
              <a:bodyPr wrap="square" rtlCol="0">
                <a:spAutoFit/>
              </a:bodyPr>
              <a:lstStyle/>
              <a:p>
                <a:r>
                  <a:rPr lang="en-US" dirty="0"/>
                  <a:t>One least-square lognormal fit is performed for each latitude bin.  The five coefficients </a:t>
                </a:r>
                <a:r>
                  <a:rPr lang="en-US" i="1" dirty="0"/>
                  <a:t>A</a:t>
                </a:r>
                <a:r>
                  <a:rPr lang="en-US" baseline="-25000" dirty="0"/>
                  <a:t>0</a:t>
                </a:r>
                <a:r>
                  <a:rPr lang="en-US" dirty="0"/>
                  <a:t>, </a:t>
                </a:r>
                <a:r>
                  <a:rPr lang="en-US" i="1" dirty="0"/>
                  <a:t>A</a:t>
                </a:r>
                <a:r>
                  <a:rPr lang="en-US" baseline="-25000" dirty="0"/>
                  <a:t>1</a:t>
                </a:r>
                <a:r>
                  <a:rPr lang="en-US" dirty="0"/>
                  <a:t>, </a:t>
                </a:r>
                <a:r>
                  <a:rPr lang="en-US" i="1" dirty="0"/>
                  <a:t>A</a:t>
                </a:r>
                <a:r>
                  <a:rPr lang="en-US" baseline="-25000" dirty="0"/>
                  <a:t>2</a:t>
                </a:r>
                <a:r>
                  <a:rPr lang="en-US" dirty="0"/>
                  <a:t>, </a:t>
                </a:r>
                <a:r>
                  <a:rPr lang="en-US" i="1" dirty="0"/>
                  <a:t>A</a:t>
                </a:r>
                <a:r>
                  <a:rPr lang="en-US" baseline="-25000" dirty="0"/>
                  <a:t>3</a:t>
                </a:r>
                <a:r>
                  <a:rPr lang="en-US" dirty="0"/>
                  <a:t>, </a:t>
                </a:r>
                <a:r>
                  <a:rPr lang="en-US" i="1" dirty="0"/>
                  <a:t>A</a:t>
                </a:r>
                <a:r>
                  <a:rPr lang="en-US" baseline="-25000" dirty="0"/>
                  <a:t>4</a:t>
                </a:r>
                <a:r>
                  <a:rPr lang="en-US" dirty="0"/>
                  <a:t> are then plotted as functions of latitude, as shown here.  One set of fits is performed for the dayside, and one for the nightside.   Then each of the coefficient curves is themselves subject to another fit, of the form:</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2</m:t>
                          </m:r>
                        </m:sup>
                      </m:sSup>
                    </m:oMath>
                  </m:oMathPara>
                </a14:m>
                <a:endParaRPr lang="en-US" b="0" dirty="0">
                  <a:ea typeface="Cambria Math" panose="02040503050406030204" pitchFamily="18" charset="0"/>
                </a:endParaRPr>
              </a:p>
              <a:p>
                <a:endParaRPr lang="en-US" dirty="0"/>
              </a:p>
              <a:p>
                <a:r>
                  <a:rPr lang="en-US" dirty="0"/>
                  <a:t>where </a:t>
                </a:r>
                <a:r>
                  <a:rPr lang="en-US" i="1" dirty="0">
                    <a:latin typeface="Symbol" pitchFamily="2" charset="2"/>
                  </a:rPr>
                  <a:t>l</a:t>
                </a:r>
                <a:r>
                  <a:rPr lang="en-US" dirty="0"/>
                  <a:t> is latitude.  This function is </a:t>
                </a:r>
                <a:r>
                  <a:rPr lang="en-US" i="1" dirty="0"/>
                  <a:t>forced</a:t>
                </a:r>
                <a:r>
                  <a:rPr lang="en-US" dirty="0"/>
                  <a:t> to be symmetric in latitude.  The dashed lines in each frame indicate these fits in latitude. </a:t>
                </a:r>
              </a:p>
            </p:txBody>
          </p:sp>
        </mc:Choice>
        <mc:Fallback xmlns="">
          <p:sp>
            <p:nvSpPr>
              <p:cNvPr id="7" name="TextBox 6">
                <a:extLst>
                  <a:ext uri="{FF2B5EF4-FFF2-40B4-BE49-F238E27FC236}">
                    <a16:creationId xmlns:a16="http://schemas.microsoft.com/office/drawing/2014/main" id="{1302DD8E-BCC2-F341-8385-03ADCAFA7488}"/>
                  </a:ext>
                </a:extLst>
              </p:cNvPr>
              <p:cNvSpPr txBox="1">
                <a:spLocks noRot="1" noChangeAspect="1" noMove="1" noResize="1" noEditPoints="1" noAdjustHandles="1" noChangeArrowheads="1" noChangeShapeType="1" noTextEdit="1"/>
              </p:cNvSpPr>
              <p:nvPr/>
            </p:nvSpPr>
            <p:spPr>
              <a:xfrm>
                <a:off x="760021" y="1472540"/>
                <a:ext cx="4215741" cy="4247317"/>
              </a:xfrm>
              <a:prstGeom prst="rect">
                <a:avLst/>
              </a:prstGeom>
              <a:blipFill>
                <a:blip r:embed="rId3"/>
                <a:stretch>
                  <a:fillRect l="-1506" t="-597" r="-2108" b="-1194"/>
                </a:stretch>
              </a:blipFill>
            </p:spPr>
            <p:txBody>
              <a:bodyPr/>
              <a:lstStyle/>
              <a:p>
                <a:r>
                  <a:rPr lang="en-US">
                    <a:noFill/>
                  </a:rPr>
                  <a:t> </a:t>
                </a:r>
              </a:p>
            </p:txBody>
          </p:sp>
        </mc:Fallback>
      </mc:AlternateContent>
    </p:spTree>
    <p:extLst>
      <p:ext uri="{BB962C8B-B14F-4D97-AF65-F5344CB8AC3E}">
        <p14:creationId xmlns:p14="http://schemas.microsoft.com/office/powerpoint/2010/main" val="124001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964200-8954-184E-BF4F-EC0E450868F4}"/>
              </a:ext>
            </a:extLst>
          </p:cNvPr>
          <p:cNvPicPr>
            <a:picLocks noChangeAspect="1"/>
          </p:cNvPicPr>
          <p:nvPr/>
        </p:nvPicPr>
        <p:blipFill>
          <a:blip r:embed="rId2"/>
          <a:stretch>
            <a:fillRect/>
          </a:stretch>
        </p:blipFill>
        <p:spPr>
          <a:xfrm>
            <a:off x="330530" y="1116281"/>
            <a:ext cx="11483438" cy="5741719"/>
          </a:xfrm>
          <a:prstGeom prst="rect">
            <a:avLst/>
          </a:prstGeom>
        </p:spPr>
      </p:pic>
      <p:sp>
        <p:nvSpPr>
          <p:cNvPr id="6" name="TextBox 5">
            <a:extLst>
              <a:ext uri="{FF2B5EF4-FFF2-40B4-BE49-F238E27FC236}">
                <a16:creationId xmlns:a16="http://schemas.microsoft.com/office/drawing/2014/main" id="{FC50D321-B110-E740-8586-99AFC3196430}"/>
              </a:ext>
            </a:extLst>
          </p:cNvPr>
          <p:cNvSpPr txBox="1"/>
          <p:nvPr/>
        </p:nvSpPr>
        <p:spPr>
          <a:xfrm>
            <a:off x="1529937" y="273133"/>
            <a:ext cx="9084623" cy="461665"/>
          </a:xfrm>
          <a:prstGeom prst="rect">
            <a:avLst/>
          </a:prstGeom>
          <a:noFill/>
        </p:spPr>
        <p:txBody>
          <a:bodyPr wrap="square" rtlCol="0">
            <a:spAutoFit/>
          </a:bodyPr>
          <a:lstStyle/>
          <a:p>
            <a:pPr algn="ctr"/>
            <a:r>
              <a:rPr lang="en-US" sz="2400" dirty="0"/>
              <a:t>The Model for H</a:t>
            </a:r>
            <a:r>
              <a:rPr lang="en-US" sz="2400" baseline="30000" dirty="0"/>
              <a:t>+</a:t>
            </a:r>
            <a:r>
              <a:rPr lang="en-US" sz="2400" dirty="0"/>
              <a:t> in Spherical Coordinates</a:t>
            </a:r>
          </a:p>
        </p:txBody>
      </p:sp>
    </p:spTree>
    <p:extLst>
      <p:ext uri="{BB962C8B-B14F-4D97-AF65-F5344CB8AC3E}">
        <p14:creationId xmlns:p14="http://schemas.microsoft.com/office/powerpoint/2010/main" val="213528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DB383-1DA8-1C40-8D57-ABCCA8913650}"/>
              </a:ext>
            </a:extLst>
          </p:cNvPr>
          <p:cNvPicPr>
            <a:picLocks noChangeAspect="1"/>
          </p:cNvPicPr>
          <p:nvPr/>
        </p:nvPicPr>
        <p:blipFill>
          <a:blip r:embed="rId2"/>
          <a:stretch>
            <a:fillRect/>
          </a:stretch>
        </p:blipFill>
        <p:spPr>
          <a:xfrm>
            <a:off x="389906" y="1036125"/>
            <a:ext cx="11430000" cy="5715000"/>
          </a:xfrm>
          <a:prstGeom prst="rect">
            <a:avLst/>
          </a:prstGeom>
        </p:spPr>
      </p:pic>
      <p:sp>
        <p:nvSpPr>
          <p:cNvPr id="6" name="TextBox 5">
            <a:extLst>
              <a:ext uri="{FF2B5EF4-FFF2-40B4-BE49-F238E27FC236}">
                <a16:creationId xmlns:a16="http://schemas.microsoft.com/office/drawing/2014/main" id="{CFAD55AC-1CF1-2542-8F4E-FE087BDD4F26}"/>
              </a:ext>
            </a:extLst>
          </p:cNvPr>
          <p:cNvSpPr txBox="1"/>
          <p:nvPr/>
        </p:nvSpPr>
        <p:spPr>
          <a:xfrm>
            <a:off x="1543792" y="249382"/>
            <a:ext cx="9025247" cy="461665"/>
          </a:xfrm>
          <a:prstGeom prst="rect">
            <a:avLst/>
          </a:prstGeom>
          <a:noFill/>
        </p:spPr>
        <p:txBody>
          <a:bodyPr wrap="square" rtlCol="0">
            <a:spAutoFit/>
          </a:bodyPr>
          <a:lstStyle/>
          <a:p>
            <a:pPr algn="ctr"/>
            <a:r>
              <a:rPr lang="en-US" sz="2400" dirty="0"/>
              <a:t>The Model in Cylindrical Coordinates (the Net Result)</a:t>
            </a:r>
          </a:p>
        </p:txBody>
      </p:sp>
    </p:spTree>
    <p:extLst>
      <p:ext uri="{BB962C8B-B14F-4D97-AF65-F5344CB8AC3E}">
        <p14:creationId xmlns:p14="http://schemas.microsoft.com/office/powerpoint/2010/main" val="873979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450</Words>
  <Application>Microsoft Macintosh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 Math</vt:lpstr>
      <vt:lpstr>Symbol</vt:lpstr>
      <vt:lpstr>Office Theme</vt:lpstr>
      <vt:lpstr>Global Maps of Energetic Ions at Saturn and their Relation to the Magnetic Field</vt:lpstr>
      <vt:lpstr>Some Particulars of these Global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Maps of Energetic Charged Particles at Saturn and their Relation to the Magnetic Field</dc:title>
  <dc:creator>Microsoft Office User</dc:creator>
  <cp:lastModifiedBy>Microsoft Office User</cp:lastModifiedBy>
  <cp:revision>12</cp:revision>
  <dcterms:created xsi:type="dcterms:W3CDTF">2018-07-02T16:48:34Z</dcterms:created>
  <dcterms:modified xsi:type="dcterms:W3CDTF">2018-07-03T14:04:46Z</dcterms:modified>
</cp:coreProperties>
</file>