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308" r:id="rId5"/>
    <p:sldId id="261" r:id="rId6"/>
    <p:sldId id="272" r:id="rId7"/>
    <p:sldId id="263" r:id="rId8"/>
    <p:sldId id="269" r:id="rId9"/>
    <p:sldId id="276" r:id="rId10"/>
    <p:sldId id="277" r:id="rId11"/>
    <p:sldId id="293" r:id="rId12"/>
    <p:sldId id="290" r:id="rId13"/>
    <p:sldId id="288" r:id="rId14"/>
    <p:sldId id="307" r:id="rId15"/>
    <p:sldId id="292" r:id="rId16"/>
    <p:sldId id="295" r:id="rId17"/>
    <p:sldId id="294" r:id="rId18"/>
    <p:sldId id="298" r:id="rId19"/>
    <p:sldId id="303" r:id="rId20"/>
    <p:sldId id="306" r:id="rId21"/>
    <p:sldId id="299" r:id="rId22"/>
    <p:sldId id="305" r:id="rId23"/>
    <p:sldId id="316" r:id="rId24"/>
    <p:sldId id="315" r:id="rId25"/>
    <p:sldId id="314" r:id="rId26"/>
    <p:sldId id="313" r:id="rId27"/>
    <p:sldId id="309" r:id="rId28"/>
    <p:sldId id="275" r:id="rId29"/>
    <p:sldId id="304" r:id="rId30"/>
    <p:sldId id="31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84" autoAdjust="0"/>
  </p:normalViewPr>
  <p:slideViewPr>
    <p:cSldViewPr snapToGrid="0" snapToObjects="1">
      <p:cViewPr>
        <p:scale>
          <a:sx n="63" d="100"/>
          <a:sy n="63" d="100"/>
        </p:scale>
        <p:origin x="-2216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F7A76-6F59-1749-BE25-30F4E90E191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8DEFE-10B3-414A-B1C1-96501B85A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0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Title, RPWS team, mention solid ring to differentiate from ring current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2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already discussed that at this location near the sync point, we have that deep</a:t>
            </a:r>
            <a:r>
              <a:rPr lang="en-US" baseline="0" dirty="0" smtClean="0"/>
              <a:t> ring plasma cavity,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hiss, and electron beams</a:t>
            </a:r>
            <a:r>
              <a:rPr lang="mr-IN" baseline="0" dirty="0" smtClean="0"/>
              <a:t>…</a:t>
            </a:r>
            <a:r>
              <a:rPr lang="en-US" baseline="0" dirty="0" smtClean="0"/>
              <a:t>.we talked about this</a:t>
            </a:r>
            <a:r>
              <a:rPr lang="mr-IN" baseline="0" dirty="0" smtClean="0"/>
              <a:t>…</a:t>
            </a:r>
            <a:r>
              <a:rPr lang="en-US" baseline="0" dirty="0" smtClean="0"/>
              <a:t>but the only other thing Ill say about this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the </a:t>
            </a:r>
            <a:r>
              <a:rPr lang="en-US" dirty="0" err="1" smtClean="0"/>
              <a:t>priximal</a:t>
            </a:r>
            <a:r>
              <a:rPr lang="en-US" dirty="0" smtClean="0"/>
              <a:t> orbits we detected a </a:t>
            </a:r>
            <a:r>
              <a:rPr lang="en-US" dirty="0" err="1" smtClean="0"/>
              <a:t>droput</a:t>
            </a:r>
            <a:r>
              <a:rPr lang="en-US" dirty="0" smtClean="0"/>
              <a:t> in the </a:t>
            </a:r>
            <a:r>
              <a:rPr lang="en-US" dirty="0" err="1" smtClean="0"/>
              <a:t>electroin</a:t>
            </a:r>
            <a:r>
              <a:rPr lang="en-US" dirty="0" smtClean="0"/>
              <a:t> density at low altitudes</a:t>
            </a:r>
            <a:r>
              <a:rPr lang="en-US" baseline="0" dirty="0" smtClean="0"/>
              <a:t> over field lines </a:t>
            </a:r>
            <a:r>
              <a:rPr lang="en-US" baseline="0" dirty="0" err="1" smtClean="0"/>
              <a:t>conncted</a:t>
            </a:r>
            <a:r>
              <a:rPr lang="en-US" baseline="0" dirty="0" smtClean="0"/>
              <a:t> to the main rings</a:t>
            </a:r>
            <a:r>
              <a:rPr lang="mr-IN" baseline="0" dirty="0" smtClean="0"/>
              <a:t>…</a:t>
            </a:r>
            <a:r>
              <a:rPr lang="en-US" baseline="0" dirty="0" smtClean="0"/>
              <a:t>this as evident in the abrupt decrease in the HF edge of the local </a:t>
            </a:r>
            <a:r>
              <a:rPr lang="en-US" baseline="0" dirty="0" err="1" smtClean="0"/>
              <a:t>whislter</a:t>
            </a:r>
            <a:r>
              <a:rPr lang="en-US" baseline="0" dirty="0" smtClean="0"/>
              <a:t> mode</a:t>
            </a:r>
            <a:r>
              <a:rPr lang="mr-IN" baseline="0" dirty="0" smtClean="0"/>
              <a:t>…</a:t>
            </a:r>
            <a:r>
              <a:rPr lang="en-US" baseline="0" dirty="0" smtClean="0"/>
              <a:t>and this suggests that the RPC extends to low </a:t>
            </a:r>
            <a:r>
              <a:rPr lang="en-US" baseline="0" dirty="0" err="1" smtClean="0"/>
              <a:t>altidues</a:t>
            </a:r>
            <a:r>
              <a:rPr lang="mr-IN" baseline="0" dirty="0" smtClean="0"/>
              <a:t>…</a:t>
            </a:r>
            <a:r>
              <a:rPr lang="en-US" baseline="0" dirty="0" smtClean="0"/>
              <a:t>.so we have this </a:t>
            </a:r>
            <a:r>
              <a:rPr lang="en-US" baseline="0" dirty="0" err="1" smtClean="0"/>
              <a:t>picutre</a:t>
            </a:r>
            <a:r>
              <a:rPr lang="en-US" baseline="0" dirty="0" smtClean="0"/>
              <a:t> of the RPC with a deep vacuum over the main B-ring and even low </a:t>
            </a:r>
            <a:r>
              <a:rPr lang="en-US" baseline="0" dirty="0" err="1" smtClean="0"/>
              <a:t>dnesiies</a:t>
            </a:r>
            <a:r>
              <a:rPr lang="en-US" baseline="0" dirty="0" smtClean="0"/>
              <a:t> at low </a:t>
            </a:r>
            <a:r>
              <a:rPr lang="en-US" baseline="0" dirty="0" err="1" smtClean="0"/>
              <a:t>altiude</a:t>
            </a:r>
            <a:r>
              <a:rPr lang="en-US" baseline="0" dirty="0" smtClean="0"/>
              <a:t> along these field liens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However, just to note, this view is </a:t>
            </a:r>
            <a:r>
              <a:rPr lang="en-US" baseline="0" dirty="0" err="1" smtClean="0"/>
              <a:t>diametially</a:t>
            </a:r>
            <a:r>
              <a:rPr lang="en-US" baseline="0" dirty="0" smtClean="0"/>
              <a:t> opposite </a:t>
            </a:r>
            <a:r>
              <a:rPr lang="en-US" baseline="0" dirty="0" err="1" smtClean="0"/>
              <a:t>tio</a:t>
            </a:r>
            <a:r>
              <a:rPr lang="en-US" baseline="0" dirty="0" smtClean="0"/>
              <a:t> that </a:t>
            </a:r>
            <a:r>
              <a:rPr lang="en-US" baseline="0" dirty="0" err="1" smtClean="0"/>
              <a:t>follwing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Voayer</a:t>
            </a:r>
            <a:r>
              <a:rPr lang="en-US" baseline="0" dirty="0" smtClean="0"/>
              <a:t> encounter</a:t>
            </a:r>
            <a:r>
              <a:rPr lang="mr-IN" baseline="0" dirty="0" smtClean="0"/>
              <a:t>…</a:t>
            </a:r>
            <a:r>
              <a:rPr lang="en-US" baseline="0" dirty="0" smtClean="0"/>
              <a:t>now remember Voyager did not pass over the </a:t>
            </a:r>
            <a:r>
              <a:rPr lang="en-US" baseline="0" dirty="0" err="1" smtClean="0"/>
              <a:t>ring,s</a:t>
            </a:r>
            <a:r>
              <a:rPr lang="en-US" baseline="0" dirty="0" smtClean="0"/>
              <a:t> but model of the expect impact ionized plasma on the </a:t>
            </a:r>
            <a:r>
              <a:rPr lang="en-US" baseline="0" dirty="0" err="1" smtClean="0"/>
              <a:t>reings</a:t>
            </a:r>
            <a:r>
              <a:rPr lang="en-US" baseline="0" dirty="0" smtClean="0"/>
              <a:t> suggested densities along the field </a:t>
            </a:r>
            <a:r>
              <a:rPr lang="en-US" baseline="0" dirty="0" err="1" smtClean="0"/>
              <a:t>oines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connecte</a:t>
            </a:r>
            <a:r>
              <a:rPr lang="en-US" baseline="0" dirty="0" smtClean="0"/>
              <a:t> dot the </a:t>
            </a:r>
            <a:r>
              <a:rPr lang="en-US" baseline="0" dirty="0" err="1" smtClean="0"/>
              <a:t>densie</a:t>
            </a:r>
            <a:r>
              <a:rPr lang="en-US" baseline="0" dirty="0" smtClean="0"/>
              <a:t> B ring region of over 30 /cc</a:t>
            </a:r>
            <a:r>
              <a:rPr lang="mr-IN" baseline="0" dirty="0" smtClean="0"/>
              <a:t>…</a:t>
            </a:r>
            <a:r>
              <a:rPr lang="en-US" baseline="0" dirty="0" smtClean="0"/>
              <a:t>.but instead Cassini measured depleted plasma over the rings at near a factor of 10000 below modeled values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maybe </a:t>
            </a:r>
            <a:r>
              <a:rPr lang="en-US" baseline="0" dirty="0" err="1" smtClean="0"/>
              <a:t>impactors</a:t>
            </a:r>
            <a:r>
              <a:rPr lang="en-US" baseline="0" dirty="0" smtClean="0"/>
              <a:t> on the rings are not as vigorous in generating plasma as originally thought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2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Ok..so</a:t>
            </a:r>
            <a:r>
              <a:rPr lang="en-US" baseline="0" dirty="0" smtClean="0"/>
              <a:t> now , lets go to the inner edge of the rings where again we </a:t>
            </a:r>
            <a:r>
              <a:rPr lang="en-US" baseline="0" dirty="0" err="1" smtClean="0"/>
              <a:t>expectthe</a:t>
            </a:r>
            <a:r>
              <a:rPr lang="en-US" baseline="0" dirty="0" smtClean="0"/>
              <a:t> formation of field aligned currents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r>
              <a:rPr lang="en-US" baseline="0" dirty="0" err="1" smtClean="0"/>
              <a:t>whre</a:t>
            </a:r>
            <a:r>
              <a:rPr lang="en-US" baseline="0" dirty="0" smtClean="0"/>
              <a:t> the Sold ring current system closed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diagram has been a good map so far, but one issue this diagram may not exactly </a:t>
            </a:r>
            <a:r>
              <a:rPr lang="en-US" baseline="0" dirty="0" err="1" smtClean="0"/>
              <a:t>repesent</a:t>
            </a:r>
            <a:r>
              <a:rPr lang="en-US" baseline="0" dirty="0" smtClean="0"/>
              <a:t> properly is the location of current closure along the inner edge</a:t>
            </a:r>
            <a:r>
              <a:rPr lang="mr-IN" baseline="0" dirty="0" smtClean="0"/>
              <a:t>…</a:t>
            </a:r>
            <a:r>
              <a:rPr lang="en-US" baseline="0" dirty="0" smtClean="0"/>
              <a:t>in fact, we are finding evidence that closure is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along the inner edge of the D-ring, where the ring and ionosphere have drag on each other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----</a:t>
            </a:r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example of that drag, I show the Langmuir probe data from the grand</a:t>
            </a:r>
            <a:r>
              <a:rPr lang="en-US" baseline="0" dirty="0" smtClean="0"/>
              <a:t> finale orbits that crossed </a:t>
            </a:r>
            <a:r>
              <a:rPr lang="en-US" baseline="0" dirty="0" err="1" smtClean="0"/>
              <a:t>slozer</a:t>
            </a:r>
            <a:r>
              <a:rPr lang="en-US" baseline="0" dirty="0" smtClean="0"/>
              <a:t> to the D-ring,,,</a:t>
            </a:r>
            <a:r>
              <a:rPr lang="mr-IN" baseline="0" dirty="0" smtClean="0"/>
              <a:t>…</a:t>
            </a:r>
            <a:r>
              <a:rPr lang="en-US" baseline="0" dirty="0" smtClean="0"/>
              <a:t>and during orbit 277 RPWS detected micron sized dust impact and the LP system detected a </a:t>
            </a:r>
            <a:r>
              <a:rPr lang="en-US" baseline="0" dirty="0" err="1" smtClean="0"/>
              <a:t>droput</a:t>
            </a:r>
            <a:r>
              <a:rPr lang="en-US" baseline="0" dirty="0" smtClean="0"/>
              <a:t> in the </a:t>
            </a:r>
            <a:r>
              <a:rPr lang="en-US" baseline="0" dirty="0" err="1" smtClean="0"/>
              <a:t>electrin</a:t>
            </a:r>
            <a:r>
              <a:rPr lang="en-US" baseline="0" dirty="0" smtClean="0"/>
              <a:t> density relative to the ion density</a:t>
            </a:r>
            <a:r>
              <a:rPr lang="mr-IN" baseline="0" dirty="0" smtClean="0"/>
              <a:t>…</a:t>
            </a:r>
            <a:r>
              <a:rPr lang="en-US" baseline="0" dirty="0" smtClean="0"/>
              <a:t>.indicating the </a:t>
            </a:r>
            <a:r>
              <a:rPr lang="en-US" baseline="0" dirty="0" err="1" smtClean="0"/>
              <a:t>presnece</a:t>
            </a:r>
            <a:r>
              <a:rPr lang="en-US" baseline="0" dirty="0" smtClean="0"/>
              <a:t> of small dust grains that have charged negative. Now the </a:t>
            </a:r>
            <a:r>
              <a:rPr lang="en-US" baseline="0" dirty="0" err="1" smtClean="0"/>
              <a:t>velcities</a:t>
            </a:r>
            <a:r>
              <a:rPr lang="en-US" baseline="0" dirty="0" smtClean="0"/>
              <a:t> are different between the ions an dust, and we thus </a:t>
            </a:r>
            <a:r>
              <a:rPr lang="en-US" baseline="0" dirty="0" err="1" smtClean="0"/>
              <a:t>epect</a:t>
            </a:r>
            <a:r>
              <a:rPr lang="en-US" baseline="0" dirty="0" smtClean="0"/>
              <a:t> 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note that the dust is not moving co-rotationally and we this expect the development of a quasi-radial E-field and current to create a restoring force on the dragging system.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while in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 they did not formally define the </a:t>
            </a:r>
            <a:r>
              <a:rPr lang="en-US" baseline="0" dirty="0" err="1" smtClean="0"/>
              <a:t>neature</a:t>
            </a:r>
            <a:r>
              <a:rPr lang="en-US" baseline="0" dirty="0" smtClean="0"/>
              <a:t> of the plasma-particle drag force</a:t>
            </a:r>
            <a:r>
              <a:rPr lang="mr-IN" baseline="0" dirty="0" smtClean="0"/>
              <a:t>…</a:t>
            </a:r>
            <a:r>
              <a:rPr lang="en-US" baseline="0" dirty="0" smtClean="0"/>
              <a:t>they suggested some ideas, we are possibly sensing during these 4 D-ring passes </a:t>
            </a:r>
            <a:r>
              <a:rPr lang="en-US" baseline="0" dirty="0" err="1" smtClean="0"/>
              <a:t>exectly</a:t>
            </a:r>
            <a:r>
              <a:rPr lang="en-US" baseline="0" dirty="0" smtClean="0"/>
              <a:t> how </a:t>
            </a:r>
            <a:r>
              <a:rPr lang="en-US" baseline="0" dirty="0" err="1" smtClean="0"/>
              <a:t>athe</a:t>
            </a:r>
            <a:r>
              <a:rPr lang="en-US" baseline="0" dirty="0" smtClean="0"/>
              <a:t> particles and </a:t>
            </a:r>
            <a:r>
              <a:rPr lang="en-US" baseline="0" dirty="0" err="1" smtClean="0"/>
              <a:t>palsma</a:t>
            </a:r>
            <a:r>
              <a:rPr lang="en-US" baseline="0" dirty="0" smtClean="0"/>
              <a:t> may exert such a drag</a:t>
            </a:r>
            <a:r>
              <a:rPr lang="mr-IN" baseline="0" dirty="0" smtClean="0"/>
              <a:t>…</a:t>
            </a:r>
            <a:r>
              <a:rPr lang="en-US" baseline="0" dirty="0" smtClean="0"/>
              <a:t>.with the grains pulling the electrons out of the co-rotting plasma to form grain sheaths that disrupts ion flow since some portion of the ions have occupy the sheath</a:t>
            </a:r>
            <a:r>
              <a:rPr lang="mr-IN" baseline="0" dirty="0" smtClean="0"/>
              <a:t>…</a:t>
            </a:r>
            <a:r>
              <a:rPr lang="en-US" baseline="0" dirty="0" smtClean="0"/>
              <a:t>.this then is the ‘drag’ and a J x B force forms to push back on the drag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 dust grain sheath will </a:t>
            </a:r>
            <a:r>
              <a:rPr lang="en-US" baseline="0" dirty="0" err="1" smtClean="0"/>
              <a:t>treap</a:t>
            </a:r>
            <a:r>
              <a:rPr lang="en-US" baseline="0" dirty="0" smtClean="0"/>
              <a:t> ions and remove them from the flow.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41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Field aligned </a:t>
            </a:r>
            <a:r>
              <a:rPr lang="en-US" dirty="0" err="1" smtClean="0"/>
              <a:t>currets</a:t>
            </a:r>
            <a:r>
              <a:rPr lang="en-US" dirty="0" smtClean="0"/>
              <a:t> also were sensed by in</a:t>
            </a:r>
            <a:r>
              <a:rPr lang="en-US" baseline="0" dirty="0" smtClean="0"/>
              <a:t> the form of these VLF </a:t>
            </a:r>
            <a:r>
              <a:rPr lang="en-US" baseline="0" dirty="0" err="1" smtClean="0"/>
              <a:t>suacer</a:t>
            </a:r>
            <a:r>
              <a:rPr lang="en-US" baseline="0" dirty="0" smtClean="0"/>
              <a:t> emissions </a:t>
            </a:r>
            <a:r>
              <a:rPr lang="mr-IN" baseline="0" dirty="0" smtClean="0"/>
              <a:t>–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cerenkov</a:t>
            </a:r>
            <a:r>
              <a:rPr lang="en-US" baseline="0" dirty="0" smtClean="0"/>
              <a:t> whistler mode wave like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hiss, only the funnel </a:t>
            </a:r>
            <a:r>
              <a:rPr lang="en-US" baseline="0" dirty="0" err="1" smtClean="0"/>
              <a:t>feateru</a:t>
            </a:r>
            <a:r>
              <a:rPr lang="en-US" baseline="0" dirty="0" smtClean="0"/>
              <a:t> is not filled in due to the limited extent of the emissions source. In this case, its inferred that the source is below the </a:t>
            </a:r>
            <a:r>
              <a:rPr lang="en-US" baseline="0" dirty="0" err="1" smtClean="0"/>
              <a:t>spacecaft</a:t>
            </a:r>
            <a:r>
              <a:rPr lang="en-US" baseline="0" dirty="0" smtClean="0"/>
              <a:t> and with upward moving </a:t>
            </a:r>
            <a:r>
              <a:rPr lang="en-US" baseline="0" dirty="0" err="1" smtClean="0"/>
              <a:t>elecrtrons</a:t>
            </a:r>
            <a:r>
              <a:rPr lang="en-US" baseline="0" dirty="0" smtClean="0"/>
              <a:t> indicative of downward currents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 course there are field aligned current </a:t>
            </a:r>
            <a:r>
              <a:rPr lang="en-US" dirty="0" err="1" smtClean="0"/>
              <a:t>also,,,,and</a:t>
            </a:r>
            <a:r>
              <a:rPr lang="en-US" dirty="0" smtClean="0"/>
              <a:t> 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suiliman</a:t>
            </a:r>
            <a:r>
              <a:rPr lang="en-US" baseline="0" dirty="0" smtClean="0"/>
              <a:t> had reported on </a:t>
            </a:r>
            <a:r>
              <a:rPr lang="en-US" baseline="0" dirty="0" err="1" smtClean="0"/>
              <a:t>detecing</a:t>
            </a:r>
            <a:r>
              <a:rPr lang="en-US" baseline="0" dirty="0" smtClean="0"/>
              <a:t> </a:t>
            </a:r>
            <a:r>
              <a:rPr lang="en-US" dirty="0" err="1" smtClean="0"/>
              <a:t>auroral</a:t>
            </a:r>
            <a:r>
              <a:rPr lang="en-US" dirty="0" smtClean="0"/>
              <a:t> hiss</a:t>
            </a:r>
            <a:r>
              <a:rPr lang="en-US" baseline="0" dirty="0" smtClean="0"/>
              <a:t> from field lines connected to the D-ring</a:t>
            </a:r>
            <a:r>
              <a:rPr lang="mr-IN" baseline="0" dirty="0" smtClean="0"/>
              <a:t>…</a:t>
            </a:r>
            <a:r>
              <a:rPr lang="en-US" baseline="0" dirty="0" smtClean="0"/>
              <a:t>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00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other piece of circumstantial evidence is actually found in the Voyager era</a:t>
            </a:r>
            <a:r>
              <a:rPr lang="mr-IN" dirty="0" smtClean="0"/>
              <a:t>…</a:t>
            </a:r>
            <a:r>
              <a:rPr lang="en-US" dirty="0" smtClean="0"/>
              <a:t>.the spokes</a:t>
            </a:r>
            <a:r>
              <a:rPr lang="mr-IN" dirty="0" smtClean="0"/>
              <a:t>…</a:t>
            </a:r>
            <a:r>
              <a:rPr lang="en-US" dirty="0" smtClean="0"/>
              <a:t>.and we may have new context to the spokes dynamic if we place the spokes in </a:t>
            </a:r>
            <a:r>
              <a:rPr lang="en-US" dirty="0" err="1" smtClean="0"/>
              <a:t>thisE</a:t>
            </a:r>
            <a:r>
              <a:rPr lang="en-US" dirty="0" smtClean="0"/>
              <a:t>-field and </a:t>
            </a:r>
            <a:r>
              <a:rPr lang="en-US" dirty="0" err="1" smtClean="0"/>
              <a:t>curtrent</a:t>
            </a:r>
            <a:r>
              <a:rPr lang="en-US" dirty="0" smtClean="0"/>
              <a:t> </a:t>
            </a:r>
            <a:r>
              <a:rPr lang="en-US" baseline="0" dirty="0" smtClean="0"/>
              <a:t> environment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the solid ring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system. Imagine there is some impulse event that released small submicron dust grains </a:t>
            </a:r>
            <a:r>
              <a:rPr lang="mr-IN" baseline="0" dirty="0" smtClean="0"/>
              <a:t>–</a:t>
            </a:r>
            <a:r>
              <a:rPr lang="en-US" baseline="0" dirty="0" smtClean="0"/>
              <a:t> these could </a:t>
            </a:r>
            <a:r>
              <a:rPr lang="en-US" baseline="0" dirty="0" err="1" smtClean="0"/>
              <a:t>esily</a:t>
            </a:r>
            <a:r>
              <a:rPr lang="en-US" baseline="0" dirty="0" smtClean="0"/>
              <a:t> get accelerated by the </a:t>
            </a:r>
            <a:r>
              <a:rPr lang="en-US" baseline="0" dirty="0" err="1" smtClean="0"/>
              <a:t>radiali</a:t>
            </a:r>
            <a:r>
              <a:rPr lang="en-US" baseline="0" dirty="0" smtClean="0"/>
              <a:t> E field of the SRCS to transport the grains inward </a:t>
            </a:r>
            <a:r>
              <a:rPr lang="en-US" baseline="0" dirty="0" err="1" smtClean="0"/>
              <a:t>planetward</a:t>
            </a:r>
            <a:r>
              <a:rPr lang="en-US" baseline="0" dirty="0" smtClean="0"/>
              <a:t> of the sync point and outward beyond the sync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2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first review the spokes dynamics from </a:t>
            </a:r>
            <a:r>
              <a:rPr lang="en-US" dirty="0" err="1" smtClean="0"/>
              <a:t>Goertz</a:t>
            </a:r>
            <a:r>
              <a:rPr lang="en-US" dirty="0" smtClean="0"/>
              <a:t> and </a:t>
            </a:r>
            <a:r>
              <a:rPr lang="en-US" dirty="0" err="1" smtClean="0"/>
              <a:t>Morfill</a:t>
            </a:r>
            <a:r>
              <a:rPr lang="mr-IN" dirty="0" smtClean="0"/>
              <a:t>…</a:t>
            </a:r>
            <a:r>
              <a:rPr lang="en-US" dirty="0" smtClean="0"/>
              <a:t>.go down list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52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if there is already an environmentally-created</a:t>
            </a:r>
            <a:r>
              <a:rPr lang="en-US" baseline="0" dirty="0" smtClean="0"/>
              <a:t> radially directed E-field, this can drive dust grains without having to </a:t>
            </a:r>
            <a:r>
              <a:rPr lang="en-US" baseline="0" dirty="0" err="1" smtClean="0"/>
              <a:t>involke</a:t>
            </a:r>
            <a:r>
              <a:rPr lang="en-US" baseline="0" dirty="0" smtClean="0"/>
              <a:t> the transient E-phi and more complex drift mechanism. What is more is small dust, acting as a poor man’s E-field sensor will move under the </a:t>
            </a:r>
            <a:r>
              <a:rPr lang="en-US" baseline="0" dirty="0" err="1" smtClean="0"/>
              <a:t>inflence</a:t>
            </a:r>
            <a:r>
              <a:rPr lang="en-US" baseline="0" dirty="0" smtClean="0"/>
              <a:t> of the E, while the </a:t>
            </a:r>
            <a:r>
              <a:rPr lang="en-US" baseline="0" dirty="0" err="1" smtClean="0"/>
              <a:t>plasm</a:t>
            </a:r>
            <a:r>
              <a:rPr lang="en-US" baseline="0" dirty="0" smtClean="0"/>
              <a:t> will get picked up and move in the phi </a:t>
            </a:r>
            <a:r>
              <a:rPr lang="en-US" baseline="0" dirty="0" err="1" smtClean="0"/>
              <a:t>driection</a:t>
            </a:r>
            <a:r>
              <a:rPr lang="mr-IN" baseline="0" dirty="0" smtClean="0"/>
              <a:t>…</a:t>
            </a:r>
            <a:r>
              <a:rPr lang="en-US" baseline="0" dirty="0" smtClean="0"/>
              <a:t>so it suggests the radial fingers are indeed small </a:t>
            </a:r>
            <a:r>
              <a:rPr lang="en-US" baseline="0" dirty="0" err="1" smtClean="0"/>
              <a:t>particualtes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example I show the </a:t>
            </a:r>
            <a:r>
              <a:rPr lang="en-US" dirty="0" err="1" smtClean="0"/>
              <a:t>mitchell</a:t>
            </a:r>
            <a:r>
              <a:rPr lang="en-US" dirty="0" smtClean="0"/>
              <a:t> et al results of spoke evolution with the</a:t>
            </a:r>
            <a:r>
              <a:rPr lang="en-US" baseline="0" dirty="0" smtClean="0"/>
              <a:t> spoke material moving both inward and outward with time</a:t>
            </a:r>
            <a:r>
              <a:rPr lang="mr-IN" baseline="0" dirty="0" smtClean="0"/>
              <a:t>…</a:t>
            </a:r>
            <a:r>
              <a:rPr lang="en-US" baseline="0" dirty="0" smtClean="0"/>
              <a:t>.driven by the E-field respectively. Small grains would be expected to move =under the </a:t>
            </a:r>
            <a:r>
              <a:rPr lang="en-US" baseline="0" dirty="0" err="1" smtClean="0"/>
              <a:t>inflence</a:t>
            </a:r>
            <a:r>
              <a:rPr lang="en-US" baseline="0" dirty="0" smtClean="0"/>
              <a:t> of this E. This would also tell is the grains are positive. Spokes might be a visual manifestation of the driving E-field environment,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65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other thing</a:t>
            </a:r>
            <a:r>
              <a:rPr lang="mr-IN" dirty="0" smtClean="0"/>
              <a:t>…</a:t>
            </a:r>
            <a:r>
              <a:rPr lang="en-US" dirty="0" smtClean="0"/>
              <a:t>the spokes appear to be co-</a:t>
            </a:r>
            <a:r>
              <a:rPr lang="en-US" dirty="0" err="1" smtClean="0"/>
              <a:t>loacred</a:t>
            </a:r>
            <a:r>
              <a:rPr lang="en-US" dirty="0" smtClean="0"/>
              <a:t> with the ring</a:t>
            </a:r>
            <a:r>
              <a:rPr lang="en-US" baseline="0" dirty="0" smtClean="0"/>
              <a:t> plasma cavity</a:t>
            </a:r>
            <a:r>
              <a:rPr lang="mr-IN" baseline="0" dirty="0" smtClean="0"/>
              <a:t>…</a:t>
            </a:r>
            <a:r>
              <a:rPr lang="en-US" baseline="0" dirty="0" err="1" smtClean="0"/>
              <a:t>suggesitng</a:t>
            </a:r>
            <a:r>
              <a:rPr lang="en-US" baseline="0" dirty="0" smtClean="0"/>
              <a:t> that the cavity, current system and spokes are all interrelated</a:t>
            </a:r>
            <a:r>
              <a:rPr lang="mr-IN" baseline="0" dirty="0" smtClean="0"/>
              <a:t>…</a:t>
            </a:r>
            <a:r>
              <a:rPr lang="en-US" baseline="0" dirty="0" smtClean="0"/>
              <a:t>the spokes may be the visual manifestation of the E-field and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current system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</a:t>
            </a:r>
            <a:r>
              <a:rPr lang="en-US" baseline="0" dirty="0" smtClean="0"/>
              <a:t> an example, the spoke occurrence location appear to align themselves where the </a:t>
            </a:r>
            <a:r>
              <a:rPr lang="en-US" baseline="0" dirty="0" err="1" smtClean="0"/>
              <a:t>centerla</a:t>
            </a:r>
            <a:r>
              <a:rPr lang="en-US" baseline="0" dirty="0" smtClean="0"/>
              <a:t> B-ring plasma cavity exists, where </a:t>
            </a:r>
            <a:r>
              <a:rPr lang="en-US" baseline="0" dirty="0" err="1" smtClean="0"/>
              <a:t>ambipolar</a:t>
            </a:r>
            <a:r>
              <a:rPr lang="en-US" baseline="0" dirty="0" smtClean="0"/>
              <a:t> processes might be the greatest. </a:t>
            </a:r>
            <a:r>
              <a:rPr lang="en-US" baseline="0" dirty="0" err="1" smtClean="0"/>
              <a:t>Aslo</a:t>
            </a:r>
            <a:r>
              <a:rPr lang="en-US" baseline="0" dirty="0" smtClean="0"/>
              <a:t>, as the ring tilt angle places the ring in sunlight, we expect the </a:t>
            </a:r>
            <a:r>
              <a:rPr lang="en-US" baseline="0" dirty="0" err="1" smtClean="0"/>
              <a:t>palsma</a:t>
            </a:r>
            <a:r>
              <a:rPr lang="en-US" baseline="0" dirty="0" smtClean="0"/>
              <a:t>  cavity to </a:t>
            </a:r>
            <a:r>
              <a:rPr lang="en-US" baseline="0" dirty="0" err="1" smtClean="0"/>
              <a:t>disapper</a:t>
            </a:r>
            <a:r>
              <a:rPr lang="en-US" baseline="0" dirty="0" smtClean="0"/>
              <a:t> due to </a:t>
            </a:r>
            <a:r>
              <a:rPr lang="en-US" baseline="0" dirty="0" err="1" smtClean="0"/>
              <a:t>phot</a:t>
            </a:r>
            <a:r>
              <a:rPr lang="en-US" baseline="0" dirty="0" smtClean="0"/>
              <a:t>-electron emission and the formation of the </a:t>
            </a:r>
            <a:r>
              <a:rPr lang="en-US" baseline="0" dirty="0" err="1" smtClean="0"/>
              <a:t>ionospehre</a:t>
            </a:r>
            <a:r>
              <a:rPr lang="en-US" baseline="0" dirty="0" smtClean="0"/>
              <a:t>…and the spokes are reported to also </a:t>
            </a:r>
            <a:r>
              <a:rPr lang="en-US" baseline="0" dirty="0" err="1" smtClean="0"/>
              <a:t>disapper</a:t>
            </a:r>
            <a:r>
              <a:rPr lang="en-US" baseline="0" dirty="0" smtClean="0"/>
              <a:t> at large tile angles…so as the cavity ‘fills in, the spokes go way.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there is </a:t>
            </a:r>
            <a:r>
              <a:rPr lang="en-US" baseline="0" dirty="0" err="1" smtClean="0"/>
              <a:t>ciricumstantial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evidenc</a:t>
            </a:r>
            <a:r>
              <a:rPr lang="en-US" baseline="0" dirty="0" smtClean="0"/>
              <a:t> that the two might be </a:t>
            </a:r>
            <a:r>
              <a:rPr lang="en-US" baseline="0" dirty="0" err="1" smtClean="0"/>
              <a:t>conencted</a:t>
            </a:r>
            <a:r>
              <a:rPr lang="en-US" baseline="0" dirty="0" smtClean="0"/>
              <a:t>….so whether you think the spokes are from mm, lightning, or </a:t>
            </a:r>
            <a:r>
              <a:rPr lang="en-US" baseline="0" dirty="0" err="1" smtClean="0"/>
              <a:t>ambipolar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rpocess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</a:t>
            </a:r>
            <a:r>
              <a:rPr lang="en-US" baseline="0" dirty="0" smtClean="0"/>
              <a:t> with the </a:t>
            </a:r>
            <a:r>
              <a:rPr lang="en-US" baseline="0" dirty="0" err="1" smtClean="0"/>
              <a:t>plasm</a:t>
            </a:r>
            <a:r>
              <a:rPr lang="en-US" baseline="0" dirty="0" smtClean="0"/>
              <a:t> cavity, the proximal orbits will provide the plasma context to </a:t>
            </a:r>
            <a:r>
              <a:rPr lang="en-US" baseline="0" dirty="0" err="1" smtClean="0"/>
              <a:t>idnetifiy</a:t>
            </a:r>
            <a:r>
              <a:rPr lang="en-US" baseline="0" dirty="0" smtClean="0"/>
              <a:t> the spoke forming processes.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Get better alignment here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r>
              <a:rPr lang="en-US" dirty="0" smtClean="0"/>
              <a:t>Really the story starts back over 14 years ago </a:t>
            </a:r>
            <a:r>
              <a:rPr lang="en-US" dirty="0" err="1" smtClean="0"/>
              <a:t>dueing</a:t>
            </a:r>
            <a:r>
              <a:rPr lang="en-US" dirty="0" smtClean="0"/>
              <a:t> Cassini’s orbit </a:t>
            </a:r>
            <a:r>
              <a:rPr lang="en-US" dirty="0" err="1" smtClean="0"/>
              <a:t>insetion</a:t>
            </a:r>
            <a:r>
              <a:rPr lang="en-US" dirty="0" smtClean="0"/>
              <a:t> into the Saturn system. During this</a:t>
            </a:r>
            <a:r>
              <a:rPr lang="en-US" baseline="0" dirty="0" smtClean="0"/>
              <a:t> time</a:t>
            </a:r>
            <a:r>
              <a:rPr lang="en-US" dirty="0" smtClean="0"/>
              <a:t> Cassin passed right over the rings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pPr defTabSz="914350">
              <a:defRPr/>
            </a:pPr>
            <a:r>
              <a:rPr lang="en-US" dirty="0" smtClean="0"/>
              <a:t>And the radio and plasma wave system was detecting plasma waves like the upper hybrid frequency and plasma frequency, that allowed a derivation of the electron plasma</a:t>
            </a:r>
            <a:r>
              <a:rPr lang="en-US" baseline="0" dirty="0" smtClean="0"/>
              <a:t> density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r>
              <a:rPr lang="en-US" baseline="0" dirty="0" smtClean="0"/>
              <a:t>As describe </a:t>
            </a:r>
            <a:r>
              <a:rPr lang="en-US" baseline="0" dirty="0" err="1" smtClean="0"/>
              <a:t>dby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Gurnett</a:t>
            </a:r>
            <a:r>
              <a:rPr lang="en-US" baseline="0" dirty="0" smtClean="0"/>
              <a:t> in 2005, what was found that over the rings there is a very deep ring-plasma cavity right over the B-ring</a:t>
            </a:r>
            <a:r>
              <a:rPr lang="mr-IN" baseline="0" dirty="0" smtClean="0"/>
              <a:t>…</a:t>
            </a:r>
            <a:r>
              <a:rPr lang="en-US" baseline="0" dirty="0" smtClean="0"/>
              <a:t>with densities at 0.04/cc</a:t>
            </a:r>
            <a:r>
              <a:rPr lang="mr-IN" baseline="0" dirty="0" smtClean="0"/>
              <a:t>…</a:t>
            </a:r>
            <a:r>
              <a:rPr lang="en-US" baseline="0" dirty="0" smtClean="0"/>
              <a:t>.on the other edge of the A ring we find </a:t>
            </a:r>
            <a:r>
              <a:rPr lang="en-US" baseline="0" dirty="0" err="1" smtClean="0"/>
              <a:t>dnesities</a:t>
            </a:r>
            <a:r>
              <a:rPr lang="en-US" baseline="0" dirty="0" smtClean="0"/>
              <a:t> near 120/cc from the combination of the </a:t>
            </a:r>
            <a:r>
              <a:rPr lang="en-US" baseline="0" dirty="0" err="1" smtClean="0"/>
              <a:t>enceladus</a:t>
            </a:r>
            <a:r>
              <a:rPr lang="en-US" baseline="0" dirty="0" smtClean="0"/>
              <a:t> torus and the seasonal ring ionosphere and there is a near a factor </a:t>
            </a:r>
            <a:r>
              <a:rPr lang="en-US" baseline="0" dirty="0" err="1" smtClean="0"/>
              <a:t>fo</a:t>
            </a:r>
            <a:r>
              <a:rPr lang="en-US" baseline="0" dirty="0" smtClean="0"/>
              <a:t> 10^4 drop in density across the A ring into the central B ring. </a:t>
            </a:r>
            <a:endParaRPr lang="en-US" dirty="0" smtClean="0"/>
          </a:p>
          <a:p>
            <a:pPr defTabSz="914350">
              <a:defRPr/>
            </a:pPr>
            <a:endParaRPr lang="en-US" dirty="0" smtClean="0"/>
          </a:p>
          <a:p>
            <a:pPr defTabSz="914350">
              <a:defRPr/>
            </a:pPr>
            <a:endParaRPr lang="en-US" dirty="0" smtClean="0"/>
          </a:p>
          <a:p>
            <a:pPr defTabSz="914350">
              <a:defRPr/>
            </a:pPr>
            <a:r>
              <a:rPr lang="en-US" dirty="0" smtClean="0"/>
              <a:t>Cassini</a:t>
            </a:r>
            <a:r>
              <a:rPr lang="en-US" baseline="0" dirty="0" smtClean="0"/>
              <a:t> did an orbit insertion burn at the apex of its CA, which was at ~1.3 Rs. However, after this burn, we  go a nice set of </a:t>
            </a:r>
            <a:r>
              <a:rPr lang="en-US" baseline="0" dirty="0" err="1" smtClean="0"/>
              <a:t>ovservatiosn</a:t>
            </a:r>
            <a:r>
              <a:rPr lang="en-US" baseline="0" dirty="0" smtClean="0"/>
              <a:t> that are </a:t>
            </a:r>
            <a:r>
              <a:rPr lang="en-US" baseline="0" dirty="0" err="1" smtClean="0"/>
              <a:t>revealong</a:t>
            </a:r>
            <a:r>
              <a:rPr lang="en-US" baseline="0" dirty="0" smtClean="0"/>
              <a:t>. For the </a:t>
            </a:r>
            <a:r>
              <a:rPr lang="en-US" baseline="0" dirty="0" err="1" smtClean="0"/>
              <a:t>sceience</a:t>
            </a:r>
            <a:r>
              <a:rPr lang="en-US" baseline="0" dirty="0" smtClean="0"/>
              <a:t> paper, Ann </a:t>
            </a:r>
            <a:r>
              <a:rPr lang="en-US" baseline="0" dirty="0" err="1" smtClean="0"/>
              <a:t>Persoon</a:t>
            </a:r>
            <a:r>
              <a:rPr lang="en-US" baseline="0" dirty="0" smtClean="0"/>
              <a:t> and Don </a:t>
            </a:r>
            <a:r>
              <a:rPr lang="en-US" baseline="0" dirty="0" err="1" smtClean="0"/>
              <a:t>Gurnett</a:t>
            </a:r>
            <a:r>
              <a:rPr lang="en-US" baseline="0" dirty="0" smtClean="0"/>
              <a:t> translated the UH and </a:t>
            </a:r>
            <a:r>
              <a:rPr lang="en-US" baseline="0" dirty="0" err="1" smtClean="0"/>
              <a:t>fpe</a:t>
            </a:r>
            <a:r>
              <a:rPr lang="en-US" baseline="0" dirty="0" smtClean="0"/>
              <a:t> into ne measurements…and that plot is on the right. And it is stunning! What is observed is a large plasma torus up to 100/cc that appears to </a:t>
            </a:r>
            <a:r>
              <a:rPr lang="en-US" baseline="0" dirty="0" err="1" smtClean="0"/>
              <a:t>aburptly</a:t>
            </a:r>
            <a:r>
              <a:rPr lang="en-US" baseline="0" dirty="0" smtClean="0"/>
              <a:t> dies at the rings….dropping in </a:t>
            </a:r>
            <a:r>
              <a:rPr lang="en-US" baseline="0" dirty="0" err="1" smtClean="0"/>
              <a:t>dnesity</a:t>
            </a:r>
            <a:r>
              <a:rPr lang="en-US" baseline="0" dirty="0" smtClean="0"/>
              <a:t> by almost 4 orders of magnitude. As we show, in the center of the B ring, densities are near 0.04/cc. So this is one impressive steep cliff….with plasma adjacent to the rings in the form of a 2-component torus (will address) and then absorption by the ‘solid’ rings. Rings behave like a solid wall. Going to be a theme….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this</a:t>
            </a:r>
            <a:r>
              <a:rPr lang="en-US" baseline="0" dirty="0" smtClean="0"/>
              <a:t> table defines some of the sold ring current system features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74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down list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4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8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Here is the idea: that</a:t>
            </a:r>
            <a:r>
              <a:rPr lang="en-US" baseline="0" dirty="0" smtClean="0"/>
              <a:t> the current system is </a:t>
            </a:r>
            <a:r>
              <a:rPr lang="en-US" baseline="0" dirty="0" err="1" smtClean="0"/>
              <a:t>drivne</a:t>
            </a:r>
            <a:r>
              <a:rPr lang="en-US" baseline="0" dirty="0" smtClean="0"/>
              <a:t> by a drag force </a:t>
            </a:r>
            <a:r>
              <a:rPr lang="en-US" baseline="0" dirty="0" err="1" smtClean="0"/>
              <a:t>betwene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moving ring material and the </a:t>
            </a:r>
            <a:r>
              <a:rPr lang="en-US" baseline="0" dirty="0" err="1" smtClean="0"/>
              <a:t>cor</a:t>
            </a:r>
            <a:r>
              <a:rPr lang="en-US" baseline="0" dirty="0" smtClean="0"/>
              <a:t>-rotating plasma material</a:t>
            </a:r>
            <a:r>
              <a:rPr lang="mr-IN" baseline="0" dirty="0" smtClean="0"/>
              <a:t>…</a:t>
            </a:r>
            <a:r>
              <a:rPr lang="en-US" baseline="0" dirty="0" smtClean="0"/>
              <a:t>..and currents would form to counter that drag. For example, for material beyond the </a:t>
            </a:r>
            <a:r>
              <a:rPr lang="en-US" baseline="0" dirty="0" err="1" smtClean="0"/>
              <a:t>syn</a:t>
            </a:r>
            <a:r>
              <a:rPr lang="en-US" baseline="0" dirty="0" smtClean="0"/>
              <a:t> point, the rings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emoving</a:t>
            </a:r>
            <a:r>
              <a:rPr lang="en-US" baseline="0" dirty="0" smtClean="0"/>
              <a:t> slower than co-rotation, creating a drag on the plasma out of the page, and you thus needed a j x B force into the page to create MHD </a:t>
            </a:r>
            <a:r>
              <a:rPr lang="en-US" baseline="0" dirty="0" err="1" smtClean="0"/>
              <a:t>foce</a:t>
            </a:r>
            <a:r>
              <a:rPr lang="en-US" baseline="0" dirty="0" smtClean="0"/>
              <a:t> balance. For material inside the </a:t>
            </a:r>
            <a:r>
              <a:rPr lang="en-US" baseline="0" dirty="0" err="1" smtClean="0"/>
              <a:t>syn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poitn</a:t>
            </a:r>
            <a:r>
              <a:rPr lang="en-US" baseline="0" dirty="0" smtClean="0"/>
              <a:t>, the ring material is moving faster than the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palsma</a:t>
            </a:r>
            <a:r>
              <a:rPr lang="en-US" baseline="0" dirty="0" smtClean="0"/>
              <a:t>, creating a ‘push’ into the page</a:t>
            </a:r>
            <a:r>
              <a:rPr lang="mr-IN" baseline="0" dirty="0" smtClean="0"/>
              <a:t>…</a:t>
            </a:r>
            <a:r>
              <a:rPr lang="en-US" baseline="0" dirty="0" smtClean="0"/>
              <a:t>and this has to be </a:t>
            </a:r>
            <a:r>
              <a:rPr lang="en-US" baseline="0" dirty="0" err="1" smtClean="0"/>
              <a:t>coutnered</a:t>
            </a:r>
            <a:r>
              <a:rPr lang="en-US" baseline="0" dirty="0" smtClean="0"/>
              <a:t> in an MHD sense by a J x B </a:t>
            </a:r>
            <a:r>
              <a:rPr lang="en-US" baseline="0" dirty="0" err="1" smtClean="0"/>
              <a:t>foce</a:t>
            </a:r>
            <a:r>
              <a:rPr lang="en-US" baseline="0" dirty="0" smtClean="0"/>
              <a:t> out of the page</a:t>
            </a:r>
            <a:r>
              <a:rPr lang="mr-IN" baseline="0" dirty="0" smtClean="0"/>
              <a:t>…</a:t>
            </a:r>
            <a:r>
              <a:rPr lang="en-US" baseline="0" dirty="0" smtClean="0"/>
              <a:t>at the </a:t>
            </a:r>
            <a:r>
              <a:rPr lang="en-US" baseline="0" dirty="0" err="1" smtClean="0"/>
              <a:t>sychronous</a:t>
            </a:r>
            <a:r>
              <a:rPr lang="en-US" baseline="0" dirty="0" smtClean="0"/>
              <a:t> point, your </a:t>
            </a:r>
            <a:r>
              <a:rPr lang="en-US" baseline="0" dirty="0" err="1" smtClean="0"/>
              <a:t>woild</a:t>
            </a:r>
            <a:r>
              <a:rPr lang="en-US" baseline="0" dirty="0" smtClean="0"/>
              <a:t> have a field </a:t>
            </a:r>
            <a:r>
              <a:rPr lang="en-US" baseline="0" dirty="0" err="1" smtClean="0"/>
              <a:t>alighned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curret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the electron beam- </a:t>
            </a:r>
            <a:r>
              <a:rPr lang="mr-IN" baseline="0" dirty="0" smtClean="0"/>
              <a:t>…</a:t>
            </a:r>
            <a:r>
              <a:rPr lang="en-US" baseline="0" dirty="0" smtClean="0"/>
              <a:t>.which revealed  itself as the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hiis</a:t>
            </a:r>
            <a:r>
              <a:rPr lang="en-US" baseline="0" dirty="0" smtClean="0"/>
              <a:t> signal in the center of the ring plasma cavity. You </a:t>
            </a:r>
            <a:r>
              <a:rPr lang="en-US" baseline="0" dirty="0" err="1" smtClean="0"/>
              <a:t>woild</a:t>
            </a:r>
            <a:r>
              <a:rPr lang="en-US" baseline="0" dirty="0" smtClean="0"/>
              <a:t> also get parallel currents along the outer edge of the rings, near L-2.27, and currents along the inner edge</a:t>
            </a:r>
            <a:r>
              <a:rPr lang="mr-IN" baseline="0" dirty="0" smtClean="0"/>
              <a:t>…</a:t>
            </a:r>
            <a:r>
              <a:rPr lang="en-US" baseline="0" dirty="0" smtClean="0"/>
              <a:t>which turns out to be the D-ring which we examined during the proximal orbit sequence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question: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there are field aligned current </a:t>
            </a:r>
            <a:r>
              <a:rPr lang="en-US" dirty="0" err="1" smtClean="0"/>
              <a:t>also,,,,and</a:t>
            </a:r>
            <a:r>
              <a:rPr lang="en-US" dirty="0" smtClean="0"/>
              <a:t> 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suiliman</a:t>
            </a:r>
            <a:r>
              <a:rPr lang="en-US" baseline="0" dirty="0" smtClean="0"/>
              <a:t> had reported on </a:t>
            </a:r>
            <a:r>
              <a:rPr lang="en-US" baseline="0" dirty="0" err="1" smtClean="0"/>
              <a:t>detecing</a:t>
            </a:r>
            <a:r>
              <a:rPr lang="en-US" baseline="0" dirty="0" smtClean="0"/>
              <a:t> </a:t>
            </a:r>
            <a:r>
              <a:rPr lang="en-US" dirty="0" err="1" smtClean="0"/>
              <a:t>auroral</a:t>
            </a:r>
            <a:r>
              <a:rPr lang="en-US" dirty="0" smtClean="0"/>
              <a:t> hiss</a:t>
            </a:r>
            <a:r>
              <a:rPr lang="en-US" baseline="0" dirty="0" smtClean="0"/>
              <a:t> from field lines connected to the D-ring</a:t>
            </a:r>
            <a:r>
              <a:rPr lang="mr-IN" baseline="0" dirty="0" smtClean="0"/>
              <a:t>…</a:t>
            </a:r>
            <a:r>
              <a:rPr lang="en-US" baseline="0" dirty="0" smtClean="0"/>
              <a:t>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8DEFE-10B3-414A-B1C1-96501B85A3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center of the B-ring </a:t>
            </a:r>
            <a:r>
              <a:rPr lang="en-US" dirty="0" err="1" smtClean="0"/>
              <a:t>Gurnett</a:t>
            </a:r>
            <a:r>
              <a:rPr lang="en-US" dirty="0" smtClean="0"/>
              <a:t> et al  and </a:t>
            </a:r>
            <a:r>
              <a:rPr lang="en-US" dirty="0" err="1" smtClean="0"/>
              <a:t>Xin</a:t>
            </a:r>
            <a:r>
              <a:rPr lang="en-US" dirty="0" smtClean="0"/>
              <a:t> et al 2006 reported the presence</a:t>
            </a:r>
            <a:r>
              <a:rPr lang="en-US" baseline="0" dirty="0" smtClean="0"/>
              <a:t> of this deep plasma cavity by examining the high </a:t>
            </a:r>
            <a:r>
              <a:rPr lang="en-US" baseline="0" dirty="0" err="1" smtClean="0"/>
              <a:t>freuqency</a:t>
            </a:r>
            <a:r>
              <a:rPr lang="en-US" baseline="0" dirty="0" smtClean="0"/>
              <a:t> edge of the whistler mode emission -  a </a:t>
            </a:r>
            <a:r>
              <a:rPr lang="en-US" baseline="0" dirty="0" err="1" smtClean="0"/>
              <a:t>cerenkov</a:t>
            </a:r>
            <a:r>
              <a:rPr lang="en-US" baseline="0" dirty="0" smtClean="0"/>
              <a:t>-type emission normally found in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regions called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hiss. However, this hiss is found right overtop the B ring.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 is </a:t>
            </a:r>
            <a:r>
              <a:rPr lang="en-US" baseline="0" dirty="0" err="1" smtClean="0"/>
              <a:t>ussaly</a:t>
            </a:r>
            <a:r>
              <a:rPr lang="en-US" baseline="0" dirty="0" smtClean="0"/>
              <a:t> associated with electron beams of moderate energy, like many 10’s to 10 </a:t>
            </a:r>
            <a:r>
              <a:rPr lang="en-US" baseline="0" dirty="0" err="1" smtClean="0"/>
              <a:t>keV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fact, this entire regions was very reminiscent of ‘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plasma cavities’ that you </a:t>
            </a:r>
            <a:r>
              <a:rPr lang="en-US" baseline="0" dirty="0" err="1" smtClean="0"/>
              <a:t>fiind</a:t>
            </a:r>
            <a:r>
              <a:rPr lang="en-US" baseline="0" dirty="0" smtClean="0"/>
              <a:t> associated with discrete aurora arcs at Earth</a:t>
            </a:r>
            <a:r>
              <a:rPr lang="mr-IN" baseline="0" dirty="0" smtClean="0"/>
              <a:t>…</a:t>
            </a:r>
            <a:r>
              <a:rPr lang="en-US" baseline="0" dirty="0" smtClean="0"/>
              <a:t>a location where there are intense </a:t>
            </a:r>
            <a:r>
              <a:rPr lang="en-US" baseline="0" dirty="0" err="1" smtClean="0"/>
              <a:t>Brikland</a:t>
            </a:r>
            <a:r>
              <a:rPr lang="en-US" baseline="0" dirty="0" smtClean="0"/>
              <a:t>-like field-aligned currents.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Moving into the center</a:t>
            </a:r>
            <a:r>
              <a:rPr lang="en-US" baseline="0" dirty="0" smtClean="0"/>
              <a:t> part of the B-ring, we encounter a very low </a:t>
            </a:r>
            <a:r>
              <a:rPr lang="en-US" baseline="0" dirty="0" err="1" smtClean="0"/>
              <a:t>dnesity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plasa</a:t>
            </a:r>
            <a:r>
              <a:rPr lang="en-US" baseline="0" dirty="0" smtClean="0"/>
              <a:t>…at 0.04/cc.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 reported that in the center of this plasma cavity, we remote sense the presence of an electron beam, this through its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 </a:t>
            </a:r>
            <a:r>
              <a:rPr lang="en-US" baseline="0" dirty="0" err="1" smtClean="0"/>
              <a:t>whister</a:t>
            </a:r>
            <a:r>
              <a:rPr lang="en-US" baseline="0" dirty="0" smtClean="0"/>
              <a:t> mode emission.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fact the </a:t>
            </a:r>
            <a:r>
              <a:rPr lang="en-US" baseline="0" dirty="0" err="1" smtClean="0"/>
              <a:t>whister</a:t>
            </a:r>
            <a:r>
              <a:rPr lang="en-US" baseline="0" dirty="0" smtClean="0"/>
              <a:t> mode </a:t>
            </a:r>
            <a:r>
              <a:rPr lang="en-US" baseline="0" dirty="0" err="1" smtClean="0"/>
              <a:t>emsision</a:t>
            </a:r>
            <a:r>
              <a:rPr lang="en-US" baseline="0" dirty="0" smtClean="0"/>
              <a:t> has its upper cutoff at the local </a:t>
            </a:r>
            <a:r>
              <a:rPr lang="en-US" baseline="0" dirty="0" err="1" smtClean="0"/>
              <a:t>plamsa</a:t>
            </a:r>
            <a:r>
              <a:rPr lang="en-US" baseline="0" dirty="0" smtClean="0"/>
              <a:t> freq and thus ‘lights up’ a density value. 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Xin</a:t>
            </a:r>
            <a:r>
              <a:rPr lang="en-US" baseline="0" dirty="0" smtClean="0"/>
              <a:t> et al placed this observation into a larger context…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Here is the idea: that</a:t>
            </a:r>
            <a:r>
              <a:rPr lang="en-US" baseline="0" dirty="0" smtClean="0"/>
              <a:t> the current system is </a:t>
            </a:r>
            <a:r>
              <a:rPr lang="en-US" baseline="0" dirty="0" err="1" smtClean="0"/>
              <a:t>drivne</a:t>
            </a:r>
            <a:r>
              <a:rPr lang="en-US" baseline="0" dirty="0" smtClean="0"/>
              <a:t> by a drag force </a:t>
            </a:r>
            <a:r>
              <a:rPr lang="en-US" baseline="0" dirty="0" err="1" smtClean="0"/>
              <a:t>betwene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moving ring material and the </a:t>
            </a:r>
            <a:r>
              <a:rPr lang="en-US" baseline="0" dirty="0" err="1" smtClean="0"/>
              <a:t>cor</a:t>
            </a:r>
            <a:r>
              <a:rPr lang="en-US" baseline="0" dirty="0" smtClean="0"/>
              <a:t>-rotating plasma material</a:t>
            </a:r>
            <a:r>
              <a:rPr lang="mr-IN" baseline="0" dirty="0" smtClean="0"/>
              <a:t>…</a:t>
            </a:r>
            <a:r>
              <a:rPr lang="en-US" baseline="0" dirty="0" smtClean="0"/>
              <a:t>..and currents would form to counter that drag. For example, for material beyond the </a:t>
            </a:r>
            <a:r>
              <a:rPr lang="en-US" baseline="0" dirty="0" err="1" smtClean="0"/>
              <a:t>syn</a:t>
            </a:r>
            <a:r>
              <a:rPr lang="en-US" baseline="0" dirty="0" smtClean="0"/>
              <a:t> point, the rings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emoving</a:t>
            </a:r>
            <a:r>
              <a:rPr lang="en-US" baseline="0" dirty="0" smtClean="0"/>
              <a:t> slower than co-rotation, creating a drag on the plasma out of the page, and you thus needed a j x B force into the page to create MHD </a:t>
            </a:r>
            <a:r>
              <a:rPr lang="en-US" baseline="0" dirty="0" err="1" smtClean="0"/>
              <a:t>foce</a:t>
            </a:r>
            <a:r>
              <a:rPr lang="en-US" baseline="0" dirty="0" smtClean="0"/>
              <a:t> balance. For material inside the </a:t>
            </a:r>
            <a:r>
              <a:rPr lang="en-US" baseline="0" dirty="0" err="1" smtClean="0"/>
              <a:t>syn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poitn</a:t>
            </a:r>
            <a:r>
              <a:rPr lang="en-US" baseline="0" dirty="0" smtClean="0"/>
              <a:t>, the ring material is moving faster than the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palsma</a:t>
            </a:r>
            <a:r>
              <a:rPr lang="en-US" baseline="0" dirty="0" smtClean="0"/>
              <a:t>, creating a ‘push’ into the page</a:t>
            </a:r>
            <a:r>
              <a:rPr lang="mr-IN" baseline="0" dirty="0" smtClean="0"/>
              <a:t>…</a:t>
            </a:r>
            <a:r>
              <a:rPr lang="en-US" baseline="0" dirty="0" smtClean="0"/>
              <a:t>and this has to be </a:t>
            </a:r>
            <a:r>
              <a:rPr lang="en-US" baseline="0" dirty="0" err="1" smtClean="0"/>
              <a:t>coutnered</a:t>
            </a:r>
            <a:r>
              <a:rPr lang="en-US" baseline="0" dirty="0" smtClean="0"/>
              <a:t> in an MHD sense by a J x B </a:t>
            </a:r>
            <a:r>
              <a:rPr lang="en-US" baseline="0" dirty="0" err="1" smtClean="0"/>
              <a:t>foce</a:t>
            </a:r>
            <a:r>
              <a:rPr lang="en-US" baseline="0" dirty="0" smtClean="0"/>
              <a:t> out of the page</a:t>
            </a:r>
            <a:r>
              <a:rPr lang="mr-IN" baseline="0" dirty="0" smtClean="0"/>
              <a:t>…</a:t>
            </a:r>
            <a:r>
              <a:rPr lang="en-US" baseline="0" dirty="0" smtClean="0"/>
              <a:t>at the </a:t>
            </a:r>
            <a:r>
              <a:rPr lang="en-US" baseline="0" dirty="0" err="1" smtClean="0"/>
              <a:t>sychronous</a:t>
            </a:r>
            <a:r>
              <a:rPr lang="en-US" baseline="0" dirty="0" smtClean="0"/>
              <a:t> point, your </a:t>
            </a:r>
            <a:r>
              <a:rPr lang="en-US" baseline="0" dirty="0" err="1" smtClean="0"/>
              <a:t>woild</a:t>
            </a:r>
            <a:r>
              <a:rPr lang="en-US" baseline="0" dirty="0" smtClean="0"/>
              <a:t> have a field </a:t>
            </a:r>
            <a:r>
              <a:rPr lang="en-US" baseline="0" dirty="0" err="1" smtClean="0"/>
              <a:t>alighned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curret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the electron beam- </a:t>
            </a:r>
            <a:r>
              <a:rPr lang="mr-IN" baseline="0" dirty="0" smtClean="0"/>
              <a:t>…</a:t>
            </a:r>
            <a:r>
              <a:rPr lang="en-US" baseline="0" dirty="0" smtClean="0"/>
              <a:t>.which revealed  itself as the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hiis</a:t>
            </a:r>
            <a:r>
              <a:rPr lang="en-US" baseline="0" dirty="0" smtClean="0"/>
              <a:t> signal in the center of the ring plasma cavity. You </a:t>
            </a:r>
            <a:r>
              <a:rPr lang="en-US" baseline="0" dirty="0" err="1" smtClean="0"/>
              <a:t>woild</a:t>
            </a:r>
            <a:r>
              <a:rPr lang="en-US" baseline="0" dirty="0" smtClean="0"/>
              <a:t> also get parallel currents along the outer edge of the rings, near L-2.27, and currents along the inner edge</a:t>
            </a:r>
            <a:r>
              <a:rPr lang="mr-IN" baseline="0" dirty="0" smtClean="0"/>
              <a:t>…</a:t>
            </a:r>
            <a:r>
              <a:rPr lang="en-US" baseline="0" dirty="0" smtClean="0"/>
              <a:t>which turns out to be the D-ring which we examined during the proximal orbit sequence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question: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So the question: [read</a:t>
            </a:r>
            <a:r>
              <a:rPr lang="en-US" baseline="0" dirty="0" smtClean="0"/>
              <a:t> vg].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defTabSz="914350">
              <a:defRPr/>
            </a:pPr>
            <a:endParaRPr lang="en-US" dirty="0" smtClean="0"/>
          </a:p>
          <a:p>
            <a:pPr defTabSz="914350">
              <a:defRPr/>
            </a:pPr>
            <a:r>
              <a:rPr lang="en-US" dirty="0" smtClean="0"/>
              <a:t>Lets first start at the outer edge of the solid ring current</a:t>
            </a:r>
            <a:r>
              <a:rPr lang="en-US" baseline="0" dirty="0" smtClean="0"/>
              <a:t> system at the edge of the A-ring. </a:t>
            </a:r>
            <a:r>
              <a:rPr lang="en-US" baseline="0" dirty="0" err="1" smtClean="0"/>
              <a:t>Ine</a:t>
            </a:r>
            <a:r>
              <a:rPr lang="en-US" baseline="0" dirty="0" smtClean="0"/>
              <a:t> thing we noticed was that very steep drop in plasma density</a:t>
            </a:r>
            <a:r>
              <a:rPr lang="mr-IN" baseline="0" dirty="0" smtClean="0"/>
              <a:t>…</a:t>
            </a:r>
            <a:r>
              <a:rPr lang="en-US" baseline="0" dirty="0" smtClean="0"/>
              <a:t>as I mentioned nearly 10_4 drop in density from L-2.27 to L = 1.76</a:t>
            </a:r>
            <a:r>
              <a:rPr lang="mr-IN" baseline="0" dirty="0" smtClean="0"/>
              <a:t>…</a:t>
            </a:r>
            <a:r>
              <a:rPr lang="en-US" baseline="0" dirty="0" smtClean="0"/>
              <a:t>in about 0.5 </a:t>
            </a:r>
            <a:r>
              <a:rPr lang="en-US" baseline="0" dirty="0" err="1" smtClean="0"/>
              <a:t>Rs</a:t>
            </a:r>
            <a:r>
              <a:rPr lang="mr-IN" baseline="0" dirty="0" smtClean="0"/>
              <a:t>…</a:t>
            </a:r>
            <a:r>
              <a:rPr lang="en-US" baseline="0" dirty="0" smtClean="0"/>
              <a:t>.you can see that here</a:t>
            </a:r>
            <a:r>
              <a:rPr lang="mr-IN" baseline="0" dirty="0" smtClean="0"/>
              <a:t>…</a:t>
            </a:r>
            <a:r>
              <a:rPr lang="en-US" baseline="0" dirty="0" smtClean="0"/>
              <a:t>I show RPWS wideband data with </a:t>
            </a:r>
            <a:r>
              <a:rPr lang="en-US" baseline="0" dirty="0" err="1" smtClean="0"/>
              <a:t>freq</a:t>
            </a:r>
            <a:r>
              <a:rPr lang="en-US" baseline="0" dirty="0" smtClean="0"/>
              <a:t> plotted along the y axis and time along the x axis</a:t>
            </a:r>
            <a:r>
              <a:rPr lang="mr-IN" baseline="0" dirty="0" smtClean="0"/>
              <a:t>…</a:t>
            </a:r>
            <a:r>
              <a:rPr lang="en-US" baseline="0" dirty="0" smtClean="0"/>
              <a:t>the local electron plasma </a:t>
            </a:r>
            <a:r>
              <a:rPr lang="en-US" baseline="0" dirty="0" err="1" smtClean="0"/>
              <a:t>freq</a:t>
            </a:r>
            <a:r>
              <a:rPr lang="en-US" baseline="0" dirty="0" smtClean="0"/>
              <a:t> show up indicating the </a:t>
            </a:r>
            <a:r>
              <a:rPr lang="en-US" baseline="0" dirty="0" err="1" smtClean="0"/>
              <a:t>dsteep</a:t>
            </a:r>
            <a:r>
              <a:rPr lang="en-US" baseline="0" dirty="0" smtClean="0"/>
              <a:t> drop in </a:t>
            </a:r>
            <a:r>
              <a:rPr lang="en-US" baseline="0" dirty="0" err="1" smtClean="0"/>
              <a:t>dnesity</a:t>
            </a:r>
            <a:r>
              <a:rPr lang="en-US" baseline="0" dirty="0" smtClean="0"/>
              <a:t> over the A-ring</a:t>
            </a:r>
            <a:r>
              <a:rPr lang="mr-IN" baseline="0" dirty="0" smtClean="0"/>
              <a:t>…</a:t>
            </a:r>
            <a:r>
              <a:rPr lang="en-US" baseline="0" dirty="0" smtClean="0"/>
              <a:t>you can see the plasma line</a:t>
            </a:r>
            <a:r>
              <a:rPr lang="mr-IN" baseline="0" dirty="0" smtClean="0"/>
              <a:t>…</a:t>
            </a:r>
            <a:r>
              <a:rPr lang="en-US" baseline="0" dirty="0" smtClean="0"/>
              <a:t>allows us to derive the local plasma density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r>
              <a:rPr lang="en-US" baseline="0" dirty="0" err="1" smtClean="0"/>
              <a:t>cassini</a:t>
            </a:r>
            <a:r>
              <a:rPr lang="en-US" baseline="0" dirty="0" smtClean="0"/>
              <a:t> division and then the </a:t>
            </a:r>
            <a:r>
              <a:rPr lang="en-US" baseline="0" dirty="0" err="1" smtClean="0"/>
              <a:t>fpe</a:t>
            </a:r>
            <a:r>
              <a:rPr lang="en-US" baseline="0" dirty="0" smtClean="0"/>
              <a:t> over the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 over the B ring. </a:t>
            </a:r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r>
              <a:rPr lang="en-US" baseline="0" dirty="0" smtClean="0"/>
              <a:t>But another thing that stand out are </a:t>
            </a:r>
            <a:r>
              <a:rPr lang="en-US" baseline="0" dirty="0" err="1" smtClean="0"/>
              <a:t>thse</a:t>
            </a:r>
            <a:r>
              <a:rPr lang="en-US" baseline="0" dirty="0" smtClean="0"/>
              <a:t> z-mode tones and they have a source at these hot spots located along the wall of the plasma cavity. This is telling us that these field lines along the outer edge of the plasma cavity </a:t>
            </a:r>
            <a:r>
              <a:rPr lang="en-US" baseline="0" dirty="0" err="1" smtClean="0"/>
              <a:t>definded</a:t>
            </a:r>
            <a:r>
              <a:rPr lang="en-US" baseline="0" dirty="0" smtClean="0"/>
              <a:t> by the main solid ring is electrically active</a:t>
            </a:r>
            <a:r>
              <a:rPr lang="mr-IN" baseline="0" dirty="0" smtClean="0"/>
              <a:t>…</a:t>
            </a:r>
            <a:r>
              <a:rPr lang="en-US" baseline="0" dirty="0" smtClean="0"/>
              <a:t>.in fact, in high resolution you can see ‘hot spots’ where the z-mode emissions originate</a:t>
            </a:r>
            <a:r>
              <a:rPr lang="mr-IN" baseline="0" dirty="0" smtClean="0"/>
              <a:t>…</a:t>
            </a:r>
            <a:r>
              <a:rPr lang="en-US" baseline="0" dirty="0" smtClean="0"/>
              <a:t>the hot spots are </a:t>
            </a:r>
            <a:r>
              <a:rPr lang="en-US" baseline="0" dirty="0" err="1" smtClean="0"/>
              <a:t>intensifation</a:t>
            </a:r>
            <a:r>
              <a:rPr lang="en-US" baseline="0" dirty="0" smtClean="0"/>
              <a:t> in local electron plasma frequency emissions that are associated with an electron current and plasma wave </a:t>
            </a:r>
            <a:r>
              <a:rPr lang="en-US" baseline="0" dirty="0" err="1" smtClean="0"/>
              <a:t>instabilty</a:t>
            </a:r>
            <a:r>
              <a:rPr lang="en-US" baseline="0" dirty="0" smtClean="0"/>
              <a:t>. </a:t>
            </a:r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endParaRPr lang="en-US" dirty="0" smtClean="0"/>
          </a:p>
          <a:p>
            <a:pPr defTabSz="914350">
              <a:defRPr/>
            </a:pPr>
            <a:r>
              <a:rPr lang="en-US" dirty="0" smtClean="0"/>
              <a:t>During SOI, Between</a:t>
            </a:r>
            <a:r>
              <a:rPr lang="en-US" baseline="0" dirty="0" smtClean="0"/>
              <a:t> 2.2 and 2.5 Rs, Cassini RPWS detected that four order of </a:t>
            </a:r>
            <a:r>
              <a:rPr lang="en-US" baseline="0" dirty="0" err="1" smtClean="0"/>
              <a:t>mangitude</a:t>
            </a:r>
            <a:r>
              <a:rPr lang="en-US" baseline="0" dirty="0" smtClean="0"/>
              <a:t> plasma density drop….like a cliff. This occurred at the outer edge of the A-ring  and we wrote a number of papers addressing both the precipitous drop but also the z-mode emissions from ‘hot spots’ </a:t>
            </a:r>
            <a:r>
              <a:rPr lang="en-US" baseline="0" dirty="0" err="1" smtClean="0"/>
              <a:t>idnetified</a:t>
            </a:r>
            <a:r>
              <a:rPr lang="en-US" baseline="0" dirty="0" smtClean="0"/>
              <a:t> by intensifications in the local plasma </a:t>
            </a:r>
            <a:r>
              <a:rPr lang="en-US" baseline="0" dirty="0" err="1" smtClean="0"/>
              <a:t>frequnecy</a:t>
            </a:r>
            <a:r>
              <a:rPr lang="en-US" baseline="0" dirty="0" smtClean="0"/>
              <a:t>. I show on the left a spectrogram and box out the location of this </a:t>
            </a:r>
            <a:r>
              <a:rPr lang="en-US" baseline="0" dirty="0" err="1" smtClean="0"/>
              <a:t>precipipis</a:t>
            </a:r>
            <a:r>
              <a:rPr lang="en-US" baseline="0" dirty="0" smtClean="0"/>
              <a:t> density </a:t>
            </a:r>
            <a:r>
              <a:rPr lang="en-US" baseline="0" dirty="0" err="1" smtClean="0"/>
              <a:t>droput</a:t>
            </a:r>
            <a:r>
              <a:rPr lang="en-US" baseline="0" dirty="0" smtClean="0"/>
              <a:t> along the other A ring/inner edge of the </a:t>
            </a:r>
            <a:r>
              <a:rPr lang="en-US" baseline="0" dirty="0" err="1" smtClean="0"/>
              <a:t>Enceladus</a:t>
            </a:r>
            <a:r>
              <a:rPr lang="en-US" baseline="0" dirty="0" smtClean="0"/>
              <a:t> plasma torus. This spectrogram is our reference spectrogram…In essence, to torus plasma (which consists of two </a:t>
            </a:r>
            <a:r>
              <a:rPr lang="en-US" baseline="0" dirty="0" err="1" smtClean="0"/>
              <a:t>compoents</a:t>
            </a:r>
            <a:r>
              <a:rPr lang="en-US" baseline="0" dirty="0" smtClean="0"/>
              <a:t>, will get to that) is being absorbed by the ring. Since the z-modes is emitted from this inner torus edge, we noted the drifts as being indicative of a change in density in the active region, and </a:t>
            </a:r>
            <a:r>
              <a:rPr lang="en-US" baseline="0" dirty="0" err="1" smtClean="0"/>
              <a:t>frm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thse</a:t>
            </a:r>
            <a:r>
              <a:rPr lang="en-US" baseline="0" dirty="0" smtClean="0"/>
              <a:t> drifts </a:t>
            </a:r>
            <a:r>
              <a:rPr lang="en-US" baseline="0" dirty="0" err="1" smtClean="0"/>
              <a:t>calcuate</a:t>
            </a:r>
            <a:r>
              <a:rPr lang="en-US" baseline="0" dirty="0" smtClean="0"/>
              <a:t> a density loss rate along the boundary…this loss rate matched a simpler </a:t>
            </a:r>
            <a:r>
              <a:rPr lang="en-US" baseline="0" dirty="0" err="1" smtClean="0"/>
              <a:t>calcultion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ncely</a:t>
            </a:r>
            <a:r>
              <a:rPr lang="en-US" baseline="0" dirty="0" smtClean="0"/>
              <a:t> matched the torus plasma flux rate into the ring surface. </a:t>
            </a:r>
          </a:p>
          <a:p>
            <a:pPr defTabSz="914350">
              <a:defRPr/>
            </a:pPr>
            <a:endParaRPr lang="en-US" baseline="0" dirty="0" smtClean="0"/>
          </a:p>
          <a:p>
            <a:pPr defTabSz="914350">
              <a:defRPr/>
            </a:pPr>
            <a:r>
              <a:rPr lang="en-US" baseline="0" dirty="0" smtClean="0"/>
              <a:t>Mass unloading….transfer </a:t>
            </a:r>
            <a:r>
              <a:rPr lang="en-US" baseline="0" dirty="0" err="1" smtClean="0"/>
              <a:t>enceladus</a:t>
            </a:r>
            <a:r>
              <a:rPr lang="en-US" baseline="0" dirty="0" smtClean="0"/>
              <a:t> torus ion and electron plasma to the outer A-ring, thereby </a:t>
            </a:r>
            <a:r>
              <a:rPr lang="en-US" baseline="0" dirty="0" err="1" smtClean="0"/>
              <a:t>reducung</a:t>
            </a:r>
            <a:r>
              <a:rPr lang="en-US" baseline="0" dirty="0" smtClean="0"/>
              <a:t> the mass carried by field lines….charge moving </a:t>
            </a:r>
            <a:r>
              <a:rPr lang="en-US" baseline="0" dirty="0" err="1" smtClean="0"/>
              <a:t>corotationall</a:t>
            </a:r>
            <a:r>
              <a:rPr lang="en-US" baseline="0" dirty="0" smtClean="0"/>
              <a:t> now moving at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speeds….this effective speed up should crate a current along the outer edge of the A-ring. We called it ‘mass unloading’…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Did not have a single snapshot, but could remote sense the active region’s </a:t>
            </a:r>
            <a:r>
              <a:rPr lang="en-US" dirty="0" err="1" smtClean="0"/>
              <a:t>densitiy</a:t>
            </a:r>
            <a:r>
              <a:rPr lang="en-US" dirty="0" smtClean="0"/>
              <a:t> via z-mode tones.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Another piece of evidence is the presence</a:t>
            </a:r>
            <a:r>
              <a:rPr lang="en-US" baseline="0" dirty="0" smtClean="0"/>
              <a:t> of these </a:t>
            </a:r>
            <a:r>
              <a:rPr lang="en-US" baseline="0" dirty="0" err="1" smtClean="0"/>
              <a:t>whistelr</a:t>
            </a:r>
            <a:r>
              <a:rPr lang="en-US" baseline="0" dirty="0" smtClean="0"/>
              <a:t> mode bursts</a:t>
            </a:r>
            <a:r>
              <a:rPr lang="mr-IN" baseline="0" dirty="0" smtClean="0"/>
              <a:t>…</a:t>
            </a:r>
            <a:r>
              <a:rPr lang="en-US" baseline="0" dirty="0" smtClean="0"/>
              <a:t>.actually in the same mode as the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</a:t>
            </a:r>
            <a:r>
              <a:rPr lang="mr-IN" baseline="0" dirty="0" smtClean="0"/>
              <a:t>…</a:t>
            </a:r>
            <a:r>
              <a:rPr lang="en-US" baseline="0" dirty="0" smtClean="0"/>
              <a:t>which would be indicative of field aligned </a:t>
            </a:r>
            <a:r>
              <a:rPr lang="en-US" baseline="0" dirty="0" err="1" smtClean="0"/>
              <a:t>elecrtron</a:t>
            </a:r>
            <a:r>
              <a:rPr lang="en-US" baseline="0" dirty="0" smtClean="0"/>
              <a:t> beams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bursty</a:t>
            </a:r>
            <a:r>
              <a:rPr lang="en-US" baseline="0" dirty="0" smtClean="0"/>
              <a:t> in nature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fowing</a:t>
            </a:r>
            <a:r>
              <a:rPr lang="en-US" baseline="0" dirty="0" smtClean="0"/>
              <a:t> along the outer </a:t>
            </a:r>
            <a:r>
              <a:rPr lang="en-US" baseline="0" dirty="0" err="1" smtClean="0"/>
              <a:t>adge</a:t>
            </a:r>
            <a:r>
              <a:rPr lang="en-US" baseline="0" dirty="0" smtClean="0"/>
              <a:t> of the A-ring, along where the density </a:t>
            </a:r>
            <a:r>
              <a:rPr lang="en-US" baseline="0" dirty="0" err="1" smtClean="0"/>
              <a:t>dropps</a:t>
            </a:r>
            <a:r>
              <a:rPr lang="en-US" baseline="0" dirty="0" smtClean="0"/>
              <a:t> and where there are the z-mode hot spots</a:t>
            </a:r>
            <a:r>
              <a:rPr lang="mr-IN" baseline="0" dirty="0" smtClean="0"/>
              <a:t>…</a:t>
            </a:r>
            <a:r>
              <a:rPr lang="en-US" baseline="0" dirty="0" smtClean="0"/>
              <a:t>..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strange observation at the outer edge of the A-ring was of </a:t>
            </a:r>
            <a:r>
              <a:rPr lang="en-US" dirty="0" err="1" smtClean="0"/>
              <a:t>thes</a:t>
            </a:r>
            <a:r>
              <a:rPr lang="en-US" dirty="0" smtClean="0"/>
              <a:t> </a:t>
            </a:r>
            <a:r>
              <a:rPr lang="en-US" dirty="0" err="1" smtClean="0"/>
              <a:t>whistelr</a:t>
            </a:r>
            <a:r>
              <a:rPr lang="en-US" dirty="0" smtClean="0"/>
              <a:t> mode bursts, that were</a:t>
            </a:r>
            <a:r>
              <a:rPr lang="en-US" baseline="0" dirty="0" smtClean="0"/>
              <a:t> interpreted by Don </a:t>
            </a:r>
            <a:r>
              <a:rPr lang="en-US" baseline="0" dirty="0" err="1" smtClean="0"/>
              <a:t>Gurnett</a:t>
            </a:r>
            <a:r>
              <a:rPr lang="en-US" baseline="0" dirty="0" smtClean="0"/>
              <a:t> to be from dust impacts onto the A ring….however, these are limited to the outer edge of the A ring….not seen elsewhere. Suggests that larger ‘rogue’ dust, possible from outer E ring, is falling onto the denser rings. A ring-ring interaction. Too many events to be IDPs….another possible </a:t>
            </a:r>
            <a:r>
              <a:rPr lang="en-US" baseline="0" dirty="0" err="1" smtClean="0"/>
              <a:t>interprtation</a:t>
            </a:r>
            <a:r>
              <a:rPr lang="en-US" baseline="0" dirty="0" smtClean="0"/>
              <a:t> is that it represents a </a:t>
            </a:r>
            <a:r>
              <a:rPr lang="en-US" baseline="0" dirty="0" err="1" smtClean="0"/>
              <a:t>bursty</a:t>
            </a:r>
            <a:r>
              <a:rPr lang="en-US" baseline="0" dirty="0" smtClean="0"/>
              <a:t> electron beam being generated at the outer edge of the A ring, as part of the ring plasma current system.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we now have this picture for the </a:t>
            </a:r>
            <a:r>
              <a:rPr lang="en-US" baseline="0" dirty="0" err="1" smtClean="0"/>
              <a:t>outher</a:t>
            </a:r>
            <a:r>
              <a:rPr lang="en-US" baseline="0" dirty="0" smtClean="0"/>
              <a:t> edge of the main rings where there may be </a:t>
            </a:r>
            <a:r>
              <a:rPr lang="en-US" baseline="0" dirty="0" err="1" smtClean="0"/>
              <a:t>bursty</a:t>
            </a:r>
            <a:r>
              <a:rPr lang="en-US" baseline="0" dirty="0" smtClean="0"/>
              <a:t> field aligned </a:t>
            </a:r>
            <a:r>
              <a:rPr lang="en-US" baseline="0" dirty="0" err="1" smtClean="0"/>
              <a:t>electrns</a:t>
            </a:r>
            <a:r>
              <a:rPr lang="en-US" baseline="0" dirty="0" smtClean="0"/>
              <a:t> beams that give rise to active’ hot spots of plasma wave activity and the </a:t>
            </a:r>
            <a:r>
              <a:rPr lang="en-US" baseline="0" dirty="0" err="1" smtClean="0"/>
              <a:t>burtsy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auroral</a:t>
            </a:r>
            <a:r>
              <a:rPr lang="en-US" baseline="0" dirty="0" smtClean="0"/>
              <a:t> hiss </a:t>
            </a:r>
            <a:r>
              <a:rPr lang="mr-IN" baseline="0" dirty="0" smtClean="0"/>
              <a:t>–</a:t>
            </a:r>
            <a:r>
              <a:rPr lang="en-US" baseline="0" dirty="0" smtClean="0"/>
              <a:t> indicative of parallel propagating burst  electron beams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</a:t>
            </a:r>
            <a:r>
              <a:rPr lang="mr-IN" dirty="0" smtClean="0"/>
              <a:t>…</a:t>
            </a:r>
            <a:r>
              <a:rPr lang="en-US" dirty="0" smtClean="0"/>
              <a:t>so now lets shift to the center of the B-ring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Implication for electron</a:t>
            </a:r>
            <a:r>
              <a:rPr lang="en-US" baseline="0" dirty="0" smtClean="0"/>
              <a:t> beam: </a:t>
            </a:r>
            <a:r>
              <a:rPr lang="en-US" dirty="0" smtClean="0"/>
              <a:t>In </a:t>
            </a:r>
            <a:r>
              <a:rPr lang="en-US" dirty="0" err="1" smtClean="0"/>
              <a:t>essece</a:t>
            </a:r>
            <a:r>
              <a:rPr lang="en-US" dirty="0" smtClean="0"/>
              <a:t>,</a:t>
            </a:r>
            <a:r>
              <a:rPr lang="en-US" baseline="0" dirty="0" smtClean="0"/>
              <a:t> the beam is part of a larger current system driven by the rings…as describe by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et al, charge particles (even large </a:t>
            </a:r>
            <a:r>
              <a:rPr lang="en-US" baseline="0" dirty="0" err="1" smtClean="0"/>
              <a:t>chunck</a:t>
            </a:r>
            <a:r>
              <a:rPr lang="en-US" baseline="0" dirty="0" smtClean="0"/>
              <a:t>) in plasma equilibrium with the ring are not </a:t>
            </a:r>
            <a:r>
              <a:rPr lang="en-US" baseline="0" dirty="0" err="1" smtClean="0"/>
              <a:t>corotating</a:t>
            </a:r>
            <a:r>
              <a:rPr lang="en-US" baseline="0" dirty="0" smtClean="0"/>
              <a:t> but moving on </a:t>
            </a:r>
            <a:r>
              <a:rPr lang="en-US" baseline="0" dirty="0" err="1" smtClean="0"/>
              <a:t>Keplarian</a:t>
            </a:r>
            <a:r>
              <a:rPr lang="en-US" baseline="0" dirty="0" smtClean="0"/>
              <a:t> velocities, and this difference drives cross-ring currents, in different directions relative to the sync radial location. And we have evidence </a:t>
            </a:r>
            <a:r>
              <a:rPr lang="en-US" baseline="0" dirty="0" err="1" smtClean="0"/>
              <a:t>besisde</a:t>
            </a:r>
            <a:r>
              <a:rPr lang="en-US" baseline="0" dirty="0" smtClean="0"/>
              <a:t> the beam for this current…fore </a:t>
            </a:r>
            <a:r>
              <a:rPr lang="en-US" baseline="0" dirty="0" err="1" smtClean="0"/>
              <a:t>xample</a:t>
            </a:r>
            <a:r>
              <a:rPr lang="en-US" baseline="0" dirty="0" smtClean="0"/>
              <a:t>, it closes along the outer edge of the A-ring which in fact we know is </a:t>
            </a:r>
            <a:r>
              <a:rPr lang="en-US" baseline="0" dirty="0" err="1" smtClean="0"/>
              <a:t>electriclally</a:t>
            </a:r>
            <a:r>
              <a:rPr lang="en-US" baseline="0" dirty="0" smtClean="0"/>
              <a:t> active…so you can start to see elements of this </a:t>
            </a:r>
            <a:r>
              <a:rPr lang="en-US" baseline="0" dirty="0" err="1" smtClean="0"/>
              <a:t>currnt</a:t>
            </a:r>
            <a:r>
              <a:rPr lang="en-US" baseline="0" dirty="0" smtClean="0"/>
              <a:t> system via the Cassini </a:t>
            </a:r>
            <a:r>
              <a:rPr lang="en-US" baseline="0" dirty="0" err="1" smtClean="0"/>
              <a:t>overflight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Rings as more solid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3E9C-481B-4FD0-AE96-130A31B3F25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3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9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9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0EDEB-7C83-144C-8CC7-501B920AFD59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2236-9282-F849-A635-9FEB3EDC5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9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2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4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Evidence for a (Solid) Ring-Driven Current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W. M. Farrell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D. A. Gurnett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W. S. Kurth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A. M. Persoon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A. Sulaiman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G. B. Hospodarsky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J. D. Menietti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L. Z. Hadid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J.-E. Wahlund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M. Morooka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R. J. </a:t>
            </a:r>
            <a:r>
              <a:rPr lang="en-US" dirty="0" smtClean="0">
                <a:solidFill>
                  <a:schemeClr val="tx1"/>
                </a:solidFill>
              </a:rPr>
              <a:t>MacDowall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</a:p>
          <a:p>
            <a:r>
              <a:rPr lang="en-US" sz="2600" i="1" dirty="0">
                <a:solidFill>
                  <a:srgbClr val="000000"/>
                </a:solidFill>
              </a:rPr>
              <a:t>1. NASA/Goddard SFC, </a:t>
            </a:r>
            <a:r>
              <a:rPr lang="en-US" sz="2600" i="1" dirty="0" err="1">
                <a:solidFill>
                  <a:srgbClr val="000000"/>
                </a:solidFill>
              </a:rPr>
              <a:t>Grenbelt</a:t>
            </a:r>
            <a:r>
              <a:rPr lang="en-US" sz="2600" i="1" dirty="0">
                <a:solidFill>
                  <a:srgbClr val="000000"/>
                </a:solidFill>
              </a:rPr>
              <a:t> MD, 2. University of Iowa, Iowa City, IA, 3. Swedish </a:t>
            </a:r>
            <a:r>
              <a:rPr lang="en-US" sz="2600" i="1" dirty="0" smtClean="0">
                <a:solidFill>
                  <a:srgbClr val="000000"/>
                </a:solidFill>
              </a:rPr>
              <a:t>Institute </a:t>
            </a:r>
            <a:r>
              <a:rPr lang="en-US" sz="2600" i="1" dirty="0">
                <a:solidFill>
                  <a:srgbClr val="000000"/>
                </a:solidFill>
              </a:rPr>
              <a:t>of S</a:t>
            </a:r>
            <a:r>
              <a:rPr lang="en-US" sz="2600" i="1" dirty="0" smtClean="0">
                <a:solidFill>
                  <a:srgbClr val="000000"/>
                </a:solidFill>
              </a:rPr>
              <a:t>pace </a:t>
            </a:r>
            <a:r>
              <a:rPr lang="en-US" sz="2600" i="1" dirty="0">
                <a:solidFill>
                  <a:srgbClr val="000000"/>
                </a:solidFill>
              </a:rPr>
              <a:t>Physics, Uppsala, Sweden</a:t>
            </a:r>
            <a:r>
              <a:rPr lang="en-US" sz="2600" i="1" dirty="0" smtClean="0">
                <a:solidFill>
                  <a:srgbClr val="000000"/>
                </a:solidFill>
                <a:effectLst/>
              </a:rPr>
              <a:t> </a:t>
            </a:r>
            <a:endParaRPr lang="en-US" sz="2600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19000"/>
          </a:blip>
          <a:srcRect/>
          <a:stretch>
            <a:fillRect/>
          </a:stretch>
        </p:blipFill>
        <p:spPr bwMode="auto">
          <a:xfrm>
            <a:off x="0" y="228600"/>
            <a:ext cx="200685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143" y="228600"/>
            <a:ext cx="3194857" cy="175793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4229"/>
          <a:stretch/>
        </p:blipFill>
        <p:spPr bwMode="auto">
          <a:xfrm>
            <a:off x="2822066" y="74034"/>
            <a:ext cx="2673140" cy="18721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6344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 the Middle of the B-ring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1665528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Ring-Plasma Cavity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48965" y="1973801"/>
            <a:ext cx="674869" cy="868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92359" y="5488838"/>
            <a:ext cx="217848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current generator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406" y="1973801"/>
            <a:ext cx="88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~1.76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2515" y="3369461"/>
            <a:ext cx="755090" cy="776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433039" y="2363915"/>
            <a:ext cx="1746334" cy="670364"/>
          </a:xfrm>
          <a:custGeom>
            <a:avLst/>
            <a:gdLst>
              <a:gd name="connsiteX0" fmla="*/ 52919 w 1746334"/>
              <a:gd name="connsiteY0" fmla="*/ 35282 h 670364"/>
              <a:gd name="connsiteX1" fmla="*/ 1675775 w 1746334"/>
              <a:gd name="connsiteY1" fmla="*/ 35282 h 670364"/>
              <a:gd name="connsiteX2" fmla="*/ 1746334 w 1746334"/>
              <a:gd name="connsiteY2" fmla="*/ 670364 h 670364"/>
              <a:gd name="connsiteX3" fmla="*/ 582111 w 1746334"/>
              <a:gd name="connsiteY3" fmla="*/ 546876 h 670364"/>
              <a:gd name="connsiteX4" fmla="*/ 0 w 1746334"/>
              <a:gd name="connsiteY4" fmla="*/ 0 h 670364"/>
              <a:gd name="connsiteX5" fmla="*/ 52919 w 1746334"/>
              <a:gd name="connsiteY5" fmla="*/ 35282 h 6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334" h="670364">
                <a:moveTo>
                  <a:pt x="52919" y="35282"/>
                </a:moveTo>
                <a:lnTo>
                  <a:pt x="1675775" y="35282"/>
                </a:lnTo>
                <a:lnTo>
                  <a:pt x="1746334" y="670364"/>
                </a:lnTo>
                <a:lnTo>
                  <a:pt x="582111" y="546876"/>
                </a:lnTo>
                <a:lnTo>
                  <a:pt x="0" y="0"/>
                </a:lnTo>
                <a:lnTo>
                  <a:pt x="52919" y="3528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47214" y="2893103"/>
            <a:ext cx="26967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-‘</a:t>
            </a:r>
            <a:r>
              <a:rPr lang="en-US" dirty="0" err="1" smtClean="0">
                <a:solidFill>
                  <a:srgbClr val="FF0000"/>
                </a:solidFill>
              </a:rPr>
              <a:t>Auroral</a:t>
            </a:r>
            <a:r>
              <a:rPr lang="en-US" dirty="0" smtClean="0">
                <a:solidFill>
                  <a:srgbClr val="FF0000"/>
                </a:solidFill>
              </a:rPr>
              <a:t> hiss’ emission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-Deep Plasma Cavity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-Electron beams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Looks like an </a:t>
            </a:r>
            <a:r>
              <a:rPr lang="en-US" dirty="0" err="1" smtClean="0">
                <a:solidFill>
                  <a:srgbClr val="FF0000"/>
                </a:solidFill>
              </a:rPr>
              <a:t>auroral</a:t>
            </a:r>
            <a:r>
              <a:rPr lang="en-US" dirty="0" smtClean="0">
                <a:solidFill>
                  <a:srgbClr val="FF0000"/>
                </a:solidFill>
              </a:rPr>
              <a:t> plasma cavity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498" y="3262985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2600" y="3264537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53950" y="4146581"/>
            <a:ext cx="3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61052" y="4148133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361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15200" y="32766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180556" y="1109609"/>
            <a:ext cx="4576650" cy="2853451"/>
            <a:chOff x="2180556" y="1109609"/>
            <a:chExt cx="4576650" cy="285345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0734" t="15746" r="11387" b="52350"/>
            <a:stretch/>
          </p:blipFill>
          <p:spPr bwMode="auto">
            <a:xfrm>
              <a:off x="2180556" y="1109609"/>
              <a:ext cx="4576650" cy="2018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3616147" y="2505044"/>
              <a:ext cx="1199502" cy="529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678997">
              <a:off x="3568709" y="3191304"/>
              <a:ext cx="792889" cy="771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62979" y="3276600"/>
              <a:ext cx="440993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03972" y="1464216"/>
              <a:ext cx="1746334" cy="7232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9612" y="1570063"/>
              <a:ext cx="386037" cy="35282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00295" y="2222785"/>
              <a:ext cx="386037" cy="35282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23913" y="2194443"/>
            <a:ext cx="1589436" cy="933508"/>
            <a:chOff x="3359193" y="2194528"/>
            <a:chExt cx="1259424" cy="76919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Freeform 13"/>
            <p:cNvSpPr/>
            <p:nvPr/>
          </p:nvSpPr>
          <p:spPr>
            <a:xfrm>
              <a:off x="3359193" y="2194528"/>
              <a:ext cx="1259424" cy="769192"/>
            </a:xfrm>
            <a:custGeom>
              <a:avLst/>
              <a:gdLst>
                <a:gd name="connsiteX0" fmla="*/ 1244779 w 1259424"/>
                <a:gd name="connsiteY0" fmla="*/ 716263 h 769192"/>
                <a:gd name="connsiteX1" fmla="*/ 1121301 w 1259424"/>
                <a:gd name="connsiteY1" fmla="*/ 363440 h 769192"/>
                <a:gd name="connsiteX2" fmla="*/ 874344 w 1259424"/>
                <a:gd name="connsiteY2" fmla="*/ 169387 h 769192"/>
                <a:gd name="connsiteX3" fmla="*/ 398072 w 1259424"/>
                <a:gd name="connsiteY3" fmla="*/ 45899 h 769192"/>
                <a:gd name="connsiteX4" fmla="*/ 45277 w 1259424"/>
                <a:gd name="connsiteY4" fmla="*/ 10617 h 769192"/>
                <a:gd name="connsiteX5" fmla="*/ 27637 w 1259424"/>
                <a:gd name="connsiteY5" fmla="*/ 222311 h 769192"/>
                <a:gd name="connsiteX6" fmla="*/ 256954 w 1259424"/>
                <a:gd name="connsiteY6" fmla="*/ 310516 h 769192"/>
                <a:gd name="connsiteX7" fmla="*/ 592109 w 1259424"/>
                <a:gd name="connsiteY7" fmla="*/ 398722 h 769192"/>
                <a:gd name="connsiteX8" fmla="*/ 733227 w 1259424"/>
                <a:gd name="connsiteY8" fmla="*/ 592775 h 769192"/>
                <a:gd name="connsiteX9" fmla="*/ 786146 w 1259424"/>
                <a:gd name="connsiteY9" fmla="*/ 751545 h 769192"/>
                <a:gd name="connsiteX10" fmla="*/ 1244779 w 1259424"/>
                <a:gd name="connsiteY10" fmla="*/ 716263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9424" h="769192">
                  <a:moveTo>
                    <a:pt x="1244779" y="716263"/>
                  </a:moveTo>
                  <a:cubicBezTo>
                    <a:pt x="1300638" y="651579"/>
                    <a:pt x="1183040" y="454586"/>
                    <a:pt x="1121301" y="363440"/>
                  </a:cubicBezTo>
                  <a:cubicBezTo>
                    <a:pt x="1059562" y="272294"/>
                    <a:pt x="994882" y="222310"/>
                    <a:pt x="874344" y="169387"/>
                  </a:cubicBezTo>
                  <a:cubicBezTo>
                    <a:pt x="753806" y="116464"/>
                    <a:pt x="536250" y="72361"/>
                    <a:pt x="398072" y="45899"/>
                  </a:cubicBezTo>
                  <a:cubicBezTo>
                    <a:pt x="259894" y="19437"/>
                    <a:pt x="107016" y="-18785"/>
                    <a:pt x="45277" y="10617"/>
                  </a:cubicBezTo>
                  <a:cubicBezTo>
                    <a:pt x="-16462" y="40019"/>
                    <a:pt x="-7642" y="172328"/>
                    <a:pt x="27637" y="222311"/>
                  </a:cubicBezTo>
                  <a:cubicBezTo>
                    <a:pt x="62916" y="272294"/>
                    <a:pt x="162875" y="281114"/>
                    <a:pt x="256954" y="310516"/>
                  </a:cubicBezTo>
                  <a:cubicBezTo>
                    <a:pt x="351033" y="339918"/>
                    <a:pt x="512730" y="351679"/>
                    <a:pt x="592109" y="398722"/>
                  </a:cubicBezTo>
                  <a:cubicBezTo>
                    <a:pt x="671488" y="445765"/>
                    <a:pt x="700887" y="533971"/>
                    <a:pt x="733227" y="592775"/>
                  </a:cubicBezTo>
                  <a:cubicBezTo>
                    <a:pt x="765566" y="651579"/>
                    <a:pt x="697948" y="725083"/>
                    <a:pt x="786146" y="751545"/>
                  </a:cubicBezTo>
                  <a:cubicBezTo>
                    <a:pt x="874344" y="778007"/>
                    <a:pt x="1188920" y="780947"/>
                    <a:pt x="1244779" y="71626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027360" y="2451106"/>
              <a:ext cx="481615" cy="442724"/>
            </a:xfrm>
            <a:custGeom>
              <a:avLst/>
              <a:gdLst>
                <a:gd name="connsiteX0" fmla="*/ 423353 w 481615"/>
                <a:gd name="connsiteY0" fmla="*/ 306146 h 442724"/>
                <a:gd name="connsiteX1" fmla="*/ 123478 w 481615"/>
                <a:gd name="connsiteY1" fmla="*/ 23888 h 442724"/>
                <a:gd name="connsiteX2" fmla="*/ 0 w 481615"/>
                <a:gd name="connsiteY2" fmla="*/ 41529 h 442724"/>
                <a:gd name="connsiteX3" fmla="*/ 123478 w 481615"/>
                <a:gd name="connsiteY3" fmla="*/ 253223 h 442724"/>
                <a:gd name="connsiteX4" fmla="*/ 176397 w 481615"/>
                <a:gd name="connsiteY4" fmla="*/ 429635 h 442724"/>
                <a:gd name="connsiteX5" fmla="*/ 458633 w 481615"/>
                <a:gd name="connsiteY5" fmla="*/ 411993 h 442724"/>
                <a:gd name="connsiteX6" fmla="*/ 423353 w 481615"/>
                <a:gd name="connsiteY6" fmla="*/ 306146 h 4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615" h="442724">
                  <a:moveTo>
                    <a:pt x="423353" y="306146"/>
                  </a:moveTo>
                  <a:cubicBezTo>
                    <a:pt x="367494" y="241462"/>
                    <a:pt x="194037" y="67991"/>
                    <a:pt x="123478" y="23888"/>
                  </a:cubicBezTo>
                  <a:cubicBezTo>
                    <a:pt x="52919" y="-20215"/>
                    <a:pt x="0" y="3307"/>
                    <a:pt x="0" y="41529"/>
                  </a:cubicBezTo>
                  <a:cubicBezTo>
                    <a:pt x="0" y="79751"/>
                    <a:pt x="94078" y="188539"/>
                    <a:pt x="123478" y="253223"/>
                  </a:cubicBezTo>
                  <a:cubicBezTo>
                    <a:pt x="152877" y="317907"/>
                    <a:pt x="120538" y="403173"/>
                    <a:pt x="176397" y="429635"/>
                  </a:cubicBezTo>
                  <a:cubicBezTo>
                    <a:pt x="232256" y="456097"/>
                    <a:pt x="414534" y="438455"/>
                    <a:pt x="458633" y="411993"/>
                  </a:cubicBezTo>
                  <a:cubicBezTo>
                    <a:pt x="502732" y="385531"/>
                    <a:pt x="479212" y="370830"/>
                    <a:pt x="423353" y="306146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437608" y="3335913"/>
            <a:ext cx="740869" cy="49097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946558">
            <a:off x="3043526" y="3725071"/>
            <a:ext cx="169927" cy="141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42" idx="0"/>
          </p:cNvCxnSpPr>
          <p:nvPr/>
        </p:nvCxnSpPr>
        <p:spPr>
          <a:xfrm flipH="1">
            <a:off x="4476837" y="2372169"/>
            <a:ext cx="868005" cy="417228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2144059" y="3103698"/>
            <a:ext cx="5171142" cy="1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61655" y="2789397"/>
            <a:ext cx="303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4328699" y="2789397"/>
            <a:ext cx="296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0695" y="1464216"/>
            <a:ext cx="699600" cy="29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70947" y="5050516"/>
            <a:ext cx="699600" cy="291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21147" y="605639"/>
            <a:ext cx="699600" cy="50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914109" y="4931596"/>
            <a:ext cx="855958" cy="739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0556" y="837923"/>
            <a:ext cx="146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Cassini Trajectory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774979" y="3094899"/>
            <a:ext cx="297550" cy="1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16056" y="3097270"/>
            <a:ext cx="375478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159177" y="3816935"/>
            <a:ext cx="79284" cy="77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173818" y="2309746"/>
            <a:ext cx="87151" cy="857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3147814" y="2276113"/>
            <a:ext cx="109353" cy="149782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585908" y="3271115"/>
            <a:ext cx="69117" cy="604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661853" y="5342450"/>
            <a:ext cx="1442373" cy="16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 rotWithShape="1">
          <a:blip r:embed="rId4" cstate="print"/>
          <a:srcRect b="51608"/>
          <a:stretch/>
        </p:blipFill>
        <p:spPr bwMode="auto">
          <a:xfrm>
            <a:off x="2186937" y="3702945"/>
            <a:ext cx="369988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61853" y="2789397"/>
            <a:ext cx="1881947" cy="546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01140" y="2425895"/>
            <a:ext cx="1881947" cy="546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794000" y="2569882"/>
            <a:ext cx="627529" cy="433294"/>
          </a:xfrm>
          <a:custGeom>
            <a:avLst/>
            <a:gdLst>
              <a:gd name="connsiteX0" fmla="*/ 0 w 627529"/>
              <a:gd name="connsiteY0" fmla="*/ 0 h 433294"/>
              <a:gd name="connsiteX1" fmla="*/ 433294 w 627529"/>
              <a:gd name="connsiteY1" fmla="*/ 59765 h 433294"/>
              <a:gd name="connsiteX2" fmla="*/ 627529 w 627529"/>
              <a:gd name="connsiteY2" fmla="*/ 298824 h 433294"/>
              <a:gd name="connsiteX3" fmla="*/ 627529 w 627529"/>
              <a:gd name="connsiteY3" fmla="*/ 298824 h 433294"/>
              <a:gd name="connsiteX4" fmla="*/ 612588 w 627529"/>
              <a:gd name="connsiteY4" fmla="*/ 433294 h 433294"/>
              <a:gd name="connsiteX5" fmla="*/ 89647 w 627529"/>
              <a:gd name="connsiteY5" fmla="*/ 343647 h 433294"/>
              <a:gd name="connsiteX6" fmla="*/ 0 w 627529"/>
              <a:gd name="connsiteY6" fmla="*/ 0 h 4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529" h="433294">
                <a:moveTo>
                  <a:pt x="0" y="0"/>
                </a:moveTo>
                <a:lnTo>
                  <a:pt x="433294" y="59765"/>
                </a:lnTo>
                <a:lnTo>
                  <a:pt x="627529" y="298824"/>
                </a:lnTo>
                <a:lnTo>
                  <a:pt x="627529" y="298824"/>
                </a:lnTo>
                <a:lnTo>
                  <a:pt x="612588" y="433294"/>
                </a:lnTo>
                <a:lnTo>
                  <a:pt x="89647" y="3436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443320" y="4095955"/>
            <a:ext cx="27006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Voyager Era </a:t>
            </a:r>
          </a:p>
          <a:p>
            <a:r>
              <a:rPr lang="en-US" dirty="0" smtClean="0"/>
              <a:t>Wilson and Waite, 1989</a:t>
            </a:r>
          </a:p>
          <a:p>
            <a:endParaRPr lang="en-US" dirty="0"/>
          </a:p>
          <a:p>
            <a:r>
              <a:rPr lang="en-US" dirty="0" smtClean="0"/>
              <a:t>Impact ionization O+, W+ plasma with density </a:t>
            </a:r>
            <a:r>
              <a:rPr lang="en-US" dirty="0"/>
              <a:t>&gt;</a:t>
            </a:r>
            <a:r>
              <a:rPr lang="en-US" dirty="0" smtClean="0"/>
              <a:t> 30/cm</a:t>
            </a:r>
            <a:r>
              <a:rPr lang="en-US" baseline="30000" dirty="0" smtClean="0"/>
              <a:t>3</a:t>
            </a:r>
          </a:p>
          <a:p>
            <a:endParaRPr lang="en-US" baseline="30000" dirty="0"/>
          </a:p>
          <a:p>
            <a:r>
              <a:rPr lang="en-US" dirty="0" smtClean="0"/>
              <a:t>Voyager did not fly over rings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6482976" y="260527"/>
            <a:ext cx="2466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Cassini Era </a:t>
            </a:r>
          </a:p>
          <a:p>
            <a:endParaRPr lang="en-US" dirty="0"/>
          </a:p>
          <a:p>
            <a:r>
              <a:rPr lang="en-US" dirty="0" smtClean="0"/>
              <a:t>Evacuated, near-empty plasma on ring-connecting field lines</a:t>
            </a:r>
          </a:p>
          <a:p>
            <a:endParaRPr lang="en-US" dirty="0" smtClean="0"/>
          </a:p>
          <a:p>
            <a:r>
              <a:rPr lang="en-US" dirty="0" smtClean="0"/>
              <a:t>Cassini flew over rings and passed by on ring connected magnetic field lines 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44842" y="2076824"/>
            <a:ext cx="108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0.04/cm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00695" y="1207255"/>
            <a:ext cx="1190839" cy="1068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61655" y="837923"/>
            <a:ext cx="111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0.1-1/cm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9" name="TextBox 48"/>
          <p:cNvSpPr txBox="1"/>
          <p:nvPr/>
        </p:nvSpPr>
        <p:spPr>
          <a:xfrm>
            <a:off x="4883465" y="6105569"/>
            <a:ext cx="103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30/cm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4476837" y="5342450"/>
            <a:ext cx="588206" cy="763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3787" y="6488668"/>
            <a:ext cx="861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Impactors</a:t>
            </a:r>
            <a:r>
              <a:rPr lang="en-US" dirty="0" smtClean="0"/>
              <a:t> might not be as vigorous in ring erosion &amp; impact plasma creation as envisioned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7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Inner Edge of the Solid Ring Current System: The D-ring? 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1665528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Ring-Plasma Cavity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48965" y="1973801"/>
            <a:ext cx="674869" cy="868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92359" y="5488838"/>
            <a:ext cx="217848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current generator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2515" y="3369461"/>
            <a:ext cx="755090" cy="776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433039" y="2363915"/>
            <a:ext cx="1746334" cy="670364"/>
          </a:xfrm>
          <a:custGeom>
            <a:avLst/>
            <a:gdLst>
              <a:gd name="connsiteX0" fmla="*/ 52919 w 1746334"/>
              <a:gd name="connsiteY0" fmla="*/ 35282 h 670364"/>
              <a:gd name="connsiteX1" fmla="*/ 1675775 w 1746334"/>
              <a:gd name="connsiteY1" fmla="*/ 35282 h 670364"/>
              <a:gd name="connsiteX2" fmla="*/ 1746334 w 1746334"/>
              <a:gd name="connsiteY2" fmla="*/ 670364 h 670364"/>
              <a:gd name="connsiteX3" fmla="*/ 582111 w 1746334"/>
              <a:gd name="connsiteY3" fmla="*/ 546876 h 670364"/>
              <a:gd name="connsiteX4" fmla="*/ 0 w 1746334"/>
              <a:gd name="connsiteY4" fmla="*/ 0 h 670364"/>
              <a:gd name="connsiteX5" fmla="*/ 52919 w 1746334"/>
              <a:gd name="connsiteY5" fmla="*/ 35282 h 6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334" h="670364">
                <a:moveTo>
                  <a:pt x="52919" y="35282"/>
                </a:moveTo>
                <a:lnTo>
                  <a:pt x="1675775" y="35282"/>
                </a:lnTo>
                <a:lnTo>
                  <a:pt x="1746334" y="670364"/>
                </a:lnTo>
                <a:lnTo>
                  <a:pt x="582111" y="546876"/>
                </a:lnTo>
                <a:lnTo>
                  <a:pt x="0" y="0"/>
                </a:lnTo>
                <a:lnTo>
                  <a:pt x="52919" y="3528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20801" y="3369461"/>
            <a:ext cx="503599" cy="10047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2247" y="1396018"/>
            <a:ext cx="2471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complex region: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Evidence for drag and parallel currents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8056" y="2303447"/>
            <a:ext cx="632745" cy="10055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50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6306"/>
            <a:ext cx="9144000" cy="55897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D-ring Langmuir Probe Observations [</a:t>
            </a:r>
            <a:r>
              <a:rPr lang="en-US" dirty="0" err="1" smtClean="0"/>
              <a:t>Wahlund</a:t>
            </a:r>
            <a:r>
              <a:rPr lang="en-US" dirty="0" smtClean="0"/>
              <a:t> et al., 2018]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84615" y="3927231"/>
            <a:ext cx="2059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-</a:t>
            </a:r>
            <a:r>
              <a:rPr lang="en-US" dirty="0" err="1" smtClean="0">
                <a:latin typeface="Calibri"/>
                <a:cs typeface="Calibri"/>
              </a:rPr>
              <a:t>en</a:t>
            </a:r>
            <a:r>
              <a:rPr lang="en-US" baseline="-25000" dirty="0" err="1" smtClean="0"/>
              <a:t>e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dirty="0" err="1" smtClean="0">
                <a:latin typeface="Calibri"/>
                <a:cs typeface="Calibri"/>
              </a:rPr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+ </a:t>
            </a:r>
            <a:r>
              <a:rPr lang="en-US" dirty="0" err="1" smtClean="0">
                <a:latin typeface="Calibri"/>
                <a:cs typeface="Calibri"/>
              </a:rPr>
              <a:t>n</a:t>
            </a:r>
            <a:r>
              <a:rPr lang="en-US" baseline="-25000" dirty="0" err="1" smtClean="0">
                <a:latin typeface="Calibri"/>
                <a:cs typeface="Calibri"/>
              </a:rPr>
              <a:t>d</a:t>
            </a:r>
            <a:r>
              <a:rPr lang="en-US" dirty="0" err="1" smtClean="0">
                <a:latin typeface="Calibri"/>
                <a:cs typeface="Calibri"/>
              </a:rPr>
              <a:t>q</a:t>
            </a:r>
            <a:r>
              <a:rPr lang="en-US" baseline="-25000" dirty="0" err="1" smtClean="0"/>
              <a:t>d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2539" y="4650154"/>
            <a:ext cx="149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 smtClean="0"/>
              <a:t> </a:t>
            </a:r>
            <a:r>
              <a:rPr lang="en-US" dirty="0" err="1">
                <a:cs typeface="Calibri"/>
              </a:rPr>
              <a:t>n</a:t>
            </a:r>
            <a:r>
              <a:rPr lang="en-US" baseline="-25000" dirty="0" err="1">
                <a:cs typeface="Calibri"/>
              </a:rPr>
              <a:t>d</a:t>
            </a:r>
            <a:r>
              <a:rPr lang="en-US" dirty="0" err="1">
                <a:cs typeface="Calibri"/>
              </a:rPr>
              <a:t>q</a:t>
            </a:r>
            <a:r>
              <a:rPr lang="en-US" baseline="-25000" dirty="0" err="1"/>
              <a:t>d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d</a:t>
            </a:r>
            <a:r>
              <a:rPr lang="en-US" dirty="0" smtClean="0"/>
              <a:t> =  </a:t>
            </a:r>
            <a:r>
              <a:rPr lang="en-US" dirty="0" err="1" smtClean="0">
                <a:cs typeface="Calibri"/>
              </a:rPr>
              <a:t>n</a:t>
            </a:r>
            <a:r>
              <a:rPr lang="en-US" baseline="-25000" dirty="0" err="1" smtClean="0"/>
              <a:t>i</a:t>
            </a:r>
            <a:r>
              <a:rPr lang="en-US" dirty="0" err="1" smtClean="0"/>
              <a:t>e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i</a:t>
            </a:r>
            <a:endParaRPr lang="en-US" b="1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734540" y="4768221"/>
            <a:ext cx="110783" cy="18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23154" y="5402385"/>
            <a:ext cx="281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electrostatic drag force:</a:t>
            </a:r>
          </a:p>
          <a:p>
            <a:r>
              <a:rPr lang="en-US" b="1" dirty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-25000" dirty="0" err="1" smtClean="0">
                <a:latin typeface="Calibri"/>
                <a:cs typeface="Calibri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/>
              <a:t>d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/>
              <a:t>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</a:t>
            </a:r>
            <a:r>
              <a:rPr lang="en-US" b="1" dirty="0" smtClean="0"/>
              <a:t> J </a:t>
            </a:r>
            <a:r>
              <a:rPr lang="en-US" dirty="0" smtClean="0"/>
              <a:t>x</a:t>
            </a:r>
            <a:r>
              <a:rPr lang="en-US" b="1" dirty="0" smtClean="0"/>
              <a:t> 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23154" y="6211669"/>
            <a:ext cx="339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of the In situ evidence for the </a:t>
            </a:r>
          </a:p>
          <a:p>
            <a:r>
              <a:rPr lang="en-US" dirty="0" err="1" smtClean="0"/>
              <a:t>Xin</a:t>
            </a:r>
            <a:r>
              <a:rPr lang="en-US" dirty="0" smtClean="0"/>
              <a:t> et al current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960"/>
          <a:stretch/>
        </p:blipFill>
        <p:spPr>
          <a:xfrm>
            <a:off x="0" y="1336924"/>
            <a:ext cx="9144000" cy="4996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694" y="6333456"/>
            <a:ext cx="91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= 1.19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024117" y="6333456"/>
            <a:ext cx="108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L =1.23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162128" y="69395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‘Saucers’ in the field lines connecting to the  D-ring (L ~ 1.2) [</a:t>
            </a:r>
            <a:r>
              <a:rPr lang="en-US" dirty="0" err="1" smtClean="0"/>
              <a:t>Sulaiman</a:t>
            </a:r>
            <a:r>
              <a:rPr lang="en-US" dirty="0" smtClean="0"/>
              <a:t> et al., 2018]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39974" y="606060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Upward electron beams</a:t>
            </a:r>
          </a:p>
          <a:p>
            <a:r>
              <a:rPr lang="en-US" dirty="0" smtClean="0"/>
              <a:t>Downward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8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Solid Ring Current System: </a:t>
            </a:r>
            <a:br>
              <a:rPr lang="en-US" dirty="0" smtClean="0"/>
            </a:br>
            <a:r>
              <a:rPr lang="en-US" dirty="0" smtClean="0"/>
              <a:t>New Context for Spokes dynamics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19000"/>
          </a:blip>
          <a:srcRect/>
          <a:stretch>
            <a:fillRect/>
          </a:stretch>
        </p:blipFill>
        <p:spPr bwMode="auto">
          <a:xfrm>
            <a:off x="2481238" y="3327538"/>
            <a:ext cx="3352800" cy="25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70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274638"/>
            <a:ext cx="8978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Self-Induced Spoke </a:t>
            </a:r>
            <a:r>
              <a:rPr lang="en-US" dirty="0"/>
              <a:t>T</a:t>
            </a:r>
            <a:r>
              <a:rPr lang="en-US" dirty="0" smtClean="0"/>
              <a:t>ransport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Goertz</a:t>
            </a:r>
            <a:r>
              <a:rPr lang="en-US" dirty="0" smtClean="0"/>
              <a:t> and </a:t>
            </a:r>
            <a:r>
              <a:rPr lang="en-US" dirty="0" err="1" smtClean="0"/>
              <a:t>Morfill</a:t>
            </a:r>
            <a:r>
              <a:rPr lang="en-US" dirty="0" smtClean="0"/>
              <a:t> 1983]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600200"/>
            <a:ext cx="39624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Impact raises a dense dusty plasma cloud </a:t>
            </a:r>
          </a:p>
          <a:p>
            <a:r>
              <a:rPr lang="en-US" dirty="0" smtClean="0"/>
              <a:t>Get gradient in pickup, creating azimuthal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endParaRPr lang="en-US" baseline="-25000" dirty="0" smtClean="0">
              <a:latin typeface="Symbol" charset="2"/>
              <a:cs typeface="Symbol" charset="2"/>
            </a:endParaRPr>
          </a:p>
          <a:p>
            <a:r>
              <a:rPr lang="en-US" dirty="0" smtClean="0"/>
              <a:t>Create radial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r</a:t>
            </a:r>
            <a:r>
              <a:rPr lang="en-US" dirty="0" smtClean="0"/>
              <a:t> =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x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r>
              <a:rPr lang="en-US" dirty="0" smtClean="0"/>
              <a:t> for the plasma cloud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676400"/>
            <a:ext cx="5016500" cy="3396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876799"/>
            <a:ext cx="3505200" cy="995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715000"/>
            <a:ext cx="3378200" cy="96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370" y="6230034"/>
            <a:ext cx="517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transport process is itself transient and self-induced (i.e., originates with the impact event)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1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Xin</a:t>
            </a:r>
            <a:r>
              <a:rPr lang="en-US" dirty="0" smtClean="0"/>
              <a:t> et al 2006 Solid Ring Current System and Spokes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19000"/>
          </a:blip>
          <a:srcRect/>
          <a:stretch>
            <a:fillRect/>
          </a:stretch>
        </p:blipFill>
        <p:spPr bwMode="auto">
          <a:xfrm>
            <a:off x="4707467" y="2308344"/>
            <a:ext cx="3352800" cy="25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33" y="2308344"/>
            <a:ext cx="3795889" cy="228024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8025" y="5380672"/>
            <a:ext cx="796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Spokes are aligned radially, and move radially</a:t>
            </a:r>
            <a:r>
              <a:rPr lang="mr-IN" dirty="0" smtClean="0"/>
              <a:t>…</a:t>
            </a:r>
            <a:r>
              <a:rPr lang="en-US" dirty="0" smtClean="0"/>
              <a:t>if they consist of  small grain, they would move under the influence of </a:t>
            </a:r>
            <a:r>
              <a:rPr lang="en-US" dirty="0"/>
              <a:t>t</a:t>
            </a:r>
            <a:r>
              <a:rPr lang="en-US" dirty="0" smtClean="0"/>
              <a:t>he environmental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already in place</a:t>
            </a:r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ome triggering event  lifts and charges the dust, but they move under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729015"/>
            <a:ext cx="736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there is already a radial E present via the Solid Ring Current System, might not need the more complex, transient, self-induced 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x B system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97553" y="3825094"/>
            <a:ext cx="282198" cy="410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593679" y="3255903"/>
            <a:ext cx="256721" cy="3782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40250" y="338650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8864" y="3908240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9616" y="6488668"/>
            <a:ext cx="473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Submicron dust is a ‘poor man’s E-field detector’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5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9" y="263606"/>
            <a:ext cx="4529667" cy="3872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27" y="2963333"/>
            <a:ext cx="4046089" cy="3555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2335" y="931333"/>
            <a:ext cx="417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Mitchell et al. 2013: The behavior of spokes in Saturn’s B-ring</a:t>
            </a:r>
          </a:p>
          <a:p>
            <a:endParaRPr lang="en-US" dirty="0"/>
          </a:p>
          <a:p>
            <a:r>
              <a:rPr lang="en-US" dirty="0" smtClean="0"/>
              <a:t>Aug 2008 </a:t>
            </a:r>
            <a:r>
              <a:rPr lang="mr-IN" dirty="0" smtClean="0"/>
              <a:t>–</a:t>
            </a:r>
            <a:r>
              <a:rPr lang="en-US" dirty="0" smtClean="0"/>
              <a:t> 8 consecutive images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4281563"/>
            <a:ext cx="33551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easier to believe that there is an existing radial E-field from the Solid Ring Current System than an impact self-induced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j-lt"/>
                <a:cs typeface="Symbol" charset="2"/>
              </a:rPr>
              <a:t>process</a:t>
            </a:r>
            <a:endParaRPr lang="en-US" dirty="0" smtClean="0">
              <a:latin typeface="+mj-lt"/>
            </a:endParaRPr>
          </a:p>
          <a:p>
            <a:endParaRPr lang="en-US" dirty="0"/>
          </a:p>
          <a:p>
            <a:r>
              <a:rPr lang="en-US" dirty="0" smtClean="0"/>
              <a:t>Charged submicron grains move radially under </a:t>
            </a:r>
          </a:p>
          <a:p>
            <a:r>
              <a:rPr lang="en-US" dirty="0" smtClean="0"/>
              <a:t>F = q(E  + </a:t>
            </a:r>
            <a:r>
              <a:rPr lang="en-US" dirty="0" err="1" smtClean="0"/>
              <a:t>vB</a:t>
            </a:r>
            <a:r>
              <a:rPr lang="en-US" dirty="0" smtClean="0"/>
              <a:t>), with E &gt;&gt; </a:t>
            </a:r>
            <a:r>
              <a:rPr lang="en-US" dirty="0" err="1" smtClean="0"/>
              <a:t>vB</a:t>
            </a:r>
            <a:r>
              <a:rPr lang="en-US" dirty="0" smtClean="0"/>
              <a:t> </a:t>
            </a:r>
          </a:p>
          <a:p>
            <a:r>
              <a:rPr lang="en-US" dirty="0"/>
              <a:t>w</a:t>
            </a:r>
            <a:r>
              <a:rPr lang="en-US" dirty="0" smtClean="0"/>
              <a:t>ith E being that from the  SRCS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16652" y="3118556"/>
            <a:ext cx="1" cy="536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26215" y="2370667"/>
            <a:ext cx="0" cy="479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0764" y="2363168"/>
            <a:ext cx="297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8141" y="6488668"/>
            <a:ext cx="424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Spokes might be a visual manifestation of 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33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477000" y="228600"/>
            <a:ext cx="168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Grun</a:t>
            </a:r>
            <a:r>
              <a:rPr lang="en-US" dirty="0" smtClean="0"/>
              <a:t> et </a:t>
            </a:r>
          </a:p>
          <a:p>
            <a:r>
              <a:rPr lang="en-US" dirty="0" smtClean="0"/>
              <a:t>al, 1992</a:t>
            </a:r>
          </a:p>
          <a:p>
            <a:r>
              <a:rPr lang="en-US" dirty="0" smtClean="0"/>
              <a:t>V2 observations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1524000"/>
            <a:ext cx="3758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--------------------Spokes – Morning </a:t>
            </a:r>
            <a:r>
              <a:rPr lang="en-US" dirty="0" err="1" smtClean="0"/>
              <a:t>ansa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--------------------Spokes-Evening </a:t>
            </a:r>
            <a:r>
              <a:rPr lang="en-US" dirty="0" err="1" smtClean="0"/>
              <a:t>ansa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848600" y="3276600"/>
            <a:ext cx="9669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RPWS</a:t>
            </a:r>
          </a:p>
          <a:p>
            <a:r>
              <a:rPr lang="en-US" dirty="0" smtClean="0"/>
              <a:t>WB</a:t>
            </a:r>
          </a:p>
          <a:p>
            <a:endParaRPr lang="en-US" dirty="0"/>
          </a:p>
          <a:p>
            <a:r>
              <a:rPr lang="en-US" dirty="0" smtClean="0"/>
              <a:t>SOI pass</a:t>
            </a:r>
          </a:p>
          <a:p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114800" y="5410200"/>
            <a:ext cx="990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324600" y="3124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</a:t>
            </a:r>
            <a:r>
              <a:rPr lang="en-US" b="1" dirty="0" err="1" smtClean="0">
                <a:solidFill>
                  <a:schemeClr val="bg1"/>
                </a:solidFill>
              </a:rPr>
              <a:t>fp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t="25741" r="18336" b="7571"/>
          <a:stretch>
            <a:fillRect/>
          </a:stretch>
        </p:blipFill>
        <p:spPr bwMode="auto">
          <a:xfrm>
            <a:off x="2209800" y="2819400"/>
            <a:ext cx="570153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3733800" y="838200"/>
            <a:ext cx="7620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495800" y="0"/>
            <a:ext cx="1524000" cy="6172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096000" y="381000"/>
            <a:ext cx="76200" cy="586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019800" y="327660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 </a:t>
            </a:r>
            <a:r>
              <a:rPr lang="en-US" b="1" dirty="0" err="1" smtClean="0">
                <a:solidFill>
                  <a:schemeClr val="bg1"/>
                </a:solidFill>
              </a:rPr>
              <a:t>fpe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10200" y="4572000"/>
            <a:ext cx="112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-0.04/cm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81400" y="3124200"/>
            <a:ext cx="117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0.5/cm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- &gt;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7400" y="3657600"/>
            <a:ext cx="1730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Ring Plasma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Cavity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14600" y="2667000"/>
            <a:ext cx="304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553200" y="2819400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Cassini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Division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96000" y="297180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|----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2971800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en-US" b="1" dirty="0" smtClean="0">
                <a:solidFill>
                  <a:schemeClr val="bg1"/>
                </a:solidFill>
                <a:sym typeface="Wingdings" pitchFamily="2" charset="2"/>
              </a:rPr>
              <a:t>- &gt;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1" y="152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Spokes locations co-aligned </a:t>
            </a:r>
          </a:p>
          <a:p>
            <a:r>
              <a:rPr lang="en-US" b="1" dirty="0" smtClean="0"/>
              <a:t>w/</a:t>
            </a:r>
            <a:r>
              <a:rPr lang="en-US" b="1" dirty="0"/>
              <a:t> </a:t>
            </a:r>
            <a:r>
              <a:rPr lang="en-US" b="1" dirty="0" smtClean="0"/>
              <a:t>the ring plasma </a:t>
            </a:r>
          </a:p>
          <a:p>
            <a:r>
              <a:rPr lang="en-US" b="1" dirty="0" smtClean="0"/>
              <a:t>evacuation  (cavity) region</a:t>
            </a:r>
          </a:p>
        </p:txBody>
      </p:sp>
      <p:sp>
        <p:nvSpPr>
          <p:cNvPr id="24" name="Freeform 23"/>
          <p:cNvSpPr/>
          <p:nvPr/>
        </p:nvSpPr>
        <p:spPr>
          <a:xfrm>
            <a:off x="4249615" y="2823308"/>
            <a:ext cx="1846385" cy="1976641"/>
          </a:xfrm>
          <a:custGeom>
            <a:avLst/>
            <a:gdLst>
              <a:gd name="connsiteX0" fmla="*/ 1846385 w 1846385"/>
              <a:gd name="connsiteY0" fmla="*/ 29307 h 1976641"/>
              <a:gd name="connsiteX1" fmla="*/ 1778000 w 1846385"/>
              <a:gd name="connsiteY1" fmla="*/ 752230 h 1976641"/>
              <a:gd name="connsiteX2" fmla="*/ 1621693 w 1846385"/>
              <a:gd name="connsiteY2" fmla="*/ 937846 h 1976641"/>
              <a:gd name="connsiteX3" fmla="*/ 1514231 w 1846385"/>
              <a:gd name="connsiteY3" fmla="*/ 1016000 h 1976641"/>
              <a:gd name="connsiteX4" fmla="*/ 1348154 w 1846385"/>
              <a:gd name="connsiteY4" fmla="*/ 1738923 h 1976641"/>
              <a:gd name="connsiteX5" fmla="*/ 1221154 w 1846385"/>
              <a:gd name="connsiteY5" fmla="*/ 1905000 h 1976641"/>
              <a:gd name="connsiteX6" fmla="*/ 1162539 w 1846385"/>
              <a:gd name="connsiteY6" fmla="*/ 1953846 h 1976641"/>
              <a:gd name="connsiteX7" fmla="*/ 996462 w 1846385"/>
              <a:gd name="connsiteY7" fmla="*/ 1768230 h 1976641"/>
              <a:gd name="connsiteX8" fmla="*/ 879231 w 1846385"/>
              <a:gd name="connsiteY8" fmla="*/ 1221154 h 1976641"/>
              <a:gd name="connsiteX9" fmla="*/ 820616 w 1846385"/>
              <a:gd name="connsiteY9" fmla="*/ 1172307 h 1976641"/>
              <a:gd name="connsiteX10" fmla="*/ 752231 w 1846385"/>
              <a:gd name="connsiteY10" fmla="*/ 1182077 h 1976641"/>
              <a:gd name="connsiteX11" fmla="*/ 742462 w 1846385"/>
              <a:gd name="connsiteY11" fmla="*/ 1260230 h 1976641"/>
              <a:gd name="connsiteX12" fmla="*/ 674077 w 1846385"/>
              <a:gd name="connsiteY12" fmla="*/ 1211384 h 1976641"/>
              <a:gd name="connsiteX13" fmla="*/ 527539 w 1846385"/>
              <a:gd name="connsiteY13" fmla="*/ 742461 h 1976641"/>
              <a:gd name="connsiteX14" fmla="*/ 459154 w 1846385"/>
              <a:gd name="connsiteY14" fmla="*/ 547077 h 1976641"/>
              <a:gd name="connsiteX15" fmla="*/ 341923 w 1846385"/>
              <a:gd name="connsiteY15" fmla="*/ 517769 h 1976641"/>
              <a:gd name="connsiteX16" fmla="*/ 0 w 1846385"/>
              <a:gd name="connsiteY16" fmla="*/ 0 h 197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6385" h="1976641">
                <a:moveTo>
                  <a:pt x="1846385" y="29307"/>
                </a:moveTo>
                <a:cubicBezTo>
                  <a:pt x="1830917" y="315057"/>
                  <a:pt x="1815449" y="600807"/>
                  <a:pt x="1778000" y="752230"/>
                </a:cubicBezTo>
                <a:cubicBezTo>
                  <a:pt x="1740551" y="903653"/>
                  <a:pt x="1665654" y="893884"/>
                  <a:pt x="1621693" y="937846"/>
                </a:cubicBezTo>
                <a:cubicBezTo>
                  <a:pt x="1577732" y="981808"/>
                  <a:pt x="1559821" y="882487"/>
                  <a:pt x="1514231" y="1016000"/>
                </a:cubicBezTo>
                <a:cubicBezTo>
                  <a:pt x="1468641" y="1149513"/>
                  <a:pt x="1397000" y="1590756"/>
                  <a:pt x="1348154" y="1738923"/>
                </a:cubicBezTo>
                <a:cubicBezTo>
                  <a:pt x="1299308" y="1887090"/>
                  <a:pt x="1252090" y="1869180"/>
                  <a:pt x="1221154" y="1905000"/>
                </a:cubicBezTo>
                <a:cubicBezTo>
                  <a:pt x="1190218" y="1940820"/>
                  <a:pt x="1199988" y="1976641"/>
                  <a:pt x="1162539" y="1953846"/>
                </a:cubicBezTo>
                <a:cubicBezTo>
                  <a:pt x="1125090" y="1931051"/>
                  <a:pt x="1043680" y="1890345"/>
                  <a:pt x="996462" y="1768230"/>
                </a:cubicBezTo>
                <a:cubicBezTo>
                  <a:pt x="949244" y="1646115"/>
                  <a:pt x="908539" y="1320475"/>
                  <a:pt x="879231" y="1221154"/>
                </a:cubicBezTo>
                <a:cubicBezTo>
                  <a:pt x="849923" y="1121834"/>
                  <a:pt x="841783" y="1178820"/>
                  <a:pt x="820616" y="1172307"/>
                </a:cubicBezTo>
                <a:cubicBezTo>
                  <a:pt x="799449" y="1165794"/>
                  <a:pt x="765257" y="1167423"/>
                  <a:pt x="752231" y="1182077"/>
                </a:cubicBezTo>
                <a:cubicBezTo>
                  <a:pt x="739205" y="1196731"/>
                  <a:pt x="755488" y="1255346"/>
                  <a:pt x="742462" y="1260230"/>
                </a:cubicBezTo>
                <a:cubicBezTo>
                  <a:pt x="729436" y="1265114"/>
                  <a:pt x="709898" y="1297679"/>
                  <a:pt x="674077" y="1211384"/>
                </a:cubicBezTo>
                <a:cubicBezTo>
                  <a:pt x="638257" y="1125089"/>
                  <a:pt x="563359" y="853179"/>
                  <a:pt x="527539" y="742461"/>
                </a:cubicBezTo>
                <a:cubicBezTo>
                  <a:pt x="491719" y="631743"/>
                  <a:pt x="490090" y="584526"/>
                  <a:pt x="459154" y="547077"/>
                </a:cubicBezTo>
                <a:cubicBezTo>
                  <a:pt x="428218" y="509628"/>
                  <a:pt x="418449" y="608949"/>
                  <a:pt x="341923" y="517769"/>
                </a:cubicBezTo>
                <a:cubicBezTo>
                  <a:pt x="265397" y="426590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8797" y="4488597"/>
            <a:ext cx="237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Spokes, The Ring Plasma Cavity and the SRCS are likely interconnected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0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381000"/>
            <a:ext cx="41910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Cassini SOI</a:t>
            </a:r>
            <a:br>
              <a:rPr lang="en-US" dirty="0" smtClean="0"/>
            </a:br>
            <a:r>
              <a:rPr lang="en-US" dirty="0" smtClean="0"/>
              <a:t>July 1 2004</a:t>
            </a:r>
            <a:br>
              <a:rPr lang="en-US" dirty="0" smtClean="0"/>
            </a:br>
            <a:r>
              <a:rPr lang="en-US" dirty="0" smtClean="0"/>
              <a:t>Ring tilt: ~-26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0"/>
            <a:ext cx="457123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172200"/>
            <a:ext cx="1686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</a:t>
            </a:r>
            <a:r>
              <a:rPr lang="en-US" sz="1400" dirty="0" err="1" smtClean="0"/>
              <a:t>Xin</a:t>
            </a:r>
            <a:r>
              <a:rPr lang="en-US" sz="1400" dirty="0" smtClean="0"/>
              <a:t> et al., 2006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845" r="3845"/>
          <a:stretch>
            <a:fillRect/>
          </a:stretch>
        </p:blipFill>
        <p:spPr bwMode="auto">
          <a:xfrm>
            <a:off x="4594172" y="1676400"/>
            <a:ext cx="419330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810000" y="3810000"/>
            <a:ext cx="3352800" cy="6858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276600" y="2819400"/>
            <a:ext cx="457200" cy="7620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29000" y="3810000"/>
            <a:ext cx="3048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4572000"/>
            <a:ext cx="1566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Gurnett</a:t>
            </a:r>
            <a:r>
              <a:rPr lang="en-US" sz="1400" dirty="0" smtClean="0"/>
              <a:t> et al, 2005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89153" y="6129335"/>
            <a:ext cx="3697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-Steep density drop across A-B ring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Ring-Plasma Cavity in center of B-ring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391400" y="2514600"/>
            <a:ext cx="1447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91400" y="4648200"/>
            <a:ext cx="152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800" y="4114800"/>
            <a:ext cx="329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within 20000 km of cloud tops</a:t>
            </a:r>
          </a:p>
          <a:p>
            <a:r>
              <a:rPr lang="en-US" dirty="0" smtClean="0"/>
              <a:t>Over unlit surface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5638800"/>
            <a:ext cx="362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from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pe</a:t>
            </a:r>
            <a:r>
              <a:rPr lang="en-US" dirty="0" smtClean="0"/>
              <a:t>, &amp;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UH</a:t>
            </a:r>
            <a:r>
              <a:rPr lang="en-US" dirty="0" smtClean="0"/>
              <a:t>, consistent with LP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581400"/>
            <a:ext cx="106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Thrusters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172200" y="3352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54884" y="2173490"/>
            <a:ext cx="99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803444" y="438733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 cm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4280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815119"/>
              </p:ext>
            </p:extLst>
          </p:nvPr>
        </p:nvGraphicFramePr>
        <p:xfrm>
          <a:off x="890704" y="1145220"/>
          <a:ext cx="7224141" cy="4846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344"/>
                <a:gridCol w="3000750"/>
                <a:gridCol w="240804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Active</a:t>
                      </a:r>
                      <a:r>
                        <a:rPr lang="en-US" baseline="0" dirty="0" smtClean="0"/>
                        <a:t> Location at: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 Manifested</a:t>
                      </a:r>
                      <a:r>
                        <a:rPr lang="en-US" baseline="0" dirty="0" smtClean="0"/>
                        <a:t> as: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Indicative</a:t>
                      </a:r>
                      <a:r>
                        <a:rPr lang="en-US" baseline="0" dirty="0" smtClean="0"/>
                        <a:t> of: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= 2.2 Field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-Z mode hot spots</a:t>
                      </a:r>
                    </a:p>
                    <a:p>
                      <a:r>
                        <a:rPr lang="en-US" dirty="0" smtClean="0"/>
                        <a:t>-Cerenkov</a:t>
                      </a:r>
                      <a:r>
                        <a:rPr lang="en-US" baseline="0" dirty="0" smtClean="0"/>
                        <a:t> WM bursts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-Field</a:t>
                      </a:r>
                      <a:r>
                        <a:rPr lang="en-US" baseline="0" dirty="0" smtClean="0"/>
                        <a:t> aligned electron beams</a:t>
                      </a:r>
                    </a:p>
                    <a:p>
                      <a:r>
                        <a:rPr lang="en-US" baseline="0" dirty="0" smtClean="0"/>
                        <a:t>-Parallel E field  </a:t>
                      </a:r>
                    </a:p>
                    <a:p>
                      <a:r>
                        <a:rPr lang="en-US" baseline="0" dirty="0" smtClean="0"/>
                        <a:t>-Parallel currents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Ring Plane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Spoke Motion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Radially</a:t>
                      </a:r>
                      <a:r>
                        <a:rPr lang="en-US" baseline="0" dirty="0" smtClean="0"/>
                        <a:t> directed E field across ring face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 = 1.78 Field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r>
                        <a:rPr lang="en-US" dirty="0" err="1" smtClean="0"/>
                        <a:t>Auroral</a:t>
                      </a:r>
                      <a:r>
                        <a:rPr lang="en-US" dirty="0" smtClean="0"/>
                        <a:t> Hiss at rings</a:t>
                      </a:r>
                    </a:p>
                    <a:p>
                      <a:r>
                        <a:rPr lang="en-US" dirty="0" smtClean="0"/>
                        <a:t>-Ring Plasma 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-Field</a:t>
                      </a:r>
                      <a:r>
                        <a:rPr lang="en-US" baseline="0" dirty="0" smtClean="0"/>
                        <a:t> aligned electron beam</a:t>
                      </a:r>
                    </a:p>
                    <a:p>
                      <a:r>
                        <a:rPr lang="en-US" baseline="0" dirty="0" smtClean="0"/>
                        <a:t>-Cross-ring potential drop</a:t>
                      </a:r>
                    </a:p>
                    <a:p>
                      <a:r>
                        <a:rPr lang="en-US" baseline="0" dirty="0" smtClean="0"/>
                        <a:t>-Parallel E-field</a:t>
                      </a:r>
                    </a:p>
                    <a:p>
                      <a:r>
                        <a:rPr lang="en-US" baseline="0" dirty="0" smtClean="0"/>
                        <a:t>-Parallel current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r>
                        <a:rPr lang="en-US" baseline="0" dirty="0" smtClean="0"/>
                        <a:t> &lt; 1.2 D-ring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-Electron</a:t>
                      </a:r>
                      <a:r>
                        <a:rPr lang="en-US" baseline="0" dirty="0" smtClean="0"/>
                        <a:t> absorption by dust</a:t>
                      </a:r>
                    </a:p>
                    <a:p>
                      <a:r>
                        <a:rPr lang="en-US" baseline="0" dirty="0" smtClean="0"/>
                        <a:t>-Cerenkov ‘Saucer’ emissions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-Evidence</a:t>
                      </a:r>
                      <a:r>
                        <a:rPr lang="en-US" baseline="0" dirty="0" smtClean="0"/>
                        <a:t> of ‘drag’</a:t>
                      </a:r>
                    </a:p>
                    <a:p>
                      <a:r>
                        <a:rPr lang="en-US" baseline="0" dirty="0" smtClean="0"/>
                        <a:t>-Parallel currents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Solid Ring Current System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8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36" y="1256390"/>
            <a:ext cx="8989164" cy="560160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addressing the evidence for the </a:t>
            </a:r>
            <a:r>
              <a:rPr lang="en-US" dirty="0" err="1" smtClean="0"/>
              <a:t>Xin</a:t>
            </a:r>
            <a:r>
              <a:rPr lang="en-US" dirty="0" smtClean="0"/>
              <a:t> et al Solid Ring </a:t>
            </a:r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dirty="0"/>
              <a:t>S</a:t>
            </a:r>
            <a:r>
              <a:rPr lang="en-US" dirty="0" smtClean="0"/>
              <a:t>ystem, we also present a review of some of the Cassini RPWS observations at the rings. </a:t>
            </a:r>
          </a:p>
          <a:p>
            <a:r>
              <a:rPr lang="en-US" dirty="0" smtClean="0"/>
              <a:t>Bookends: Observations at the very beginning (SOI) and end of Cassini mission (Grand Finale) very relevant to study  </a:t>
            </a:r>
          </a:p>
          <a:p>
            <a:pPr lvl="1"/>
            <a:r>
              <a:rPr lang="en-US" dirty="0" smtClean="0"/>
              <a:t>Cassini mag connected to the rings</a:t>
            </a:r>
          </a:p>
          <a:p>
            <a:r>
              <a:rPr lang="en-US" dirty="0" smtClean="0"/>
              <a:t>Body of evidence supports this SRCS model</a:t>
            </a:r>
          </a:p>
          <a:p>
            <a:pPr lvl="1"/>
            <a:r>
              <a:rPr lang="en-US" dirty="0" smtClean="0"/>
              <a:t>Possible additional evidence in the spokes observations</a:t>
            </a:r>
          </a:p>
          <a:p>
            <a:r>
              <a:rPr lang="en-US" dirty="0" smtClean="0"/>
              <a:t>However, the D-ring/Ionosphere connection looks very complex, and we are still figuring it all out </a:t>
            </a:r>
            <a:r>
              <a:rPr lang="mr-IN" dirty="0" smtClean="0"/>
              <a:t>–</a:t>
            </a:r>
            <a:r>
              <a:rPr lang="en-US" dirty="0" smtClean="0"/>
              <a:t> in the context of the other key observations provided by MAG/MIMI/INMS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here is a complex dusty plasma present and particulate-plasma drag is complex </a:t>
            </a:r>
          </a:p>
          <a:p>
            <a:pPr lvl="1"/>
            <a:r>
              <a:rPr lang="en-US" dirty="0" smtClean="0"/>
              <a:t>Dusty-plasma effects found in both the D-ring and at very low altitude </a:t>
            </a:r>
          </a:p>
        </p:txBody>
      </p:sp>
    </p:spTree>
    <p:extLst>
      <p:ext uri="{BB962C8B-B14F-4D97-AF65-F5344CB8AC3E}">
        <p14:creationId xmlns:p14="http://schemas.microsoft.com/office/powerpoint/2010/main" val="966436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1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04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2017"/>
          <a:stretch/>
        </p:blipFill>
        <p:spPr>
          <a:xfrm>
            <a:off x="1026334" y="1894216"/>
            <a:ext cx="5875765" cy="45995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Solid Ring-Plasma ‘Drag’ Not completely unexpected [</a:t>
            </a:r>
            <a:r>
              <a:rPr lang="en-US" dirty="0" err="1" smtClean="0"/>
              <a:t>Gombosi</a:t>
            </a:r>
            <a:r>
              <a:rPr lang="en-US" dirty="0" smtClean="0"/>
              <a:t> et al , 2000]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6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45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Ring-Plasma Slow Down Not completely unexpected [</a:t>
            </a:r>
            <a:r>
              <a:rPr lang="en-US" dirty="0" err="1" smtClean="0"/>
              <a:t>Gombosi</a:t>
            </a:r>
            <a:r>
              <a:rPr lang="en-US" dirty="0" smtClean="0"/>
              <a:t> et al , 2000]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13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Xin</a:t>
            </a:r>
            <a:r>
              <a:rPr lang="en-US" dirty="0" smtClean="0"/>
              <a:t> et al, 2006 (adapted herein)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flipH="1">
            <a:off x="5562600" y="3048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00" y="1752600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Ring-Plasma Cavity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5122" idx="0"/>
          </p:cNvCxnSpPr>
          <p:nvPr/>
        </p:nvCxnSpPr>
        <p:spPr>
          <a:xfrm>
            <a:off x="4500563" y="2209800"/>
            <a:ext cx="300037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29703" y="3200400"/>
            <a:ext cx="2178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current generator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0729"/>
            <a:ext cx="2987948" cy="222525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2057400" y="3810000"/>
            <a:ext cx="3276600" cy="16764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62600" y="5103673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‘drag’ force from:</a:t>
            </a:r>
          </a:p>
          <a:p>
            <a:r>
              <a:rPr lang="en-US" dirty="0" smtClean="0"/>
              <a:t>-Ring neutral-plasma collisions</a:t>
            </a:r>
          </a:p>
          <a:p>
            <a:r>
              <a:rPr lang="en-US" dirty="0" smtClean="0"/>
              <a:t>-Pickup of ring </a:t>
            </a:r>
            <a:r>
              <a:rPr lang="en-US" dirty="0" err="1" smtClean="0"/>
              <a:t>exo</a:t>
            </a:r>
            <a:r>
              <a:rPr lang="en-US" dirty="0" smtClean="0"/>
              <a:t>-ions</a:t>
            </a:r>
          </a:p>
          <a:p>
            <a:r>
              <a:rPr lang="en-US" dirty="0" smtClean="0"/>
              <a:t>-Charging of dust by co-rotating 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4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209"/>
          <a:stretch/>
        </p:blipFill>
        <p:spPr>
          <a:xfrm>
            <a:off x="0" y="1212395"/>
            <a:ext cx="7776182" cy="457521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128" y="693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Auroral</a:t>
            </a:r>
            <a:r>
              <a:rPr lang="en-US" dirty="0" smtClean="0"/>
              <a:t> Hiss from the D-ring (L ~ 1.47) [</a:t>
            </a:r>
            <a:r>
              <a:rPr lang="en-US" dirty="0" err="1" smtClean="0"/>
              <a:t>Sulaiman</a:t>
            </a:r>
            <a:r>
              <a:rPr lang="en-US" dirty="0" smtClean="0"/>
              <a:t> et al., 2018]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5" y="4732021"/>
            <a:ext cx="2976370" cy="212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128" y="6080322"/>
            <a:ext cx="537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Auroral</a:t>
            </a:r>
            <a:r>
              <a:rPr lang="en-US" dirty="0" smtClean="0"/>
              <a:t> hiss’ indicative of field aligned electron beams</a:t>
            </a:r>
          </a:p>
          <a:p>
            <a:r>
              <a:rPr lang="en-US" dirty="0" smtClean="0"/>
              <a:t>A Cerenkov disturbance of the beam in the cold plasma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9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SRCS Key Features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128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Active field lines near L = 2.2, with evidence for field aligned currents and E</a:t>
            </a:r>
            <a:r>
              <a:rPr lang="en-US" baseline="-25000" dirty="0" smtClean="0"/>
              <a:t>||</a:t>
            </a:r>
          </a:p>
          <a:p>
            <a:r>
              <a:rPr lang="en-US" dirty="0" smtClean="0"/>
              <a:t>Radially directed E and J </a:t>
            </a:r>
            <a:r>
              <a:rPr lang="mr-IN" dirty="0" smtClean="0"/>
              <a:t>–</a:t>
            </a:r>
            <a:r>
              <a:rPr lang="en-US" dirty="0" smtClean="0"/>
              <a:t> outward pointing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&amp; </a:t>
            </a:r>
            <a:r>
              <a:rPr lang="en-US" dirty="0" err="1" smtClean="0"/>
              <a:t>J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beyond sync point, inward pointing inside sync point</a:t>
            </a:r>
          </a:p>
          <a:p>
            <a:r>
              <a:rPr lang="en-US" dirty="0" smtClean="0"/>
              <a:t>Deep Ring-Plasma Cavity, </a:t>
            </a:r>
            <a:r>
              <a:rPr lang="en-US" dirty="0" err="1" smtClean="0"/>
              <a:t>auroral</a:t>
            </a:r>
            <a:r>
              <a:rPr lang="en-US" dirty="0" smtClean="0"/>
              <a:t> hiss, electron beams, field aligned currents, </a:t>
            </a:r>
            <a:r>
              <a:rPr lang="en-US" dirty="0"/>
              <a:t>and E</a:t>
            </a:r>
            <a:r>
              <a:rPr lang="en-US" baseline="-25000" dirty="0"/>
              <a:t>|</a:t>
            </a:r>
            <a:r>
              <a:rPr lang="en-US" baseline="-25000" dirty="0" smtClean="0"/>
              <a:t>|</a:t>
            </a:r>
            <a:r>
              <a:rPr lang="en-US" dirty="0" smtClean="0"/>
              <a:t>near sync point </a:t>
            </a:r>
            <a:r>
              <a:rPr lang="mr-IN" dirty="0" smtClean="0"/>
              <a:t>–</a:t>
            </a:r>
            <a:r>
              <a:rPr lang="en-US" dirty="0" smtClean="0"/>
              <a:t> has ‘look and feel’ of an </a:t>
            </a:r>
            <a:r>
              <a:rPr lang="en-US" dirty="0" err="1" smtClean="0"/>
              <a:t>auroral</a:t>
            </a:r>
            <a:r>
              <a:rPr lang="en-US" dirty="0" smtClean="0"/>
              <a:t> plasma cavity</a:t>
            </a:r>
          </a:p>
          <a:p>
            <a:r>
              <a:rPr lang="en-US" dirty="0" smtClean="0"/>
              <a:t>Active field lines along inner edge of D-ring: Very complex where viscous drag between co-rotating </a:t>
            </a:r>
            <a:r>
              <a:rPr lang="en-US" dirty="0" err="1" smtClean="0"/>
              <a:t>ionospheric</a:t>
            </a:r>
            <a:r>
              <a:rPr lang="en-US" dirty="0" smtClean="0"/>
              <a:t> plasma and D-ring grains also forms field-aligned currents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7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Plasma Cavity &amp; Electron Beam near Synchronous Position (1.76 Rs) [</a:t>
            </a:r>
            <a:r>
              <a:rPr lang="en-US" sz="3600" dirty="0" err="1" smtClean="0"/>
              <a:t>Xin</a:t>
            </a:r>
            <a:r>
              <a:rPr lang="en-US" sz="3600" dirty="0" smtClean="0"/>
              <a:t> et al, 2006]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828800" y="4114800"/>
            <a:ext cx="19050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4007" y="1143000"/>
            <a:ext cx="5289601" cy="4947116"/>
            <a:chOff x="4038600" y="2438400"/>
            <a:chExt cx="4515516" cy="406995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438400"/>
              <a:ext cx="4515516" cy="4069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572000" y="3430196"/>
              <a:ext cx="1015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&lt;--- 1/cc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0" y="5207400"/>
              <a:ext cx="1198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&lt;--- 0.1/cc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5740799"/>
              <a:ext cx="1315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&lt;--- 0.01/cc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63957" y="6094612"/>
            <a:ext cx="3715608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22398" y="609461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B-ring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09" y="1192240"/>
            <a:ext cx="4064435" cy="304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257831" y="4508779"/>
            <a:ext cx="38471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Density Min: 1.76 Rs at ~0.04/cc</a:t>
            </a:r>
          </a:p>
          <a:p>
            <a:pPr marL="342900" indent="-342900">
              <a:buAutoNum type="arabicParenR"/>
            </a:pPr>
            <a:r>
              <a:rPr lang="en-US" dirty="0" smtClean="0"/>
              <a:t>Observe ‘</a:t>
            </a:r>
            <a:r>
              <a:rPr lang="en-US" dirty="0" err="1" smtClean="0"/>
              <a:t>Auroral</a:t>
            </a:r>
            <a:r>
              <a:rPr lang="en-US" dirty="0" smtClean="0"/>
              <a:t>’ Hiss emission</a:t>
            </a:r>
          </a:p>
          <a:p>
            <a:r>
              <a:rPr lang="en-US" dirty="0"/>
              <a:t>3</a:t>
            </a:r>
            <a:r>
              <a:rPr lang="en-US" dirty="0" smtClean="0"/>
              <a:t>)   Parallel propagating electron beam near 1.76 R</a:t>
            </a:r>
            <a:r>
              <a:rPr lang="en-US" baseline="-25000" dirty="0" smtClean="0"/>
              <a:t>s</a:t>
            </a:r>
            <a:r>
              <a:rPr lang="en-US" dirty="0" smtClean="0"/>
              <a:t> is source of </a:t>
            </a:r>
            <a:r>
              <a:rPr lang="en-US" dirty="0" err="1" smtClean="0"/>
              <a:t>auroral</a:t>
            </a:r>
            <a:r>
              <a:rPr lang="en-US" dirty="0" smtClean="0"/>
              <a:t> hiss </a:t>
            </a:r>
          </a:p>
          <a:p>
            <a:r>
              <a:rPr lang="en-US" dirty="0" smtClean="0"/>
              <a:t>4) Cavity </a:t>
            </a:r>
            <a:r>
              <a:rPr lang="en-US" dirty="0"/>
              <a:t>suggests parallel E-field</a:t>
            </a:r>
          </a:p>
          <a:p>
            <a:endParaRPr lang="en-US" dirty="0" smtClean="0"/>
          </a:p>
          <a:p>
            <a:r>
              <a:rPr lang="en-US" dirty="0" smtClean="0"/>
              <a:t>Very near the synchronous position!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205" y="1192240"/>
            <a:ext cx="4293439" cy="3292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8203" y="1308735"/>
            <a:ext cx="26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‘Look-and-feel’ of an </a:t>
            </a:r>
            <a:r>
              <a:rPr lang="en-US" dirty="0" err="1" smtClean="0"/>
              <a:t>Auroral</a:t>
            </a:r>
            <a:r>
              <a:rPr lang="en-US" dirty="0" smtClean="0"/>
              <a:t> Plasma Cavity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4071" y="1308735"/>
            <a:ext cx="1251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SOI Ring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Over-Flight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7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0"/>
            <a:ext cx="660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Rings as an </a:t>
            </a:r>
            <a:r>
              <a:rPr lang="en-US" dirty="0"/>
              <a:t>E</a:t>
            </a:r>
            <a:r>
              <a:rPr lang="en-US" dirty="0" smtClean="0"/>
              <a:t>lectrical Generator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 smtClean="0"/>
              <a:t>Xin</a:t>
            </a:r>
            <a:r>
              <a:rPr lang="en-US" dirty="0" smtClean="0"/>
              <a:t> et al, 2006 (adapted herein)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flipH="1">
            <a:off x="5562600" y="3048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00" y="1752600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Ring-Plasma Cavity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5122" idx="0"/>
          </p:cNvCxnSpPr>
          <p:nvPr/>
        </p:nvCxnSpPr>
        <p:spPr>
          <a:xfrm>
            <a:off x="4500563" y="2209800"/>
            <a:ext cx="300037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29703" y="3200400"/>
            <a:ext cx="2178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current generator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0728"/>
            <a:ext cx="3299482" cy="245727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2057400" y="3810000"/>
            <a:ext cx="3276600" cy="16764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28469" y="5809565"/>
            <a:ext cx="467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electrostatic drag and retarding MHD force:</a:t>
            </a:r>
          </a:p>
          <a:p>
            <a:r>
              <a:rPr lang="en-US" b="1" dirty="0"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-25000" dirty="0" err="1" smtClean="0">
                <a:latin typeface="Calibri"/>
                <a:cs typeface="Calibri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/>
              <a:t>d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/>
              <a:t>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</a:t>
            </a:r>
            <a:r>
              <a:rPr lang="en-US" b="1" dirty="0" smtClean="0"/>
              <a:t> J </a:t>
            </a:r>
            <a:r>
              <a:rPr lang="en-US" dirty="0" smtClean="0"/>
              <a:t>x</a:t>
            </a:r>
            <a:r>
              <a:rPr lang="en-US" b="1" dirty="0" smtClean="0"/>
              <a:t> B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55498" y="3262985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62600" y="3264537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53950" y="4146581"/>
            <a:ext cx="3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61052" y="4148133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181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Rings as an Electrical Generator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err="1" smtClean="0"/>
              <a:t>Xin</a:t>
            </a:r>
            <a:r>
              <a:rPr lang="en-US" dirty="0" smtClean="0"/>
              <a:t> et al, 2006 (adapted herein)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flipH="1">
            <a:off x="5562600" y="3048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00" y="1752600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Ring-Plasma Cavity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5122" idx="0"/>
          </p:cNvCxnSpPr>
          <p:nvPr/>
        </p:nvCxnSpPr>
        <p:spPr>
          <a:xfrm>
            <a:off x="4500563" y="2209800"/>
            <a:ext cx="300037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29703" y="3200400"/>
            <a:ext cx="2178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current generator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2545" y="5715735"/>
            <a:ext cx="3845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there any other evidence proving the existence of </a:t>
            </a:r>
            <a:r>
              <a:rPr lang="en-US" dirty="0" err="1" smtClean="0"/>
              <a:t>Xin</a:t>
            </a:r>
            <a:r>
              <a:rPr lang="en-US" dirty="0" smtClean="0"/>
              <a:t> et al  Solid Ring  Current System?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0729"/>
            <a:ext cx="3299482" cy="245727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2057400" y="3810000"/>
            <a:ext cx="3276600" cy="16764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5498" y="3262985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3264537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53950" y="4146581"/>
            <a:ext cx="3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61052" y="4148133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877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7gl032306R.p01.orig.tif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5000"/>
                    </a14:imgEffect>
                  </a14:imgLayer>
                </a14:imgProps>
              </a:ext>
            </a:extLst>
          </a:blip>
          <a:srcRect l="4476" t="25263" r="22891" b="15158"/>
          <a:stretch/>
        </p:blipFill>
        <p:spPr>
          <a:xfrm>
            <a:off x="381000" y="824716"/>
            <a:ext cx="5372704" cy="3903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8419" y="1117586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&lt;---100/cc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121199"/>
            <a:ext cx="10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&lt;---10/cc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777115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&lt;--- 1/cc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1295400"/>
            <a:ext cx="1143000" cy="3124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1918" y="1107807"/>
            <a:ext cx="2286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Steep drop in</a:t>
            </a:r>
          </a:p>
          <a:p>
            <a:r>
              <a:rPr lang="en-US" dirty="0"/>
              <a:t>e</a:t>
            </a:r>
            <a:r>
              <a:rPr lang="en-US" dirty="0" smtClean="0"/>
              <a:t>lectron density</a:t>
            </a:r>
          </a:p>
          <a:p>
            <a:endParaRPr lang="en-US" dirty="0" smtClean="0"/>
          </a:p>
          <a:p>
            <a:r>
              <a:rPr lang="en-US" dirty="0" smtClean="0"/>
              <a:t>-Edge formed via </a:t>
            </a:r>
          </a:p>
          <a:p>
            <a:r>
              <a:rPr lang="en-US" dirty="0" smtClean="0"/>
              <a:t>A-ring absorption of </a:t>
            </a:r>
          </a:p>
          <a:p>
            <a:r>
              <a:rPr lang="en-US" dirty="0" smtClean="0"/>
              <a:t>Ring-ionosphere and </a:t>
            </a:r>
            <a:r>
              <a:rPr lang="en-US" dirty="0" err="1" smtClean="0"/>
              <a:t>Enceladus</a:t>
            </a:r>
            <a:r>
              <a:rPr lang="en-US" dirty="0" smtClean="0"/>
              <a:t> torus plasma </a:t>
            </a:r>
          </a:p>
          <a:p>
            <a:endParaRPr lang="en-US" dirty="0" smtClean="0"/>
          </a:p>
          <a:p>
            <a:r>
              <a:rPr lang="en-US" dirty="0" smtClean="0"/>
              <a:t>-Z-mode tones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038600"/>
            <a:ext cx="323359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19800" y="4343400"/>
            <a:ext cx="160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[Farrell et al., 2008]</a:t>
            </a:r>
          </a:p>
          <a:p>
            <a:endParaRPr lang="en-US" dirty="0"/>
          </a:p>
        </p:txBody>
      </p:sp>
      <p:pic>
        <p:nvPicPr>
          <p:cNvPr id="13" name="Picture 12" descr="2005JA011102R.fig2.tif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4978"/>
                    </a14:imgEffect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72" r="40833"/>
          <a:stretch/>
        </p:blipFill>
        <p:spPr>
          <a:xfrm>
            <a:off x="457200" y="4902102"/>
            <a:ext cx="4336397" cy="1955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Outer Edge of A-ring (L </a:t>
            </a:r>
            <a:r>
              <a:rPr lang="en-US" dirty="0"/>
              <a:t>~</a:t>
            </a:r>
            <a:r>
              <a:rPr lang="en-US" dirty="0" smtClean="0"/>
              <a:t> 2.1-2.3)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4183" y="945927"/>
            <a:ext cx="210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SOI Ring Over-Flight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2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Outer Edge of A-ring (L ~ 2.1-2.3)</a:t>
            </a:r>
            <a:endParaRPr lang="en-US" dirty="0"/>
          </a:p>
        </p:txBody>
      </p:sp>
      <p:pic>
        <p:nvPicPr>
          <p:cNvPr id="6" name="Picture 5" descr="2007gl032306R.p01.orig.t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5000"/>
                    </a14:imgEffect>
                  </a14:imgLayer>
                </a14:imgProps>
              </a:ext>
            </a:extLst>
          </a:blip>
          <a:srcRect l="4476" t="25263" r="22380" b="15158"/>
          <a:stretch>
            <a:fillRect/>
          </a:stretch>
        </p:blipFill>
        <p:spPr>
          <a:xfrm>
            <a:off x="381000" y="1067477"/>
            <a:ext cx="5410200" cy="3903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371600"/>
            <a:ext cx="119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&lt;---100/cc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352800"/>
            <a:ext cx="10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&lt;---10/cc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038600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&lt;--- 1/cc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3505200"/>
            <a:ext cx="91440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4133" y="1043606"/>
            <a:ext cx="34998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-Bursts of electrostatic whistler mode emission (</a:t>
            </a:r>
            <a:r>
              <a:rPr lang="en-US" dirty="0" err="1" smtClean="0"/>
              <a:t>auroral</a:t>
            </a:r>
            <a:r>
              <a:rPr lang="en-US" dirty="0" smtClean="0"/>
              <a:t> hiss like)</a:t>
            </a:r>
          </a:p>
          <a:p>
            <a:endParaRPr lang="en-US" dirty="0" smtClean="0"/>
          </a:p>
          <a:p>
            <a:r>
              <a:rPr lang="en-US" dirty="0" smtClean="0"/>
              <a:t>-Whistler-mode bursts </a:t>
            </a:r>
          </a:p>
          <a:p>
            <a:r>
              <a:rPr lang="en-US" dirty="0" smtClean="0"/>
              <a:t>are evidence for Impulsive parallel-propagating electron beams </a:t>
            </a:r>
          </a:p>
          <a:p>
            <a:endParaRPr lang="en-US" dirty="0" smtClean="0"/>
          </a:p>
          <a:p>
            <a:r>
              <a:rPr lang="en-US" dirty="0" smtClean="0"/>
              <a:t>-Too frequent to be impacts from IDPs…and not seen elsewhere</a:t>
            </a:r>
          </a:p>
          <a:p>
            <a:endParaRPr lang="en-US" dirty="0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0730"/>
            <a:ext cx="3276600" cy="2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3048000" y="4191000"/>
            <a:ext cx="1295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18637" r="18540" b="23723"/>
          <a:stretch/>
        </p:blipFill>
        <p:spPr bwMode="auto">
          <a:xfrm>
            <a:off x="5441484" y="4389656"/>
            <a:ext cx="3702516" cy="246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4529" y="1186934"/>
            <a:ext cx="210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SOI Ring Over-Flight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4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Activity on outer edge of A-ring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15000" y="1665528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Ring-Plasma Cavity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48965" y="1973801"/>
            <a:ext cx="674869" cy="868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92359" y="5488838"/>
            <a:ext cx="217848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current generator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06588" y="2532529"/>
            <a:ext cx="3010647" cy="1195295"/>
          </a:xfrm>
          <a:custGeom>
            <a:avLst/>
            <a:gdLst>
              <a:gd name="connsiteX0" fmla="*/ 0 w 3010647"/>
              <a:gd name="connsiteY0" fmla="*/ 500530 h 1195295"/>
              <a:gd name="connsiteX1" fmla="*/ 306294 w 3010647"/>
              <a:gd name="connsiteY1" fmla="*/ 298824 h 1195295"/>
              <a:gd name="connsiteX2" fmla="*/ 829236 w 3010647"/>
              <a:gd name="connsiteY2" fmla="*/ 74706 h 1195295"/>
              <a:gd name="connsiteX3" fmla="*/ 1240118 w 3010647"/>
              <a:gd name="connsiteY3" fmla="*/ 0 h 1195295"/>
              <a:gd name="connsiteX4" fmla="*/ 1770530 w 3010647"/>
              <a:gd name="connsiteY4" fmla="*/ 29883 h 1195295"/>
              <a:gd name="connsiteX5" fmla="*/ 2271059 w 3010647"/>
              <a:gd name="connsiteY5" fmla="*/ 194236 h 1195295"/>
              <a:gd name="connsiteX6" fmla="*/ 2517588 w 3010647"/>
              <a:gd name="connsiteY6" fmla="*/ 366059 h 1195295"/>
              <a:gd name="connsiteX7" fmla="*/ 2652059 w 3010647"/>
              <a:gd name="connsiteY7" fmla="*/ 493059 h 1195295"/>
              <a:gd name="connsiteX8" fmla="*/ 2868706 w 3010647"/>
              <a:gd name="connsiteY8" fmla="*/ 776942 h 1195295"/>
              <a:gd name="connsiteX9" fmla="*/ 2973294 w 3010647"/>
              <a:gd name="connsiteY9" fmla="*/ 1053353 h 1195295"/>
              <a:gd name="connsiteX10" fmla="*/ 3010647 w 3010647"/>
              <a:gd name="connsiteY10" fmla="*/ 1195295 h 1195295"/>
              <a:gd name="connsiteX11" fmla="*/ 3010647 w 3010647"/>
              <a:gd name="connsiteY11" fmla="*/ 1195295 h 119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0647" h="1195295">
                <a:moveTo>
                  <a:pt x="0" y="500530"/>
                </a:moveTo>
                <a:lnTo>
                  <a:pt x="306294" y="298824"/>
                </a:lnTo>
                <a:lnTo>
                  <a:pt x="829236" y="74706"/>
                </a:lnTo>
                <a:lnTo>
                  <a:pt x="1240118" y="0"/>
                </a:lnTo>
                <a:lnTo>
                  <a:pt x="1770530" y="29883"/>
                </a:lnTo>
                <a:lnTo>
                  <a:pt x="2271059" y="194236"/>
                </a:lnTo>
                <a:lnTo>
                  <a:pt x="2517588" y="366059"/>
                </a:lnTo>
                <a:lnTo>
                  <a:pt x="2652059" y="493059"/>
                </a:lnTo>
                <a:lnTo>
                  <a:pt x="2868706" y="776942"/>
                </a:lnTo>
                <a:lnTo>
                  <a:pt x="2973294" y="1053353"/>
                </a:lnTo>
                <a:lnTo>
                  <a:pt x="3010647" y="1195295"/>
                </a:lnTo>
                <a:lnTo>
                  <a:pt x="3010647" y="1195295"/>
                </a:ln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24600" y="1480862"/>
            <a:ext cx="128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~2.1-2.3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2515" y="3369461"/>
            <a:ext cx="755090" cy="776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2515" y="3200400"/>
            <a:ext cx="24369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- Z-mode source location hot spots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Bursty</a:t>
            </a:r>
            <a:r>
              <a:rPr lang="en-US" dirty="0" smtClean="0">
                <a:solidFill>
                  <a:srgbClr val="FF0000"/>
                </a:solidFill>
              </a:rPr>
              <a:t> WM emissions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Indicative of anisotropic, impulsive electron beams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Indicative of current flow along the outer edge of the rings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flipV="1">
            <a:off x="3406588" y="4080080"/>
            <a:ext cx="3010647" cy="1195295"/>
          </a:xfrm>
          <a:custGeom>
            <a:avLst/>
            <a:gdLst>
              <a:gd name="connsiteX0" fmla="*/ 0 w 3010647"/>
              <a:gd name="connsiteY0" fmla="*/ 500530 h 1195295"/>
              <a:gd name="connsiteX1" fmla="*/ 306294 w 3010647"/>
              <a:gd name="connsiteY1" fmla="*/ 298824 h 1195295"/>
              <a:gd name="connsiteX2" fmla="*/ 829236 w 3010647"/>
              <a:gd name="connsiteY2" fmla="*/ 74706 h 1195295"/>
              <a:gd name="connsiteX3" fmla="*/ 1240118 w 3010647"/>
              <a:gd name="connsiteY3" fmla="*/ 0 h 1195295"/>
              <a:gd name="connsiteX4" fmla="*/ 1770530 w 3010647"/>
              <a:gd name="connsiteY4" fmla="*/ 29883 h 1195295"/>
              <a:gd name="connsiteX5" fmla="*/ 2271059 w 3010647"/>
              <a:gd name="connsiteY5" fmla="*/ 194236 h 1195295"/>
              <a:gd name="connsiteX6" fmla="*/ 2517588 w 3010647"/>
              <a:gd name="connsiteY6" fmla="*/ 366059 h 1195295"/>
              <a:gd name="connsiteX7" fmla="*/ 2652059 w 3010647"/>
              <a:gd name="connsiteY7" fmla="*/ 493059 h 1195295"/>
              <a:gd name="connsiteX8" fmla="*/ 2868706 w 3010647"/>
              <a:gd name="connsiteY8" fmla="*/ 776942 h 1195295"/>
              <a:gd name="connsiteX9" fmla="*/ 2973294 w 3010647"/>
              <a:gd name="connsiteY9" fmla="*/ 1053353 h 1195295"/>
              <a:gd name="connsiteX10" fmla="*/ 3010647 w 3010647"/>
              <a:gd name="connsiteY10" fmla="*/ 1195295 h 1195295"/>
              <a:gd name="connsiteX11" fmla="*/ 3010647 w 3010647"/>
              <a:gd name="connsiteY11" fmla="*/ 1195295 h 119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0647" h="1195295">
                <a:moveTo>
                  <a:pt x="0" y="500530"/>
                </a:moveTo>
                <a:lnTo>
                  <a:pt x="306294" y="298824"/>
                </a:lnTo>
                <a:lnTo>
                  <a:pt x="829236" y="74706"/>
                </a:lnTo>
                <a:lnTo>
                  <a:pt x="1240118" y="0"/>
                </a:lnTo>
                <a:lnTo>
                  <a:pt x="1770530" y="29883"/>
                </a:lnTo>
                <a:lnTo>
                  <a:pt x="2271059" y="194236"/>
                </a:lnTo>
                <a:lnTo>
                  <a:pt x="2517588" y="366059"/>
                </a:lnTo>
                <a:lnTo>
                  <a:pt x="2652059" y="493059"/>
                </a:lnTo>
                <a:lnTo>
                  <a:pt x="2868706" y="776942"/>
                </a:lnTo>
                <a:lnTo>
                  <a:pt x="2973294" y="1053353"/>
                </a:lnTo>
                <a:lnTo>
                  <a:pt x="3010647" y="1195295"/>
                </a:lnTo>
                <a:lnTo>
                  <a:pt x="3010647" y="1195295"/>
                </a:ln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433039" y="2363915"/>
            <a:ext cx="1746334" cy="670364"/>
          </a:xfrm>
          <a:custGeom>
            <a:avLst/>
            <a:gdLst>
              <a:gd name="connsiteX0" fmla="*/ 52919 w 1746334"/>
              <a:gd name="connsiteY0" fmla="*/ 35282 h 670364"/>
              <a:gd name="connsiteX1" fmla="*/ 1675775 w 1746334"/>
              <a:gd name="connsiteY1" fmla="*/ 35282 h 670364"/>
              <a:gd name="connsiteX2" fmla="*/ 1746334 w 1746334"/>
              <a:gd name="connsiteY2" fmla="*/ 670364 h 670364"/>
              <a:gd name="connsiteX3" fmla="*/ 582111 w 1746334"/>
              <a:gd name="connsiteY3" fmla="*/ 546876 h 670364"/>
              <a:gd name="connsiteX4" fmla="*/ 0 w 1746334"/>
              <a:gd name="connsiteY4" fmla="*/ 0 h 670364"/>
              <a:gd name="connsiteX5" fmla="*/ 52919 w 1746334"/>
              <a:gd name="connsiteY5" fmla="*/ 35282 h 6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334" h="670364">
                <a:moveTo>
                  <a:pt x="52919" y="35282"/>
                </a:moveTo>
                <a:lnTo>
                  <a:pt x="1675775" y="35282"/>
                </a:lnTo>
                <a:lnTo>
                  <a:pt x="1746334" y="670364"/>
                </a:lnTo>
                <a:lnTo>
                  <a:pt x="582111" y="546876"/>
                </a:lnTo>
                <a:lnTo>
                  <a:pt x="0" y="0"/>
                </a:lnTo>
                <a:lnTo>
                  <a:pt x="52919" y="3528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2515" y="2105691"/>
            <a:ext cx="1991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Cold Plasma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Density Gradient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30545" y="2684979"/>
            <a:ext cx="573379" cy="349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55498" y="3262985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62600" y="3264537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53950" y="4146581"/>
            <a:ext cx="3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61052" y="4148133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41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09800"/>
            <a:ext cx="5343525" cy="3209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 the Middle of the B-ring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flipV="1">
            <a:off x="5334000" y="3200400"/>
            <a:ext cx="1524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724400" y="2743200"/>
            <a:ext cx="990600" cy="990600"/>
          </a:xfrm>
          <a:custGeom>
            <a:avLst/>
            <a:gdLst>
              <a:gd name="connsiteX0" fmla="*/ 302525 w 807492"/>
              <a:gd name="connsiteY0" fmla="*/ 136478 h 1012209"/>
              <a:gd name="connsiteX1" fmla="*/ 43217 w 807492"/>
              <a:gd name="connsiteY1" fmla="*/ 54591 h 1012209"/>
              <a:gd name="connsiteX2" fmla="*/ 70513 w 807492"/>
              <a:gd name="connsiteY2" fmla="*/ 327547 h 1012209"/>
              <a:gd name="connsiteX3" fmla="*/ 466298 w 807492"/>
              <a:gd name="connsiteY3" fmla="*/ 859809 h 1012209"/>
              <a:gd name="connsiteX4" fmla="*/ 561832 w 807492"/>
              <a:gd name="connsiteY4" fmla="*/ 955344 h 1012209"/>
              <a:gd name="connsiteX5" fmla="*/ 766549 w 807492"/>
              <a:gd name="connsiteY5" fmla="*/ 873457 h 1012209"/>
              <a:gd name="connsiteX6" fmla="*/ 302525 w 807492"/>
              <a:gd name="connsiteY6" fmla="*/ 136478 h 101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7492" h="1012209">
                <a:moveTo>
                  <a:pt x="302525" y="136478"/>
                </a:moveTo>
                <a:cubicBezTo>
                  <a:pt x="181970" y="0"/>
                  <a:pt x="81886" y="22746"/>
                  <a:pt x="43217" y="54591"/>
                </a:cubicBezTo>
                <a:cubicBezTo>
                  <a:pt x="4548" y="86436"/>
                  <a:pt x="0" y="193344"/>
                  <a:pt x="70513" y="327547"/>
                </a:cubicBezTo>
                <a:cubicBezTo>
                  <a:pt x="141026" y="461750"/>
                  <a:pt x="384412" y="755176"/>
                  <a:pt x="466298" y="859809"/>
                </a:cubicBezTo>
                <a:cubicBezTo>
                  <a:pt x="548184" y="964442"/>
                  <a:pt x="511790" y="953069"/>
                  <a:pt x="561832" y="955344"/>
                </a:cubicBezTo>
                <a:cubicBezTo>
                  <a:pt x="611874" y="957619"/>
                  <a:pt x="807492" y="1012209"/>
                  <a:pt x="766549" y="873457"/>
                </a:cubicBezTo>
                <a:cubicBezTo>
                  <a:pt x="725606" y="734705"/>
                  <a:pt x="423080" y="272956"/>
                  <a:pt x="302525" y="1364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1665528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Ring-Plasma Cavity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48965" y="1973801"/>
            <a:ext cx="674869" cy="868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92359" y="5488838"/>
            <a:ext cx="217848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Solid Ring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Current System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Rings as an electrical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current generator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406" y="1973801"/>
            <a:ext cx="88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 ~1.76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2515" y="3369461"/>
            <a:ext cx="755090" cy="776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433039" y="2363915"/>
            <a:ext cx="1746334" cy="670364"/>
          </a:xfrm>
          <a:custGeom>
            <a:avLst/>
            <a:gdLst>
              <a:gd name="connsiteX0" fmla="*/ 52919 w 1746334"/>
              <a:gd name="connsiteY0" fmla="*/ 35282 h 670364"/>
              <a:gd name="connsiteX1" fmla="*/ 1675775 w 1746334"/>
              <a:gd name="connsiteY1" fmla="*/ 35282 h 670364"/>
              <a:gd name="connsiteX2" fmla="*/ 1746334 w 1746334"/>
              <a:gd name="connsiteY2" fmla="*/ 670364 h 670364"/>
              <a:gd name="connsiteX3" fmla="*/ 582111 w 1746334"/>
              <a:gd name="connsiteY3" fmla="*/ 546876 h 670364"/>
              <a:gd name="connsiteX4" fmla="*/ 0 w 1746334"/>
              <a:gd name="connsiteY4" fmla="*/ 0 h 670364"/>
              <a:gd name="connsiteX5" fmla="*/ 52919 w 1746334"/>
              <a:gd name="connsiteY5" fmla="*/ 35282 h 6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6334" h="670364">
                <a:moveTo>
                  <a:pt x="52919" y="35282"/>
                </a:moveTo>
                <a:lnTo>
                  <a:pt x="1675775" y="35282"/>
                </a:lnTo>
                <a:lnTo>
                  <a:pt x="1746334" y="670364"/>
                </a:lnTo>
                <a:lnTo>
                  <a:pt x="582111" y="546876"/>
                </a:lnTo>
                <a:lnTo>
                  <a:pt x="0" y="0"/>
                </a:lnTo>
                <a:lnTo>
                  <a:pt x="52919" y="35282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55498" y="3262985"/>
            <a:ext cx="31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3264537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53950" y="4146581"/>
            <a:ext cx="31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1052" y="4148133"/>
            <a:ext cx="32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045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5572</Words>
  <Application>Microsoft Macintosh PowerPoint</Application>
  <PresentationFormat>On-screen Show (4:3)</PresentationFormat>
  <Paragraphs>404</Paragraphs>
  <Slides>30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Evidence for a (Solid) Ring-Driven Current System</vt:lpstr>
      <vt:lpstr>Cassini SOI July 1 2004 Ring tilt: ~-26o</vt:lpstr>
      <vt:lpstr>Plasma Cavity &amp; Electron Beam near Synchronous Position (1.76 Rs) [Xin et al, 2006] </vt:lpstr>
      <vt:lpstr>Rings as an Electrical Generator  From Xin et al, 2006 (adapted herein)</vt:lpstr>
      <vt:lpstr>Rings as an Electrical Generator  From Xin et al, 2006 (adapted herein)</vt:lpstr>
      <vt:lpstr>Outer Edge of A-ring (L ~ 2.1-2.3)</vt:lpstr>
      <vt:lpstr>Outer Edge of A-ring (L ~ 2.1-2.3)</vt:lpstr>
      <vt:lpstr>Activity on outer edge of A-ring</vt:lpstr>
      <vt:lpstr>Near the Middle of the B-ring</vt:lpstr>
      <vt:lpstr>Near the Middle of the B-ring</vt:lpstr>
      <vt:lpstr>PowerPoint Presentation</vt:lpstr>
      <vt:lpstr>Inner Edge of the Solid Ring Current System: The D-ring? </vt:lpstr>
      <vt:lpstr>D-ring Langmuir Probe Observations [Wahlund et al., 2018]</vt:lpstr>
      <vt:lpstr>PowerPoint Presentation</vt:lpstr>
      <vt:lpstr>Solid Ring Current System:  New Context for Spokes dynamics</vt:lpstr>
      <vt:lpstr>Self-Induced Spoke Transport  [Goertz and Morfill 1983] </vt:lpstr>
      <vt:lpstr>Xin et al 2006 Solid Ring Current System and Spokes  </vt:lpstr>
      <vt:lpstr>PowerPoint Presentation</vt:lpstr>
      <vt:lpstr>PowerPoint Presentation</vt:lpstr>
      <vt:lpstr>PowerPoint Presentation</vt:lpstr>
      <vt:lpstr>Conclusions</vt:lpstr>
      <vt:lpstr>PowerPoint Presentation</vt:lpstr>
      <vt:lpstr>Backup</vt:lpstr>
      <vt:lpstr>Solid Ring-Plasma ‘Drag’ Not completely unexpected [Gombosi et al , 2000]</vt:lpstr>
      <vt:lpstr>PowerPoint Presentation</vt:lpstr>
      <vt:lpstr>Ring-Plasma Slow Down Not completely unexpected [Gombosi et al , 2000]</vt:lpstr>
      <vt:lpstr>From Xin et al, 2006 (adapted herein)</vt:lpstr>
      <vt:lpstr>Auroral Hiss from the D-ring (L ~ 1.47) [Sulaiman et al., 2018]</vt:lpstr>
      <vt:lpstr>SRCS Key Features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for a Ring-Driven Current System</dc:title>
  <dc:creator>William Farrell</dc:creator>
  <cp:lastModifiedBy>William Farrell</cp:lastModifiedBy>
  <cp:revision>126</cp:revision>
  <cp:lastPrinted>2018-08-13T11:50:35Z</cp:lastPrinted>
  <dcterms:created xsi:type="dcterms:W3CDTF">2018-07-19T11:28:06Z</dcterms:created>
  <dcterms:modified xsi:type="dcterms:W3CDTF">2018-08-16T13:48:59Z</dcterms:modified>
</cp:coreProperties>
</file>