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4" r:id="rId3"/>
    <p:sldId id="295" r:id="rId4"/>
    <p:sldId id="291" r:id="rId5"/>
    <p:sldId id="299" r:id="rId6"/>
    <p:sldId id="279" r:id="rId7"/>
    <p:sldId id="303" r:id="rId8"/>
    <p:sldId id="305" r:id="rId9"/>
    <p:sldId id="300" r:id="rId10"/>
    <p:sldId id="298" r:id="rId11"/>
    <p:sldId id="301" r:id="rId12"/>
    <p:sldId id="30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90945"/>
  </p:normalViewPr>
  <p:slideViewPr>
    <p:cSldViewPr>
      <p:cViewPr varScale="1">
        <p:scale>
          <a:sx n="88" d="100"/>
          <a:sy n="88" d="100"/>
        </p:scale>
        <p:origin x="-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D205B1-7624-4243-80D4-347DFBD28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C47144-39E4-C44D-BA9A-6F3CABE9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B8B4CD-EF77-DA4B-A705-8FC8962F11D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2196-2240-5A41-9F5E-BFD77060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8BE6-39F0-4A40-816D-D6D07B296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6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E1A6-25FA-FD4B-9128-BB83B740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3812-6AE2-9740-A68D-866739F6F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26E9-BAE9-CC4F-AF69-7BD42958C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F09D-4514-EF47-A3F4-8D18BBA19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DD9A-A308-2E40-BD23-344A751F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BE5E-7D0F-124E-8597-B4C60C2EA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1BA5-8021-304C-81DE-BAA6739C7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3FFD3-F2C1-6745-97A1-F89AE25E7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D5220-FF55-2240-B828-E252528B4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E622206-C7F1-8041-AF9C-0FD1D66A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924800" cy="172354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A Large Seasonal Variation of Energetic C</a:t>
            </a:r>
            <a:r>
              <a:rPr lang="en-US" b="1" baseline="30000" dirty="0"/>
              <a:t>+</a:t>
            </a:r>
            <a:r>
              <a:rPr lang="en-US" b="1" dirty="0"/>
              <a:t> and CO</a:t>
            </a:r>
            <a:r>
              <a:rPr lang="en-US" b="1" baseline="30000" dirty="0"/>
              <a:t>+</a:t>
            </a:r>
            <a:r>
              <a:rPr lang="en-US" b="1" dirty="0"/>
              <a:t> Abundances in Saturn’s Magnetosphere Probably Resulting from Changing Ring Illumination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785408"/>
            <a:ext cx="83353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D.C. Hamilton</a:t>
            </a:r>
            <a:r>
              <a:rPr lang="en-US" sz="2000" baseline="30000" dirty="0"/>
              <a:t>1</a:t>
            </a:r>
            <a:r>
              <a:rPr lang="en-US" sz="2000" dirty="0"/>
              <a:t>, S.P. Christon</a:t>
            </a:r>
            <a:r>
              <a:rPr lang="en-US" sz="2000" baseline="30000" dirty="0"/>
              <a:t>2</a:t>
            </a:r>
            <a:r>
              <a:rPr lang="en-US" sz="2000" dirty="0"/>
              <a:t>, D.G. Mitchell</a:t>
            </a:r>
            <a:r>
              <a:rPr lang="en-US" sz="2000" baseline="30000" dirty="0"/>
              <a:t>3</a:t>
            </a:r>
            <a:r>
              <a:rPr lang="en-US" sz="2000" dirty="0"/>
              <a:t>, R. Morishima</a:t>
            </a:r>
            <a:r>
              <a:rPr lang="en-US" sz="2000" baseline="30000" dirty="0"/>
              <a:t>4</a:t>
            </a:r>
            <a:r>
              <a:rPr lang="en-US" sz="2000" dirty="0"/>
              <a:t>, and R. Hodyss</a:t>
            </a:r>
            <a:r>
              <a:rPr lang="en-US" sz="2000" baseline="30000" dirty="0"/>
              <a:t>5</a:t>
            </a:r>
            <a:endParaRPr lang="en-US" sz="2000" dirty="0"/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University of Maryland</a:t>
            </a:r>
          </a:p>
          <a:p>
            <a:pPr algn="ctr"/>
            <a:r>
              <a:rPr lang="en-US" sz="1600" baseline="30000" dirty="0"/>
              <a:t>2</a:t>
            </a:r>
            <a:r>
              <a:rPr lang="en-US" sz="1600" dirty="0"/>
              <a:t>Focused Analysis and Research</a:t>
            </a:r>
          </a:p>
          <a:p>
            <a:pPr algn="ctr"/>
            <a:r>
              <a:rPr lang="en-US" sz="1600" baseline="30000" dirty="0"/>
              <a:t>3</a:t>
            </a:r>
            <a:r>
              <a:rPr lang="en-US" sz="1600" dirty="0"/>
              <a:t>Johns Hopkins Applied Physics Laboratory</a:t>
            </a:r>
          </a:p>
          <a:p>
            <a:pPr algn="ctr"/>
            <a:r>
              <a:rPr lang="en-US" sz="1600" baseline="30000" dirty="0"/>
              <a:t>4</a:t>
            </a:r>
            <a:r>
              <a:rPr lang="en-US" sz="1600" dirty="0"/>
              <a:t>UCLA/JPL</a:t>
            </a:r>
          </a:p>
          <a:p>
            <a:pPr algn="ctr"/>
            <a:r>
              <a:rPr lang="en-US" sz="1600" baseline="30000" dirty="0"/>
              <a:t>5</a:t>
            </a:r>
            <a:r>
              <a:rPr lang="en-US" sz="1600" dirty="0"/>
              <a:t>JPL</a:t>
            </a:r>
            <a:endParaRPr lang="en-US" sz="1600" baseline="30000" dirty="0"/>
          </a:p>
          <a:p>
            <a:pPr algn="ctr"/>
            <a:r>
              <a:rPr lang="en-US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801" y="5181600"/>
            <a:ext cx="32275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Cassini Science Seminar</a:t>
            </a:r>
          </a:p>
          <a:p>
            <a:pPr algn="ctr"/>
            <a:r>
              <a:rPr lang="en-US" dirty="0"/>
              <a:t>August 13-17, 2018</a:t>
            </a:r>
          </a:p>
          <a:p>
            <a:pPr algn="ctr"/>
            <a:r>
              <a:rPr lang="en-US" dirty="0"/>
              <a:t>Boulder, 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ins_desorption_spec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76200"/>
            <a:ext cx="5299364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3810000" y="533400"/>
            <a:ext cx="0" cy="480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85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524000" y="533400"/>
            <a:ext cx="0" cy="480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85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019800" y="6096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Collins et al, 2004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2192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“Thermal desorption of </a:t>
            </a:r>
            <a:r>
              <a:rPr lang="en-US" sz="1400" dirty="0" err="1" smtClean="0"/>
              <a:t>astrophysically</a:t>
            </a:r>
            <a:endParaRPr lang="en-US" sz="1400" dirty="0" smtClean="0"/>
          </a:p>
          <a:p>
            <a:r>
              <a:rPr lang="en-US" sz="1400" dirty="0"/>
              <a:t>r</a:t>
            </a:r>
            <a:r>
              <a:rPr lang="en-US" sz="1400" dirty="0" smtClean="0"/>
              <a:t>elevant molecules”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362200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NH</a:t>
            </a:r>
            <a:r>
              <a:rPr lang="en-US" sz="1050" baseline="-25000" dirty="0" smtClean="0"/>
              <a:t>3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784684"/>
            <a:ext cx="428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</a:t>
            </a:r>
            <a:r>
              <a:rPr lang="en-US" sz="1050" baseline="-25000" dirty="0"/>
              <a:t>2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762678" y="4953000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N</a:t>
            </a:r>
            <a:r>
              <a:rPr lang="en-US" sz="1050" baseline="-25000" dirty="0" smtClean="0"/>
              <a:t>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470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0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943600" y="1137821"/>
            <a:ext cx="28194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The Big Picture (2004-2017  end of mission)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Abundance ratios of C+/W+ and CO+/W+ are shown from July 2004 to Sept 2017.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Most remarkable are the large increases in C+ and CO+ relative to the water ion group in 2014 and 2015.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relative increase in C+ is a factor of ~4 and that of CO+ is a factor of ~8.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 gradual ~30% decrease in the C+/W+ ratio from 2004 to 2013 is also apparent.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7446" r="8559" b="7722"/>
          <a:stretch/>
        </p:blipFill>
        <p:spPr>
          <a:xfrm>
            <a:off x="380999" y="2"/>
            <a:ext cx="5181601" cy="323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7778" r="9416" b="6667"/>
          <a:stretch/>
        </p:blipFill>
        <p:spPr>
          <a:xfrm>
            <a:off x="434116" y="3276600"/>
            <a:ext cx="5108762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228600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Cassini/MIMI/CHEMS</a:t>
            </a:r>
          </a:p>
        </p:txBody>
      </p:sp>
    </p:spTree>
    <p:extLst>
      <p:ext uri="{BB962C8B-B14F-4D97-AF65-F5344CB8AC3E}">
        <p14:creationId xmlns:p14="http://schemas.microsoft.com/office/powerpoint/2010/main" val="193796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943600" y="827306"/>
            <a:ext cx="2819400" cy="42780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Jan 2013 – Sept 2017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CO+ increase began in March 2014, about 3 months earlier than that of C+.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CO+ enhancement is essentially over by Sept. 2015, lasting about 1.5 years.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The C+ enhancement lasted longer with an exponential like decay and did not return to pre-enhancement levels as of Sept  2017.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6667" r="10277" b="6667"/>
          <a:stretch/>
        </p:blipFill>
        <p:spPr>
          <a:xfrm>
            <a:off x="294639" y="0"/>
            <a:ext cx="5430521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6667" r="10277" b="6667"/>
          <a:stretch/>
        </p:blipFill>
        <p:spPr>
          <a:xfrm>
            <a:off x="304800" y="3581400"/>
            <a:ext cx="542036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228600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Cassini/MIMI/CHEMS</a:t>
            </a:r>
          </a:p>
        </p:txBody>
      </p:sp>
    </p:spTree>
    <p:extLst>
      <p:ext uri="{BB962C8B-B14F-4D97-AF65-F5344CB8AC3E}">
        <p14:creationId xmlns:p14="http://schemas.microsoft.com/office/powerpoint/2010/main" val="396579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Text Box 1037"/>
          <p:cNvSpPr txBox="1">
            <a:spLocks noChangeArrowheads="1"/>
          </p:cNvSpPr>
          <p:nvPr/>
        </p:nvSpPr>
        <p:spPr bwMode="auto">
          <a:xfrm>
            <a:off x="5851525" y="684213"/>
            <a:ext cx="291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46094" name="Text Box 1038"/>
          <p:cNvSpPr txBox="1">
            <a:spLocks noChangeArrowheads="1"/>
          </p:cNvSpPr>
          <p:nvPr/>
        </p:nvSpPr>
        <p:spPr bwMode="auto">
          <a:xfrm>
            <a:off x="4876800" y="838200"/>
            <a:ext cx="2987675" cy="35394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dirty="0"/>
              <a:t> When Cassini arrived at Saturn in 2004, Saturn’s rotation axis was tilted away from the sun, and the south side of the rings were illuminated.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Minimum ring illumination occurred in August 2009 at equinox.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Since 2009 Saturn’s rotation axis has increasingly tilted toward the sun, illuminating the north side of the rings.</a:t>
            </a:r>
          </a:p>
        </p:txBody>
      </p:sp>
      <p:pic>
        <p:nvPicPr>
          <p:cNvPr id="3" name="Picture 2" descr="saturn_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Text Box 1032"/>
          <p:cNvSpPr txBox="1">
            <a:spLocks noChangeArrowheads="1"/>
          </p:cNvSpPr>
          <p:nvPr/>
        </p:nvSpPr>
        <p:spPr bwMode="auto">
          <a:xfrm>
            <a:off x="5867400" y="762000"/>
            <a:ext cx="2971800" cy="5410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Morishima</a:t>
            </a:r>
            <a:r>
              <a:rPr lang="en-US" sz="1600" dirty="0"/>
              <a:t> et al (Icarus 279, 2-19, 2016) used CIRS data to determine the seasonal change in ring temperature from 2005 to mid-2013 (solar elevation angles from -24°to +21°). 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Hodyss</a:t>
            </a:r>
            <a:r>
              <a:rPr lang="en-US" sz="1600" dirty="0"/>
              <a:t> et al (Icarus 194, 836-842, 2008) experimentally explored the sublimation of a </a:t>
            </a:r>
          </a:p>
          <a:p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:H</a:t>
            </a:r>
            <a:r>
              <a:rPr lang="en-US" sz="1600" baseline="-25000" dirty="0"/>
              <a:t>2</a:t>
            </a:r>
            <a:r>
              <a:rPr lang="en-US" sz="1600" dirty="0"/>
              <a:t>O ice mixture as it is warmed from 60 K.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 They found preferential sublimation of segregated CO</a:t>
            </a:r>
            <a:r>
              <a:rPr lang="en-US" sz="1600" baseline="-25000" dirty="0"/>
              <a:t>2</a:t>
            </a:r>
            <a:r>
              <a:rPr lang="en-US" sz="1600" dirty="0"/>
              <a:t> as the ice was warmed above 80 K.</a:t>
            </a:r>
          </a:p>
          <a:p>
            <a:pPr>
              <a:buFontTx/>
              <a:buChar char="•"/>
            </a:pPr>
            <a:endParaRPr lang="en-US" sz="1600" dirty="0"/>
          </a:p>
          <a:p>
            <a:pPr>
              <a:buFontTx/>
              <a:buChar char="•"/>
            </a:pPr>
            <a:r>
              <a:rPr lang="en-US" sz="1600" dirty="0"/>
              <a:t>The north face of the rings exceeded 80K at when the solar elevation angle passed 20°, near the beginning of 2014.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0571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/>
                <a:cs typeface="Arial"/>
              </a:rPr>
              <a:t>Blue</a:t>
            </a:r>
            <a:r>
              <a:rPr lang="en-US" sz="1400" dirty="0">
                <a:solidFill>
                  <a:srgbClr val="0000FF"/>
                </a:solidFill>
                <a:latin typeface="Arial"/>
                <a:cs typeface="Arial"/>
              </a:rPr>
              <a:t>: South face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Red: North 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/>
          <a:stretch/>
        </p:blipFill>
        <p:spPr>
          <a:xfrm>
            <a:off x="152400" y="83933"/>
            <a:ext cx="5108986" cy="3895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6275" r="8759" b="9873"/>
          <a:stretch/>
        </p:blipFill>
        <p:spPr>
          <a:xfrm>
            <a:off x="0" y="3985702"/>
            <a:ext cx="5410200" cy="2872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30480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/>
                <a:cs typeface="Arial"/>
              </a:rPr>
              <a:t>(Data after mid-2013 from </a:t>
            </a:r>
            <a:r>
              <a:rPr lang="en-US" sz="1000" dirty="0" err="1">
                <a:latin typeface="Arial"/>
                <a:cs typeface="Arial"/>
              </a:rPr>
              <a:t>Morishima</a:t>
            </a:r>
            <a:r>
              <a:rPr lang="en-US" sz="1000" dirty="0">
                <a:latin typeface="Arial"/>
                <a:cs typeface="Arial"/>
              </a:rPr>
              <a:t>, private comm.)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939801"/>
            <a:ext cx="449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667000" y="880532"/>
            <a:ext cx="44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80K</a:t>
            </a:r>
          </a:p>
        </p:txBody>
      </p:sp>
    </p:spTree>
    <p:extLst>
      <p:ext uri="{BB962C8B-B14F-4D97-AF65-F5344CB8AC3E}">
        <p14:creationId xmlns:p14="http://schemas.microsoft.com/office/powerpoint/2010/main" val="265133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340" y="60513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848600" cy="50167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from </a:t>
            </a:r>
            <a:r>
              <a:rPr lang="en-US" sz="1600" dirty="0" err="1"/>
              <a:t>Enceladus</a:t>
            </a:r>
            <a:r>
              <a:rPr lang="en-US" sz="1600" dirty="0"/>
              <a:t> (or elsewhere) builds up on the ring ice in the years around equinox when the rings are cold.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Since the </a:t>
            </a:r>
            <a:r>
              <a:rPr lang="en-US" sz="1600" dirty="0" smtClean="0"/>
              <a:t>Aug. 10, 2009 </a:t>
            </a:r>
            <a:r>
              <a:rPr lang="en-US" sz="1600" dirty="0"/>
              <a:t>equinox, the north side of the rings has been warming, exceeding 80 K near the beginning of 2014.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Over some period of time (months) CO</a:t>
            </a:r>
            <a:r>
              <a:rPr lang="en-US" sz="1600" baseline="-25000" dirty="0"/>
              <a:t>2</a:t>
            </a:r>
            <a:r>
              <a:rPr lang="en-US" sz="1600" dirty="0"/>
              <a:t> and its products (CO</a:t>
            </a:r>
            <a:r>
              <a:rPr lang="en-US" sz="1600" baseline="30000" dirty="0"/>
              <a:t>+</a:t>
            </a:r>
            <a:r>
              <a:rPr lang="en-US" sz="1600" dirty="0"/>
              <a:t> and C</a:t>
            </a:r>
            <a:r>
              <a:rPr lang="en-US" sz="1600" baseline="30000" dirty="0"/>
              <a:t>+</a:t>
            </a:r>
            <a:r>
              <a:rPr lang="en-US" sz="1600" dirty="0"/>
              <a:t>) build up in the magnetosphere with the  CO</a:t>
            </a:r>
            <a:r>
              <a:rPr lang="en-US" sz="1600" baseline="30000" dirty="0"/>
              <a:t>+</a:t>
            </a:r>
            <a:r>
              <a:rPr lang="en-US" sz="1600" dirty="0"/>
              <a:t> and C</a:t>
            </a:r>
            <a:r>
              <a:rPr lang="en-US" sz="1600" baseline="30000" dirty="0"/>
              <a:t>+</a:t>
            </a:r>
            <a:r>
              <a:rPr lang="en-US" sz="1600" dirty="0"/>
              <a:t> being accelerated to </a:t>
            </a:r>
            <a:r>
              <a:rPr lang="en-US" sz="1600" dirty="0" err="1"/>
              <a:t>suprathermal</a:t>
            </a:r>
            <a:r>
              <a:rPr lang="en-US" sz="1600" dirty="0"/>
              <a:t> energies by the usual </a:t>
            </a:r>
            <a:r>
              <a:rPr lang="en-US" sz="1600" dirty="0" err="1"/>
              <a:t>magnetospheric</a:t>
            </a:r>
            <a:r>
              <a:rPr lang="en-US" sz="1600" dirty="0"/>
              <a:t> processes.  The enhancement became obvious in CO</a:t>
            </a:r>
            <a:r>
              <a:rPr lang="en-US" sz="1600" baseline="30000" dirty="0"/>
              <a:t>+</a:t>
            </a:r>
            <a:r>
              <a:rPr lang="en-US" sz="1600" dirty="0"/>
              <a:t> around March of 2014 with the C</a:t>
            </a:r>
            <a:r>
              <a:rPr lang="en-US" sz="1600" baseline="30000" dirty="0"/>
              <a:t>+</a:t>
            </a:r>
            <a:r>
              <a:rPr lang="en-US" sz="1600" dirty="0"/>
              <a:t> enhancement beginning a couple months later.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excess ring CO</a:t>
            </a:r>
            <a:r>
              <a:rPr lang="en-US" sz="1600" baseline="-25000" dirty="0"/>
              <a:t>2</a:t>
            </a:r>
            <a:r>
              <a:rPr lang="en-US" sz="1600" dirty="0"/>
              <a:t> is gradually exhausted, and the </a:t>
            </a:r>
            <a:r>
              <a:rPr lang="en-US" sz="1600" dirty="0" err="1"/>
              <a:t>magnetospheric</a:t>
            </a:r>
            <a:r>
              <a:rPr lang="en-US" sz="1600" dirty="0"/>
              <a:t> CO</a:t>
            </a:r>
            <a:r>
              <a:rPr lang="en-US" sz="1600" baseline="30000" dirty="0"/>
              <a:t>+</a:t>
            </a:r>
            <a:r>
              <a:rPr lang="en-US" sz="1600" dirty="0"/>
              <a:t> and C</a:t>
            </a:r>
            <a:r>
              <a:rPr lang="en-US" sz="1600" baseline="30000" dirty="0"/>
              <a:t>+</a:t>
            </a:r>
            <a:r>
              <a:rPr lang="en-US" sz="1600" dirty="0"/>
              <a:t> abundances begin to decline.  The CO</a:t>
            </a:r>
            <a:r>
              <a:rPr lang="en-US" sz="1600" baseline="30000" dirty="0"/>
              <a:t>+</a:t>
            </a:r>
            <a:r>
              <a:rPr lang="en-US" sz="1600" dirty="0"/>
              <a:t> decrease is faster because it has a shorter lifetime than C</a:t>
            </a:r>
            <a:r>
              <a:rPr lang="en-US" sz="1600" baseline="30000" dirty="0"/>
              <a:t>+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C</a:t>
            </a:r>
            <a:r>
              <a:rPr lang="en-US" sz="1600" baseline="30000" dirty="0"/>
              <a:t>+</a:t>
            </a:r>
            <a:r>
              <a:rPr lang="en-US" sz="1600" dirty="0"/>
              <a:t>/W</a:t>
            </a:r>
            <a:r>
              <a:rPr lang="en-US" sz="1600" baseline="30000" dirty="0"/>
              <a:t>+</a:t>
            </a:r>
            <a:r>
              <a:rPr lang="en-US" sz="1600" dirty="0"/>
              <a:t> ratio was low early in the mission because the excess CO</a:t>
            </a:r>
            <a:r>
              <a:rPr lang="en-US" sz="1600" baseline="-25000" dirty="0"/>
              <a:t>2</a:t>
            </a:r>
            <a:r>
              <a:rPr lang="en-US" sz="1600" dirty="0"/>
              <a:t> on the south side of the rings (accumulated around the previous equinox </a:t>
            </a:r>
            <a:r>
              <a:rPr lang="en-US" sz="1600" dirty="0" smtClean="0"/>
              <a:t>in Nov.  </a:t>
            </a:r>
            <a:r>
              <a:rPr lang="en-US" sz="1600" dirty="0"/>
              <a:t>1995)  had already </a:t>
            </a:r>
            <a:r>
              <a:rPr lang="en-US" sz="1600" dirty="0" smtClean="0"/>
              <a:t>mostly disappeared </a:t>
            </a:r>
            <a:r>
              <a:rPr lang="en-US" sz="1600" dirty="0"/>
              <a:t>before Cassini arrived at Saturn in </a:t>
            </a:r>
            <a:r>
              <a:rPr lang="en-US" sz="1600" dirty="0" smtClean="0"/>
              <a:t>2004, but the C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continued to decline somewhat (~30%) over the next few years. 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+_W+ 2013-EOM_1exp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4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+_W+ 2000-30-1expfit_xt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6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8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17" t="14773" r="8399" b="7191"/>
          <a:stretch/>
        </p:blipFill>
        <p:spPr>
          <a:xfrm>
            <a:off x="1574419" y="152400"/>
            <a:ext cx="4978781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51" t="16411" r="7615" b="6997"/>
          <a:stretch/>
        </p:blipFill>
        <p:spPr>
          <a:xfrm>
            <a:off x="1683300" y="3276600"/>
            <a:ext cx="5022300" cy="34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15636</TotalTime>
  <Words>689</Words>
  <Application>Microsoft Macintosh PowerPoint</Application>
  <PresentationFormat>On-screen Show (4:3)</PresentationFormat>
  <Paragraphs>64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Extras</vt:lpstr>
      <vt:lpstr>PowerPoint Presentation</vt:lpstr>
    </vt:vector>
  </TitlesOfParts>
  <Company>University of Maryland/Space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Hamilton</dc:creator>
  <cp:lastModifiedBy>Douglas Hamilton</cp:lastModifiedBy>
  <cp:revision>160</cp:revision>
  <cp:lastPrinted>2018-08-16T13:59:26Z</cp:lastPrinted>
  <dcterms:created xsi:type="dcterms:W3CDTF">2008-07-26T19:41:12Z</dcterms:created>
  <dcterms:modified xsi:type="dcterms:W3CDTF">2018-08-16T14:38:44Z</dcterms:modified>
</cp:coreProperties>
</file>