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24" r:id="rId2"/>
    <p:sldId id="343" r:id="rId3"/>
    <p:sldId id="344" r:id="rId4"/>
    <p:sldId id="347" r:id="rId5"/>
    <p:sldId id="345" r:id="rId6"/>
    <p:sldId id="355" r:id="rId7"/>
    <p:sldId id="308" r:id="rId8"/>
    <p:sldId id="349" r:id="rId9"/>
    <p:sldId id="356" r:id="rId10"/>
    <p:sldId id="357" r:id="rId11"/>
    <p:sldId id="362" r:id="rId12"/>
    <p:sldId id="363" r:id="rId13"/>
    <p:sldId id="364" r:id="rId14"/>
    <p:sldId id="360" r:id="rId15"/>
    <p:sldId id="361" r:id="rId16"/>
    <p:sldId id="365" r:id="rId17"/>
    <p:sldId id="32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lia Tamar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B33D"/>
    <a:srgbClr val="41D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1" autoAdjust="0"/>
    <p:restoredTop sz="95485" autoAdjust="0"/>
  </p:normalViewPr>
  <p:slideViewPr>
    <p:cSldViewPr snapToGrid="0" snapToObjects="1">
      <p:cViewPr varScale="1">
        <p:scale>
          <a:sx n="99" d="100"/>
          <a:sy n="99" d="100"/>
        </p:scale>
        <p:origin x="7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41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20774-E844-734D-AD66-03492C75736F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73F61-2ACA-4C40-866F-521E803D0E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52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73F61-2ACA-4C40-866F-521E803D0E4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73F61-2ACA-4C40-866F-521E803D0E4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3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73F61-2ACA-4C40-866F-521E803D0E4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9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73F61-2ACA-4C40-866F-521E803D0E4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6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BFC9D-25F2-4679-93CF-F602CE7CA64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53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73F61-2ACA-4C40-866F-521E803D0E4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5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73F61-2ACA-4C40-866F-521E803D0E4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6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2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3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3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9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8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3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6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3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3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2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C4A4E-D3CB-3248-ACEE-A1970F5B3285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4E414-6B85-254A-9D4E-5B8A9F42A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5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wmf"/><Relationship Id="rId12" Type="http://schemas.openxmlformats.org/officeDocument/2006/relationships/image" Target="../media/image9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.emf"/><Relationship Id="rId10" Type="http://schemas.openxmlformats.org/officeDocument/2006/relationships/image" Target="../media/image8.wmf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442"/>
            <a:ext cx="9144000" cy="5141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31" y="395584"/>
            <a:ext cx="89191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Saturn's deep atmosphere revealed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by the Cassini Grand Finale gravity measurements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532" y="1937530"/>
            <a:ext cx="851293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 </a:t>
            </a:r>
            <a:r>
              <a:rPr lang="en-US" sz="2800" b="1" dirty="0" err="1">
                <a:solidFill>
                  <a:schemeClr val="bg1"/>
                </a:solidFill>
              </a:rPr>
              <a:t>Galanti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Weizmann Institute of Science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With: </a:t>
            </a:r>
            <a:r>
              <a:rPr lang="en-US" sz="2400" dirty="0" err="1">
                <a:solidFill>
                  <a:schemeClr val="bg1"/>
                </a:solidFill>
              </a:rPr>
              <a:t>Yohai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Kaspi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Yamila</a:t>
            </a:r>
            <a:r>
              <a:rPr lang="en-US" sz="2400" dirty="0">
                <a:solidFill>
                  <a:schemeClr val="bg1"/>
                </a:solidFill>
              </a:rPr>
              <a:t> Miguel, Tristan </a:t>
            </a:r>
            <a:r>
              <a:rPr lang="en-US" sz="2400" dirty="0" err="1">
                <a:solidFill>
                  <a:schemeClr val="bg1"/>
                </a:solidFill>
              </a:rPr>
              <a:t>Guillot</a:t>
            </a:r>
            <a:r>
              <a:rPr lang="en-US" sz="2400" dirty="0">
                <a:solidFill>
                  <a:schemeClr val="bg1"/>
                </a:solidFill>
              </a:rPr>
              <a:t>, Daniele Durante, Paolo </a:t>
            </a:r>
            <a:r>
              <a:rPr lang="en-US" sz="2400" dirty="0" err="1">
                <a:solidFill>
                  <a:schemeClr val="bg1"/>
                </a:solidFill>
              </a:rPr>
              <a:t>Racioppa</a:t>
            </a:r>
            <a:r>
              <a:rPr lang="en-US" sz="2400" dirty="0">
                <a:solidFill>
                  <a:schemeClr val="bg1"/>
                </a:solidFill>
              </a:rPr>
              <a:t>, and Luciano </a:t>
            </a:r>
            <a:r>
              <a:rPr lang="en-US" sz="2400" dirty="0" err="1">
                <a:solidFill>
                  <a:schemeClr val="bg1"/>
                </a:solidFill>
              </a:rPr>
              <a:t>Iess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2733" y="6392753"/>
            <a:ext cx="6018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Cassini symposium - Boulder, CO - August 2018</a:t>
            </a:r>
          </a:p>
        </p:txBody>
      </p:sp>
    </p:spTree>
    <p:extLst>
      <p:ext uri="{BB962C8B-B14F-4D97-AF65-F5344CB8AC3E}">
        <p14:creationId xmlns:p14="http://schemas.microsoft.com/office/powerpoint/2010/main" val="355364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82" y="1147892"/>
            <a:ext cx="8844197" cy="5238426"/>
          </a:xfrm>
        </p:spPr>
        <p:txBody>
          <a:bodyPr>
            <a:normAutofit/>
          </a:bodyPr>
          <a:lstStyle/>
          <a:p>
            <a:r>
              <a:rPr lang="en-US" sz="2000" dirty="0"/>
              <a:t>Cloud-level wind might not represent the interior flow everywhere.</a:t>
            </a:r>
          </a:p>
          <a:p>
            <a:r>
              <a:rPr lang="en-US" sz="2000" dirty="0"/>
              <a:t>Observations of the winds  (Garcia-</a:t>
            </a:r>
            <a:r>
              <a:rPr lang="en-US" sz="2000" dirty="0" err="1"/>
              <a:t>Melendo</a:t>
            </a:r>
            <a:r>
              <a:rPr lang="en-US" sz="2000" dirty="0"/>
              <a:t> et al., 2011) has uncertainties of up to ±20 m/s, and also indicate change of flow with depth.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79" y="299518"/>
            <a:ext cx="7886700" cy="65726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 different flow below the cloud level?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93EAA-6E6C-314B-9874-C9C893B5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31" y="2324076"/>
            <a:ext cx="5753100" cy="350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9098D7-D1C9-054D-859A-B0EB5C297705}"/>
              </a:ext>
            </a:extLst>
          </p:cNvPr>
          <p:cNvSpPr/>
          <p:nvPr/>
        </p:nvSpPr>
        <p:spPr>
          <a:xfrm>
            <a:off x="550880" y="6060338"/>
            <a:ext cx="8205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“Some differences at the mid latitude jet peaks may be a combination of real changes and measurement uncertainties.”  (Garcia-</a:t>
            </a:r>
            <a:r>
              <a:rPr lang="en-US" sz="2000" dirty="0" err="1">
                <a:solidFill>
                  <a:srgbClr val="FF0000"/>
                </a:solidFill>
              </a:rPr>
              <a:t>Melendo</a:t>
            </a:r>
            <a:r>
              <a:rPr lang="en-US" sz="2000" dirty="0">
                <a:solidFill>
                  <a:srgbClr val="FF0000"/>
                </a:solidFill>
              </a:rPr>
              <a:t> et al., 2011) </a:t>
            </a:r>
          </a:p>
        </p:txBody>
      </p:sp>
    </p:spTree>
    <p:extLst>
      <p:ext uri="{BB962C8B-B14F-4D97-AF65-F5344CB8AC3E}">
        <p14:creationId xmlns:p14="http://schemas.microsoft.com/office/powerpoint/2010/main" val="3260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882" y="1147892"/>
                <a:ext cx="6761831" cy="5238426"/>
              </a:xfrm>
            </p:spPr>
            <p:txBody>
              <a:bodyPr>
                <a:normAutofit/>
              </a:bodyPr>
              <a:lstStyle/>
              <a:p>
                <a:r>
                  <a:rPr lang="en-US" sz="2300" dirty="0"/>
                  <a:t>Modify the cloud-level wind to enable a fit to the measurements.</a:t>
                </a:r>
              </a:p>
              <a:p>
                <a:endParaRPr lang="en-US" sz="2300" dirty="0"/>
              </a:p>
              <a:p>
                <a:r>
                  <a:rPr lang="en-US" sz="2300" dirty="0">
                    <a:solidFill>
                      <a:srgbClr val="FF0000"/>
                    </a:solidFill>
                  </a:rPr>
                  <a:t>Decompose the wind </a:t>
                </a:r>
                <a:r>
                  <a:rPr lang="en-US" sz="2300" dirty="0"/>
                  <a:t>into Legendre polynomials:</a:t>
                </a:r>
              </a:p>
              <a:p>
                <a:endParaRPr lang="en-US" sz="2300" dirty="0"/>
              </a:p>
              <a:p>
                <a:endParaRPr lang="en-US" sz="2300" dirty="0"/>
              </a:p>
              <a:p>
                <a:endParaRPr lang="en-US" sz="2300" dirty="0"/>
              </a:p>
              <a:p>
                <a:r>
                  <a:rPr lang="en-US" sz="2300" dirty="0">
                    <a:solidFill>
                      <a:srgbClr val="FF0000"/>
                    </a:solidFill>
                  </a:rPr>
                  <a:t>Use an </a:t>
                </a:r>
                <a:r>
                  <a:rPr lang="en-US" sz="2300" dirty="0" err="1">
                    <a:solidFill>
                      <a:srgbClr val="FF0000"/>
                    </a:solidFill>
                  </a:rPr>
                  <a:t>ajdoint</a:t>
                </a:r>
                <a:r>
                  <a:rPr lang="en-US" sz="2300" dirty="0">
                    <a:solidFill>
                      <a:srgbClr val="FF0000"/>
                    </a:solidFill>
                  </a:rPr>
                  <a:t> optimization </a:t>
                </a:r>
                <a:r>
                  <a:rPr lang="en-US" sz="2300" dirty="0"/>
                  <a:t>to find modified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300" i="1">
                            <a:latin typeface="Cambria Math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300" dirty="0"/>
                  <a:t> that allow a good match with the measurements.</a:t>
                </a:r>
              </a:p>
              <a:p>
                <a:endParaRPr lang="en-US" sz="2300" dirty="0"/>
              </a:p>
              <a:p>
                <a:r>
                  <a:rPr lang="en-US" sz="2300" dirty="0">
                    <a:solidFill>
                      <a:srgbClr val="FF0000"/>
                    </a:solidFill>
                  </a:rPr>
                  <a:t>Regularize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300" dirty="0">
                    <a:solidFill>
                      <a:srgbClr val="FF0000"/>
                    </a:solidFill>
                  </a:rPr>
                  <a:t>  </a:t>
                </a:r>
                <a:r>
                  <a:rPr lang="en-US" sz="2300" dirty="0"/>
                  <a:t>so they do not get too far away from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300" dirty="0"/>
                  <a:t>.</a:t>
                </a:r>
              </a:p>
              <a:p>
                <a:endParaRPr lang="en-US" sz="2300" dirty="0"/>
              </a:p>
              <a:p>
                <a:endParaRPr lang="en-US" sz="2300" dirty="0"/>
              </a:p>
              <a:p>
                <a:endParaRPr lang="en-US" sz="23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882" y="1147892"/>
                <a:ext cx="6761831" cy="5238426"/>
              </a:xfrm>
              <a:blipFill>
                <a:blip r:embed="rId2"/>
                <a:stretch>
                  <a:fillRect l="-936" t="-725" r="-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79" y="299518"/>
            <a:ext cx="7886700" cy="65726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 possible Resolution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150" y="2869402"/>
            <a:ext cx="3562866" cy="1070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9B578-BAE6-284D-AA46-08548BA51F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71"/>
          <a:stretch/>
        </p:blipFill>
        <p:spPr>
          <a:xfrm>
            <a:off x="6787166" y="1582189"/>
            <a:ext cx="2332644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2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E3CF12-0329-804C-8638-208C00C7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4" y="443175"/>
            <a:ext cx="8610912" cy="6074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295" y="111476"/>
            <a:ext cx="8675370" cy="65726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First, the gravity resulting from the cloud-level winds</a:t>
            </a:r>
          </a:p>
        </p:txBody>
      </p:sp>
    </p:spTree>
    <p:extLst>
      <p:ext uri="{BB962C8B-B14F-4D97-AF65-F5344CB8AC3E}">
        <p14:creationId xmlns:p14="http://schemas.microsoft.com/office/powerpoint/2010/main" val="2407321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E3CF12-0329-804C-8638-208C00C7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4" y="443175"/>
            <a:ext cx="8610912" cy="6074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7DCE2-2AA4-6B45-BF41-C88B8D0576E4}"/>
              </a:ext>
            </a:extLst>
          </p:cNvPr>
          <p:cNvSpPr txBox="1"/>
          <p:nvPr/>
        </p:nvSpPr>
        <p:spPr>
          <a:xfrm>
            <a:off x="1321174" y="6287024"/>
            <a:ext cx="650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Solution reached with </a:t>
            </a:r>
            <a:r>
              <a:rPr lang="en-US" sz="2400" b="1" dirty="0">
                <a:solidFill>
                  <a:srgbClr val="FF0000"/>
                </a:solidFill>
              </a:rPr>
              <a:t>depth of winds – 11,000 km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8FD0CC-AF43-9941-A27D-4219B3B6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95" y="111476"/>
            <a:ext cx="8675370" cy="65726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First, the gravity resulting from the cloud-level winds</a:t>
            </a:r>
          </a:p>
        </p:txBody>
      </p:sp>
    </p:spTree>
    <p:extLst>
      <p:ext uri="{BB962C8B-B14F-4D97-AF65-F5344CB8AC3E}">
        <p14:creationId xmlns:p14="http://schemas.microsoft.com/office/powerpoint/2010/main" val="212634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E3CF12-0329-804C-8638-208C00C7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4" y="443175"/>
            <a:ext cx="8610912" cy="6074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473" y="111476"/>
            <a:ext cx="9542907" cy="65726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Next, solving for all gravity harmonics with modified wind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F6F58-E248-BB49-9D0C-2BA4E4CE2199}"/>
              </a:ext>
            </a:extLst>
          </p:cNvPr>
          <p:cNvSpPr txBox="1"/>
          <p:nvPr/>
        </p:nvSpPr>
        <p:spPr>
          <a:xfrm>
            <a:off x="1002854" y="6287024"/>
            <a:ext cx="713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Optimal solution </a:t>
            </a:r>
            <a:r>
              <a:rPr lang="en-US" sz="2400" dirty="0"/>
              <a:t>reached with </a:t>
            </a:r>
            <a:r>
              <a:rPr lang="en-US" sz="2400" b="1" dirty="0">
                <a:solidFill>
                  <a:srgbClr val="FF0000"/>
                </a:solidFill>
              </a:rPr>
              <a:t>wind depth of  8,700 km</a:t>
            </a:r>
          </a:p>
        </p:txBody>
      </p:sp>
    </p:spTree>
    <p:extLst>
      <p:ext uri="{BB962C8B-B14F-4D97-AF65-F5344CB8AC3E}">
        <p14:creationId xmlns:p14="http://schemas.microsoft.com/office/powerpoint/2010/main" val="195857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630" y="111476"/>
            <a:ext cx="7886700" cy="65726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The flow below the cloud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3CF12-0329-804C-8638-208C00C7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4" y="952956"/>
            <a:ext cx="8610911" cy="4841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09083-D39D-3A46-B2F4-52C293F0C682}"/>
              </a:ext>
            </a:extLst>
          </p:cNvPr>
          <p:cNvSpPr txBox="1"/>
          <p:nvPr/>
        </p:nvSpPr>
        <p:spPr>
          <a:xfrm>
            <a:off x="485752" y="5950704"/>
            <a:ext cx="824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requires minors modifications of the wind,</a:t>
            </a:r>
          </a:p>
          <a:p>
            <a:pPr algn="ctr"/>
            <a:r>
              <a:rPr lang="en-US" sz="2400" dirty="0"/>
              <a:t>aside from a region around 25-35</a:t>
            </a:r>
            <a:r>
              <a:rPr lang="en-US" sz="2400" baseline="30000" dirty="0"/>
              <a:t>o</a:t>
            </a:r>
            <a:r>
              <a:rPr lang="en-US" sz="2400" dirty="0"/>
              <a:t> North and South</a:t>
            </a:r>
          </a:p>
        </p:txBody>
      </p:sp>
    </p:spTree>
    <p:extLst>
      <p:ext uri="{BB962C8B-B14F-4D97-AF65-F5344CB8AC3E}">
        <p14:creationId xmlns:p14="http://schemas.microsoft.com/office/powerpoint/2010/main" val="3769781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630" y="111476"/>
            <a:ext cx="7886700" cy="65726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The flow below the cloud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3CF12-0329-804C-8638-208C00C7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005"/>
          <a:stretch/>
        </p:blipFill>
        <p:spPr>
          <a:xfrm>
            <a:off x="266545" y="952956"/>
            <a:ext cx="3099508" cy="4841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09083-D39D-3A46-B2F4-52C293F0C682}"/>
              </a:ext>
            </a:extLst>
          </p:cNvPr>
          <p:cNvSpPr txBox="1"/>
          <p:nvPr/>
        </p:nvSpPr>
        <p:spPr>
          <a:xfrm>
            <a:off x="485752" y="5950704"/>
            <a:ext cx="824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requires minors modifications of the wind,</a:t>
            </a:r>
          </a:p>
          <a:p>
            <a:pPr algn="ctr"/>
            <a:r>
              <a:rPr lang="en-US" sz="2400" dirty="0"/>
              <a:t>aside from a region around 25-35</a:t>
            </a:r>
            <a:r>
              <a:rPr lang="en-US" sz="2400" baseline="30000" dirty="0"/>
              <a:t>o</a:t>
            </a:r>
            <a:r>
              <a:rPr lang="en-US" sz="2400" dirty="0"/>
              <a:t> North and South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B809E-EA48-3E41-A75F-40AB32E1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328" y="1604303"/>
            <a:ext cx="5932907" cy="307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0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4369" y="70072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Conclusion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968" y="1182144"/>
            <a:ext cx="85369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4900" indent="-3429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Cassini gravity measurements indicate to </a:t>
            </a:r>
            <a:r>
              <a:rPr lang="en-US" sz="2400" b="1" dirty="0">
                <a:solidFill>
                  <a:srgbClr val="FF0000"/>
                </a:solidFill>
              </a:rPr>
              <a:t>substantial differential flows</a:t>
            </a:r>
            <a:r>
              <a:rPr lang="en-US" sz="2400" dirty="0"/>
              <a:t>. Odd harmonics are small.</a:t>
            </a:r>
          </a:p>
          <a:p>
            <a:pPr marL="414900" indent="-3429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Measurements can be partially explained with observed cloud-level winds projected to depth of ~11,000 km.</a:t>
            </a:r>
          </a:p>
          <a:p>
            <a:pPr marL="414900" indent="-3429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Need to consider a flow that is modified from the cloud-level observations.</a:t>
            </a:r>
          </a:p>
          <a:p>
            <a:pPr marL="414900" indent="-3429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 moderately modified wind, extended to </a:t>
            </a:r>
            <a:r>
              <a:rPr lang="en-US" sz="2400" b="1" dirty="0">
                <a:solidFill>
                  <a:srgbClr val="FF0000"/>
                </a:solidFill>
              </a:rPr>
              <a:t>depth of ~8,700 km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can explain all measured gravity harmonics.</a:t>
            </a:r>
          </a:p>
          <a:p>
            <a:pPr marL="414900" indent="-3429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This depth is consistent with MHD considerations.</a:t>
            </a:r>
          </a:p>
          <a:p>
            <a:pPr marL="72000" algn="r">
              <a:spcBef>
                <a:spcPts val="1200"/>
              </a:spcBef>
              <a:spcAft>
                <a:spcPts val="1200"/>
              </a:spcAft>
            </a:pPr>
            <a:r>
              <a:rPr lang="en-US" sz="2400" i="1" dirty="0" err="1">
                <a:solidFill>
                  <a:schemeClr val="tx2"/>
                </a:solidFill>
              </a:rPr>
              <a:t>Galanti</a:t>
            </a:r>
            <a:r>
              <a:rPr lang="en-US" sz="2400" i="1" dirty="0">
                <a:solidFill>
                  <a:schemeClr val="tx2"/>
                </a:solidFill>
              </a:rPr>
              <a:t> et al, GRL Cassini special issue, accepted.</a:t>
            </a:r>
          </a:p>
        </p:txBody>
      </p:sp>
    </p:spTree>
    <p:extLst>
      <p:ext uri="{BB962C8B-B14F-4D97-AF65-F5344CB8AC3E}">
        <p14:creationId xmlns:p14="http://schemas.microsoft.com/office/powerpoint/2010/main" val="128821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13D6D9-5761-4948-9338-97B6E3DA2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178" y="800037"/>
            <a:ext cx="6468482" cy="4851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091" y="125035"/>
            <a:ext cx="5499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The cloud-level winds in Saturn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275" y="1255598"/>
            <a:ext cx="29256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winds are predominantly symmetric (</a:t>
            </a:r>
            <a:r>
              <a:rPr lang="en-US" sz="2000" dirty="0">
                <a:solidFill>
                  <a:srgbClr val="FF0000"/>
                </a:solidFill>
              </a:rPr>
              <a:t>red</a:t>
            </a:r>
            <a:r>
              <a:rPr lang="en-US" sz="2000" dirty="0"/>
              <a:t>), but a a-symmetric flow also exists (</a:t>
            </a:r>
            <a:r>
              <a:rPr lang="en-US" sz="2000" dirty="0">
                <a:solidFill>
                  <a:srgbClr val="00B050"/>
                </a:solidFill>
              </a:rPr>
              <a:t>green</a:t>
            </a:r>
            <a:r>
              <a:rPr lang="en-US" sz="20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Wind depends on Saturn rotation rate, which is not well known (gray area).</a:t>
            </a:r>
            <a:endParaRPr lang="he-I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46045" y="6197187"/>
            <a:ext cx="803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The question: how deep are the winds?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FA3C71-62DA-AC45-BF26-029676259984}"/>
              </a:ext>
            </a:extLst>
          </p:cNvPr>
          <p:cNvSpPr/>
          <p:nvPr/>
        </p:nvSpPr>
        <p:spPr>
          <a:xfrm>
            <a:off x="6931663" y="5695610"/>
            <a:ext cx="2212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 (Garcia-</a:t>
            </a:r>
            <a:r>
              <a:rPr lang="en-US" sz="1200" dirty="0" err="1">
                <a:latin typeface="Helvetica" pitchFamily="2" charset="0"/>
              </a:rPr>
              <a:t>Melendo</a:t>
            </a:r>
            <a:r>
              <a:rPr lang="en-US" sz="1200" dirty="0">
                <a:latin typeface="Helvetica" pitchFamily="2" charset="0"/>
              </a:rPr>
              <a:t> et al., 2011)</a:t>
            </a:r>
            <a:endParaRPr lang="en-US" sz="12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5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7189" y="125035"/>
            <a:ext cx="5956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The Cassini gravity measurements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13" y="854366"/>
            <a:ext cx="8621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Prediction with a typical </a:t>
            </a:r>
            <a:r>
              <a:rPr lang="en-US" sz="2200" dirty="0">
                <a:solidFill>
                  <a:srgbClr val="FF0000"/>
                </a:solidFill>
              </a:rPr>
              <a:t>interior model that assumes uniform rotation</a:t>
            </a:r>
            <a:r>
              <a:rPr lang="en-US" sz="22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19" y="1489075"/>
            <a:ext cx="6245473" cy="44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7189" y="125035"/>
            <a:ext cx="5956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The Cassini gravity measurements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391" y="5981038"/>
            <a:ext cx="8619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Measured harmonics are different than those expected from uniform rotation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Indication for strong differential rotation (deep winds!)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9" y="1489951"/>
            <a:ext cx="6245473" cy="4457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798" y="882448"/>
            <a:ext cx="783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The Cassini measurements of the </a:t>
            </a:r>
            <a:r>
              <a:rPr lang="en-US" sz="2400" dirty="0">
                <a:solidFill>
                  <a:srgbClr val="FF0000"/>
                </a:solidFill>
              </a:rPr>
              <a:t>even harmonics</a:t>
            </a:r>
            <a:r>
              <a:rPr lang="en-US" sz="2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8746" y="4132695"/>
            <a:ext cx="15536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3σ 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1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7189" y="125035"/>
            <a:ext cx="5956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The Cassini gravity measurements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391" y="6182979"/>
            <a:ext cx="847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7B33D"/>
                </a:solidFill>
              </a:rPr>
              <a:t>Odd harmonics are close to uncertainty limit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9" y="1489951"/>
            <a:ext cx="6245473" cy="4457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798" y="929316"/>
            <a:ext cx="783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Together with the measurements of the </a:t>
            </a:r>
            <a:r>
              <a:rPr lang="en-US" sz="2400" dirty="0">
                <a:solidFill>
                  <a:srgbClr val="37B33D"/>
                </a:solidFill>
              </a:rPr>
              <a:t>odd harmonics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8746" y="4132695"/>
            <a:ext cx="15536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3σ 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7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83" y="40370"/>
            <a:ext cx="9040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First, need to estimate: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 The </a:t>
            </a:r>
            <a:r>
              <a:rPr lang="en-US" sz="3600" b="1" dirty="0">
                <a:solidFill>
                  <a:srgbClr val="00B050"/>
                </a:solidFill>
              </a:rPr>
              <a:t>contribution of Rigid-Body </a:t>
            </a:r>
            <a:r>
              <a:rPr lang="en-US" sz="3600" b="1" dirty="0">
                <a:solidFill>
                  <a:srgbClr val="0070C0"/>
                </a:solidFill>
              </a:rPr>
              <a:t>to gravity field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391" y="1094121"/>
            <a:ext cx="862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Use a wide range of interior models with uniform rotation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43BB5-BE3F-354C-AFB1-B253EF017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7" y="1529559"/>
            <a:ext cx="7908093" cy="526186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9E453E-31BD-6A49-8BA9-3F64B766AEF3}"/>
              </a:ext>
            </a:extLst>
          </p:cNvPr>
          <p:cNvCxnSpPr>
            <a:cxnSpLocks/>
          </p:cNvCxnSpPr>
          <p:nvPr/>
        </p:nvCxnSpPr>
        <p:spPr>
          <a:xfrm>
            <a:off x="7018638" y="2337089"/>
            <a:ext cx="803189" cy="96216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0D3925-0E73-7544-B901-5EAA55011064}"/>
              </a:ext>
            </a:extLst>
          </p:cNvPr>
          <p:cNvCxnSpPr>
            <a:cxnSpLocks/>
          </p:cNvCxnSpPr>
          <p:nvPr/>
        </p:nvCxnSpPr>
        <p:spPr>
          <a:xfrm>
            <a:off x="1705233" y="4779943"/>
            <a:ext cx="1717589" cy="1062681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754731-ABDB-1D4B-AA31-8D974751D47A}"/>
              </a:ext>
            </a:extLst>
          </p:cNvPr>
          <p:cNvCxnSpPr>
            <a:cxnSpLocks/>
          </p:cNvCxnSpPr>
          <p:nvPr/>
        </p:nvCxnSpPr>
        <p:spPr>
          <a:xfrm>
            <a:off x="5923132" y="4511410"/>
            <a:ext cx="1713344" cy="84930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8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AD02E12-A472-6F49-BA09-D39D4ADFC5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371"/>
          <a:stretch/>
        </p:blipFill>
        <p:spPr>
          <a:xfrm>
            <a:off x="24350" y="2468438"/>
            <a:ext cx="2977202" cy="4410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75076"/>
            <a:ext cx="911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A simple model for estimating the dynamical gravity signature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884727"/>
              </p:ext>
            </p:extLst>
          </p:nvPr>
        </p:nvGraphicFramePr>
        <p:xfrm>
          <a:off x="2220546" y="1434997"/>
          <a:ext cx="1981959" cy="887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2" name="Equation" r:id="rId6" imgW="850680" imgH="380880" progId="Equation.3">
                  <p:embed/>
                </p:oleObj>
              </mc:Choice>
              <mc:Fallback>
                <p:oleObj name="Equation" r:id="rId6" imgW="85068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546" y="1434997"/>
                        <a:ext cx="1981959" cy="887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u_rho_1.ti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50" t="52465" r="27428" b="3375"/>
          <a:stretch/>
        </p:blipFill>
        <p:spPr>
          <a:xfrm>
            <a:off x="3887583" y="2651261"/>
            <a:ext cx="2174237" cy="3779228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93746"/>
              </p:ext>
            </p:extLst>
          </p:nvPr>
        </p:nvGraphicFramePr>
        <p:xfrm>
          <a:off x="4387521" y="6444857"/>
          <a:ext cx="6731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3" name="Equation" r:id="rId9" imgW="431640" imgH="215640" progId="Equation.3">
                  <p:embed/>
                </p:oleObj>
              </mc:Choice>
              <mc:Fallback>
                <p:oleObj name="Equation" r:id="rId9" imgW="431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521" y="6444857"/>
                        <a:ext cx="673100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16072"/>
              </p:ext>
            </p:extLst>
          </p:nvPr>
        </p:nvGraphicFramePr>
        <p:xfrm>
          <a:off x="6938085" y="6470493"/>
          <a:ext cx="773112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4" name="Equation" r:id="rId11" imgW="495000" imgH="215640" progId="Equation.3">
                  <p:embed/>
                </p:oleObj>
              </mc:Choice>
              <mc:Fallback>
                <p:oleObj name="Equation" r:id="rId11" imgW="495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085" y="6470493"/>
                        <a:ext cx="773112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8035" y="610527"/>
            <a:ext cx="9080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observed winds and assume simple decay model to get flow field</a:t>
            </a:r>
            <a:endParaRPr lang="en-US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thermal wind balance model to get density anomalies and thus gravity signal</a:t>
            </a:r>
            <a:endParaRPr lang="en-US" sz="2000" i="1" dirty="0"/>
          </a:p>
        </p:txBody>
      </p:sp>
      <p:pic>
        <p:nvPicPr>
          <p:cNvPr id="19" name="Picture 18" descr="u_rho_1.tif">
            <a:extLst>
              <a:ext uri="{FF2B5EF4-FFF2-40B4-BE49-F238E27FC236}">
                <a16:creationId xmlns:a16="http://schemas.microsoft.com/office/drawing/2014/main" id="{BE1C8CC2-8251-854A-A15C-0CE2B717B6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71" t="52202" r="9375" b="3375"/>
          <a:stretch/>
        </p:blipFill>
        <p:spPr>
          <a:xfrm>
            <a:off x="6474214" y="2651261"/>
            <a:ext cx="2085494" cy="380176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842D8AA-6624-7442-BBF7-5DF6FF420117}"/>
              </a:ext>
            </a:extLst>
          </p:cNvPr>
          <p:cNvCxnSpPr/>
          <p:nvPr/>
        </p:nvCxnSpPr>
        <p:spPr>
          <a:xfrm>
            <a:off x="3001552" y="4385733"/>
            <a:ext cx="88603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7E1453-F1F4-ED48-A04F-88D224379F24}"/>
              </a:ext>
            </a:extLst>
          </p:cNvPr>
          <p:cNvCxnSpPr/>
          <p:nvPr/>
        </p:nvCxnSpPr>
        <p:spPr>
          <a:xfrm>
            <a:off x="6031198" y="4385733"/>
            <a:ext cx="88603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F325EAF-1D69-6E43-AE01-2D361FCC85B4}"/>
              </a:ext>
            </a:extLst>
          </p:cNvPr>
          <p:cNvGrpSpPr/>
          <p:nvPr/>
        </p:nvGrpSpPr>
        <p:grpSpPr>
          <a:xfrm>
            <a:off x="4974702" y="1564183"/>
            <a:ext cx="2438400" cy="947285"/>
            <a:chOff x="4974702" y="1564183"/>
            <a:chExt cx="2438400" cy="94728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EF2538-6040-1A48-BFC3-EE51699B46A7}"/>
                </a:ext>
              </a:extLst>
            </p:cNvPr>
            <p:cNvGrpSpPr/>
            <p:nvPr/>
          </p:nvGrpSpPr>
          <p:grpSpPr>
            <a:xfrm>
              <a:off x="4974702" y="1564183"/>
              <a:ext cx="2438400" cy="914400"/>
              <a:chOff x="1704536" y="2257864"/>
              <a:chExt cx="2438400" cy="914400"/>
            </a:xfrm>
          </p:grpSpPr>
          <p:graphicFrame>
            <p:nvGraphicFramePr>
              <p:cNvPr id="26" name="Object 25">
                <a:extLst>
                  <a:ext uri="{FF2B5EF4-FFF2-40B4-BE49-F238E27FC236}">
                    <a16:creationId xmlns:a16="http://schemas.microsoft.com/office/drawing/2014/main" id="{7CADBD29-5820-304D-BFA3-FDB5AD0D66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417705"/>
                  </p:ext>
                </p:extLst>
              </p:nvPr>
            </p:nvGraphicFramePr>
            <p:xfrm>
              <a:off x="1785938" y="2503488"/>
              <a:ext cx="2268537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415" name="משוואה" r:id="rId13" imgW="1295280" imgH="228600" progId="Equation.3">
                      <p:embed/>
                    </p:oleObj>
                  </mc:Choice>
                  <mc:Fallback>
                    <p:oleObj name="משוואה" r:id="rId13" imgW="1295280" imgH="228600" progId="Equation.3">
                      <p:embed/>
                      <p:pic>
                        <p:nvPicPr>
                          <p:cNvPr id="16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85938" y="2503488"/>
                            <a:ext cx="2268537" cy="4000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D31425-9164-D348-A6A1-CA99A9495E21}"/>
                  </a:ext>
                </a:extLst>
              </p:cNvPr>
              <p:cNvSpPr/>
              <p:nvPr/>
            </p:nvSpPr>
            <p:spPr>
              <a:xfrm>
                <a:off x="1704536" y="2257864"/>
                <a:ext cx="2438400" cy="914400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5AA9F2-EDB0-934B-8FF0-1121BB04CE53}"/>
                </a:ext>
              </a:extLst>
            </p:cNvPr>
            <p:cNvSpPr txBox="1"/>
            <p:nvPr/>
          </p:nvSpPr>
          <p:spPr>
            <a:xfrm>
              <a:off x="5133378" y="2142136"/>
              <a:ext cx="2233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Thermal wind balance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602889790"/>
      </p:ext>
    </p:extLst>
  </p:cSld>
  <p:clrMapOvr>
    <a:masterClrMapping/>
  </p:clrMapOvr>
  <p:transition advTm="1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7833" y="125035"/>
            <a:ext cx="791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Prediction of wind-induced gravity harmonics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72860-E5B7-C54C-9668-FA5DD975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2" y="1482514"/>
            <a:ext cx="8956556" cy="38929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58C917-CB88-4A4A-972D-CC4B9618FC2E}"/>
              </a:ext>
            </a:extLst>
          </p:cNvPr>
          <p:cNvSpPr/>
          <p:nvPr/>
        </p:nvSpPr>
        <p:spPr>
          <a:xfrm>
            <a:off x="3392347" y="685524"/>
            <a:ext cx="2346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Effect of </a:t>
            </a:r>
            <a:r>
              <a:rPr lang="en-US" sz="2000"/>
              <a:t>wind depth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549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72860-E5B7-C54C-9668-FA5DD975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2" y="1482514"/>
            <a:ext cx="8956555" cy="3892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833" y="125035"/>
            <a:ext cx="791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Prediction of wind-induced gravity harmonics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4A63C-BD49-B040-91A9-5987DFEE4060}"/>
              </a:ext>
            </a:extLst>
          </p:cNvPr>
          <p:cNvSpPr/>
          <p:nvPr/>
        </p:nvSpPr>
        <p:spPr>
          <a:xfrm>
            <a:off x="1297220" y="709810"/>
            <a:ext cx="6536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Add the measurements (with respect to rigid-body solutions)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2F2C3-14BC-834C-88A1-0A79B91392DA}"/>
              </a:ext>
            </a:extLst>
          </p:cNvPr>
          <p:cNvSpPr txBox="1"/>
          <p:nvPr/>
        </p:nvSpPr>
        <p:spPr>
          <a:xfrm>
            <a:off x="328415" y="5748079"/>
            <a:ext cx="847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Can partially explain the even harmonics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But not the odd harmonics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266692-DF7E-224B-A2B7-F23FBDA5A73F}"/>
              </a:ext>
            </a:extLst>
          </p:cNvPr>
          <p:cNvSpPr/>
          <p:nvPr/>
        </p:nvSpPr>
        <p:spPr>
          <a:xfrm>
            <a:off x="3387144" y="1482514"/>
            <a:ext cx="1339402" cy="62962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FADD05-3F50-0F48-A8A3-314FEA80CD6C}"/>
              </a:ext>
            </a:extLst>
          </p:cNvPr>
          <p:cNvSpPr/>
          <p:nvPr/>
        </p:nvSpPr>
        <p:spPr>
          <a:xfrm>
            <a:off x="3425780" y="4352356"/>
            <a:ext cx="1339402" cy="62962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17616</TotalTime>
  <Words>537</Words>
  <Application>Microsoft Macintosh PowerPoint</Application>
  <PresentationFormat>On-screen Show (4:3)</PresentationFormat>
  <Paragraphs>79</Paragraphs>
  <Slides>17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Wingdings</vt:lpstr>
      <vt:lpstr>Office Theme</vt:lpstr>
      <vt:lpstr>Equation</vt:lpstr>
      <vt:lpstr>משוואה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different flow below the cloud level?</vt:lpstr>
      <vt:lpstr>A possible Resolution</vt:lpstr>
      <vt:lpstr>First, the gravity resulting from the cloud-level winds</vt:lpstr>
      <vt:lpstr>First, the gravity resulting from the cloud-level winds</vt:lpstr>
      <vt:lpstr>Next, solving for all gravity harmonics with modified wind</vt:lpstr>
      <vt:lpstr>The flow below the cloud level</vt:lpstr>
      <vt:lpstr>The flow below the cloud level</vt:lpstr>
      <vt:lpstr>PowerPoint Presentation</vt:lpstr>
    </vt:vector>
  </TitlesOfParts>
  <Company>WIS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Yohai Kaspi</dc:creator>
  <cp:lastModifiedBy>Microsoft Office User</cp:lastModifiedBy>
  <cp:revision>402</cp:revision>
  <cp:lastPrinted>2017-08-04T14:27:25Z</cp:lastPrinted>
  <dcterms:created xsi:type="dcterms:W3CDTF">2016-02-02T07:31:06Z</dcterms:created>
  <dcterms:modified xsi:type="dcterms:W3CDTF">2018-08-16T12:24:30Z</dcterms:modified>
</cp:coreProperties>
</file>