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56" r:id="rId3"/>
    <p:sldId id="265" r:id="rId4"/>
    <p:sldId id="278" r:id="rId5"/>
    <p:sldId id="282" r:id="rId6"/>
    <p:sldId id="277" r:id="rId7"/>
    <p:sldId id="268" r:id="rId8"/>
    <p:sldId id="266" r:id="rId9"/>
    <p:sldId id="273" r:id="rId10"/>
    <p:sldId id="274" r:id="rId11"/>
    <p:sldId id="275" r:id="rId12"/>
    <p:sldId id="279" r:id="rId13"/>
    <p:sldId id="280" r:id="rId14"/>
    <p:sldId id="281" r:id="rId15"/>
    <p:sldId id="261" r:id="rId16"/>
    <p:sldId id="276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471A0-8E15-46E6-BA7B-BC35E607878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AC58A-0239-4FA3-9022-39ED9A6B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3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7039" y="6400413"/>
            <a:ext cx="2989922" cy="276999"/>
          </a:xfrm>
        </p:spPr>
        <p:txBody>
          <a:bodyPr wrap="none">
            <a:spAutoFit/>
          </a:bodyPr>
          <a:lstStyle/>
          <a:p>
            <a:r>
              <a:rPr lang="en-US" dirty="0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7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1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0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1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6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1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0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16-Aug-18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BD403-5424-4711-BAC4-47259D2A6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4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75"/>
            <a:ext cx="7772400" cy="1470025"/>
          </a:xfrm>
        </p:spPr>
        <p:txBody>
          <a:bodyPr>
            <a:noAutofit/>
          </a:bodyPr>
          <a:lstStyle/>
          <a:p>
            <a:r>
              <a:rPr lang="en-US" dirty="0"/>
              <a:t>A new way to model giant planet interiors: Saturn density profiles from gravity data with minimal assumptions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8288" y="1756211"/>
            <a:ext cx="4556875" cy="3806389"/>
            <a:chOff x="388288" y="753240"/>
            <a:chExt cx="4556875" cy="380638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288" y="753240"/>
              <a:ext cx="4556875" cy="344686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8288" y="3594046"/>
              <a:ext cx="4556875" cy="965583"/>
            </a:xfrm>
            <a:prstGeom prst="rect">
              <a:avLst/>
            </a:prstGeom>
          </p:spPr>
        </p:pic>
      </p:grpSp>
      <p:sp>
        <p:nvSpPr>
          <p:cNvPr id="10" name="Subtitle 2"/>
          <p:cNvSpPr txBox="1">
            <a:spLocks/>
          </p:cNvSpPr>
          <p:nvPr/>
        </p:nvSpPr>
        <p:spPr>
          <a:xfrm>
            <a:off x="5334000" y="1676400"/>
            <a:ext cx="3505200" cy="147732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/>
              <a:t>Naor Movshovitz</a:t>
            </a:r>
            <a:br>
              <a:rPr lang="en-US" sz="1800" b="1" dirty="0"/>
            </a:br>
            <a:r>
              <a:rPr lang="en-US" sz="1800" b="1" dirty="0"/>
              <a:t>Jonathan Fortney</a:t>
            </a:r>
            <a:br>
              <a:rPr lang="en-US" sz="1800" b="1" dirty="0"/>
            </a:br>
            <a:r>
              <a:rPr lang="en-US" sz="1800" b="1" dirty="0"/>
              <a:t>Chris Mankovich</a:t>
            </a:r>
            <a:br>
              <a:rPr lang="en-US" sz="1800" b="1" dirty="0"/>
            </a:br>
            <a:r>
              <a:rPr lang="en-US" sz="1800" b="1" dirty="0"/>
              <a:t>Daniel Thorngren</a:t>
            </a:r>
            <a:br>
              <a:rPr lang="en-US" sz="1800" b="1" dirty="0"/>
            </a:br>
            <a:r>
              <a:rPr lang="en-US" sz="1800" dirty="0"/>
              <a:t>UC Santa Cruz</a:t>
            </a:r>
          </a:p>
        </p:txBody>
      </p:sp>
    </p:spTree>
    <p:extLst>
      <p:ext uri="{BB962C8B-B14F-4D97-AF65-F5344CB8AC3E}">
        <p14:creationId xmlns:p14="http://schemas.microsoft.com/office/powerpoint/2010/main" val="167326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6031748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density spread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46B809-3194-4D3A-8CD1-58028E3B0EBF}"/>
              </a:ext>
            </a:extLst>
          </p:cNvPr>
          <p:cNvSpPr txBox="1"/>
          <p:nvPr/>
        </p:nvSpPr>
        <p:spPr>
          <a:xfrm>
            <a:off x="6324600" y="3200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Gravity only probes mainly the upper regions!</a:t>
            </a:r>
          </a:p>
        </p:txBody>
      </p:sp>
    </p:spTree>
    <p:extLst>
      <p:ext uri="{BB962C8B-B14F-4D97-AF65-F5344CB8AC3E}">
        <p14:creationId xmlns:p14="http://schemas.microsoft.com/office/powerpoint/2010/main" val="332350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26" y="1600200"/>
            <a:ext cx="6031748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density in excess of H/He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26" y="1600200"/>
            <a:ext cx="6031747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density interpreted as heavy elements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26" y="1600200"/>
            <a:ext cx="6031747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mass in heavy elements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1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26" y="1600200"/>
            <a:ext cx="6031747" cy="452596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mass, compact or dilute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6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future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gravity field by itself provides a robust but loose constraint on interior density</a:t>
                </a:r>
              </a:p>
              <a:p>
                <a:r>
                  <a:rPr lang="en-US" dirty="0"/>
                  <a:t>A sample of density profiles consistent with gravity signature includes profiles that do not follow simple 3-layer models </a:t>
                </a:r>
              </a:p>
              <a:p>
                <a:r>
                  <a:rPr lang="en-US" dirty="0"/>
                  <a:t>Inference of structure and composition from density is not trivial; but the computationally difficult task is already done</a:t>
                </a:r>
              </a:p>
              <a:p>
                <a:pPr lvl="1"/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We make the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sample available to the community, for further analysis</a:t>
                </a:r>
              </a:p>
              <a:p>
                <a:r>
                  <a:rPr lang="en-US" dirty="0"/>
                  <a:t>In the future, stronger priors and/or additional observable constraints can be used to narrow down the sample, using the same procedure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887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68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8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Comparing model to observation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029200"/>
              </a:xfrm>
            </p:spPr>
            <p:txBody>
              <a:bodyPr>
                <a:normAutofit lnSpcReduction="10000"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600" dirty="0"/>
                  <a:t>A forward model (CMS or TOF4) maps a candidate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𝜌</m:t>
                    </m:r>
                    <m:r>
                      <a:rPr lang="en-US" sz="2600" b="0" i="1" smtClean="0">
                        <a:latin typeface="Cambria Math"/>
                      </a:rPr>
                      <m:t>(</m:t>
                    </m:r>
                    <m:r>
                      <a:rPr lang="en-US" sz="2600" b="0" i="1" smtClean="0">
                        <a:latin typeface="Cambria Math"/>
                      </a:rPr>
                      <m:t>𝑟</m:t>
                    </m:r>
                    <m:r>
                      <a:rPr lang="en-US" sz="2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/>
                  <a:t> into a vector</a:t>
                </a:r>
                <a:br>
                  <a:rPr lang="en-US" sz="2600" dirty="0"/>
                </a:b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𝑋</m:t>
                    </m:r>
                    <m:r>
                      <a:rPr lang="en-US" sz="2600" b="0" i="1" smtClean="0">
                        <a:latin typeface="Cambria Math"/>
                      </a:rPr>
                      <m:t>=[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26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n-US" sz="26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2600" dirty="0"/>
              </a:p>
              <a:p>
                <a:pPr>
                  <a:spcAft>
                    <a:spcPts val="600"/>
                  </a:spcAft>
                </a:pPr>
                <a:r>
                  <a:rPr lang="en-US" sz="2600" dirty="0"/>
                  <a:t>Interpretation of the radio signal doppler shift provides us with the vector</a:t>
                </a:r>
                <a:br>
                  <a:rPr lang="en-US" sz="2600" dirty="0"/>
                </a:b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𝜇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obs</m:t>
                            </m:r>
                          </m:sup>
                        </m:sSubSup>
                        <m:r>
                          <a:rPr lang="en-US" sz="2600" b="0" i="1" smtClean="0">
                            <a:latin typeface="Cambria Math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4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</a:rPr>
                              <m:t>obs</m:t>
                            </m:r>
                          </m:sup>
                        </m:sSubSup>
                        <m:r>
                          <a:rPr lang="en-US" sz="2600" b="0" i="1" smtClean="0">
                            <a:latin typeface="Cambria Math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6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obs</m:t>
                            </m:r>
                          </m:sup>
                        </m:sSubSup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8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obs</m:t>
                            </m:r>
                          </m:sup>
                        </m:sSubSup>
                        <m:r>
                          <a:rPr lang="en-US" sz="2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obs</m:t>
                            </m:r>
                          </m:sup>
                        </m:sSubSup>
                      </m:e>
                    </m:d>
                  </m:oMath>
                </a14:m>
                <a:br>
                  <a:rPr lang="en-US" sz="2600" dirty="0"/>
                </a:br>
                <a:r>
                  <a:rPr lang="en-US" sz="2600" dirty="0"/>
                  <a:t>and the covariance matrix</a:t>
                </a:r>
                <a:br>
                  <a:rPr lang="en-US" sz="26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</a:rPr>
                      <m:t>Σ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𝑙𝑚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</a:rPr>
                      <m:t>cov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sz="2600" dirty="0"/>
              </a:p>
              <a:p>
                <a:pPr>
                  <a:spcAft>
                    <a:spcPts val="600"/>
                  </a:spcAft>
                </a:pPr>
                <a:r>
                  <a:rPr lang="en-US" sz="2600" dirty="0"/>
                  <a:t>We compute the distance</a:t>
                </a:r>
                <a:br>
                  <a:rPr lang="en-US" sz="26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𝑋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𝜇</m:t>
                        </m:r>
                      </m:e>
                    </m:d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𝜇</m:t>
                            </m:r>
                          </m:e>
                        </m:d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sz="2600" dirty="0"/>
              </a:p>
              <a:p>
                <a:pPr>
                  <a:spcAft>
                    <a:spcPts val="600"/>
                  </a:spcAft>
                </a:pPr>
                <a:r>
                  <a:rPr lang="en-US" sz="2600" dirty="0"/>
                  <a:t>The likelihood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∝</m:t>
                    </m:r>
                    <m:r>
                      <m:rPr>
                        <m:sty m:val="p"/>
                      </m:rPr>
                      <a:rPr lang="en-US" sz="2600" b="0" i="1" smtClean="0">
                        <a:latin typeface="Cambria Math" panose="02040503050406030204" pitchFamily="18" charset="0"/>
                      </a:rPr>
                      <m:t>exp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029200"/>
              </a:xfrm>
              <a:blipFill>
                <a:blip r:embed="rId2"/>
                <a:stretch>
                  <a:fillRect l="-1111" t="-1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5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can be said confidently about Saturn’s interior, while making a minimum of model assumptions?</a:t>
            </a:r>
          </a:p>
          <a:p>
            <a:r>
              <a:rPr lang="en-US" dirty="0"/>
              <a:t>In practice: what is the set, or even better, the probability distribution, of interior density profiles consistent with known physics and measurements</a:t>
            </a:r>
            <a:endParaRPr lang="en-US" i="1" dirty="0"/>
          </a:p>
          <a:p>
            <a:r>
              <a:rPr lang="en-US" dirty="0"/>
              <a:t>Given that distribution we can derive probability-based answers to major science questions:</a:t>
            </a:r>
          </a:p>
          <a:p>
            <a:pPr lvl="1"/>
            <a:r>
              <a:rPr lang="en-US" dirty="0"/>
              <a:t>What is the heavy element enrichment?</a:t>
            </a:r>
          </a:p>
          <a:p>
            <a:pPr lvl="1"/>
            <a:r>
              <a:rPr lang="en-US" dirty="0"/>
              <a:t>Are heavy elements confined to a distinct core?</a:t>
            </a:r>
          </a:p>
          <a:p>
            <a:pPr lvl="1"/>
            <a:r>
              <a:rPr lang="en-US" dirty="0"/>
              <a:t>How does Helium content vary with depth?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approach – begin with a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1829"/>
            <a:ext cx="5029200" cy="4525963"/>
          </a:xfrm>
        </p:spPr>
        <p:txBody>
          <a:bodyPr>
            <a:noAutofit/>
          </a:bodyPr>
          <a:lstStyle/>
          <a:p>
            <a:r>
              <a:rPr lang="en-US" sz="2200" dirty="0"/>
              <a:t>Start with simplified model with a few adjustable parameters + assumptions</a:t>
            </a:r>
          </a:p>
          <a:p>
            <a:pPr lvl="1"/>
            <a:r>
              <a:rPr lang="en-US" sz="2000" dirty="0"/>
              <a:t>Three layers of constant composition (upper envelope, lower envelope, core)</a:t>
            </a:r>
          </a:p>
          <a:p>
            <a:pPr lvl="1"/>
            <a:r>
              <a:rPr lang="en-US" sz="2000" dirty="0"/>
              <a:t>Adiabatic temperature gradients through each layer</a:t>
            </a:r>
          </a:p>
          <a:p>
            <a:pPr lvl="1"/>
            <a:r>
              <a:rPr lang="en-US" sz="2000" dirty="0"/>
              <a:t>Known equations of state for each species; overall solar composition for He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1BAEB6D-B08C-4223-8AE2-DBEBDEEA1B35}"/>
              </a:ext>
            </a:extLst>
          </p:cNvPr>
          <p:cNvGrpSpPr/>
          <p:nvPr/>
        </p:nvGrpSpPr>
        <p:grpSpPr>
          <a:xfrm>
            <a:off x="5467350" y="1447800"/>
            <a:ext cx="3600450" cy="3960813"/>
            <a:chOff x="682625" y="1123950"/>
            <a:chExt cx="3600450" cy="3960813"/>
          </a:xfrm>
        </p:grpSpPr>
        <p:pic>
          <p:nvPicPr>
            <p:cNvPr id="8" name="Picture 3" descr="torte3LcoreXYZ">
              <a:extLst>
                <a:ext uri="{FF2B5EF4-FFF2-40B4-BE49-F238E27FC236}">
                  <a16:creationId xmlns:a16="http://schemas.microsoft.com/office/drawing/2014/main" id="{E18C979C-98A2-4EFD-B7CE-0C5E00F2F7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625" y="2155825"/>
              <a:ext cx="3600450" cy="292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8CAC41AE-3BB1-4FD5-B108-FD81F5685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25" y="1123950"/>
              <a:ext cx="3600450" cy="108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de-DE" sz="1600" b="1" dirty="0">
                  <a:latin typeface="Arial" charset="0"/>
                  <a:ea typeface="ＭＳ Ｐゴシック" charset="0"/>
                </a:rPr>
                <a:t>Three-layer structure: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sz="1400" b="1" dirty="0">
                  <a:latin typeface="Arial" charset="0"/>
                  <a:ea typeface="ＭＳ Ｐゴシック" charset="0"/>
                </a:rPr>
                <a:t>two convective, adiabatic,                            and homogeneous envelopes                           above ice-rock core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96B9F096-6207-4CE5-B67C-9A9A1F9F1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300" y="2617788"/>
              <a:ext cx="6492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Z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504ECF27-23F5-4AF1-8A1D-B108BB57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4638" y="3043238"/>
              <a:ext cx="6492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Z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id="{A2522C2E-C7B1-4D3C-9BB8-CD51A7E2B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3425" y="2468563"/>
              <a:ext cx="6492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Y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3" name="Text Box 8">
              <a:extLst>
                <a:ext uri="{FF2B5EF4-FFF2-40B4-BE49-F238E27FC236}">
                  <a16:creationId xmlns:a16="http://schemas.microsoft.com/office/drawing/2014/main" id="{C396550C-7499-49EE-929D-6AE0CEE13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3213" y="3116263"/>
              <a:ext cx="6492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Y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4" name="Text Box 9">
              <a:extLst>
                <a:ext uri="{FF2B5EF4-FFF2-40B4-BE49-F238E27FC236}">
                  <a16:creationId xmlns:a16="http://schemas.microsoft.com/office/drawing/2014/main" id="{2E0713AD-326D-4C9F-801D-CCE17490E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1050" y="3932238"/>
              <a:ext cx="9350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600" b="1">
                  <a:latin typeface="Arial" charset="0"/>
                  <a:ea typeface="ＭＳ Ｐゴシック" charset="0"/>
                </a:rPr>
                <a:t>CORE</a:t>
              </a:r>
            </a:p>
          </p:txBody>
        </p:sp>
        <p:grpSp>
          <p:nvGrpSpPr>
            <p:cNvPr id="15" name="Group 10">
              <a:extLst>
                <a:ext uri="{FF2B5EF4-FFF2-40B4-BE49-F238E27FC236}">
                  <a16:creationId xmlns:a16="http://schemas.microsoft.com/office/drawing/2014/main" id="{21948BBE-0804-48C5-B165-AB5B80BFB1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1850" y="3130550"/>
              <a:ext cx="668338" cy="639763"/>
              <a:chOff x="2377" y="3566"/>
              <a:chExt cx="466" cy="403"/>
            </a:xfrm>
          </p:grpSpPr>
          <p:pic>
            <p:nvPicPr>
              <p:cNvPr id="26" name="Picture 11" descr="konvection">
                <a:extLst>
                  <a:ext uri="{FF2B5EF4-FFF2-40B4-BE49-F238E27FC236}">
                    <a16:creationId xmlns:a16="http://schemas.microsoft.com/office/drawing/2014/main" id="{B674930B-1E59-4EC4-B3D7-D402FAD5DB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842484">
                <a:off x="2377" y="3566"/>
                <a:ext cx="466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27" name="Object 12">
                <a:extLst>
                  <a:ext uri="{FF2B5EF4-FFF2-40B4-BE49-F238E27FC236}">
                    <a16:creationId xmlns:a16="http://schemas.microsoft.com/office/drawing/2014/main" id="{019387B9-8D8C-4611-BC3A-4A7BD48C0CA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40" y="3773"/>
              <a:ext cx="185" cy="1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8" name="Equation" r:id="rId5" imgW="215619" imgH="177569" progId="Equation.DSMT4">
                      <p:embed/>
                    </p:oleObj>
                  </mc:Choice>
                  <mc:Fallback>
                    <p:oleObj name="Equation" r:id="rId5" imgW="215619" imgH="177569" progId="Equation.DSMT4">
                      <p:embed/>
                      <p:pic>
                        <p:nvPicPr>
                          <p:cNvPr id="4155" name="Object 12">
                            <a:extLst>
                              <a:ext uri="{FF2B5EF4-FFF2-40B4-BE49-F238E27FC236}">
                                <a16:creationId xmlns:a16="http://schemas.microsoft.com/office/drawing/2014/main" id="{C58EB9A6-6C61-4962-B4FC-B7D2B193F97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0" y="3773"/>
                            <a:ext cx="185" cy="1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13">
                <a:extLst>
                  <a:ext uri="{FF2B5EF4-FFF2-40B4-BE49-F238E27FC236}">
                    <a16:creationId xmlns:a16="http://schemas.microsoft.com/office/drawing/2014/main" id="{EC98F749-16E6-4800-9A61-75B813EA3E9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08" y="3617"/>
              <a:ext cx="261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9" name="Equation" r:id="rId7" imgW="152202" imgH="177569" progId="Equation.DSMT4">
                      <p:embed/>
                    </p:oleObj>
                  </mc:Choice>
                  <mc:Fallback>
                    <p:oleObj name="Equation" r:id="rId7" imgW="152202" imgH="177569" progId="Equation.DSMT4">
                      <p:embed/>
                      <p:pic>
                        <p:nvPicPr>
                          <p:cNvPr id="4156" name="Object 13">
                            <a:extLst>
                              <a:ext uri="{FF2B5EF4-FFF2-40B4-BE49-F238E27FC236}">
                                <a16:creationId xmlns:a16="http://schemas.microsoft.com/office/drawing/2014/main" id="{86DC0185-1471-4A11-8F9E-865ACFE2459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8" y="3617"/>
                            <a:ext cx="261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" name="Group 14">
              <a:extLst>
                <a:ext uri="{FF2B5EF4-FFF2-40B4-BE49-F238E27FC236}">
                  <a16:creationId xmlns:a16="http://schemas.microsoft.com/office/drawing/2014/main" id="{16984C11-1DD3-4DD6-AB2C-640CF46689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1050" y="2266950"/>
              <a:ext cx="596900" cy="568325"/>
              <a:chOff x="2377" y="3566"/>
              <a:chExt cx="466" cy="403"/>
            </a:xfrm>
          </p:grpSpPr>
          <p:pic>
            <p:nvPicPr>
              <p:cNvPr id="23" name="Picture 15" descr="konvection">
                <a:extLst>
                  <a:ext uri="{FF2B5EF4-FFF2-40B4-BE49-F238E27FC236}">
                    <a16:creationId xmlns:a16="http://schemas.microsoft.com/office/drawing/2014/main" id="{BDE4FC8E-8416-479A-A4B8-C10DBDF945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842484">
                <a:off x="2377" y="3566"/>
                <a:ext cx="466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24" name="Object 16">
                <a:extLst>
                  <a:ext uri="{FF2B5EF4-FFF2-40B4-BE49-F238E27FC236}">
                    <a16:creationId xmlns:a16="http://schemas.microsoft.com/office/drawing/2014/main" id="{228B984B-3E57-41EC-ABB8-ABA27B69FCA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40" y="3773"/>
              <a:ext cx="185" cy="1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0" name="Equation" r:id="rId9" imgW="215619" imgH="177569" progId="Equation.DSMT4">
                      <p:embed/>
                    </p:oleObj>
                  </mc:Choice>
                  <mc:Fallback>
                    <p:oleObj name="Equation" r:id="rId9" imgW="215619" imgH="177569" progId="Equation.DSMT4">
                      <p:embed/>
                      <p:pic>
                        <p:nvPicPr>
                          <p:cNvPr id="4152" name="Object 16">
                            <a:extLst>
                              <a:ext uri="{FF2B5EF4-FFF2-40B4-BE49-F238E27FC236}">
                                <a16:creationId xmlns:a16="http://schemas.microsoft.com/office/drawing/2014/main" id="{03430978-B5DE-47F9-A7E1-3F1DD436974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0" y="3773"/>
                            <a:ext cx="185" cy="1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17">
                <a:extLst>
                  <a:ext uri="{FF2B5EF4-FFF2-40B4-BE49-F238E27FC236}">
                    <a16:creationId xmlns:a16="http://schemas.microsoft.com/office/drawing/2014/main" id="{9909E68B-4858-4A15-B985-DF0B10071E0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08" y="3617"/>
              <a:ext cx="261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1" name="Equation" r:id="rId10" imgW="152202" imgH="177569" progId="Equation.DSMT4">
                      <p:embed/>
                    </p:oleObj>
                  </mc:Choice>
                  <mc:Fallback>
                    <p:oleObj name="Equation" r:id="rId10" imgW="152202" imgH="177569" progId="Equation.DSMT4">
                      <p:embed/>
                      <p:pic>
                        <p:nvPicPr>
                          <p:cNvPr id="4153" name="Object 17">
                            <a:extLst>
                              <a:ext uri="{FF2B5EF4-FFF2-40B4-BE49-F238E27FC236}">
                                <a16:creationId xmlns:a16="http://schemas.microsoft.com/office/drawing/2014/main" id="{5A324833-1D73-49FE-B00A-98E97DA0C15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8" y="3617"/>
                            <a:ext cx="261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7FEEFA14-6239-4877-9864-2F95B88C4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788" y="3051175"/>
              <a:ext cx="64928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P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1-2</a:t>
              </a:r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E5E46FAE-5337-45D7-A58E-5C97611E11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2350" y="2978150"/>
              <a:ext cx="144463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" name="Line 20">
              <a:extLst>
                <a:ext uri="{FF2B5EF4-FFF2-40B4-BE49-F238E27FC236}">
                  <a16:creationId xmlns:a16="http://schemas.microsoft.com/office/drawing/2014/main" id="{637C20A9-5F6B-4F6F-B932-FD27B97B1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0913" y="3051175"/>
              <a:ext cx="144462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aphicFrame>
          <p:nvGraphicFramePr>
            <p:cNvPr id="20" name="Object 21">
              <a:extLst>
                <a:ext uri="{FF2B5EF4-FFF2-40B4-BE49-F238E27FC236}">
                  <a16:creationId xmlns:a16="http://schemas.microsoft.com/office/drawing/2014/main" id="{931D84F3-AF4D-445C-A4DB-3E20492BE4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1622390"/>
                </p:ext>
              </p:extLst>
            </p:nvPr>
          </p:nvGraphicFramePr>
          <p:xfrm>
            <a:off x="682625" y="4652963"/>
            <a:ext cx="1152525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2" name="Equation" r:id="rId11" imgW="1193800" imgH="431800" progId="Equation.DSMT4">
                    <p:embed/>
                  </p:oleObj>
                </mc:Choice>
                <mc:Fallback>
                  <p:oleObj name="Equation" r:id="rId11" imgW="1193800" imgH="431800" progId="Equation.DSMT4">
                    <p:embed/>
                    <p:pic>
                      <p:nvPicPr>
                        <p:cNvPr id="4110" name="Object 21">
                          <a:extLst>
                            <a:ext uri="{FF2B5EF4-FFF2-40B4-BE49-F238E27FC236}">
                              <a16:creationId xmlns:a16="http://schemas.microsoft.com/office/drawing/2014/main" id="{A350B864-8569-4167-B020-A298673B443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625" y="4652963"/>
                          <a:ext cx="1152525" cy="415925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28D0AAEB-74F9-4AA1-8DAE-040915882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25" y="4364038"/>
              <a:ext cx="12239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400" b="1">
                  <a:latin typeface="Arial" charset="0"/>
                  <a:ea typeface="ＭＳ Ｐゴシック" charset="0"/>
                </a:rPr>
                <a:t>metallicity</a:t>
              </a:r>
            </a:p>
          </p:txBody>
        </p:sp>
        <p:graphicFrame>
          <p:nvGraphicFramePr>
            <p:cNvPr id="22" name="Object 24">
              <a:extLst>
                <a:ext uri="{FF2B5EF4-FFF2-40B4-BE49-F238E27FC236}">
                  <a16:creationId xmlns:a16="http://schemas.microsoft.com/office/drawing/2014/main" id="{D3A68140-4B05-4AF6-A3B2-FE3B968649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5429338"/>
                </p:ext>
              </p:extLst>
            </p:nvPr>
          </p:nvGraphicFramePr>
          <p:xfrm>
            <a:off x="3348038" y="4652963"/>
            <a:ext cx="933450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3" name="Equation" r:id="rId13" imgW="888614" imgH="431613" progId="Equation.DSMT4">
                    <p:embed/>
                  </p:oleObj>
                </mc:Choice>
                <mc:Fallback>
                  <p:oleObj name="Equation" r:id="rId13" imgW="888614" imgH="431613" progId="Equation.DSMT4">
                    <p:embed/>
                    <p:pic>
                      <p:nvPicPr>
                        <p:cNvPr id="4113" name="Object 24">
                          <a:extLst>
                            <a:ext uri="{FF2B5EF4-FFF2-40B4-BE49-F238E27FC236}">
                              <a16:creationId xmlns:a16="http://schemas.microsoft.com/office/drawing/2014/main" id="{506FD187-2B55-4D01-ADD7-BB598987945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8038" y="4652963"/>
                          <a:ext cx="933450" cy="415925"/>
                        </a:xfrm>
                        <a:prstGeom prst="rect">
                          <a:avLst/>
                        </a:prstGeom>
                        <a:solidFill>
                          <a:srgbClr val="FFFF7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9476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approach – begin with a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5029200" cy="4525963"/>
          </a:xfrm>
        </p:spPr>
        <p:txBody>
          <a:bodyPr>
            <a:noAutofit/>
          </a:bodyPr>
          <a:lstStyle/>
          <a:p>
            <a:r>
              <a:rPr lang="en-US" sz="2200" dirty="0"/>
              <a:t>Solve the structure equations and compare with observational constraints</a:t>
            </a:r>
          </a:p>
          <a:p>
            <a:r>
              <a:rPr lang="en-US" sz="2200" dirty="0"/>
              <a:t>Adjust free parameters to find best fit or multiple fits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1BAEB6D-B08C-4223-8AE2-DBEBDEEA1B35}"/>
              </a:ext>
            </a:extLst>
          </p:cNvPr>
          <p:cNvGrpSpPr/>
          <p:nvPr/>
        </p:nvGrpSpPr>
        <p:grpSpPr>
          <a:xfrm>
            <a:off x="5467350" y="1295400"/>
            <a:ext cx="3600450" cy="3960813"/>
            <a:chOff x="682625" y="1123950"/>
            <a:chExt cx="3600450" cy="3960813"/>
          </a:xfrm>
        </p:grpSpPr>
        <p:pic>
          <p:nvPicPr>
            <p:cNvPr id="8" name="Picture 3" descr="torte3LcoreXYZ">
              <a:extLst>
                <a:ext uri="{FF2B5EF4-FFF2-40B4-BE49-F238E27FC236}">
                  <a16:creationId xmlns:a16="http://schemas.microsoft.com/office/drawing/2014/main" id="{E18C979C-98A2-4EFD-B7CE-0C5E00F2F7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625" y="2155825"/>
              <a:ext cx="3600450" cy="292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8CAC41AE-3BB1-4FD5-B108-FD81F5685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25" y="1123950"/>
              <a:ext cx="3600450" cy="108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de-DE" sz="1600" b="1" dirty="0">
                  <a:latin typeface="Arial" charset="0"/>
                  <a:ea typeface="ＭＳ Ｐゴシック" charset="0"/>
                </a:rPr>
                <a:t>Three-layer structure: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sz="1400" b="1" dirty="0">
                  <a:latin typeface="Arial" charset="0"/>
                  <a:ea typeface="ＭＳ Ｐゴシック" charset="0"/>
                </a:rPr>
                <a:t>two convective, adiabatic,                            and homogeneous envelopes                           above ice-rock core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96B9F096-6207-4CE5-B67C-9A9A1F9F1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300" y="2617788"/>
              <a:ext cx="6492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Z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504ECF27-23F5-4AF1-8A1D-B108BB57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4638" y="3043238"/>
              <a:ext cx="6492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Z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id="{A2522C2E-C7B1-4D3C-9BB8-CD51A7E2B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3425" y="2468563"/>
              <a:ext cx="6492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Y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3" name="Text Box 8">
              <a:extLst>
                <a:ext uri="{FF2B5EF4-FFF2-40B4-BE49-F238E27FC236}">
                  <a16:creationId xmlns:a16="http://schemas.microsoft.com/office/drawing/2014/main" id="{C396550C-7499-49EE-929D-6AE0CEE13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3213" y="3116263"/>
              <a:ext cx="6492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Y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4" name="Text Box 9">
              <a:extLst>
                <a:ext uri="{FF2B5EF4-FFF2-40B4-BE49-F238E27FC236}">
                  <a16:creationId xmlns:a16="http://schemas.microsoft.com/office/drawing/2014/main" id="{2E0713AD-326D-4C9F-801D-CCE17490E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1050" y="3932238"/>
              <a:ext cx="9350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600" b="1">
                  <a:latin typeface="Arial" charset="0"/>
                  <a:ea typeface="ＭＳ Ｐゴシック" charset="0"/>
                </a:rPr>
                <a:t>CORE</a:t>
              </a:r>
            </a:p>
          </p:txBody>
        </p:sp>
        <p:grpSp>
          <p:nvGrpSpPr>
            <p:cNvPr id="15" name="Group 10">
              <a:extLst>
                <a:ext uri="{FF2B5EF4-FFF2-40B4-BE49-F238E27FC236}">
                  <a16:creationId xmlns:a16="http://schemas.microsoft.com/office/drawing/2014/main" id="{21948BBE-0804-48C5-B165-AB5B80BFB1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1850" y="3130550"/>
              <a:ext cx="668338" cy="639763"/>
              <a:chOff x="2377" y="3566"/>
              <a:chExt cx="466" cy="403"/>
            </a:xfrm>
          </p:grpSpPr>
          <p:pic>
            <p:nvPicPr>
              <p:cNvPr id="26" name="Picture 11" descr="konvection">
                <a:extLst>
                  <a:ext uri="{FF2B5EF4-FFF2-40B4-BE49-F238E27FC236}">
                    <a16:creationId xmlns:a16="http://schemas.microsoft.com/office/drawing/2014/main" id="{B674930B-1E59-4EC4-B3D7-D402FAD5DB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842484">
                <a:off x="2377" y="3566"/>
                <a:ext cx="466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27" name="Object 12">
                <a:extLst>
                  <a:ext uri="{FF2B5EF4-FFF2-40B4-BE49-F238E27FC236}">
                    <a16:creationId xmlns:a16="http://schemas.microsoft.com/office/drawing/2014/main" id="{019387B9-8D8C-4611-BC3A-4A7BD48C0CA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40" y="3773"/>
              <a:ext cx="185" cy="1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6" name="Equation" r:id="rId5" imgW="215619" imgH="177569" progId="Equation.DSMT4">
                      <p:embed/>
                    </p:oleObj>
                  </mc:Choice>
                  <mc:Fallback>
                    <p:oleObj name="Equation" r:id="rId5" imgW="215619" imgH="177569" progId="Equation.DSMT4">
                      <p:embed/>
                      <p:pic>
                        <p:nvPicPr>
                          <p:cNvPr id="27" name="Object 12">
                            <a:extLst>
                              <a:ext uri="{FF2B5EF4-FFF2-40B4-BE49-F238E27FC236}">
                                <a16:creationId xmlns:a16="http://schemas.microsoft.com/office/drawing/2014/main" id="{019387B9-8D8C-4611-BC3A-4A7BD48C0CA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0" y="3773"/>
                            <a:ext cx="185" cy="1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13">
                <a:extLst>
                  <a:ext uri="{FF2B5EF4-FFF2-40B4-BE49-F238E27FC236}">
                    <a16:creationId xmlns:a16="http://schemas.microsoft.com/office/drawing/2014/main" id="{EC98F749-16E6-4800-9A61-75B813EA3E9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08" y="3617"/>
              <a:ext cx="261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7" name="Equation" r:id="rId7" imgW="152202" imgH="177569" progId="Equation.DSMT4">
                      <p:embed/>
                    </p:oleObj>
                  </mc:Choice>
                  <mc:Fallback>
                    <p:oleObj name="Equation" r:id="rId7" imgW="152202" imgH="177569" progId="Equation.DSMT4">
                      <p:embed/>
                      <p:pic>
                        <p:nvPicPr>
                          <p:cNvPr id="28" name="Object 13">
                            <a:extLst>
                              <a:ext uri="{FF2B5EF4-FFF2-40B4-BE49-F238E27FC236}">
                                <a16:creationId xmlns:a16="http://schemas.microsoft.com/office/drawing/2014/main" id="{EC98F749-16E6-4800-9A61-75B813EA3E9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8" y="3617"/>
                            <a:ext cx="261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" name="Group 14">
              <a:extLst>
                <a:ext uri="{FF2B5EF4-FFF2-40B4-BE49-F238E27FC236}">
                  <a16:creationId xmlns:a16="http://schemas.microsoft.com/office/drawing/2014/main" id="{16984C11-1DD3-4DD6-AB2C-640CF46689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1050" y="2266950"/>
              <a:ext cx="596900" cy="568325"/>
              <a:chOff x="2377" y="3566"/>
              <a:chExt cx="466" cy="403"/>
            </a:xfrm>
          </p:grpSpPr>
          <p:pic>
            <p:nvPicPr>
              <p:cNvPr id="23" name="Picture 15" descr="konvection">
                <a:extLst>
                  <a:ext uri="{FF2B5EF4-FFF2-40B4-BE49-F238E27FC236}">
                    <a16:creationId xmlns:a16="http://schemas.microsoft.com/office/drawing/2014/main" id="{BDE4FC8E-8416-479A-A4B8-C10DBDF945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3842484">
                <a:off x="2377" y="3566"/>
                <a:ext cx="466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24" name="Object 16">
                <a:extLst>
                  <a:ext uri="{FF2B5EF4-FFF2-40B4-BE49-F238E27FC236}">
                    <a16:creationId xmlns:a16="http://schemas.microsoft.com/office/drawing/2014/main" id="{228B984B-3E57-41EC-ABB8-ABA27B69FCA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40" y="3773"/>
              <a:ext cx="185" cy="1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8" name="Equation" r:id="rId9" imgW="215619" imgH="177569" progId="Equation.DSMT4">
                      <p:embed/>
                    </p:oleObj>
                  </mc:Choice>
                  <mc:Fallback>
                    <p:oleObj name="Equation" r:id="rId9" imgW="215619" imgH="177569" progId="Equation.DSMT4">
                      <p:embed/>
                      <p:pic>
                        <p:nvPicPr>
                          <p:cNvPr id="24" name="Object 16">
                            <a:extLst>
                              <a:ext uri="{FF2B5EF4-FFF2-40B4-BE49-F238E27FC236}">
                                <a16:creationId xmlns:a16="http://schemas.microsoft.com/office/drawing/2014/main" id="{228B984B-3E57-41EC-ABB8-ABA27B69FCA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0" y="3773"/>
                            <a:ext cx="185" cy="1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17">
                <a:extLst>
                  <a:ext uri="{FF2B5EF4-FFF2-40B4-BE49-F238E27FC236}">
                    <a16:creationId xmlns:a16="http://schemas.microsoft.com/office/drawing/2014/main" id="{9909E68B-4858-4A15-B985-DF0B10071E0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08" y="3617"/>
              <a:ext cx="261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9" name="Equation" r:id="rId10" imgW="152202" imgH="177569" progId="Equation.DSMT4">
                      <p:embed/>
                    </p:oleObj>
                  </mc:Choice>
                  <mc:Fallback>
                    <p:oleObj name="Equation" r:id="rId10" imgW="152202" imgH="177569" progId="Equation.DSMT4">
                      <p:embed/>
                      <p:pic>
                        <p:nvPicPr>
                          <p:cNvPr id="25" name="Object 17">
                            <a:extLst>
                              <a:ext uri="{FF2B5EF4-FFF2-40B4-BE49-F238E27FC236}">
                                <a16:creationId xmlns:a16="http://schemas.microsoft.com/office/drawing/2014/main" id="{9909E68B-4858-4A15-B985-DF0B10071E0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8" y="3617"/>
                            <a:ext cx="261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7FEEFA14-6239-4877-9864-2F95B88C4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788" y="3051175"/>
              <a:ext cx="64928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800" b="1">
                  <a:latin typeface="Arial" charset="0"/>
                  <a:ea typeface="ＭＳ Ｐゴシック" charset="0"/>
                </a:rPr>
                <a:t>P</a:t>
              </a:r>
              <a:r>
                <a:rPr lang="de-DE" sz="1800" b="1" baseline="-10000">
                  <a:latin typeface="Arial" charset="0"/>
                  <a:ea typeface="ＭＳ Ｐゴシック" charset="0"/>
                </a:rPr>
                <a:t>1-2</a:t>
              </a:r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E5E46FAE-5337-45D7-A58E-5C97611E11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2350" y="2978150"/>
              <a:ext cx="144463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" name="Line 20">
              <a:extLst>
                <a:ext uri="{FF2B5EF4-FFF2-40B4-BE49-F238E27FC236}">
                  <a16:creationId xmlns:a16="http://schemas.microsoft.com/office/drawing/2014/main" id="{637C20A9-5F6B-4F6F-B932-FD27B97B1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0913" y="3051175"/>
              <a:ext cx="144462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aphicFrame>
          <p:nvGraphicFramePr>
            <p:cNvPr id="20" name="Object 21">
              <a:extLst>
                <a:ext uri="{FF2B5EF4-FFF2-40B4-BE49-F238E27FC236}">
                  <a16:creationId xmlns:a16="http://schemas.microsoft.com/office/drawing/2014/main" id="{931D84F3-AF4D-445C-A4DB-3E20492BE4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2625" y="4652963"/>
            <a:ext cx="1152525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0" name="Equation" r:id="rId11" imgW="1193800" imgH="431800" progId="Equation.DSMT4">
                    <p:embed/>
                  </p:oleObj>
                </mc:Choice>
                <mc:Fallback>
                  <p:oleObj name="Equation" r:id="rId11" imgW="1193800" imgH="431800" progId="Equation.DSMT4">
                    <p:embed/>
                    <p:pic>
                      <p:nvPicPr>
                        <p:cNvPr id="20" name="Object 21">
                          <a:extLst>
                            <a:ext uri="{FF2B5EF4-FFF2-40B4-BE49-F238E27FC236}">
                              <a16:creationId xmlns:a16="http://schemas.microsoft.com/office/drawing/2014/main" id="{931D84F3-AF4D-445C-A4DB-3E20492BE4A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625" y="4652963"/>
                          <a:ext cx="1152525" cy="415925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28D0AAEB-74F9-4AA1-8DAE-040915882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25" y="4364038"/>
              <a:ext cx="12239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400" b="1">
                  <a:latin typeface="Arial" charset="0"/>
                  <a:ea typeface="ＭＳ Ｐゴシック" charset="0"/>
                </a:rPr>
                <a:t>metallicity</a:t>
              </a:r>
            </a:p>
          </p:txBody>
        </p:sp>
        <p:graphicFrame>
          <p:nvGraphicFramePr>
            <p:cNvPr id="22" name="Object 24">
              <a:extLst>
                <a:ext uri="{FF2B5EF4-FFF2-40B4-BE49-F238E27FC236}">
                  <a16:creationId xmlns:a16="http://schemas.microsoft.com/office/drawing/2014/main" id="{D3A68140-4B05-4AF6-A3B2-FE3B968649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48038" y="4652963"/>
            <a:ext cx="933450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1" name="Equation" r:id="rId13" imgW="888614" imgH="431613" progId="Equation.DSMT4">
                    <p:embed/>
                  </p:oleObj>
                </mc:Choice>
                <mc:Fallback>
                  <p:oleObj name="Equation" r:id="rId13" imgW="888614" imgH="431613" progId="Equation.DSMT4">
                    <p:embed/>
                    <p:pic>
                      <p:nvPicPr>
                        <p:cNvPr id="22" name="Object 24">
                          <a:extLst>
                            <a:ext uri="{FF2B5EF4-FFF2-40B4-BE49-F238E27FC236}">
                              <a16:creationId xmlns:a16="http://schemas.microsoft.com/office/drawing/2014/main" id="{D3A68140-4B05-4AF6-A3B2-FE3B968649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8038" y="4652963"/>
                          <a:ext cx="933450" cy="415925"/>
                        </a:xfrm>
                        <a:prstGeom prst="rect">
                          <a:avLst/>
                        </a:prstGeom>
                        <a:solidFill>
                          <a:srgbClr val="FFFF7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" name="Group 86">
            <a:extLst>
              <a:ext uri="{FF2B5EF4-FFF2-40B4-BE49-F238E27FC236}">
                <a16:creationId xmlns:a16="http://schemas.microsoft.com/office/drawing/2014/main" id="{BCFFEF46-53E4-45AC-97B6-468030C7F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89349"/>
              </p:ext>
            </p:extLst>
          </p:nvPr>
        </p:nvGraphicFramePr>
        <p:xfrm>
          <a:off x="457200" y="2819400"/>
          <a:ext cx="3851761" cy="3094642"/>
        </p:xfrm>
        <a:graphic>
          <a:graphicData uri="http://schemas.openxmlformats.org/drawingml/2006/table">
            <a:tbl>
              <a:tblPr/>
              <a:tblGrid>
                <a:gridCol w="1284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7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observational constraints</a:t>
                      </a:r>
                    </a:p>
                  </a:txBody>
                  <a:tcPr marL="90000" marR="90000" marT="46797" marB="46797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explicitly</a:t>
                      </a:r>
                    </a:p>
                  </a:txBody>
                  <a:tcPr marL="90000" marR="90000" marT="46797" marB="46797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to be adjusted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fitting parameters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</a:t>
                      </a:r>
                      <a:r>
                        <a:rPr kumimoji="0" lang="de-DE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0000" marR="90000" marT="46797" marB="46797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</a:t>
                      </a:r>
                      <a:r>
                        <a:rPr kumimoji="0" lang="de-DE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</a:t>
                      </a:r>
                      <a:r>
                        <a:rPr kumimoji="0" lang="de-DE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core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Y</a:t>
                      </a:r>
                      <a:r>
                        <a:rPr kumimoji="0" lang="de-DE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atm</a:t>
                      </a:r>
                    </a:p>
                  </a:txBody>
                  <a:tcPr marL="90000" marR="90000" marT="46797" marB="46797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Y</a:t>
                      </a:r>
                      <a:r>
                        <a:rPr kumimoji="0" lang="de-DE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</a:t>
                      </a:r>
                      <a:r>
                        <a:rPr kumimoji="0" lang="de-DE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 bar</a:t>
                      </a:r>
                    </a:p>
                  </a:txBody>
                  <a:tcPr marL="90000" marR="90000" marT="46797" marB="46797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J</a:t>
                      </a:r>
                      <a:r>
                        <a:rPr kumimoji="0" lang="de-DE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Z</a:t>
                      </a:r>
                      <a:r>
                        <a:rPr kumimoji="0" lang="de-DE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</a:t>
                      </a:r>
                    </a:p>
                  </a:txBody>
                  <a:tcPr marL="90000" marR="90000" marT="46797" marB="46797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J</a:t>
                      </a:r>
                      <a:r>
                        <a:rPr kumimoji="0" lang="de-DE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Z</a:t>
                      </a:r>
                      <a:r>
                        <a:rPr kumimoji="0" lang="de-DE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2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0C69E78A-143F-4B7F-93F5-AC4C17A3D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184888"/>
            <a:ext cx="4351232" cy="313971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traditional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41437"/>
            <a:ext cx="8770832" cy="2544763"/>
          </a:xfrm>
        </p:spPr>
        <p:txBody>
          <a:bodyPr>
            <a:noAutofit/>
          </a:bodyPr>
          <a:lstStyle/>
          <a:p>
            <a:r>
              <a:rPr lang="en-US" sz="2200" dirty="0"/>
              <a:t>The canonical prototype giant planet is potentially </a:t>
            </a:r>
            <a:r>
              <a:rPr lang="en-US" sz="2200" i="1" dirty="0"/>
              <a:t>too</a:t>
            </a:r>
            <a:r>
              <a:rPr lang="en-US" sz="2200" dirty="0"/>
              <a:t> simple</a:t>
            </a:r>
          </a:p>
          <a:p>
            <a:pPr lvl="1"/>
            <a:r>
              <a:rPr lang="en-US" sz="2000" dirty="0"/>
              <a:t>An insulating (non adiabatic layer)?</a:t>
            </a:r>
          </a:p>
          <a:p>
            <a:pPr lvl="1"/>
            <a:r>
              <a:rPr lang="en-US" sz="2000" dirty="0"/>
              <a:t>Composition gradients (both Y and Z)?</a:t>
            </a:r>
          </a:p>
          <a:p>
            <a:pPr lvl="1"/>
            <a:r>
              <a:rPr lang="en-US" sz="2000" dirty="0"/>
              <a:t>Diffuse core, or even no distinct core?</a:t>
            </a:r>
          </a:p>
          <a:p>
            <a:r>
              <a:rPr lang="en-US" sz="2200" dirty="0"/>
              <a:t>These limitations are well known but are difficult to address with the model-first approach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5</a:t>
            </a:fld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CD3A7A-680E-45DF-8E8E-FD7E5F262173}"/>
              </a:ext>
            </a:extLst>
          </p:cNvPr>
          <p:cNvSpPr txBox="1"/>
          <p:nvPr/>
        </p:nvSpPr>
        <p:spPr>
          <a:xfrm>
            <a:off x="2971800" y="5879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Stevenson (1985)</a:t>
            </a:r>
          </a:p>
        </p:txBody>
      </p:sp>
    </p:spTree>
    <p:extLst>
      <p:ext uri="{BB962C8B-B14F-4D97-AF65-F5344CB8AC3E}">
        <p14:creationId xmlns:p14="http://schemas.microsoft.com/office/powerpoint/2010/main" val="397058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approach – begin with the density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41437"/>
                <a:ext cx="3886200" cy="4906963"/>
              </a:xfrm>
            </p:spPr>
            <p:txBody>
              <a:bodyPr>
                <a:noAutofit/>
              </a:bodyPr>
              <a:lstStyle/>
              <a:p>
                <a:r>
                  <a:rPr lang="en-US" sz="2200" dirty="0"/>
                  <a:t>The gravity signature is only </a:t>
                </a:r>
                <a:r>
                  <a:rPr lang="en-US" sz="2200" i="1" dirty="0"/>
                  <a:t>directly</a:t>
                </a:r>
                <a:r>
                  <a:rPr lang="en-US" sz="2200" dirty="0"/>
                  <a:t> related to the interior mass distribution</a:t>
                </a:r>
              </a:p>
              <a:p>
                <a:r>
                  <a:rPr lang="en-US" sz="2200" dirty="0"/>
                  <a:t>Obtain large, unbiased, random sample of density profiles,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𝜌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sz="2200" dirty="0"/>
                  <a:t>, compatible with gravity data</a:t>
                </a:r>
              </a:p>
              <a:p>
                <a:pPr lvl="1"/>
                <a:r>
                  <a:rPr lang="en-US" sz="2000" dirty="0"/>
                  <a:t>Make minimal assumptions about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Piecewise smooth</a:t>
                </a:r>
              </a:p>
              <a:p>
                <a:pPr lvl="1"/>
                <a:r>
                  <a:rPr lang="en-US" sz="2000" dirty="0"/>
                  <a:t>Small number of (floating) discontinuities</a:t>
                </a:r>
              </a:p>
              <a:p>
                <a:r>
                  <a:rPr lang="en-US" sz="2200" dirty="0"/>
                  <a:t>Learn about the planet by interpreting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𝜌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41437"/>
                <a:ext cx="3886200" cy="4906963"/>
              </a:xfrm>
              <a:blipFill>
                <a:blip r:embed="rId2"/>
                <a:stretch>
                  <a:fillRect l="-1724" t="-870" r="-3135" b="-6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6B28CC-9952-4BAF-87C1-034D9AC093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14196"/>
            <a:ext cx="4755734" cy="35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4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8F0C3EA-5FF2-496E-95B0-B1F115F23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14196"/>
            <a:ext cx="4755733" cy="3566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 probability distribution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𝜌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4343400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2200" dirty="0"/>
                  <a:t>We want a minimally biased sample of density profiles</a:t>
                </a:r>
              </a:p>
              <a:p>
                <a:r>
                  <a:rPr lang="en-US" sz="2200" dirty="0"/>
                  <a:t>We parametrize using piecewise quadratics</a:t>
                </a:r>
              </a:p>
              <a:p>
                <a:r>
                  <a:rPr lang="en-US" sz="2200" dirty="0"/>
                  <a:t>A random-walk in parameter space keeps solutions based on match with gravity signature</a:t>
                </a:r>
              </a:p>
              <a:p>
                <a:pPr lvl="1"/>
                <a:r>
                  <a:rPr 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This is called MCMC and it’s easy in principle but hard in practice</a:t>
                </a:r>
              </a:p>
              <a:p>
                <a:r>
                  <a:rPr lang="en-US" sz="2200" dirty="0"/>
                  <a:t>The result is a sample from the posterior distribution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𝜌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𝑟</m:t>
                    </m:r>
                    <m:r>
                      <a:rPr lang="en-US" sz="2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4343400" cy="4525963"/>
              </a:xfrm>
              <a:blipFill>
                <a:blip r:embed="rId4"/>
                <a:stretch>
                  <a:fillRect l="-1543" t="-943" r="-1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16-Aug-18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3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25" y="1600200"/>
            <a:ext cx="6031748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sample of density profiles: ensemble average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795EBE-6CC6-46FF-819D-FE0133C97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81200"/>
            <a:ext cx="3338095" cy="25047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1A1ABCC-F5CA-4A80-ADAD-30D4079D758A}"/>
              </a:ext>
            </a:extLst>
          </p:cNvPr>
          <p:cNvSpPr/>
          <p:nvPr/>
        </p:nvSpPr>
        <p:spPr>
          <a:xfrm>
            <a:off x="4724400" y="5275384"/>
            <a:ext cx="2271295" cy="34320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1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26" y="1600200"/>
            <a:ext cx="6031748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envelope: steep and shallow profiles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16-Aug-18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Cassini Science Symposium, Boulder 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D403-5424-4711-BAC4-47259D2A63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4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745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Cambria Math</vt:lpstr>
      <vt:lpstr>Symbol</vt:lpstr>
      <vt:lpstr>Times New Roman</vt:lpstr>
      <vt:lpstr>Office Theme</vt:lpstr>
      <vt:lpstr>Equation</vt:lpstr>
      <vt:lpstr>A new way to model giant planet interiors: Saturn density profiles from gravity data with minimal assumptions</vt:lpstr>
      <vt:lpstr>A basic question</vt:lpstr>
      <vt:lpstr>Traditional approach – begin with a model</vt:lpstr>
      <vt:lpstr>Traditional approach – begin with a model</vt:lpstr>
      <vt:lpstr>Limitations of traditional approach</vt:lpstr>
      <vt:lpstr>New approach – begin with the density</vt:lpstr>
      <vt:lpstr>A probability distribution of ρ(r)</vt:lpstr>
      <vt:lpstr>A sample of density profiles: ensemble average</vt:lpstr>
      <vt:lpstr>Sample envelope: steep and shallow profiles</vt:lpstr>
      <vt:lpstr>Sample density spread</vt:lpstr>
      <vt:lpstr>Residual density in excess of H/He</vt:lpstr>
      <vt:lpstr>Residual density interpreted as heavy elements</vt:lpstr>
      <vt:lpstr>Total mass in heavy elements</vt:lpstr>
      <vt:lpstr>Core mass, compact or dilute</vt:lpstr>
      <vt:lpstr>Summary and future work</vt:lpstr>
      <vt:lpstr>PowerPoint Presentation</vt:lpstr>
      <vt:lpstr>Comparing model to observation</vt:lpstr>
    </vt:vector>
  </TitlesOfParts>
  <Company>University of California,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idea</dc:title>
  <dc:creator>Naor Movshovitz</dc:creator>
  <cp:lastModifiedBy>Naor Movshovitz</cp:lastModifiedBy>
  <cp:revision>153</cp:revision>
  <dcterms:created xsi:type="dcterms:W3CDTF">2017-05-01T22:40:57Z</dcterms:created>
  <dcterms:modified xsi:type="dcterms:W3CDTF">2018-08-16T15:09:34Z</dcterms:modified>
</cp:coreProperties>
</file>