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3" r:id="rId3"/>
    <p:sldId id="277" r:id="rId4"/>
    <p:sldId id="257" r:id="rId5"/>
    <p:sldId id="271" r:id="rId6"/>
    <p:sldId id="286" r:id="rId7"/>
    <p:sldId id="269" r:id="rId8"/>
    <p:sldId id="264" r:id="rId9"/>
    <p:sldId id="272" r:id="rId10"/>
    <p:sldId id="261" r:id="rId11"/>
    <p:sldId id="267" r:id="rId12"/>
    <p:sldId id="285" r:id="rId13"/>
    <p:sldId id="278" r:id="rId14"/>
    <p:sldId id="258" r:id="rId15"/>
    <p:sldId id="268" r:id="rId16"/>
    <p:sldId id="288" r:id="rId17"/>
    <p:sldId id="270" r:id="rId18"/>
    <p:sldId id="279" r:id="rId19"/>
    <p:sldId id="281" r:id="rId20"/>
    <p:sldId id="282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3"/>
    <p:restoredTop sz="86389"/>
  </p:normalViewPr>
  <p:slideViewPr>
    <p:cSldViewPr snapToGrid="0" snapToObjects="1">
      <p:cViewPr varScale="1">
        <p:scale>
          <a:sx n="78" d="100"/>
          <a:sy n="78" d="100"/>
        </p:scale>
        <p:origin x="200" y="768"/>
      </p:cViewPr>
      <p:guideLst/>
    </p:cSldViewPr>
  </p:slideViewPr>
  <p:outlineViewPr>
    <p:cViewPr>
      <p:scale>
        <a:sx n="33" d="100"/>
        <a:sy n="33" d="100"/>
      </p:scale>
      <p:origin x="0" y="-5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3AF0F-A627-E147-BCFD-5A6FC9315652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BD7CE-515A-5446-8B7E-1B1025F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5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85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8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3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34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86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1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2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5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15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87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1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3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92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3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BD7CE-515A-5446-8B7E-1B1025FC17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8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B1B2-50EC-5849-BD5E-2F7254944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C8CA5-49F1-3848-B5B0-6A41A3F47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5F862-ED0E-6544-956E-4DF5CEA3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263A-E407-134E-BF61-D1EC214816EE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FD428-210E-A44B-AC59-3E6BAE32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5119-C41E-104C-B136-C161D157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79C3-AFF6-DC48-AA41-16E0030F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DA961-BC5E-5141-8899-AD34BDDCB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E52EB-A9E3-C044-8C1F-6D0DF032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40A5-0021-B640-B663-6C89D4A46FF1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7F2B5-577D-B24B-B442-8A1EB7240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0AA4A-6272-4542-BC6A-9B0C41D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3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8DDB0-4495-8747-A2A6-FAFD31B3F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F3316-F41A-4E48-A948-B6E465060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DCA0-4711-1841-B59C-A373BCD18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6D8A-0527-CB45-8D49-349ED4A94C62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D1A3C-B4AA-2445-9410-BCE88433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7F21D-653C-2341-AEBB-CBD6452D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3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110C-7528-0749-9913-318185B4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BB8A4-E2D5-E44C-A336-EE329C572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0C93C-5BE9-274B-9AFD-2442603B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10FAD-7DE2-C644-99DC-453011CC87AF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8E48A-52E9-5B49-A5FD-C6875601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38897-5A58-6046-BA26-02A66F69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0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F516-9B17-3D4D-ACBB-29C3FEF9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AFF00-555E-6A44-AEBA-7F09FD1EE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45166-DCB5-304E-8A46-C339835D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94DD-9B08-F545-A144-3F70EB88C968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78083-905C-5C45-8EB7-A27E6483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C9B13-3845-8A47-8714-FC1E8FF3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4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6458-2FED-8446-87C4-D4A70D48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EB216-5B3D-ED45-AB25-40E162DF3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7506C-FC41-F24B-B6F4-45A95476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DEA10-669D-C845-9515-38DE18B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1032-5526-D749-BB05-C51E5B10237F}" type="datetime1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65ADF-82A6-0D4F-9E05-152B06DB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2ADE6-8BCC-0F4F-B1E8-3D9566A0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F295-3EDE-0B40-BAAC-FB756068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8409F-754D-C648-B310-32E1DE24D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60EB5-CDAE-8547-B89E-D42F22DA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F26EA-6CC9-D34B-9353-669D98CDF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F63CF-9718-3B47-B857-6314F4D13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DDB23-658D-0C42-A4FA-2FA33C77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34B9-C1DD-764F-BF67-9075353A20B1}" type="datetime1">
              <a:rPr lang="en-US" smtClean="0"/>
              <a:t>8/16/18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883EF-698E-6E4B-8607-4E3AB33A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79A33-7979-F44A-9E4D-51920771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2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3600-0C67-FD41-A082-6ECBE1CD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BA340-645E-8641-92B1-A29A0AF9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7641-1917-0E44-8E23-6BF8EA216CB4}" type="datetime1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B3811-FC06-854E-8A16-6DCEE9A4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DBCFD-1B34-7346-8060-3A60A8CC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E88DE4-B090-FA45-A647-7F1903CC4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27F8B-777A-8F49-B8F8-F69D832544FC}" type="datetime1">
              <a:rPr lang="en-US" smtClean="0"/>
              <a:t>8/16/18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6763D-71F4-7F47-B8A7-45DDCDB9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1BAF0-6A3C-7A49-BDC2-822B31A6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8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1402-766E-874E-9C0E-539C8996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982B-832D-824D-B7C8-C5CE2CB0E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276DD-76CF-A149-9547-F17C23427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36881-501E-9D4D-9440-F0168F31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0F36-3788-FC49-BA92-C4C9605E78A0}" type="datetime1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10D9B-932B-7848-BD5E-1F4694F5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5664D-034D-2C47-B8D0-CF3C35A1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77DA-9F12-734A-9FDA-8645C3AD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10FAF-D952-5C44-B046-F25164CC6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75412-C067-FB44-A92B-A755D8070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7D74-3D56-7E4F-9966-1C324391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402AA-A494-8D41-B352-808B2DE8469E}" type="datetime1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26048-A211-BF4B-93CF-F6B12CDC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1400D-840E-BA46-8FAB-031408C0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5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1FB55-193A-2847-8A87-7CCB0F34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74628-5E7D-9249-8019-8B360C6C7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236F0-9025-EA4E-9E47-3A39FD76C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36C4-D26E-7740-91DD-0288908E4A49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AAA80-7804-6A4B-95E5-872DE6B1D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65658-8582-394A-B040-45E91A993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0B6E1-4F06-1F46-87EF-09BB5AF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2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A6FCE-E433-434B-BC5F-BBF030147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251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Saturn and Jupiter</a:t>
            </a:r>
            <a:r>
              <a:rPr lang="en-US" dirty="0"/>
              <a:t>: </a:t>
            </a:r>
            <a:br>
              <a:rPr lang="en-US" dirty="0"/>
            </a:br>
            <a:r>
              <a:rPr lang="en-US" sz="4000" b="1" dirty="0"/>
              <a:t>Cassini Explores the Gas Giants</a:t>
            </a:r>
            <a:br>
              <a:rPr lang="en-US" sz="4000" dirty="0"/>
            </a:br>
            <a:r>
              <a:rPr lang="en-US" sz="3200" b="1" dirty="0"/>
              <a:t>Top ten hits from a flagship mission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Selections based on a combination of</a:t>
            </a:r>
            <a:br>
              <a:rPr lang="en-US" sz="3200" b="1" dirty="0"/>
            </a:br>
            <a:r>
              <a:rPr lang="en-US" sz="3200" b="1" dirty="0"/>
              <a:t>(1) AO and Traceability Matrix</a:t>
            </a:r>
            <a:br>
              <a:rPr lang="en-US" sz="3200" b="1" dirty="0"/>
            </a:br>
            <a:r>
              <a:rPr lang="en-US" sz="3200" b="1" dirty="0"/>
              <a:t>(2) Scientific significance</a:t>
            </a:r>
            <a:br>
              <a:rPr lang="en-US" sz="3200" b="1" dirty="0"/>
            </a:br>
            <a:r>
              <a:rPr lang="en-US" sz="3200" b="1" dirty="0"/>
              <a:t>(3) Coolness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B78CC-7E17-3D41-B8E7-06DCC2E19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599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Andrew Ingersoll</a:t>
            </a:r>
          </a:p>
          <a:p>
            <a:r>
              <a:rPr lang="en-US" dirty="0"/>
              <a:t>California Institute of Technology</a:t>
            </a:r>
          </a:p>
          <a:p>
            <a:r>
              <a:rPr lang="en-US" dirty="0"/>
              <a:t>Saturn Science Symposium</a:t>
            </a:r>
          </a:p>
          <a:p>
            <a:r>
              <a:rPr lang="en-US" dirty="0"/>
              <a:t>Boulder, Colorado, August 13-17,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6B2E2-5B7E-3549-A2B0-B094F3DB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71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F0DFC-0371-404E-B5EF-253091ED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49" y="29785"/>
            <a:ext cx="4894419" cy="66162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B9BDA-04BA-6F4E-B565-4BFA3289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BC29D-CAC1-A243-9D09-456BA083B0EC}"/>
              </a:ext>
            </a:extLst>
          </p:cNvPr>
          <p:cNvSpPr txBox="1"/>
          <p:nvPr/>
        </p:nvSpPr>
        <p:spPr>
          <a:xfrm>
            <a:off x="850003" y="5048518"/>
            <a:ext cx="3198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Upper atmosphere</a:t>
            </a:r>
          </a:p>
          <a:p>
            <a:r>
              <a:rPr lang="en-US" dirty="0"/>
              <a:t>Saturn temperatures and winds.</a:t>
            </a:r>
          </a:p>
          <a:p>
            <a:r>
              <a:rPr lang="en-US" dirty="0"/>
              <a:t>15-year oscillation</a:t>
            </a:r>
          </a:p>
          <a:p>
            <a:r>
              <a:rPr lang="en-US" dirty="0" err="1"/>
              <a:t>Fouchet</a:t>
            </a:r>
            <a:r>
              <a:rPr lang="en-US" dirty="0"/>
              <a:t> et al. (2010)  CIRS</a:t>
            </a:r>
          </a:p>
        </p:txBody>
      </p:sp>
    </p:spTree>
    <p:extLst>
      <p:ext uri="{BB962C8B-B14F-4D97-AF65-F5344CB8AC3E}">
        <p14:creationId xmlns:p14="http://schemas.microsoft.com/office/powerpoint/2010/main" val="309370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C0C17-060D-904B-AE45-C3457CFA0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092" y="228600"/>
            <a:ext cx="6400800" cy="640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9EF6F-464D-9344-BAB2-2A63F671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6FA6F-0EFB-AD41-ACA4-61F513495EED}"/>
              </a:ext>
            </a:extLst>
          </p:cNvPr>
          <p:cNvSpPr txBox="1"/>
          <p:nvPr/>
        </p:nvSpPr>
        <p:spPr>
          <a:xfrm>
            <a:off x="450761" y="4353059"/>
            <a:ext cx="30949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Saturn hexagon and polar</a:t>
            </a:r>
          </a:p>
          <a:p>
            <a:r>
              <a:rPr lang="en-US" dirty="0"/>
              <a:t>cyclone PIA14946. False color. </a:t>
            </a:r>
          </a:p>
          <a:p>
            <a:r>
              <a:rPr lang="en-US" dirty="0"/>
              <a:t>Red = reflecting surface hidden</a:t>
            </a:r>
          </a:p>
          <a:p>
            <a:r>
              <a:rPr lang="en-US" dirty="0"/>
              <a:t>by methane gas. Blue = no </a:t>
            </a:r>
          </a:p>
          <a:p>
            <a:r>
              <a:rPr lang="en-US" dirty="0"/>
              <a:t>methane to reflecting surface. </a:t>
            </a:r>
          </a:p>
          <a:p>
            <a:r>
              <a:rPr lang="en-US" dirty="0"/>
              <a:t>ISS and VIMS</a:t>
            </a:r>
          </a:p>
        </p:txBody>
      </p:sp>
    </p:spTree>
    <p:extLst>
      <p:ext uri="{BB962C8B-B14F-4D97-AF65-F5344CB8AC3E}">
        <p14:creationId xmlns:p14="http://schemas.microsoft.com/office/powerpoint/2010/main" val="3760890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3609AD-F569-F849-8D01-2FB582A5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DAE56-1535-804E-9A3A-61196D7F2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96" y="751463"/>
            <a:ext cx="874837" cy="5509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722607-C9DD-504D-A1F1-FA729994F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132" y="281716"/>
            <a:ext cx="3538468" cy="5979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4AA979-CFCE-1F4E-B30B-86A0C3411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110" y="334850"/>
            <a:ext cx="2944228" cy="58721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7E229-4C25-F643-9BD2-8280F8B2C4CF}"/>
              </a:ext>
            </a:extLst>
          </p:cNvPr>
          <p:cNvCxnSpPr>
            <a:cxnSpLocks/>
          </p:cNvCxnSpPr>
          <p:nvPr/>
        </p:nvCxnSpPr>
        <p:spPr>
          <a:xfrm>
            <a:off x="5059253" y="311471"/>
            <a:ext cx="6122085" cy="62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E0B995-EFD7-6941-B34C-190B8CBF5D24}"/>
              </a:ext>
            </a:extLst>
          </p:cNvPr>
          <p:cNvCxnSpPr>
            <a:cxnSpLocks/>
          </p:cNvCxnSpPr>
          <p:nvPr/>
        </p:nvCxnSpPr>
        <p:spPr>
          <a:xfrm>
            <a:off x="4700789" y="6207040"/>
            <a:ext cx="648054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965A06-3E19-204C-B33C-C7A3C6D25AC2}"/>
              </a:ext>
            </a:extLst>
          </p:cNvPr>
          <p:cNvSpPr txBox="1"/>
          <p:nvPr/>
        </p:nvSpPr>
        <p:spPr>
          <a:xfrm>
            <a:off x="785611" y="5009882"/>
            <a:ext cx="3659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Elemental abundances relative</a:t>
            </a:r>
          </a:p>
          <a:p>
            <a:r>
              <a:rPr lang="en-US" dirty="0"/>
              <a:t>to solar. Saturn and Jupiter.</a:t>
            </a:r>
          </a:p>
          <a:p>
            <a:r>
              <a:rPr lang="en-US" dirty="0"/>
              <a:t>Excerpted from Fletcher et al. (2009)</a:t>
            </a:r>
          </a:p>
          <a:p>
            <a:r>
              <a:rPr lang="en-US" dirty="0"/>
              <a:t>CIRS (Saturn),  Galileo Probe (Jupiter)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9AE12C-517B-2448-B052-0E83314A7389}"/>
              </a:ext>
            </a:extLst>
          </p:cNvPr>
          <p:cNvCxnSpPr>
            <a:cxnSpLocks/>
          </p:cNvCxnSpPr>
          <p:nvPr/>
        </p:nvCxnSpPr>
        <p:spPr>
          <a:xfrm>
            <a:off x="3902526" y="1257300"/>
            <a:ext cx="71661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E12F98-EADA-B941-A82C-D49536CDEBD4}"/>
              </a:ext>
            </a:extLst>
          </p:cNvPr>
          <p:cNvCxnSpPr>
            <a:cxnSpLocks/>
          </p:cNvCxnSpPr>
          <p:nvPr/>
        </p:nvCxnSpPr>
        <p:spPr>
          <a:xfrm>
            <a:off x="3869868" y="4718957"/>
            <a:ext cx="71661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D30003-D916-0248-8848-B1D113684442}"/>
              </a:ext>
            </a:extLst>
          </p:cNvPr>
          <p:cNvCxnSpPr>
            <a:cxnSpLocks/>
          </p:cNvCxnSpPr>
          <p:nvPr/>
        </p:nvCxnSpPr>
        <p:spPr>
          <a:xfrm>
            <a:off x="3869868" y="3130713"/>
            <a:ext cx="74927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EF72DD-A5B4-B840-B821-28B8D1563DFC}"/>
              </a:ext>
            </a:extLst>
          </p:cNvPr>
          <p:cNvCxnSpPr>
            <a:cxnSpLocks/>
          </p:cNvCxnSpPr>
          <p:nvPr/>
        </p:nvCxnSpPr>
        <p:spPr>
          <a:xfrm>
            <a:off x="3902526" y="1600200"/>
            <a:ext cx="71661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DF11D-3813-A84B-9198-F8189489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90BAB-9F5C-B049-9236-EE3A5CD07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0"/>
            <a:ext cx="9690100" cy="5757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98858-ED4A-244E-9A32-19E4715587BC}"/>
              </a:ext>
            </a:extLst>
          </p:cNvPr>
          <p:cNvSpPr txBox="1"/>
          <p:nvPr/>
        </p:nvSpPr>
        <p:spPr>
          <a:xfrm>
            <a:off x="895350" y="5638800"/>
            <a:ext cx="386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Saturn composition and chemistry</a:t>
            </a:r>
          </a:p>
          <a:p>
            <a:r>
              <a:rPr lang="en-US" dirty="0"/>
              <a:t>Fletcher et al. (2009)   P &lt; 0.5 bar;  CIRS</a:t>
            </a:r>
          </a:p>
        </p:txBody>
      </p:sp>
    </p:spTree>
    <p:extLst>
      <p:ext uri="{BB962C8B-B14F-4D97-AF65-F5344CB8AC3E}">
        <p14:creationId xmlns:p14="http://schemas.microsoft.com/office/powerpoint/2010/main" val="1385132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42992-F058-7340-98F1-FBCA3B6BA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50800"/>
            <a:ext cx="9258300" cy="5194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4EBAE-182B-044C-98FA-2773CFC8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80114-3602-2446-A41F-4685C613F83A}"/>
              </a:ext>
            </a:extLst>
          </p:cNvPr>
          <p:cNvSpPr txBox="1"/>
          <p:nvPr/>
        </p:nvSpPr>
        <p:spPr>
          <a:xfrm>
            <a:off x="857250" y="5372100"/>
            <a:ext cx="3885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Saturn chemistry and composition</a:t>
            </a:r>
          </a:p>
          <a:p>
            <a:r>
              <a:rPr lang="en-US" dirty="0"/>
              <a:t>Fletcher et al. (2011), P &gt; 1.3 bar   VIMS</a:t>
            </a:r>
          </a:p>
        </p:txBody>
      </p:sp>
    </p:spTree>
    <p:extLst>
      <p:ext uri="{BB962C8B-B14F-4D97-AF65-F5344CB8AC3E}">
        <p14:creationId xmlns:p14="http://schemas.microsoft.com/office/powerpoint/2010/main" val="371846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BF387-968F-1D47-8A3C-05CBE05D9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40" y="0"/>
            <a:ext cx="970561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8E043-0B20-8241-AF97-26CAB368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25CA0-6625-AC45-BC3C-2780132B0E99}"/>
              </a:ext>
            </a:extLst>
          </p:cNvPr>
          <p:cNvSpPr txBox="1"/>
          <p:nvPr/>
        </p:nvSpPr>
        <p:spPr>
          <a:xfrm>
            <a:off x="463638" y="4906847"/>
            <a:ext cx="24743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Zonal winds and eddy</a:t>
            </a:r>
          </a:p>
          <a:p>
            <a:r>
              <a:rPr lang="en-US" dirty="0"/>
              <a:t>momentum flux. Saturn.</a:t>
            </a:r>
          </a:p>
          <a:p>
            <a:r>
              <a:rPr lang="en-US" dirty="0"/>
              <a:t>Del </a:t>
            </a:r>
            <a:r>
              <a:rPr lang="en-US" dirty="0" err="1"/>
              <a:t>Genio</a:t>
            </a:r>
            <a:r>
              <a:rPr lang="en-US" dirty="0"/>
              <a:t> and Barbara </a:t>
            </a:r>
          </a:p>
          <a:p>
            <a:r>
              <a:rPr lang="en-US" dirty="0"/>
              <a:t>(2012)      ISS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16C38-27EB-B744-B9D2-51244D7C2CD1}"/>
              </a:ext>
            </a:extLst>
          </p:cNvPr>
          <p:cNvSpPr txBox="1"/>
          <p:nvPr/>
        </p:nvSpPr>
        <p:spPr>
          <a:xfrm>
            <a:off x="9388699" y="-103031"/>
            <a:ext cx="3464417" cy="6961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352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1DBDC-6136-8F45-A475-5ABA23ADE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3489462" y="207420"/>
            <a:ext cx="6732764" cy="6862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56713-1C33-3743-B95C-D0FF3C82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6DED1-1EF9-944F-9CAE-737369F12789}"/>
              </a:ext>
            </a:extLst>
          </p:cNvPr>
          <p:cNvSpPr txBox="1"/>
          <p:nvPr/>
        </p:nvSpPr>
        <p:spPr>
          <a:xfrm>
            <a:off x="824248" y="5125790"/>
            <a:ext cx="2476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/>
              <a:t>. </a:t>
            </a:r>
            <a:r>
              <a:rPr lang="en-US" dirty="0"/>
              <a:t>Zonal winds and eddy</a:t>
            </a:r>
          </a:p>
          <a:p>
            <a:r>
              <a:rPr lang="en-US" dirty="0"/>
              <a:t>momentum flux. Jupiter.</a:t>
            </a:r>
          </a:p>
          <a:p>
            <a:r>
              <a:rPr lang="en-US" dirty="0" err="1"/>
              <a:t>Salyk</a:t>
            </a:r>
            <a:r>
              <a:rPr lang="en-US" dirty="0"/>
              <a:t> et al. (2006)    ISS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41D09-F2A9-9F4F-9F47-0BBC83C57451}"/>
              </a:ext>
            </a:extLst>
          </p:cNvPr>
          <p:cNvSpPr txBox="1"/>
          <p:nvPr/>
        </p:nvSpPr>
        <p:spPr>
          <a:xfrm>
            <a:off x="4882243" y="250962"/>
            <a:ext cx="17580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&lt;</a:t>
            </a:r>
            <a:r>
              <a:rPr lang="en-US" sz="2000" dirty="0" err="1"/>
              <a:t>u’v</a:t>
            </a:r>
            <a:r>
              <a:rPr lang="en-US" sz="2000" dirty="0"/>
              <a:t>’&gt; [ m</a:t>
            </a:r>
            <a:r>
              <a:rPr lang="en-US" sz="2000" baseline="30000" dirty="0"/>
              <a:t>2</a:t>
            </a:r>
            <a:r>
              <a:rPr lang="en-US" sz="2000" dirty="0"/>
              <a:t> s</a:t>
            </a:r>
            <a:r>
              <a:rPr lang="en-US" sz="2000" baseline="30000" dirty="0"/>
              <a:t>-2</a:t>
            </a:r>
            <a:r>
              <a:rPr lang="en-US" sz="2000" dirty="0"/>
              <a:t> ]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443C2-A415-5346-A216-9100A0392CAC}"/>
              </a:ext>
            </a:extLst>
          </p:cNvPr>
          <p:cNvSpPr txBox="1"/>
          <p:nvPr/>
        </p:nvSpPr>
        <p:spPr>
          <a:xfrm>
            <a:off x="3575957" y="6535969"/>
            <a:ext cx="58448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                                   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526FD-0C2F-2744-94D1-F52F7E8726A4}"/>
              </a:ext>
            </a:extLst>
          </p:cNvPr>
          <p:cNvSpPr txBox="1"/>
          <p:nvPr/>
        </p:nvSpPr>
        <p:spPr>
          <a:xfrm>
            <a:off x="7935686" y="283620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&lt;u&gt;</a:t>
            </a:r>
          </a:p>
        </p:txBody>
      </p:sp>
    </p:spTree>
    <p:extLst>
      <p:ext uri="{BB962C8B-B14F-4D97-AF65-F5344CB8AC3E}">
        <p14:creationId xmlns:p14="http://schemas.microsoft.com/office/powerpoint/2010/main" val="3761369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B8C07-7E45-3C4C-9BC1-7942FE33C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72" y="-141669"/>
            <a:ext cx="1084791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70DD9-62A4-9640-BB04-61012733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19E98-AC7B-4741-BCFF-2290D175F51D}"/>
              </a:ext>
            </a:extLst>
          </p:cNvPr>
          <p:cNvSpPr txBox="1"/>
          <p:nvPr/>
        </p:nvSpPr>
        <p:spPr>
          <a:xfrm>
            <a:off x="437882" y="5911405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Saturn rotation</a:t>
            </a:r>
          </a:p>
          <a:p>
            <a:r>
              <a:rPr lang="en-US" dirty="0" err="1"/>
              <a:t>Hedman</a:t>
            </a:r>
            <a:r>
              <a:rPr lang="en-US" dirty="0"/>
              <a:t> &amp; Nicholson (2013) ISS</a:t>
            </a:r>
          </a:p>
        </p:txBody>
      </p:sp>
    </p:spTree>
    <p:extLst>
      <p:ext uri="{BB962C8B-B14F-4D97-AF65-F5344CB8AC3E}">
        <p14:creationId xmlns:p14="http://schemas.microsoft.com/office/powerpoint/2010/main" val="2571400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0FF23-FE03-0346-93EF-067D22F2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976" y="100012"/>
            <a:ext cx="6438900" cy="64389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288F6-E734-7F40-8948-EABE7802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E79269-4DAD-6544-8AFD-64686C86A4EF}"/>
              </a:ext>
            </a:extLst>
          </p:cNvPr>
          <p:cNvSpPr txBox="1"/>
          <p:nvPr/>
        </p:nvSpPr>
        <p:spPr>
          <a:xfrm>
            <a:off x="747511" y="4494727"/>
            <a:ext cx="29242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Saturn’s 30-year storm.</a:t>
            </a:r>
          </a:p>
          <a:p>
            <a:r>
              <a:rPr lang="en-US" dirty="0"/>
              <a:t>Formed on 5 December 2010</a:t>
            </a:r>
          </a:p>
          <a:p>
            <a:r>
              <a:rPr lang="en-US" dirty="0"/>
              <a:t>in a westward jet. Copious</a:t>
            </a:r>
          </a:p>
          <a:p>
            <a:r>
              <a:rPr lang="en-US" dirty="0"/>
              <a:t>lightning (&gt; 10 s-1 )</a:t>
            </a:r>
          </a:p>
          <a:p>
            <a:r>
              <a:rPr lang="en-US" dirty="0"/>
              <a:t>PIA12826    ISS, RPWS</a:t>
            </a:r>
          </a:p>
        </p:txBody>
      </p:sp>
    </p:spTree>
    <p:extLst>
      <p:ext uri="{BB962C8B-B14F-4D97-AF65-F5344CB8AC3E}">
        <p14:creationId xmlns:p14="http://schemas.microsoft.com/office/powerpoint/2010/main" val="148518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B34BD-A616-334C-BE94-38D7D6E4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5" y="11108"/>
            <a:ext cx="11646568" cy="53753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B6100-D6CA-9A4C-B76C-E8E381C4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3BBA9-715C-0C4E-9A16-5AF9B6A8D413}"/>
              </a:ext>
            </a:extLst>
          </p:cNvPr>
          <p:cNvSpPr txBox="1"/>
          <p:nvPr/>
        </p:nvSpPr>
        <p:spPr>
          <a:xfrm>
            <a:off x="689811" y="5470360"/>
            <a:ext cx="31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Storm as a wave source </a:t>
            </a:r>
          </a:p>
          <a:p>
            <a:r>
              <a:rPr lang="en-US" dirty="0"/>
              <a:t>that heats the stratosphere</a:t>
            </a:r>
          </a:p>
          <a:p>
            <a:r>
              <a:rPr lang="en-US" dirty="0"/>
              <a:t>Fletcher et al. (2013)  CIRS</a:t>
            </a:r>
          </a:p>
        </p:txBody>
      </p:sp>
    </p:spTree>
    <p:extLst>
      <p:ext uri="{BB962C8B-B14F-4D97-AF65-F5344CB8AC3E}">
        <p14:creationId xmlns:p14="http://schemas.microsoft.com/office/powerpoint/2010/main" val="155795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E6118-9B9F-7546-ABEC-9440D6698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78F47-7DE4-4140-8CDF-1821B315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5A1C3-AE68-C44F-BC07-561B9676B87F}"/>
              </a:ext>
            </a:extLst>
          </p:cNvPr>
          <p:cNvSpPr txBox="1"/>
          <p:nvPr/>
        </p:nvSpPr>
        <p:spPr>
          <a:xfrm>
            <a:off x="463640" y="5012153"/>
            <a:ext cx="23224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 Jupiter clouds</a:t>
            </a:r>
          </a:p>
          <a:p>
            <a:r>
              <a:rPr lang="en-US" dirty="0"/>
              <a:t>one chromophore</a:t>
            </a:r>
          </a:p>
          <a:p>
            <a:r>
              <a:rPr lang="en-US" dirty="0"/>
              <a:t>Carlson et al. (2016)</a:t>
            </a:r>
          </a:p>
          <a:p>
            <a:r>
              <a:rPr lang="en-US" dirty="0" err="1"/>
              <a:t>Sromovsky</a:t>
            </a:r>
            <a:r>
              <a:rPr lang="en-US" dirty="0"/>
              <a:t> et a. (2017)</a:t>
            </a:r>
          </a:p>
          <a:p>
            <a:r>
              <a:rPr lang="en-US" dirty="0"/>
              <a:t>PIA04866    VIMS</a:t>
            </a:r>
          </a:p>
        </p:txBody>
      </p:sp>
    </p:spTree>
    <p:extLst>
      <p:ext uri="{BB962C8B-B14F-4D97-AF65-F5344CB8AC3E}">
        <p14:creationId xmlns:p14="http://schemas.microsoft.com/office/powerpoint/2010/main" val="161521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F2CA3-B661-FF47-86E0-ABE9C61C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825" y="-136525"/>
            <a:ext cx="691390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855FC-BEE3-644F-86BA-BA902E97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82C00-A12C-FC49-972A-547693D27BD4}"/>
              </a:ext>
            </a:extLst>
          </p:cNvPr>
          <p:cNvSpPr txBox="1"/>
          <p:nvPr/>
        </p:nvSpPr>
        <p:spPr>
          <a:xfrm>
            <a:off x="575224" y="4700623"/>
            <a:ext cx="3267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Storm bringing high-entropy</a:t>
            </a:r>
          </a:p>
          <a:p>
            <a:r>
              <a:rPr lang="en-US" dirty="0"/>
              <a:t>air up from below – temperature</a:t>
            </a:r>
          </a:p>
          <a:p>
            <a:r>
              <a:rPr lang="en-US" dirty="0"/>
              <a:t>and low para-H2</a:t>
            </a:r>
          </a:p>
          <a:p>
            <a:r>
              <a:rPr lang="en-US" dirty="0" err="1"/>
              <a:t>Achterberg</a:t>
            </a:r>
            <a:r>
              <a:rPr lang="en-US" dirty="0"/>
              <a:t> et al. (2012)   CIRS</a:t>
            </a:r>
          </a:p>
        </p:txBody>
      </p:sp>
    </p:spTree>
    <p:extLst>
      <p:ext uri="{BB962C8B-B14F-4D97-AF65-F5344CB8AC3E}">
        <p14:creationId xmlns:p14="http://schemas.microsoft.com/office/powerpoint/2010/main" val="1550587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34EAEC-7C7B-C84E-8FD1-3EF8FC00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Cassini: The 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423C8-5C20-0748-8E02-A5B62ABF3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Observe Saturn seasonal variations from Earth</a:t>
            </a:r>
          </a:p>
          <a:p>
            <a:r>
              <a:rPr lang="en-US" sz="3200" dirty="0"/>
              <a:t>Develop a giant planet cloud-resolving model</a:t>
            </a:r>
          </a:p>
          <a:p>
            <a:r>
              <a:rPr lang="en-US" sz="3200" dirty="0"/>
              <a:t>Develop a fully coupled weather-layer/interior model</a:t>
            </a:r>
          </a:p>
          <a:p>
            <a:r>
              <a:rPr lang="en-US" sz="3200" dirty="0"/>
              <a:t>Use  ring seismology and gravity to constrain interior models </a:t>
            </a:r>
          </a:p>
          <a:p>
            <a:r>
              <a:rPr lang="en-US" sz="3200" dirty="0"/>
              <a:t>Develop the case for a Saturn probe</a:t>
            </a:r>
          </a:p>
          <a:p>
            <a:r>
              <a:rPr lang="en-US" sz="3200" dirty="0"/>
              <a:t>Join forces to advocate another flagship mission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EFE18-9190-2943-9837-6846151D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47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34EAEC-7C7B-C84E-8FD1-3EF8FC00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Cassini: The 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423C8-5C20-0748-8E02-A5B62ABF3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Observe Saturn seasonal variations from Earth</a:t>
            </a:r>
          </a:p>
          <a:p>
            <a:r>
              <a:rPr lang="en-US" sz="3200" dirty="0"/>
              <a:t>Develop a giant planet cloud-resolving model</a:t>
            </a:r>
          </a:p>
          <a:p>
            <a:r>
              <a:rPr lang="en-US" sz="3200" dirty="0"/>
              <a:t>Develop </a:t>
            </a:r>
            <a:r>
              <a:rPr lang="en-US" sz="3200"/>
              <a:t>a fully coupled weather-layer/interior </a:t>
            </a:r>
            <a:r>
              <a:rPr lang="en-US" sz="3200" dirty="0"/>
              <a:t>model</a:t>
            </a:r>
          </a:p>
          <a:p>
            <a:r>
              <a:rPr lang="en-US" sz="3200" dirty="0"/>
              <a:t>Use  ring seismology and gravity to constrain interior models </a:t>
            </a:r>
          </a:p>
          <a:p>
            <a:r>
              <a:rPr lang="en-US" sz="3200" dirty="0"/>
              <a:t>Develop the case for a Saturn probe</a:t>
            </a:r>
          </a:p>
          <a:p>
            <a:r>
              <a:rPr lang="en-US" sz="3200" dirty="0"/>
              <a:t>Join forces to advocate another flagship mission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EFE18-9190-2943-9837-6846151D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0E894-DE08-F84B-BAA9-4400EB73E4CF}"/>
              </a:ext>
            </a:extLst>
          </p:cNvPr>
          <p:cNvSpPr txBox="1"/>
          <p:nvPr/>
        </p:nvSpPr>
        <p:spPr>
          <a:xfrm>
            <a:off x="4702629" y="5617029"/>
            <a:ext cx="1863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F0530-89A7-A345-9414-F99E59DC3A91}"/>
              </a:ext>
            </a:extLst>
          </p:cNvPr>
          <p:cNvSpPr txBox="1"/>
          <p:nvPr/>
        </p:nvSpPr>
        <p:spPr>
          <a:xfrm>
            <a:off x="7772400" y="5584373"/>
            <a:ext cx="3869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you are leaving for the airport at</a:t>
            </a:r>
          </a:p>
          <a:p>
            <a:r>
              <a:rPr lang="en-US" sz="2000" dirty="0"/>
              <a:t>noon tomorrow, I will accept a ride </a:t>
            </a:r>
          </a:p>
        </p:txBody>
      </p:sp>
    </p:spTree>
    <p:extLst>
      <p:ext uri="{BB962C8B-B14F-4D97-AF65-F5344CB8AC3E}">
        <p14:creationId xmlns:p14="http://schemas.microsoft.com/office/powerpoint/2010/main" val="79692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DCA37-7963-6246-8D4A-EA9FB124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2</a:t>
            </a:fld>
            <a:endParaRPr lang="en-US"/>
          </a:p>
        </p:txBody>
      </p:sp>
      <p:pic>
        <p:nvPicPr>
          <p:cNvPr id="3" name="Jup_pole (Converted)">
            <a:hlinkClick r:id="" action="ppaction://media"/>
            <a:extLst>
              <a:ext uri="{FF2B5EF4-FFF2-40B4-BE49-F238E27FC236}">
                <a16:creationId xmlns:a16="http://schemas.microsoft.com/office/drawing/2014/main" id="{567FF48B-5738-A74A-BBB1-05985B8C41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1975" y="4763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265E1-BDDA-4E49-B8D2-789489E98F27}"/>
              </a:ext>
            </a:extLst>
          </p:cNvPr>
          <p:cNvSpPr txBox="1"/>
          <p:nvPr/>
        </p:nvSpPr>
        <p:spPr>
          <a:xfrm>
            <a:off x="463639" y="4185633"/>
            <a:ext cx="18899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 Jupiter movies</a:t>
            </a:r>
          </a:p>
          <a:p>
            <a:r>
              <a:rPr lang="en-US" dirty="0"/>
              <a:t>Cylindrical and</a:t>
            </a:r>
          </a:p>
          <a:p>
            <a:r>
              <a:rPr lang="en-US" dirty="0"/>
              <a:t>polar mosaics</a:t>
            </a:r>
          </a:p>
          <a:p>
            <a:r>
              <a:rPr lang="en-US" dirty="0"/>
              <a:t>PIA03452</a:t>
            </a:r>
          </a:p>
          <a:p>
            <a:r>
              <a:rPr lang="en-US" dirty="0"/>
              <a:t>PIA03453</a:t>
            </a:r>
          </a:p>
          <a:p>
            <a:r>
              <a:rPr lang="en-US" dirty="0"/>
              <a:t>PAI03454</a:t>
            </a:r>
          </a:p>
          <a:p>
            <a:r>
              <a:rPr lang="en-US" dirty="0"/>
              <a:t>ISS</a:t>
            </a:r>
          </a:p>
        </p:txBody>
      </p:sp>
    </p:spTree>
    <p:extLst>
      <p:ext uri="{BB962C8B-B14F-4D97-AF65-F5344CB8AC3E}">
        <p14:creationId xmlns:p14="http://schemas.microsoft.com/office/powerpoint/2010/main" val="39114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B63F2-CC78-EE4A-9CDC-773829D2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501650"/>
            <a:ext cx="9880600" cy="5854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AED42-E3D1-3E47-8E6E-B4EEFB23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BCEA8-B0F9-AD47-AAB2-E4DE133E82AC}"/>
              </a:ext>
            </a:extLst>
          </p:cNvPr>
          <p:cNvSpPr txBox="1"/>
          <p:nvPr/>
        </p:nvSpPr>
        <p:spPr>
          <a:xfrm>
            <a:off x="1333500" y="5372100"/>
            <a:ext cx="4384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9. Clouds, chemistry, seasonal change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PIA05389   approaching Saturn 2004  ISS</a:t>
            </a:r>
          </a:p>
        </p:txBody>
      </p:sp>
    </p:spTree>
    <p:extLst>
      <p:ext uri="{BB962C8B-B14F-4D97-AF65-F5344CB8AC3E}">
        <p14:creationId xmlns:p14="http://schemas.microsoft.com/office/powerpoint/2010/main" val="2792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89B6C-9A6B-1740-8E20-0AAB26427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77800"/>
            <a:ext cx="7112000" cy="55499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74B9A-2977-A44F-9E12-424280E7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BF64E-4650-D440-91A6-FD3FFD88333A}"/>
              </a:ext>
            </a:extLst>
          </p:cNvPr>
          <p:cNvSpPr txBox="1"/>
          <p:nvPr/>
        </p:nvSpPr>
        <p:spPr>
          <a:xfrm>
            <a:off x="605307" y="5587553"/>
            <a:ext cx="2238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 Seasonal change</a:t>
            </a:r>
          </a:p>
          <a:p>
            <a:r>
              <a:rPr lang="en-US" dirty="0"/>
              <a:t>Saturn emitted power</a:t>
            </a:r>
          </a:p>
          <a:p>
            <a:r>
              <a:rPr lang="en-US" dirty="0"/>
              <a:t>Li, L et al. (2015)  CIRS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77FA1317-4B2A-DD42-9FFC-73EE01524FC1}"/>
              </a:ext>
            </a:extLst>
          </p:cNvPr>
          <p:cNvSpPr/>
          <p:nvPr/>
        </p:nvSpPr>
        <p:spPr>
          <a:xfrm>
            <a:off x="9404350" y="1409700"/>
            <a:ext cx="387350" cy="8569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3B031-59FA-D140-B4F5-1C531A57B80F}"/>
              </a:ext>
            </a:extLst>
          </p:cNvPr>
          <p:cNvSpPr txBox="1"/>
          <p:nvPr/>
        </p:nvSpPr>
        <p:spPr>
          <a:xfrm>
            <a:off x="10039350" y="1524000"/>
            <a:ext cx="12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Giant storm</a:t>
            </a:r>
          </a:p>
          <a:p>
            <a:r>
              <a:rPr lang="en-US" dirty="0"/>
              <a:t>2010-2011</a:t>
            </a:r>
          </a:p>
        </p:txBody>
      </p:sp>
    </p:spTree>
    <p:extLst>
      <p:ext uri="{BB962C8B-B14F-4D97-AF65-F5344CB8AC3E}">
        <p14:creationId xmlns:p14="http://schemas.microsoft.com/office/powerpoint/2010/main" val="3724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A124F8-F72B-814A-AADD-6E9C934A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DF050-2522-4C47-9FC2-EFD509B38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566" y="37566"/>
            <a:ext cx="6820434" cy="682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D759A9-B7F8-A742-A64E-B77AD8D03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0141" y="-136003"/>
            <a:ext cx="6064879" cy="6064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5C206-F211-CD4E-B43E-7C4865D1B80D}"/>
              </a:ext>
            </a:extLst>
          </p:cNvPr>
          <p:cNvSpPr txBox="1"/>
          <p:nvPr/>
        </p:nvSpPr>
        <p:spPr>
          <a:xfrm>
            <a:off x="218941" y="5190187"/>
            <a:ext cx="30337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 Left: Proximal orbit</a:t>
            </a:r>
          </a:p>
          <a:p>
            <a:r>
              <a:rPr lang="en-US" dirty="0"/>
              <a:t> image, scale bar 1000 km.</a:t>
            </a:r>
          </a:p>
          <a:p>
            <a:r>
              <a:rPr lang="en-US" dirty="0"/>
              <a:t>Right: scale bar 20,000 km</a:t>
            </a:r>
          </a:p>
          <a:p>
            <a:r>
              <a:rPr lang="en-US" dirty="0"/>
              <a:t>Ingersoll and Ewald (2018)  ISS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391585-3373-2941-9CA3-85DCF542C1B7}"/>
              </a:ext>
            </a:extLst>
          </p:cNvPr>
          <p:cNvCxnSpPr>
            <a:cxnSpLocks/>
          </p:cNvCxnSpPr>
          <p:nvPr/>
        </p:nvCxnSpPr>
        <p:spPr>
          <a:xfrm>
            <a:off x="5937161" y="4121239"/>
            <a:ext cx="5512157" cy="21250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70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45E05-219B-C347-BC9C-3F40A85C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91" y="0"/>
            <a:ext cx="951271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34CBF-BC18-B14C-8D72-F9C2AA7D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C1C6C-AAFA-4048-8BB5-5E7635287E2B}"/>
              </a:ext>
            </a:extLst>
          </p:cNvPr>
          <p:cNvSpPr txBox="1"/>
          <p:nvPr/>
        </p:nvSpPr>
        <p:spPr>
          <a:xfrm>
            <a:off x="528034" y="5473523"/>
            <a:ext cx="214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 Saturn lightning</a:t>
            </a:r>
          </a:p>
          <a:p>
            <a:r>
              <a:rPr lang="en-US" dirty="0" err="1"/>
              <a:t>Dyudina</a:t>
            </a:r>
            <a:r>
              <a:rPr lang="en-US" dirty="0"/>
              <a:t> et al. (2007)</a:t>
            </a:r>
          </a:p>
          <a:p>
            <a:r>
              <a:rPr lang="en-US" dirty="0"/>
              <a:t>RPWS and ISS</a:t>
            </a:r>
          </a:p>
        </p:txBody>
      </p:sp>
    </p:spTree>
    <p:extLst>
      <p:ext uri="{BB962C8B-B14F-4D97-AF65-F5344CB8AC3E}">
        <p14:creationId xmlns:p14="http://schemas.microsoft.com/office/powerpoint/2010/main" val="419271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2AD27-FAF0-AB4F-8C5D-7CA164B6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934"/>
            <a:ext cx="12192000" cy="40766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B2867-5A4E-6A46-911C-2AF4EBEE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D6F00-83E6-A146-B63C-5BB08514EE78}"/>
              </a:ext>
            </a:extLst>
          </p:cNvPr>
          <p:cNvSpPr txBox="1"/>
          <p:nvPr/>
        </p:nvSpPr>
        <p:spPr>
          <a:xfrm>
            <a:off x="837127" y="5628068"/>
            <a:ext cx="411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 Lightning in daylight in the</a:t>
            </a:r>
          </a:p>
          <a:p>
            <a:r>
              <a:rPr lang="en-US" dirty="0"/>
              <a:t>great storm of 2010-2011. PIA14921     ISS</a:t>
            </a:r>
          </a:p>
        </p:txBody>
      </p:sp>
    </p:spTree>
    <p:extLst>
      <p:ext uri="{BB962C8B-B14F-4D97-AF65-F5344CB8AC3E}">
        <p14:creationId xmlns:p14="http://schemas.microsoft.com/office/powerpoint/2010/main" val="88250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EB814-FB9B-7744-B07C-03F8F723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232265"/>
            <a:ext cx="9499600" cy="60071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F8AC5-DB61-364A-B218-4744EF55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0B6E1-4F06-1F46-87EF-09BB5AF79A9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BEB3D-56CB-6F42-8C3E-316CE17ADA9B}"/>
              </a:ext>
            </a:extLst>
          </p:cNvPr>
          <p:cNvSpPr txBox="1"/>
          <p:nvPr/>
        </p:nvSpPr>
        <p:spPr>
          <a:xfrm>
            <a:off x="708336" y="5692463"/>
            <a:ext cx="2839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Upper atmosphere Saturn</a:t>
            </a:r>
          </a:p>
          <a:p>
            <a:r>
              <a:rPr lang="en-US" dirty="0" err="1"/>
              <a:t>Thermospheric</a:t>
            </a:r>
            <a:r>
              <a:rPr lang="en-US" dirty="0"/>
              <a:t> temperature</a:t>
            </a:r>
          </a:p>
          <a:p>
            <a:r>
              <a:rPr lang="en-US" dirty="0"/>
              <a:t>Koskinen et al. (2017) UVIS</a:t>
            </a:r>
          </a:p>
        </p:txBody>
      </p:sp>
    </p:spTree>
    <p:extLst>
      <p:ext uri="{BB962C8B-B14F-4D97-AF65-F5344CB8AC3E}">
        <p14:creationId xmlns:p14="http://schemas.microsoft.com/office/powerpoint/2010/main" val="4252346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552</Words>
  <Application>Microsoft Macintosh PowerPoint</Application>
  <PresentationFormat>Widescreen</PresentationFormat>
  <Paragraphs>134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Saturn and Jupiter:  Cassini Explores the Gas Giants Top ten hits from a flagship mission  Selections based on a combination of (1) AO and Traceability Matrix (2) Scientific significance (3) Coolness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Cassini: The next steps</vt:lpstr>
      <vt:lpstr>After Cassini: The next steps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Saturn and Jupiter:  Cassini Explores the Giant Planets Top ten hits from a flagship mission</dc:title>
  <dc:creator>Ingersoll, Andrew P.</dc:creator>
  <cp:lastModifiedBy>Ingersoll, Andrew P.</cp:lastModifiedBy>
  <cp:revision>85</cp:revision>
  <dcterms:created xsi:type="dcterms:W3CDTF">2018-08-11T21:05:27Z</dcterms:created>
  <dcterms:modified xsi:type="dcterms:W3CDTF">2018-08-16T14:09:53Z</dcterms:modified>
</cp:coreProperties>
</file>