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82" r:id="rId19"/>
    <p:sldId id="274" r:id="rId20"/>
    <p:sldId id="276" r:id="rId21"/>
    <p:sldId id="277" r:id="rId22"/>
    <p:sldId id="278" r:id="rId23"/>
    <p:sldId id="279" r:id="rId24"/>
    <p:sldId id="283" r:id="rId25"/>
  </p:sldIdLst>
  <p:sldSz cx="10080625" cy="7559675"/>
  <p:notesSz cx="7772400" cy="100584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LGC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>
      <p:cViewPr varScale="1">
        <p:scale>
          <a:sx n="82" d="100"/>
          <a:sy n="82" d="100"/>
        </p:scale>
        <p:origin x="170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fr-F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fld id="{DD6DF771-B6B8-C14A-9432-69F97F6AE8A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872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3673D4-3970-3E4B-A5CF-74C78CDEFCDB}" type="slidenum">
              <a:rPr lang="fr-FR"/>
              <a:pPr/>
              <a:t>1</a:t>
            </a:fld>
            <a:endParaRPr lang="fr-FR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38DA4B-263A-B942-820F-D2DDB036C13F}" type="slidenum">
              <a:rPr lang="fr-FR"/>
              <a:pPr/>
              <a:t>10</a:t>
            </a:fld>
            <a:endParaRPr lang="fr-FR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94DC93-A75B-B74A-B47A-BA6EBB6CE094}" type="slidenum">
              <a:rPr lang="fr-FR"/>
              <a:pPr/>
              <a:t>11</a:t>
            </a:fld>
            <a:endParaRPr lang="fr-FR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243615-2125-CD42-B16D-529BCF2F1CEE}" type="slidenum">
              <a:rPr lang="fr-FR"/>
              <a:pPr/>
              <a:t>12</a:t>
            </a:fld>
            <a:endParaRPr lang="fr-FR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C617A4-4B06-5D4A-BE61-7964FFC56584}" type="slidenum">
              <a:rPr lang="fr-FR"/>
              <a:pPr/>
              <a:t>13</a:t>
            </a:fld>
            <a:endParaRPr lang="fr-FR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B57683-9643-464D-8218-DD2145DDB4A0}" type="slidenum">
              <a:rPr lang="fr-FR"/>
              <a:pPr/>
              <a:t>14</a:t>
            </a:fld>
            <a:endParaRPr lang="fr-FR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0708BC-65CF-E341-8480-B6EA6DA0CADB}" type="slidenum">
              <a:rPr lang="fr-FR"/>
              <a:pPr/>
              <a:t>15</a:t>
            </a:fld>
            <a:endParaRPr lang="fr-FR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E04274-C627-2A44-AF4B-8A3D2666B56D}" type="slidenum">
              <a:rPr lang="fr-FR"/>
              <a:pPr/>
              <a:t>16</a:t>
            </a:fld>
            <a:endParaRPr lang="fr-FR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E04274-C627-2A44-AF4B-8A3D2666B56D}" type="slidenum">
              <a:rPr lang="fr-FR"/>
              <a:pPr/>
              <a:t>17</a:t>
            </a:fld>
            <a:endParaRPr lang="fr-FR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0DCCAA-8153-7E41-B5F0-6AFFA7946F6D}" type="slidenum">
              <a:rPr lang="fr-FR"/>
              <a:pPr/>
              <a:t>18</a:t>
            </a:fld>
            <a:endParaRPr lang="fr-FR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6FEC54-6B6A-DA47-AC37-0A66EB4EF7B6}" type="slidenum">
              <a:rPr lang="fr-FR"/>
              <a:pPr/>
              <a:t>19</a:t>
            </a:fld>
            <a:endParaRPr lang="fr-FR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A0BB1C-5FD0-AA4E-A766-CB0A9F47F0F6}" type="slidenum">
              <a:rPr lang="fr-FR"/>
              <a:pPr/>
              <a:t>2</a:t>
            </a:fld>
            <a:endParaRPr lang="fr-FR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160DDE-8DBD-D949-A461-C41921393C5E}" type="slidenum">
              <a:rPr lang="fr-FR"/>
              <a:pPr/>
              <a:t>20</a:t>
            </a:fld>
            <a:endParaRPr lang="fr-FR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2384C7-160C-4F48-871C-B687F0B60FB4}" type="slidenum">
              <a:rPr lang="fr-FR"/>
              <a:pPr/>
              <a:t>21</a:t>
            </a:fld>
            <a:endParaRPr lang="fr-FR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77F0AE-57EB-C341-B160-5C9B61F30A66}" type="slidenum">
              <a:rPr lang="fr-FR"/>
              <a:pPr/>
              <a:t>22</a:t>
            </a:fld>
            <a:endParaRPr lang="fr-FR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9309C3-33A0-8F4A-96EE-B0A806A0E3CB}" type="slidenum">
              <a:rPr lang="fr-FR"/>
              <a:pPr/>
              <a:t>3</a:t>
            </a:fld>
            <a:endParaRPr lang="fr-FR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1E6B6E-40A7-7248-9E75-578EF8F9C2F2}" type="slidenum">
              <a:rPr lang="fr-FR"/>
              <a:pPr/>
              <a:t>4</a:t>
            </a:fld>
            <a:endParaRPr lang="fr-FR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4973A2-6EB2-C240-B743-AD2392865D8F}" type="slidenum">
              <a:rPr lang="fr-FR"/>
              <a:pPr/>
              <a:t>5</a:t>
            </a:fld>
            <a:endParaRPr lang="fr-FR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1AE0D3-EB06-1F4C-99F5-100DFC56BBEC}" type="slidenum">
              <a:rPr lang="fr-FR"/>
              <a:pPr/>
              <a:t>6</a:t>
            </a:fld>
            <a:endParaRPr lang="fr-FR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3736C-C485-944E-AA0B-DECE8E2F61BE}" type="slidenum">
              <a:rPr lang="fr-FR"/>
              <a:pPr/>
              <a:t>7</a:t>
            </a:fld>
            <a:endParaRPr lang="fr-FR"/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59EE61-6519-4646-A396-0D440291CF45}" type="slidenum">
              <a:rPr lang="fr-FR"/>
              <a:pPr/>
              <a:t>8</a:t>
            </a:fld>
            <a:endParaRPr lang="fr-FR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E0D994-1102-5A4A-8313-B8DB0FBF0F1B}" type="slidenum">
              <a:rPr lang="fr-FR"/>
              <a:pPr/>
              <a:t>9</a:t>
            </a:fld>
            <a:endParaRPr lang="fr-FR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1FEF161-65BE-894B-8C78-8A425B13D31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56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CACC1E-1F8E-874C-BA2A-06AC24188CB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27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8F0FFB-8F73-0C40-A113-5E2601C4997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648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0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F7DFBB66-409A-7E44-B0EC-C52C91EF1F2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48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E39307-A854-704E-A147-58EC9C54475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5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5C6C7F-98C8-3F4A-A015-F3555D5BBDF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84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F7B4B8-EDD9-5946-8B5B-8F307C06574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6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6D03A4-592C-DD4A-A97B-4D1DF44B522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695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69CBA2-B359-784A-9DEA-417E09279FD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585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901FD-BF57-3141-AADF-FC2B3915E4B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86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FD836E-FE4D-0C4A-A68C-C30D7080053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22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EDAE3A2-3C12-2645-8AC6-98AB599CBB55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165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9A6A17-3CAE-7C4F-A96F-5B6DBE4848E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57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E04704-915B-1F4B-ADA3-AED8B8349A9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110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B9B311-3CE8-014A-80EB-6675AF447FB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452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AF5B3E-5818-BE4A-A3E4-104C5771AE9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57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505C26C1-E31F-2644-A844-5B21A36A797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11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54EFFB-CD6E-D941-8AFB-EFC9B4ED6B2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9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A880C2-F6FB-224B-A4C3-43629181E29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9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332CCD-9CE1-7B49-A68A-E23BA94E5705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47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5071FCD-FB32-1647-8DAF-169C865738B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0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8AC3398-73A3-364D-B810-7F18CCD902C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14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933AE0-88F9-BD46-955D-935E85C106F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65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C7478C-977F-9B49-9914-6A924832D5E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64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fld id="{7FB78134-3E11-4A44-A94E-F1CE39994B84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ejaVu LGC San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fld id="{3D20CB5E-C991-8748-8F45-BBF0E2228F7F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201613"/>
            <a:ext cx="9215437" cy="1171575"/>
          </a:xfrm>
          <a:ln/>
        </p:spPr>
        <p:txBody>
          <a:bodyPr tIns="2667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000">
                <a:solidFill>
                  <a:srgbClr val="E6E6E6"/>
                </a:solidFill>
              </a:rPr>
              <a:t>Saturn's stratospheric dynamics and chemistry revealed by CIRS limb observations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60363" y="7091363"/>
            <a:ext cx="95392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 algn="ctr"/>
            <a:r>
              <a:rPr lang="fr-FR" i="1">
                <a:solidFill>
                  <a:srgbClr val="E6E6E6"/>
                </a:solidFill>
              </a:rPr>
              <a:t>Cassini Symposium, Boulder, July 2018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39975" y="6335713"/>
            <a:ext cx="54006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 algn="ctr"/>
            <a:r>
              <a:rPr lang="fr-FR" dirty="0">
                <a:solidFill>
                  <a:srgbClr val="FFFFFF"/>
                </a:solidFill>
              </a:rPr>
              <a:t>Sandrine Guerlet – LMD</a:t>
            </a:r>
          </a:p>
          <a:p>
            <a:pPr algn="ctr"/>
            <a:r>
              <a:rPr lang="fr-FR" dirty="0">
                <a:solidFill>
                  <a:srgbClr val="FFFFFF"/>
                </a:solidFill>
              </a:rPr>
              <a:t>Thierry Fouchet – Observatoire de Paris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3" y="6307138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51613"/>
            <a:ext cx="16986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/>
          <a:stretch>
            <a:fillRect/>
          </a:stretch>
        </p:blipFill>
        <p:spPr bwMode="auto">
          <a:xfrm>
            <a:off x="900113" y="1704975"/>
            <a:ext cx="8429625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49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49213"/>
            <a:ext cx="9070975" cy="1262062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>
                <a:solidFill>
                  <a:srgbClr val="E6E6FF"/>
                </a:solidFill>
              </a:rPr>
              <a:t>A Rossby wave 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>
            <a:fillRect/>
          </a:stretch>
        </p:blipFill>
        <p:spPr bwMode="auto">
          <a:xfrm>
            <a:off x="952500" y="2187575"/>
            <a:ext cx="8189913" cy="46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7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39763" y="1311275"/>
            <a:ext cx="8961437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en-AU" sz="2200" dirty="0">
                <a:solidFill>
                  <a:srgbClr val="FFFFFF"/>
                </a:solidFill>
                <a:cs typeface="Droid Sans Fallback" charset="0"/>
              </a:rPr>
              <a:t>Mode 3 signature at 15°N and 15°S symmetric </a:t>
            </a:r>
            <a:r>
              <a:rPr lang="en-AU" sz="2200" dirty="0" err="1">
                <a:solidFill>
                  <a:srgbClr val="FFFFFF"/>
                </a:solidFill>
                <a:cs typeface="Droid Sans Fallback" charset="0"/>
              </a:rPr>
              <a:t>wrt</a:t>
            </a:r>
            <a:r>
              <a:rPr lang="en-AU" sz="2200" dirty="0">
                <a:solidFill>
                  <a:srgbClr val="FFFFFF"/>
                </a:solidFill>
                <a:cs typeface="Droid Sans Fallback" charset="0"/>
              </a:rPr>
              <a:t> equator + hint for westward motion characteristic of a Rossby wave.</a:t>
            </a:r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1828800" y="2840038"/>
            <a:ext cx="5716588" cy="2978150"/>
            <a:chOff x="1152" y="1789"/>
            <a:chExt cx="3601" cy="1876"/>
          </a:xfrm>
        </p:grpSpPr>
        <p:sp>
          <p:nvSpPr>
            <p:cNvPr id="13317" name="Oval 5"/>
            <p:cNvSpPr>
              <a:spLocks noChangeArrowheads="1"/>
            </p:cNvSpPr>
            <p:nvPr/>
          </p:nvSpPr>
          <p:spPr bwMode="auto">
            <a:xfrm>
              <a:off x="1152" y="1789"/>
              <a:ext cx="517" cy="402"/>
            </a:xfrm>
            <a:prstGeom prst="ellips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18" name="Oval 6"/>
            <p:cNvSpPr>
              <a:spLocks noChangeArrowheads="1"/>
            </p:cNvSpPr>
            <p:nvPr/>
          </p:nvSpPr>
          <p:spPr bwMode="auto">
            <a:xfrm>
              <a:off x="1152" y="3263"/>
              <a:ext cx="517" cy="402"/>
            </a:xfrm>
            <a:prstGeom prst="ellips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auto">
            <a:xfrm>
              <a:off x="2762" y="1789"/>
              <a:ext cx="517" cy="402"/>
            </a:xfrm>
            <a:prstGeom prst="ellips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auto">
            <a:xfrm>
              <a:off x="4236" y="1789"/>
              <a:ext cx="517" cy="402"/>
            </a:xfrm>
            <a:prstGeom prst="ellips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auto">
            <a:xfrm>
              <a:off x="2762" y="3263"/>
              <a:ext cx="517" cy="402"/>
            </a:xfrm>
            <a:prstGeom prst="ellips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22" name="Oval 10"/>
            <p:cNvSpPr>
              <a:spLocks noChangeArrowheads="1"/>
            </p:cNvSpPr>
            <p:nvPr/>
          </p:nvSpPr>
          <p:spPr bwMode="auto">
            <a:xfrm>
              <a:off x="4236" y="3263"/>
              <a:ext cx="517" cy="402"/>
            </a:xfrm>
            <a:prstGeom prst="ellips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08063"/>
            <a:ext cx="7559675" cy="544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40088" y="4859338"/>
            <a:ext cx="3600450" cy="822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03575" y="4860925"/>
            <a:ext cx="42799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>
                <a:cs typeface="Droid Sans Fallback" charset="0"/>
              </a:rPr>
              <a:t>Radiative equilibrium (Guerlet 2014)</a:t>
            </a:r>
          </a:p>
          <a:p>
            <a:r>
              <a:rPr lang="fr-FR">
                <a:cs typeface="Droid Sans Fallback" charset="0"/>
              </a:rPr>
              <a:t>Nadir</a:t>
            </a:r>
            <a:r>
              <a:rPr lang="fr-FR">
                <a:solidFill>
                  <a:srgbClr val="FFFFFF"/>
                </a:solidFill>
                <a:cs typeface="Droid Sans Fallback" charset="0"/>
              </a:rPr>
              <a:t> </a:t>
            </a:r>
            <a:r>
              <a:rPr lang="fr-FR">
                <a:solidFill>
                  <a:srgbClr val="FF0000"/>
                </a:solidFill>
                <a:cs typeface="Droid Sans Fallback" charset="0"/>
              </a:rPr>
              <a:t>(Fletcher 2007)</a:t>
            </a:r>
          </a:p>
          <a:p>
            <a:r>
              <a:rPr lang="fr-FR">
                <a:cs typeface="Droid Sans Fallback" charset="0"/>
              </a:rPr>
              <a:t>Limb  </a:t>
            </a:r>
            <a:r>
              <a:rPr lang="fr-FR">
                <a:solidFill>
                  <a:srgbClr val="FF0000"/>
                </a:solidFill>
                <a:cs typeface="Droid Sans Fallback" charset="0"/>
              </a:rPr>
              <a:t>(Guerlet 2009)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12700"/>
            <a:ext cx="9070975" cy="992188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Thermal structure in 2005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57200" y="6619875"/>
            <a:ext cx="9418638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FFFFFF"/>
                </a:solidFill>
              </a:rPr>
              <a:t>Three years after the 2002 solstice. </a:t>
            </a:r>
          </a:p>
          <a:p>
            <a:r>
              <a:rPr lang="fr-FR" sz="2200">
                <a:solidFill>
                  <a:srgbClr val="FFFFFF"/>
                </a:solidFill>
              </a:rPr>
              <a:t>Pole-to-pole temperature gradient of ~40K .</a:t>
            </a:r>
          </a:p>
          <a:p>
            <a:endParaRPr lang="fr-FR" sz="2200">
              <a:solidFill>
                <a:srgbClr val="FFFFFF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880350" y="4311650"/>
            <a:ext cx="989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/>
              <a:t>Winter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236913" y="1647825"/>
            <a:ext cx="123348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/>
              <a:t>Summer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372225" y="1979613"/>
            <a:ext cx="720725" cy="2879725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227763" y="2149475"/>
            <a:ext cx="115252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 algn="ctr"/>
            <a:r>
              <a:rPr lang="fr-FR" i="1"/>
              <a:t>Ring’s shadows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08063"/>
            <a:ext cx="7559675" cy="544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880350" y="4059238"/>
            <a:ext cx="989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/>
              <a:t>Winter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236913" y="1431925"/>
            <a:ext cx="123348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/>
              <a:t>Summer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372225" y="1979613"/>
            <a:ext cx="827088" cy="3240087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27763" y="2149475"/>
            <a:ext cx="115252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 algn="ctr"/>
            <a:r>
              <a:rPr lang="fr-FR" i="1"/>
              <a:t>Ring’s shadows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60363" y="6659563"/>
            <a:ext cx="96313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FFFFFF"/>
                </a:solidFill>
              </a:rPr>
              <a:t>Expected cooling under the ring’s shadow not seen ; summer latitudes colder than expected :</a:t>
            </a:r>
            <a:r>
              <a:rPr lang="fr-FR" sz="2200" b="1">
                <a:solidFill>
                  <a:srgbClr val="FFFFFF"/>
                </a:solidFill>
              </a:rPr>
              <a:t> upwelling in summer, subsidence in winter</a:t>
            </a:r>
            <a:r>
              <a:rPr lang="fr-FR" sz="2200">
                <a:solidFill>
                  <a:srgbClr val="FFFFFF"/>
                </a:solidFill>
              </a:rPr>
              <a:t> ?	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12700"/>
            <a:ext cx="9070975" cy="992188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Thermal structure in 2005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-22225"/>
            <a:ext cx="9070975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Acetylene (C</a:t>
            </a:r>
            <a:r>
              <a:rPr lang="fr-FR" sz="3600" baseline="-33000">
                <a:solidFill>
                  <a:srgbClr val="DDDDDD"/>
                </a:solidFill>
              </a:rPr>
              <a:t>2</a:t>
            </a:r>
            <a:r>
              <a:rPr lang="fr-FR" sz="3600">
                <a:solidFill>
                  <a:srgbClr val="DDDDDD"/>
                </a:solidFill>
              </a:rPr>
              <a:t>H</a:t>
            </a:r>
            <a:r>
              <a:rPr lang="fr-FR" sz="3600" baseline="-33000">
                <a:solidFill>
                  <a:srgbClr val="DDDDDD"/>
                </a:solidFill>
              </a:rPr>
              <a:t>2</a:t>
            </a:r>
            <a:r>
              <a:rPr lang="fr-FR" sz="3600">
                <a:solidFill>
                  <a:srgbClr val="DDDDDD"/>
                </a:solidFill>
              </a:rPr>
              <a:t>) distribution in 2005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260475"/>
            <a:ext cx="5943600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39750" y="6083300"/>
            <a:ext cx="93599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336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0000"/>
              </a:lnSpc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In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upper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stratosphere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 :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photochemical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lifetime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&lt; one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season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.</a:t>
            </a:r>
          </a:p>
          <a:p>
            <a:pPr>
              <a:lnSpc>
                <a:spcPct val="120000"/>
              </a:lnSpc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At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odds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with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cs typeface="DejaVu Sans" charset="0"/>
              </a:rPr>
              <a:t>seasonal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</a:t>
            </a:r>
            <a:r>
              <a:rPr lang="fr-FR" sz="2400" b="1" dirty="0" err="1">
                <a:solidFill>
                  <a:srgbClr val="FFFFCC"/>
                </a:solidFill>
                <a:cs typeface="DejaVu Sans" charset="0"/>
              </a:rPr>
              <a:t>photochemical</a:t>
            </a:r>
            <a:r>
              <a:rPr lang="fr-FR" sz="2400" b="1" dirty="0">
                <a:solidFill>
                  <a:srgbClr val="FFFFCC"/>
                </a:solidFill>
                <a:cs typeface="DejaVu Sans" charset="0"/>
              </a:rPr>
              <a:t> model</a:t>
            </a:r>
            <a:r>
              <a:rPr lang="fr-FR" sz="2400" dirty="0">
                <a:solidFill>
                  <a:srgbClr val="FFFFFF"/>
                </a:solidFill>
                <a:cs typeface="DejaVu Sans" charset="0"/>
              </a:rPr>
              <a:t> (Moses et al.)</a:t>
            </a:r>
          </a:p>
          <a:p>
            <a:pPr>
              <a:lnSpc>
                <a:spcPct val="120000"/>
              </a:lnSpc>
              <a:buClrTx/>
              <a:buSzTx/>
              <a:buFontTx/>
              <a:buNone/>
            </a:pPr>
            <a:endParaRPr lang="fr-FR" sz="2400" dirty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444875" y="1511300"/>
            <a:ext cx="14938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>
                <a:cs typeface="DejaVu Sans" charset="0"/>
              </a:rPr>
              <a:t>P=0,01 mbar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584950" y="4132263"/>
            <a:ext cx="989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0000FF"/>
                </a:solidFill>
                <a:cs typeface="DejaVu Sans" charset="0"/>
              </a:rPr>
              <a:t>Winter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987675" y="216058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0000FF"/>
                </a:solidFill>
                <a:cs typeface="DejaVu Sans" charset="0"/>
              </a:rPr>
              <a:t>Summer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419475" y="4643438"/>
            <a:ext cx="287972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2780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 sz="2000">
                <a:solidFill>
                  <a:srgbClr val="000000"/>
                </a:solidFill>
                <a:cs typeface="DejaVu Sans" charset="0"/>
              </a:rPr>
              <a:t>1D Photochemical model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-22225"/>
            <a:ext cx="9070975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Acetylene (C</a:t>
            </a:r>
            <a:r>
              <a:rPr lang="fr-FR" sz="3600" baseline="-33000">
                <a:solidFill>
                  <a:srgbClr val="DDDDDD"/>
                </a:solidFill>
              </a:rPr>
              <a:t>2</a:t>
            </a:r>
            <a:r>
              <a:rPr lang="fr-FR" sz="3600">
                <a:solidFill>
                  <a:srgbClr val="DDDDDD"/>
                </a:solidFill>
              </a:rPr>
              <a:t>H</a:t>
            </a:r>
            <a:r>
              <a:rPr lang="fr-FR" sz="3600" baseline="-33000">
                <a:solidFill>
                  <a:srgbClr val="DDDDDD"/>
                </a:solidFill>
              </a:rPr>
              <a:t>2</a:t>
            </a:r>
            <a:r>
              <a:rPr lang="fr-FR" sz="3600">
                <a:solidFill>
                  <a:srgbClr val="DDDDDD"/>
                </a:solidFill>
              </a:rPr>
              <a:t>) distribution in 2005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260475"/>
            <a:ext cx="5943600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9750" y="6083300"/>
            <a:ext cx="93599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336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0000"/>
              </a:lnSpc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Hints</a:t>
            </a:r>
            <a:r>
              <a:rPr lang="fr-FR" sz="2400" dirty="0">
                <a:solidFill>
                  <a:srgbClr val="FFFFFF"/>
                </a:solidFill>
              </a:rPr>
              <a:t> for the transport of trace </a:t>
            </a:r>
            <a:r>
              <a:rPr lang="fr-FR" sz="2400" dirty="0" err="1">
                <a:solidFill>
                  <a:srgbClr val="FFFFFF"/>
                </a:solidFill>
              </a:rPr>
              <a:t>species</a:t>
            </a:r>
            <a:r>
              <a:rPr lang="fr-FR" sz="2400" dirty="0">
                <a:solidFill>
                  <a:srgbClr val="FFFFFF"/>
                </a:solidFill>
              </a:rPr>
              <a:t> by </a:t>
            </a:r>
            <a:r>
              <a:rPr lang="fr-FR" sz="2400" dirty="0" err="1">
                <a:solidFill>
                  <a:srgbClr val="FFFFFF"/>
                </a:solidFill>
              </a:rPr>
              <a:t>seasonal</a:t>
            </a:r>
            <a:r>
              <a:rPr lang="fr-FR" sz="2400" dirty="0">
                <a:solidFill>
                  <a:srgbClr val="FFFFFF"/>
                </a:solidFill>
              </a:rPr>
              <a:t> circulation (consistent </a:t>
            </a:r>
            <a:r>
              <a:rPr lang="fr-FR" sz="2400" dirty="0" err="1">
                <a:solidFill>
                  <a:srgbClr val="FFFFFF"/>
                </a:solidFill>
              </a:rPr>
              <a:t>with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temperature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map</a:t>
            </a:r>
            <a:r>
              <a:rPr lang="fr-FR" sz="2400" dirty="0">
                <a:solidFill>
                  <a:srgbClr val="FFFFFF"/>
                </a:solidFill>
              </a:rPr>
              <a:t>). </a:t>
            </a:r>
          </a:p>
          <a:p>
            <a:pPr>
              <a:buClrTx/>
              <a:buSzTx/>
              <a:buFontTx/>
              <a:buNone/>
            </a:pPr>
            <a:endParaRPr lang="fr-FR" sz="2400" dirty="0">
              <a:solidFill>
                <a:srgbClr val="FFFFFF"/>
              </a:solidFill>
            </a:endParaRPr>
          </a:p>
          <a:p>
            <a:pPr>
              <a:buClrTx/>
              <a:buSzTx/>
              <a:buFontTx/>
              <a:buNone/>
            </a:pP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444875" y="1511300"/>
            <a:ext cx="14938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/>
              <a:t>P=0,01 mbar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584950" y="4132263"/>
            <a:ext cx="989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0000FF"/>
                </a:solidFill>
              </a:rPr>
              <a:t>Winter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987675" y="216058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0000FF"/>
                </a:solidFill>
              </a:rPr>
              <a:t>Summer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6443663" y="2087563"/>
            <a:ext cx="360362" cy="900112"/>
          </a:xfrm>
          <a:prstGeom prst="downArrow">
            <a:avLst>
              <a:gd name="adj1" fmla="val 50000"/>
              <a:gd name="adj2" fmla="val 62445"/>
            </a:avLst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 flipV="1">
            <a:off x="4500563" y="2735263"/>
            <a:ext cx="360362" cy="900112"/>
          </a:xfrm>
          <a:prstGeom prst="downArrow">
            <a:avLst>
              <a:gd name="adj1" fmla="val 50000"/>
              <a:gd name="adj2" fmla="val 62445"/>
            </a:avLst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419475" y="4643438"/>
            <a:ext cx="287972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2780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 sz="2000">
                <a:solidFill>
                  <a:srgbClr val="000000"/>
                </a:solidFill>
              </a:rPr>
              <a:t>1D Photochemical model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555750" y="1014413"/>
            <a:ext cx="7559675" cy="5446712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000125"/>
            <a:ext cx="7415213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68313" y="6588125"/>
            <a:ext cx="9539287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FFFFFF"/>
                </a:solidFill>
              </a:rPr>
              <a:t>Southern hemisphere has cooled by ~20K (summer → autumn), northern hemisphere is warming (winter → spring).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-22225"/>
            <a:ext cx="9070975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Seasonal variations : 2005 →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014413"/>
            <a:ext cx="7559675" cy="544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68313" y="6588125"/>
            <a:ext cx="9539287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FFFFFF"/>
                </a:solidFill>
              </a:rPr>
              <a:t>In 2015 : temperature in northern hemisphere ~in agreement with model.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-22225"/>
            <a:ext cx="9070975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Seasonal variations : 2005 → 2015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103688" y="4932363"/>
            <a:ext cx="42799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>
                <a:cs typeface="Droid Sans Fallback" charset="0"/>
              </a:rPr>
              <a:t>Radiative equilibrium model </a:t>
            </a:r>
          </a:p>
          <a:p>
            <a:r>
              <a:rPr lang="fr-FR">
                <a:cs typeface="Droid Sans Fallback" charset="0"/>
              </a:rPr>
              <a:t>Observations</a:t>
            </a:r>
          </a:p>
          <a:p>
            <a:r>
              <a:rPr lang="fr-FR">
                <a:solidFill>
                  <a:srgbClr val="FF3333"/>
                </a:solidFill>
                <a:cs typeface="Droid Sans Fallback" charset="0"/>
              </a:rPr>
              <a:t>2005</a:t>
            </a:r>
            <a:r>
              <a:rPr lang="fr-FR">
                <a:cs typeface="Droid Sans Fallback" charset="0"/>
              </a:rPr>
              <a:t>   </a:t>
            </a:r>
            <a:r>
              <a:rPr lang="fr-FR">
                <a:solidFill>
                  <a:srgbClr val="0000FF"/>
                </a:solidFill>
                <a:cs typeface="Droid Sans Fallback" charset="0"/>
              </a:rPr>
              <a:t>2015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3708400" y="5184775"/>
            <a:ext cx="360363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3816350" y="5364163"/>
            <a:ext cx="71438" cy="71437"/>
          </a:xfrm>
          <a:prstGeom prst="diamond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487" name="Freeform 7"/>
          <p:cNvSpPr>
            <a:spLocks noChangeArrowheads="1"/>
          </p:cNvSpPr>
          <p:nvPr/>
        </p:nvSpPr>
        <p:spPr bwMode="auto">
          <a:xfrm>
            <a:off x="3959225" y="5364163"/>
            <a:ext cx="71438" cy="71437"/>
          </a:xfrm>
          <a:custGeom>
            <a:avLst/>
            <a:gdLst>
              <a:gd name="T0" fmla="*/ 390 w 780"/>
              <a:gd name="T1" fmla="*/ 0 h 907"/>
              <a:gd name="T2" fmla="*/ 492 w 780"/>
              <a:gd name="T3" fmla="*/ 276 h 907"/>
              <a:gd name="T4" fmla="*/ 780 w 780"/>
              <a:gd name="T5" fmla="*/ 228 h 907"/>
              <a:gd name="T6" fmla="*/ 594 w 780"/>
              <a:gd name="T7" fmla="*/ 457 h 907"/>
              <a:gd name="T8" fmla="*/ 780 w 780"/>
              <a:gd name="T9" fmla="*/ 679 h 907"/>
              <a:gd name="T10" fmla="*/ 492 w 780"/>
              <a:gd name="T11" fmla="*/ 631 h 907"/>
              <a:gd name="T12" fmla="*/ 390 w 780"/>
              <a:gd name="T13" fmla="*/ 907 h 907"/>
              <a:gd name="T14" fmla="*/ 288 w 780"/>
              <a:gd name="T15" fmla="*/ 631 h 907"/>
              <a:gd name="T16" fmla="*/ 0 w 780"/>
              <a:gd name="T17" fmla="*/ 679 h 907"/>
              <a:gd name="T18" fmla="*/ 186 w 780"/>
              <a:gd name="T19" fmla="*/ 457 h 907"/>
              <a:gd name="T20" fmla="*/ 0 w 780"/>
              <a:gd name="T21" fmla="*/ 228 h 907"/>
              <a:gd name="T22" fmla="*/ 288 w 780"/>
              <a:gd name="T23" fmla="*/ 276 h 907"/>
              <a:gd name="T24" fmla="*/ 390 w 780"/>
              <a:gd name="T25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0" h="907">
                <a:moveTo>
                  <a:pt x="390" y="0"/>
                </a:moveTo>
                <a:lnTo>
                  <a:pt x="492" y="276"/>
                </a:lnTo>
                <a:lnTo>
                  <a:pt x="780" y="228"/>
                </a:lnTo>
                <a:lnTo>
                  <a:pt x="594" y="457"/>
                </a:lnTo>
                <a:lnTo>
                  <a:pt x="780" y="679"/>
                </a:lnTo>
                <a:lnTo>
                  <a:pt x="492" y="631"/>
                </a:lnTo>
                <a:lnTo>
                  <a:pt x="390" y="907"/>
                </a:lnTo>
                <a:lnTo>
                  <a:pt x="288" y="631"/>
                </a:lnTo>
                <a:lnTo>
                  <a:pt x="0" y="679"/>
                </a:lnTo>
                <a:lnTo>
                  <a:pt x="186" y="457"/>
                </a:lnTo>
                <a:lnTo>
                  <a:pt x="0" y="228"/>
                </a:lnTo>
                <a:lnTo>
                  <a:pt x="288" y="276"/>
                </a:lnTo>
                <a:lnTo>
                  <a:pt x="390" y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419475" y="1619250"/>
            <a:ext cx="14398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CE181E"/>
                </a:solidFill>
              </a:rPr>
              <a:t>Summer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920038" y="4267200"/>
            <a:ext cx="10795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CE181E"/>
                </a:solidFill>
              </a:rPr>
              <a:t>winter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519363" y="3800475"/>
            <a:ext cx="1079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000">
                <a:solidFill>
                  <a:srgbClr val="0000FF"/>
                </a:solidFill>
              </a:rPr>
              <a:t>autumn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559675" y="2195513"/>
            <a:ext cx="12604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000">
                <a:solidFill>
                  <a:srgbClr val="0000FF"/>
                </a:solidFill>
              </a:rPr>
              <a:t>spring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omparaison_temperature_2005_2015_cirs_gcm_01mbar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41" y="971525"/>
            <a:ext cx="7693611" cy="5544616"/>
          </a:xfrm>
          <a:prstGeom prst="rect">
            <a:avLst/>
          </a:prstGeom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68313" y="6588125"/>
            <a:ext cx="9539287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dirty="0" err="1">
                <a:solidFill>
                  <a:srgbClr val="FFFFFF"/>
                </a:solidFill>
              </a:rPr>
              <a:t>Northern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mid</a:t>
            </a:r>
            <a:r>
              <a:rPr lang="fr-FR" sz="2200" dirty="0">
                <a:solidFill>
                  <a:srgbClr val="FFFFFF"/>
                </a:solidFill>
              </a:rPr>
              <a:t>-latitudes: </a:t>
            </a:r>
            <a:r>
              <a:rPr lang="fr-FR" sz="2200" dirty="0" err="1">
                <a:solidFill>
                  <a:srgbClr val="FFFFFF"/>
                </a:solidFill>
              </a:rPr>
              <a:t>strong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disagreement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with</a:t>
            </a:r>
            <a:r>
              <a:rPr lang="fr-FR" sz="2200" dirty="0">
                <a:solidFill>
                  <a:srgbClr val="FFFFFF"/>
                </a:solidFill>
              </a:rPr>
              <a:t> radiative </a:t>
            </a:r>
            <a:r>
              <a:rPr lang="fr-FR" sz="2200" dirty="0" err="1">
                <a:solidFill>
                  <a:srgbClr val="FFFFFF"/>
                </a:solidFill>
              </a:rPr>
              <a:t>equilibrium</a:t>
            </a:r>
            <a:r>
              <a:rPr lang="fr-FR" sz="2200" dirty="0">
                <a:solidFill>
                  <a:srgbClr val="FFFFFF"/>
                </a:solidFill>
              </a:rPr>
              <a:t> profiles: circulation </a:t>
            </a:r>
            <a:r>
              <a:rPr lang="fr-FR" sz="2200" dirty="0" err="1">
                <a:solidFill>
                  <a:srgbClr val="FFFFFF"/>
                </a:solidFill>
              </a:rPr>
              <a:t>already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reversed</a:t>
            </a:r>
            <a:r>
              <a:rPr lang="fr-FR" sz="22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-22225"/>
            <a:ext cx="9070975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Seasonal variations : 2005 → 2015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103688" y="4932363"/>
            <a:ext cx="42799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dirty="0">
                <a:cs typeface="Droid Sans Fallback" charset="0"/>
              </a:rPr>
              <a:t>Radiative </a:t>
            </a:r>
            <a:r>
              <a:rPr lang="fr-FR" dirty="0" err="1">
                <a:cs typeface="Droid Sans Fallback" charset="0"/>
              </a:rPr>
              <a:t>equilibrium</a:t>
            </a:r>
            <a:r>
              <a:rPr lang="fr-FR" dirty="0">
                <a:cs typeface="Droid Sans Fallback" charset="0"/>
              </a:rPr>
              <a:t> model </a:t>
            </a:r>
          </a:p>
          <a:p>
            <a:r>
              <a:rPr lang="fr-FR" dirty="0">
                <a:cs typeface="Droid Sans Fallback" charset="0"/>
              </a:rPr>
              <a:t>Observations</a:t>
            </a:r>
          </a:p>
          <a:p>
            <a:r>
              <a:rPr lang="fr-FR" dirty="0">
                <a:solidFill>
                  <a:srgbClr val="FF3333"/>
                </a:solidFill>
                <a:cs typeface="Droid Sans Fallback" charset="0"/>
              </a:rPr>
              <a:t>2005</a:t>
            </a:r>
            <a:r>
              <a:rPr lang="fr-FR" dirty="0">
                <a:cs typeface="Droid Sans Fallback" charset="0"/>
              </a:rPr>
              <a:t>   </a:t>
            </a:r>
            <a:r>
              <a:rPr lang="fr-FR" dirty="0">
                <a:solidFill>
                  <a:srgbClr val="0000FF"/>
                </a:solidFill>
                <a:cs typeface="Droid Sans Fallback" charset="0"/>
              </a:rPr>
              <a:t>2015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3708400" y="5184775"/>
            <a:ext cx="360363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3816350" y="5364163"/>
            <a:ext cx="71438" cy="71437"/>
          </a:xfrm>
          <a:prstGeom prst="diamond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487" name="Freeform 7"/>
          <p:cNvSpPr>
            <a:spLocks noChangeArrowheads="1"/>
          </p:cNvSpPr>
          <p:nvPr/>
        </p:nvSpPr>
        <p:spPr bwMode="auto">
          <a:xfrm>
            <a:off x="3959225" y="5364163"/>
            <a:ext cx="71438" cy="71437"/>
          </a:xfrm>
          <a:custGeom>
            <a:avLst/>
            <a:gdLst>
              <a:gd name="T0" fmla="*/ 390 w 780"/>
              <a:gd name="T1" fmla="*/ 0 h 907"/>
              <a:gd name="T2" fmla="*/ 492 w 780"/>
              <a:gd name="T3" fmla="*/ 276 h 907"/>
              <a:gd name="T4" fmla="*/ 780 w 780"/>
              <a:gd name="T5" fmla="*/ 228 h 907"/>
              <a:gd name="T6" fmla="*/ 594 w 780"/>
              <a:gd name="T7" fmla="*/ 457 h 907"/>
              <a:gd name="T8" fmla="*/ 780 w 780"/>
              <a:gd name="T9" fmla="*/ 679 h 907"/>
              <a:gd name="T10" fmla="*/ 492 w 780"/>
              <a:gd name="T11" fmla="*/ 631 h 907"/>
              <a:gd name="T12" fmla="*/ 390 w 780"/>
              <a:gd name="T13" fmla="*/ 907 h 907"/>
              <a:gd name="T14" fmla="*/ 288 w 780"/>
              <a:gd name="T15" fmla="*/ 631 h 907"/>
              <a:gd name="T16" fmla="*/ 0 w 780"/>
              <a:gd name="T17" fmla="*/ 679 h 907"/>
              <a:gd name="T18" fmla="*/ 186 w 780"/>
              <a:gd name="T19" fmla="*/ 457 h 907"/>
              <a:gd name="T20" fmla="*/ 0 w 780"/>
              <a:gd name="T21" fmla="*/ 228 h 907"/>
              <a:gd name="T22" fmla="*/ 288 w 780"/>
              <a:gd name="T23" fmla="*/ 276 h 907"/>
              <a:gd name="T24" fmla="*/ 390 w 780"/>
              <a:gd name="T25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0" h="907">
                <a:moveTo>
                  <a:pt x="390" y="0"/>
                </a:moveTo>
                <a:lnTo>
                  <a:pt x="492" y="276"/>
                </a:lnTo>
                <a:lnTo>
                  <a:pt x="780" y="228"/>
                </a:lnTo>
                <a:lnTo>
                  <a:pt x="594" y="457"/>
                </a:lnTo>
                <a:lnTo>
                  <a:pt x="780" y="679"/>
                </a:lnTo>
                <a:lnTo>
                  <a:pt x="492" y="631"/>
                </a:lnTo>
                <a:lnTo>
                  <a:pt x="390" y="907"/>
                </a:lnTo>
                <a:lnTo>
                  <a:pt x="288" y="631"/>
                </a:lnTo>
                <a:lnTo>
                  <a:pt x="0" y="679"/>
                </a:lnTo>
                <a:lnTo>
                  <a:pt x="186" y="457"/>
                </a:lnTo>
                <a:lnTo>
                  <a:pt x="0" y="228"/>
                </a:lnTo>
                <a:lnTo>
                  <a:pt x="288" y="276"/>
                </a:lnTo>
                <a:lnTo>
                  <a:pt x="390" y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312120" y="1619597"/>
            <a:ext cx="14398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dirty="0" err="1">
                <a:solidFill>
                  <a:srgbClr val="CE181E"/>
                </a:solidFill>
              </a:rPr>
              <a:t>Summer</a:t>
            </a:r>
            <a:endParaRPr lang="fr-FR" sz="2200" dirty="0">
              <a:solidFill>
                <a:srgbClr val="CE181E"/>
              </a:solidFill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200552" y="5292005"/>
            <a:ext cx="10795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dirty="0" err="1">
                <a:solidFill>
                  <a:srgbClr val="CE181E"/>
                </a:solidFill>
              </a:rPr>
              <a:t>winter</a:t>
            </a:r>
            <a:endParaRPr lang="fr-FR" sz="2200" dirty="0">
              <a:solidFill>
                <a:srgbClr val="CE181E"/>
              </a:solidFill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376016" y="3923853"/>
            <a:ext cx="1079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000" dirty="0" err="1">
                <a:solidFill>
                  <a:srgbClr val="0000FF"/>
                </a:solidFill>
              </a:rPr>
              <a:t>autumn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488584" y="1763613"/>
            <a:ext cx="12604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000" dirty="0" err="1">
                <a:solidFill>
                  <a:srgbClr val="0000FF"/>
                </a:solidFill>
              </a:rPr>
              <a:t>spring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73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014413"/>
            <a:ext cx="7559675" cy="544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272338" y="1800225"/>
            <a:ext cx="11874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6600CC"/>
                </a:solidFill>
              </a:rPr>
              <a:t>summer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68313" y="6551613"/>
            <a:ext cx="9539287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dirty="0">
                <a:solidFill>
                  <a:srgbClr val="FFFFFF"/>
                </a:solidFill>
              </a:rPr>
              <a:t>In 2017 : ~</a:t>
            </a:r>
            <a:r>
              <a:rPr lang="fr-FR" sz="2200" dirty="0" err="1">
                <a:solidFill>
                  <a:srgbClr val="FFFFFF"/>
                </a:solidFill>
              </a:rPr>
              <a:t>symmetric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with</a:t>
            </a:r>
            <a:r>
              <a:rPr lang="fr-FR" sz="2200" dirty="0">
                <a:solidFill>
                  <a:srgbClr val="FFFFFF"/>
                </a:solidFill>
              </a:rPr>
              <a:t> respect to 2005. </a:t>
            </a:r>
            <a:r>
              <a:rPr lang="fr-FR" sz="2200" dirty="0" err="1">
                <a:solidFill>
                  <a:srgbClr val="FFFFFF"/>
                </a:solidFill>
              </a:rPr>
              <a:t>Northern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mid</a:t>
            </a:r>
            <a:r>
              <a:rPr lang="fr-FR" sz="2200" dirty="0">
                <a:solidFill>
                  <a:srgbClr val="FFFFFF"/>
                </a:solidFill>
              </a:rPr>
              <a:t>-latitudes have </a:t>
            </a:r>
            <a:r>
              <a:rPr lang="fr-FR" sz="2200" dirty="0" err="1">
                <a:solidFill>
                  <a:srgbClr val="FFFFFF"/>
                </a:solidFill>
              </a:rPr>
              <a:t>cooled</a:t>
            </a:r>
            <a:r>
              <a:rPr lang="fr-FR" sz="2200" dirty="0">
                <a:solidFill>
                  <a:srgbClr val="FFFFFF"/>
                </a:solidFill>
              </a:rPr>
              <a:t> down </a:t>
            </a:r>
            <a:r>
              <a:rPr lang="fr-FR" sz="2200" dirty="0" err="1">
                <a:solidFill>
                  <a:srgbClr val="FFFFFF"/>
                </a:solidFill>
              </a:rPr>
              <a:t>between</a:t>
            </a:r>
            <a:r>
              <a:rPr lang="fr-FR" sz="2200" dirty="0">
                <a:solidFill>
                  <a:srgbClr val="FFFFFF"/>
                </a:solidFill>
              </a:rPr>
              <a:t> 2015 and 2017 !</a:t>
            </a:r>
            <a:r>
              <a:rPr lang="fr-FR" sz="2200" dirty="0">
                <a:solidFill>
                  <a:srgbClr val="FFFF00"/>
                </a:solidFill>
              </a:rPr>
              <a:t> </a:t>
            </a:r>
            <a:r>
              <a:rPr lang="fr-FR" sz="2200" dirty="0" err="1">
                <a:solidFill>
                  <a:srgbClr val="FFFF00"/>
                </a:solidFill>
              </a:rPr>
              <a:t>Hint</a:t>
            </a:r>
            <a:r>
              <a:rPr lang="fr-FR" sz="2200" dirty="0">
                <a:solidFill>
                  <a:srgbClr val="FFFF00"/>
                </a:solidFill>
              </a:rPr>
              <a:t> for reversal of circulation </a:t>
            </a:r>
            <a:r>
              <a:rPr lang="fr-FR" sz="22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519363" y="3987800"/>
            <a:ext cx="98901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6600CC"/>
                </a:solidFill>
              </a:rPr>
              <a:t>Winter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103688" y="4932363"/>
            <a:ext cx="42799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>
                <a:cs typeface="Droid Sans Fallback" charset="0"/>
              </a:rPr>
              <a:t>Radiative equilibrium model </a:t>
            </a:r>
          </a:p>
          <a:p>
            <a:r>
              <a:rPr lang="fr-FR">
                <a:cs typeface="Droid Sans Fallback" charset="0"/>
              </a:rPr>
              <a:t>Observations</a:t>
            </a:r>
          </a:p>
          <a:p>
            <a:r>
              <a:rPr lang="fr-FR">
                <a:solidFill>
                  <a:srgbClr val="FF3333"/>
                </a:solidFill>
                <a:cs typeface="Droid Sans Fallback" charset="0"/>
              </a:rPr>
              <a:t>2005</a:t>
            </a:r>
            <a:r>
              <a:rPr lang="fr-FR">
                <a:cs typeface="Droid Sans Fallback" charset="0"/>
              </a:rPr>
              <a:t>   </a:t>
            </a:r>
            <a:r>
              <a:rPr lang="fr-FR">
                <a:solidFill>
                  <a:srgbClr val="9933FF"/>
                </a:solidFill>
                <a:cs typeface="Droid Sans Fallback" charset="0"/>
              </a:rPr>
              <a:t>2017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3708400" y="5184775"/>
            <a:ext cx="360363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3816350" y="5364163"/>
            <a:ext cx="71438" cy="71437"/>
          </a:xfrm>
          <a:prstGeom prst="diamond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6" name="Freeform 8"/>
          <p:cNvSpPr>
            <a:spLocks noChangeArrowheads="1"/>
          </p:cNvSpPr>
          <p:nvPr/>
        </p:nvSpPr>
        <p:spPr bwMode="auto">
          <a:xfrm>
            <a:off x="3959225" y="5364163"/>
            <a:ext cx="71438" cy="71437"/>
          </a:xfrm>
          <a:custGeom>
            <a:avLst/>
            <a:gdLst>
              <a:gd name="T0" fmla="*/ 390 w 780"/>
              <a:gd name="T1" fmla="*/ 0 h 907"/>
              <a:gd name="T2" fmla="*/ 492 w 780"/>
              <a:gd name="T3" fmla="*/ 276 h 907"/>
              <a:gd name="T4" fmla="*/ 780 w 780"/>
              <a:gd name="T5" fmla="*/ 228 h 907"/>
              <a:gd name="T6" fmla="*/ 594 w 780"/>
              <a:gd name="T7" fmla="*/ 457 h 907"/>
              <a:gd name="T8" fmla="*/ 780 w 780"/>
              <a:gd name="T9" fmla="*/ 679 h 907"/>
              <a:gd name="T10" fmla="*/ 492 w 780"/>
              <a:gd name="T11" fmla="*/ 631 h 907"/>
              <a:gd name="T12" fmla="*/ 390 w 780"/>
              <a:gd name="T13" fmla="*/ 907 h 907"/>
              <a:gd name="T14" fmla="*/ 288 w 780"/>
              <a:gd name="T15" fmla="*/ 631 h 907"/>
              <a:gd name="T16" fmla="*/ 0 w 780"/>
              <a:gd name="T17" fmla="*/ 679 h 907"/>
              <a:gd name="T18" fmla="*/ 186 w 780"/>
              <a:gd name="T19" fmla="*/ 457 h 907"/>
              <a:gd name="T20" fmla="*/ 0 w 780"/>
              <a:gd name="T21" fmla="*/ 228 h 907"/>
              <a:gd name="T22" fmla="*/ 288 w 780"/>
              <a:gd name="T23" fmla="*/ 276 h 907"/>
              <a:gd name="T24" fmla="*/ 390 w 780"/>
              <a:gd name="T25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0" h="907">
                <a:moveTo>
                  <a:pt x="390" y="0"/>
                </a:moveTo>
                <a:lnTo>
                  <a:pt x="492" y="276"/>
                </a:lnTo>
                <a:lnTo>
                  <a:pt x="780" y="228"/>
                </a:lnTo>
                <a:lnTo>
                  <a:pt x="594" y="457"/>
                </a:lnTo>
                <a:lnTo>
                  <a:pt x="780" y="679"/>
                </a:lnTo>
                <a:lnTo>
                  <a:pt x="492" y="631"/>
                </a:lnTo>
                <a:lnTo>
                  <a:pt x="390" y="907"/>
                </a:lnTo>
                <a:lnTo>
                  <a:pt x="288" y="631"/>
                </a:lnTo>
                <a:lnTo>
                  <a:pt x="0" y="679"/>
                </a:lnTo>
                <a:lnTo>
                  <a:pt x="186" y="457"/>
                </a:lnTo>
                <a:lnTo>
                  <a:pt x="0" y="228"/>
                </a:lnTo>
                <a:lnTo>
                  <a:pt x="288" y="276"/>
                </a:lnTo>
                <a:lnTo>
                  <a:pt x="390" y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-22225"/>
            <a:ext cx="9070975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Seasonal variations : 2005 → 2017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419475" y="1620838"/>
            <a:ext cx="14398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CE181E"/>
                </a:solidFill>
              </a:rPr>
              <a:t>Summer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7920038" y="4267200"/>
            <a:ext cx="10795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CE181E"/>
                </a:solidFill>
              </a:rPr>
              <a:t>winter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11163"/>
            <a:ext cx="7315200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9388" y="3240088"/>
            <a:ext cx="4679950" cy="34194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2987675"/>
            <a:ext cx="5018088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9388" y="6696075"/>
            <a:ext cx="46799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 algn="ctr"/>
            <a:r>
              <a:rPr lang="fr-FR">
                <a:solidFill>
                  <a:srgbClr val="FFFFFF"/>
                </a:solidFill>
              </a:rPr>
              <a:t>CIRS spectra at 77°N, 4 altitudes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435600" y="5940425"/>
            <a:ext cx="41402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000">
                <a:solidFill>
                  <a:srgbClr val="FFFFFF"/>
                </a:solidFill>
              </a:rPr>
              <a:t>Cannot be explained with neutral photochemistry : </a:t>
            </a:r>
            <a:r>
              <a:rPr lang="fr-FR" sz="2000">
                <a:solidFill>
                  <a:srgbClr val="00CCCC"/>
                </a:solidFill>
              </a:rPr>
              <a:t>ion chemistry model needed.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5256213" y="5867400"/>
            <a:ext cx="4356100" cy="1152525"/>
          </a:xfrm>
          <a:prstGeom prst="rect">
            <a:avLst/>
          </a:prstGeom>
          <a:noFill/>
          <a:ln w="9525" cap="flat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506788" y="3419475"/>
            <a:ext cx="65563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/>
              <a:t>C</a:t>
            </a:r>
            <a:r>
              <a:rPr lang="fr-FR" baseline="-33000"/>
              <a:t>6</a:t>
            </a:r>
            <a:r>
              <a:rPr lang="fr-FR"/>
              <a:t>H</a:t>
            </a:r>
            <a:r>
              <a:rPr lang="fr-FR" baseline="-33000"/>
              <a:t>6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885950" y="3276600"/>
            <a:ext cx="5969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/>
              <a:t>CO</a:t>
            </a:r>
            <a:r>
              <a:rPr lang="fr-FR" baseline="-33000"/>
              <a:t>2</a:t>
            </a:r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4392613" y="6335713"/>
            <a:ext cx="900112" cy="180975"/>
          </a:xfrm>
          <a:prstGeom prst="notchedRightArrow">
            <a:avLst>
              <a:gd name="adj1" fmla="val 50000"/>
              <a:gd name="adj2" fmla="val 124342"/>
            </a:avLst>
          </a:prstGeom>
          <a:solidFill>
            <a:srgbClr val="CCFFCC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104775"/>
            <a:ext cx="9070975" cy="1023938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E6E6FF"/>
                </a:solidFill>
              </a:rPr>
              <a:t>Polar regions : hints for a much more complex chemistry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720725" y="1800225"/>
            <a:ext cx="41402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dirty="0" err="1">
                <a:solidFill>
                  <a:srgbClr val="FFFFFF"/>
                </a:solidFill>
              </a:rPr>
              <a:t>Detection</a:t>
            </a:r>
            <a:r>
              <a:rPr lang="fr-FR" sz="2200" dirty="0">
                <a:solidFill>
                  <a:srgbClr val="FFFFFF"/>
                </a:solidFill>
              </a:rPr>
              <a:t> of </a:t>
            </a:r>
            <a:r>
              <a:rPr lang="fr-FR" sz="2200" dirty="0" err="1">
                <a:solidFill>
                  <a:srgbClr val="00CCCC"/>
                </a:solidFill>
              </a:rPr>
              <a:t>benzene</a:t>
            </a:r>
            <a:r>
              <a:rPr lang="fr-FR" sz="2200" dirty="0">
                <a:solidFill>
                  <a:srgbClr val="FFFFFF"/>
                </a:solidFill>
              </a:rPr>
              <a:t> (C</a:t>
            </a:r>
            <a:r>
              <a:rPr lang="fr-FR" sz="2200" baseline="-25000" dirty="0">
                <a:solidFill>
                  <a:srgbClr val="FFFFFF"/>
                </a:solidFill>
              </a:rPr>
              <a:t>6</a:t>
            </a:r>
            <a:r>
              <a:rPr lang="fr-FR" sz="2200" dirty="0">
                <a:solidFill>
                  <a:srgbClr val="FFFFFF"/>
                </a:solidFill>
              </a:rPr>
              <a:t>H</a:t>
            </a:r>
            <a:r>
              <a:rPr lang="fr-FR" sz="2200" baseline="-25000" dirty="0">
                <a:solidFill>
                  <a:srgbClr val="FFFFFF"/>
                </a:solidFill>
              </a:rPr>
              <a:t>6</a:t>
            </a:r>
            <a:r>
              <a:rPr lang="fr-FR" sz="2200" dirty="0">
                <a:solidFill>
                  <a:srgbClr val="FFFFFF"/>
                </a:solidFill>
              </a:rPr>
              <a:t>) in </a:t>
            </a:r>
            <a:r>
              <a:rPr lang="fr-FR" sz="2200" dirty="0" err="1">
                <a:solidFill>
                  <a:srgbClr val="FFFFFF"/>
                </a:solidFill>
              </a:rPr>
              <a:t>Saturn’s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upper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stratosphere</a:t>
            </a:r>
            <a:endParaRPr lang="fr-FR" sz="2200" dirty="0">
              <a:solidFill>
                <a:srgbClr val="FFFFFF"/>
              </a:solidFill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708025" y="3527425"/>
            <a:ext cx="12541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/>
              <a:t>P=3.5 hPa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08025" y="4176713"/>
            <a:ext cx="12541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/>
              <a:t>P=0.6 hPa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708025" y="4787900"/>
            <a:ext cx="12541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/>
              <a:t>P=0.1 hPa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708025" y="5435600"/>
            <a:ext cx="13795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/>
              <a:t>P=0.02 hPa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9251950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Saturn’s atmospheric structure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1800" y="1444625"/>
            <a:ext cx="4967288" cy="5356225"/>
          </a:xfrm>
          <a:ln/>
        </p:spPr>
        <p:txBody>
          <a:bodyPr tIns="19558"/>
          <a:lstStyle/>
          <a:p>
            <a:pPr marL="431800" indent="-323850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sz="2200" b="1" dirty="0"/>
              <a:t>CH</a:t>
            </a:r>
            <a:r>
              <a:rPr lang="fr-FR" sz="2200" b="1" baseline="-33000" dirty="0"/>
              <a:t>4 </a:t>
            </a:r>
            <a:r>
              <a:rPr lang="fr-FR" sz="2200" dirty="0"/>
              <a:t>(~0.45 %)</a:t>
            </a:r>
            <a:r>
              <a:rPr lang="fr-FR" sz="2200" b="1" dirty="0"/>
              <a:t> 	   </a:t>
            </a:r>
            <a:r>
              <a:rPr lang="fr-FR" sz="2200" dirty="0" err="1">
                <a:solidFill>
                  <a:srgbClr val="E6E6FF"/>
                </a:solidFill>
              </a:rPr>
              <a:t>stratosphere</a:t>
            </a:r>
            <a:endParaRPr lang="fr-FR" sz="2200" dirty="0">
              <a:solidFill>
                <a:srgbClr val="E6E6FF"/>
              </a:solidFill>
            </a:endParaRPr>
          </a:p>
          <a:p>
            <a:pPr marL="431800" indent="-323850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sz="2200" b="1" dirty="0" err="1">
                <a:solidFill>
                  <a:srgbClr val="FFFF99"/>
                </a:solidFill>
              </a:rPr>
              <a:t>Hydrocarbon</a:t>
            </a:r>
            <a:r>
              <a:rPr lang="fr-FR" sz="2200" b="1" dirty="0">
                <a:solidFill>
                  <a:srgbClr val="FFFF99"/>
                </a:solidFill>
              </a:rPr>
              <a:t> </a:t>
            </a:r>
            <a:r>
              <a:rPr lang="fr-FR" sz="2200" dirty="0" err="1"/>
              <a:t>photochemistry</a:t>
            </a:r>
            <a:r>
              <a:rPr lang="fr-FR" sz="2200" dirty="0"/>
              <a:t> (C</a:t>
            </a:r>
            <a:r>
              <a:rPr lang="fr-FR" sz="2200" baseline="-33000" dirty="0"/>
              <a:t>2</a:t>
            </a:r>
            <a:r>
              <a:rPr lang="fr-FR" sz="2200" dirty="0"/>
              <a:t>H</a:t>
            </a:r>
            <a:r>
              <a:rPr lang="fr-FR" sz="2200" baseline="-33000" dirty="0"/>
              <a:t>6</a:t>
            </a:r>
            <a:r>
              <a:rPr lang="fr-FR" sz="2200" dirty="0"/>
              <a:t>, C</a:t>
            </a:r>
            <a:r>
              <a:rPr lang="fr-FR" sz="2200" baseline="-33000" dirty="0"/>
              <a:t>2</a:t>
            </a:r>
            <a:r>
              <a:rPr lang="fr-FR" sz="2200" dirty="0"/>
              <a:t>H</a:t>
            </a:r>
            <a:r>
              <a:rPr lang="fr-FR" sz="2200" baseline="-33000" dirty="0"/>
              <a:t>2</a:t>
            </a:r>
            <a:r>
              <a:rPr lang="fr-FR" sz="2200" dirty="0"/>
              <a:t>, C</a:t>
            </a:r>
            <a:r>
              <a:rPr lang="fr-FR" sz="2200" baseline="-33000" dirty="0"/>
              <a:t>3</a:t>
            </a:r>
            <a:r>
              <a:rPr lang="fr-FR" sz="2200" dirty="0"/>
              <a:t>H</a:t>
            </a:r>
            <a:r>
              <a:rPr lang="fr-FR" sz="2200" baseline="-33000" dirty="0"/>
              <a:t>8</a:t>
            </a:r>
            <a:r>
              <a:rPr lang="fr-FR" sz="2200" dirty="0"/>
              <a:t>,…)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sz="2200" dirty="0"/>
              <a:t>Important </a:t>
            </a:r>
            <a:r>
              <a:rPr lang="fr-FR" sz="2200" dirty="0" err="1"/>
              <a:t>seasonal</a:t>
            </a:r>
            <a:r>
              <a:rPr lang="fr-FR" sz="2200" dirty="0"/>
              <a:t> </a:t>
            </a:r>
            <a:r>
              <a:rPr lang="fr-FR" sz="2200" dirty="0" err="1"/>
              <a:t>effects</a:t>
            </a:r>
            <a:endParaRPr lang="fr-FR" sz="2200" dirty="0"/>
          </a:p>
          <a:p>
            <a:pPr marL="863600" lvl="1" indent="-323850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sz="2000" dirty="0" err="1"/>
              <a:t>Saturn’s</a:t>
            </a:r>
            <a:r>
              <a:rPr lang="fr-FR" sz="2000" dirty="0"/>
              <a:t> axial tilt ~28°, ring </a:t>
            </a:r>
            <a:r>
              <a:rPr lang="fr-FR" sz="2000" dirty="0" err="1"/>
              <a:t>shadowing</a:t>
            </a:r>
            <a:endParaRPr lang="fr-FR" sz="2000" dirty="0"/>
          </a:p>
          <a:p>
            <a:pPr marL="863600" lvl="1" indent="-323850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sz="2000" dirty="0"/>
              <a:t>Radiative </a:t>
            </a:r>
            <a:r>
              <a:rPr lang="fr-FR" sz="2000" dirty="0" err="1"/>
              <a:t>timescales</a:t>
            </a:r>
            <a:r>
              <a:rPr lang="fr-FR" sz="2000" dirty="0"/>
              <a:t> &lt; </a:t>
            </a:r>
            <a:r>
              <a:rPr lang="fr-FR" sz="2000" dirty="0" err="1"/>
              <a:t>Saturn’s</a:t>
            </a:r>
            <a:r>
              <a:rPr lang="fr-FR" sz="2000" dirty="0"/>
              <a:t> </a:t>
            </a:r>
            <a:r>
              <a:rPr lang="fr-FR" sz="2000" dirty="0" err="1"/>
              <a:t>year</a:t>
            </a:r>
            <a:r>
              <a:rPr lang="fr-FR" sz="2000" dirty="0"/>
              <a:t> in the </a:t>
            </a:r>
            <a:r>
              <a:rPr lang="fr-FR" sz="2000" dirty="0" err="1"/>
              <a:t>whole</a:t>
            </a:r>
            <a:r>
              <a:rPr lang="fr-FR" sz="2000" dirty="0"/>
              <a:t> </a:t>
            </a:r>
            <a:r>
              <a:rPr lang="fr-FR" sz="2000" dirty="0" err="1"/>
              <a:t>stratosphere</a:t>
            </a:r>
            <a:endParaRPr lang="fr-FR" sz="2000" dirty="0"/>
          </a:p>
          <a:p>
            <a:pPr marL="863600" lvl="1" indent="-323850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sz="2000" dirty="0" err="1"/>
              <a:t>Photochemical</a:t>
            </a:r>
            <a:r>
              <a:rPr lang="fr-FR" sz="2000" dirty="0"/>
              <a:t> </a:t>
            </a:r>
            <a:r>
              <a:rPr lang="fr-FR" sz="2000" dirty="0" err="1"/>
              <a:t>lifetimes</a:t>
            </a:r>
            <a:r>
              <a:rPr lang="fr-FR" sz="2000" dirty="0"/>
              <a:t> &lt; </a:t>
            </a:r>
            <a:r>
              <a:rPr lang="fr-FR" sz="2000" dirty="0" err="1"/>
              <a:t>Saturn’s</a:t>
            </a:r>
            <a:r>
              <a:rPr lang="fr-FR" sz="2000" dirty="0"/>
              <a:t> </a:t>
            </a:r>
            <a:r>
              <a:rPr lang="fr-FR" sz="2000" dirty="0" err="1"/>
              <a:t>year</a:t>
            </a:r>
            <a:r>
              <a:rPr lang="fr-FR" sz="2000" dirty="0"/>
              <a:t> in the </a:t>
            </a:r>
            <a:r>
              <a:rPr lang="fr-FR" sz="2000" dirty="0" err="1"/>
              <a:t>upper</a:t>
            </a:r>
            <a:r>
              <a:rPr lang="fr-FR" sz="2000" dirty="0"/>
              <a:t> </a:t>
            </a:r>
            <a:r>
              <a:rPr lang="fr-FR" sz="2000" dirty="0" err="1"/>
              <a:t>stratosphere</a:t>
            </a:r>
            <a:endParaRPr lang="fr-FR" sz="2000" dirty="0"/>
          </a:p>
          <a:p>
            <a:pPr marL="431800" indent="-323850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fr-FR" sz="2200" dirty="0"/>
              <a:t>Goal : </a:t>
            </a:r>
            <a:r>
              <a:rPr lang="fr-FR" sz="2200" dirty="0" err="1"/>
              <a:t>map</a:t>
            </a:r>
            <a:r>
              <a:rPr lang="fr-FR" sz="2200" dirty="0"/>
              <a:t> </a:t>
            </a:r>
            <a:r>
              <a:rPr lang="fr-FR" sz="2200" dirty="0" err="1"/>
              <a:t>stratospheric</a:t>
            </a:r>
            <a:r>
              <a:rPr lang="fr-FR" sz="2200" dirty="0"/>
              <a:t> </a:t>
            </a:r>
            <a:r>
              <a:rPr lang="fr-FR" sz="2200" dirty="0" err="1"/>
              <a:t>temperature</a:t>
            </a:r>
            <a:r>
              <a:rPr lang="fr-FR" sz="2200" dirty="0"/>
              <a:t> and composition 				insights </a:t>
            </a:r>
            <a:r>
              <a:rPr lang="fr-FR" sz="2200" dirty="0" err="1"/>
              <a:t>into</a:t>
            </a:r>
            <a:r>
              <a:rPr lang="fr-FR" sz="2200" dirty="0"/>
              <a:t> </a:t>
            </a:r>
            <a:r>
              <a:rPr lang="fr-FR" sz="2200" dirty="0" err="1"/>
              <a:t>dynamical</a:t>
            </a:r>
            <a:r>
              <a:rPr lang="fr-FR" sz="2200" dirty="0"/>
              <a:t> and </a:t>
            </a:r>
            <a:r>
              <a:rPr lang="fr-FR" sz="2200" dirty="0" err="1"/>
              <a:t>chemical</a:t>
            </a:r>
            <a:r>
              <a:rPr lang="fr-FR" sz="2200" dirty="0"/>
              <a:t> </a:t>
            </a:r>
            <a:r>
              <a:rPr lang="fr-FR" sz="2200" dirty="0" err="1"/>
              <a:t>processes</a:t>
            </a:r>
            <a:r>
              <a:rPr lang="fr-FR" sz="2200" dirty="0"/>
              <a:t>.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2735263" y="1656000"/>
            <a:ext cx="539750" cy="1588"/>
          </a:xfrm>
          <a:prstGeom prst="line">
            <a:avLst/>
          </a:prstGeom>
          <a:noFill/>
          <a:ln w="9525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5400675" y="1439863"/>
            <a:ext cx="4391025" cy="5578475"/>
            <a:chOff x="3402" y="907"/>
            <a:chExt cx="2766" cy="3514"/>
          </a:xfrm>
        </p:grpSpPr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3402" y="907"/>
              <a:ext cx="2766" cy="351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" y="937"/>
              <a:ext cx="2679" cy="3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404000" y="6192000"/>
            <a:ext cx="539750" cy="1587"/>
          </a:xfrm>
          <a:prstGeom prst="line">
            <a:avLst/>
          </a:prstGeom>
          <a:noFill/>
          <a:ln w="9525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998CE64-82B7-074D-BA3B-AD80C1B0E07A}" type="slidenum">
              <a:rPr lang="fr-FR"/>
              <a:pPr/>
              <a:t>20</a:t>
            </a:fld>
            <a:endParaRPr lang="fr-FR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547813" y="1008063"/>
            <a:ext cx="6408737" cy="41402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85725"/>
            <a:ext cx="9070975" cy="850900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/>
              <a:t>Aerosol opacities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31800" y="4751388"/>
            <a:ext cx="9720263" cy="2998787"/>
          </a:xfrm>
          <a:ln/>
        </p:spPr>
        <p:txBody>
          <a:bodyPr tIns="21336" anchor="ctr"/>
          <a:lstStyle/>
          <a:p>
            <a:pPr marL="0" indent="0">
              <a:lnSpc>
                <a:spcPct val="120000"/>
              </a:lnSpc>
              <a:spcAft>
                <a:spcPct val="0"/>
              </a:spcAft>
              <a:buClr>
                <a:srgbClr val="FFFFFF"/>
              </a:buClr>
              <a:buSzPct val="50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fr-FR" sz="2400" dirty="0"/>
              <a:t> </a:t>
            </a:r>
            <a:r>
              <a:rPr lang="fr-FR" sz="2400" dirty="0" err="1"/>
              <a:t>Similar</a:t>
            </a:r>
            <a:r>
              <a:rPr lang="fr-FR" sz="2400" dirty="0"/>
              <a:t> signatures in </a:t>
            </a:r>
            <a:r>
              <a:rPr lang="fr-FR" sz="2400" b="1" dirty="0" err="1">
                <a:solidFill>
                  <a:srgbClr val="99FFFF"/>
                </a:solidFill>
              </a:rPr>
              <a:t>Titan</a:t>
            </a:r>
            <a:r>
              <a:rPr lang="fr-FR" sz="2400" dirty="0" err="1"/>
              <a:t>'s</a:t>
            </a:r>
            <a:r>
              <a:rPr lang="fr-FR" sz="2400" dirty="0"/>
              <a:t> </a:t>
            </a:r>
            <a:r>
              <a:rPr lang="fr-FR" sz="2400" dirty="0" err="1"/>
              <a:t>stratosphere</a:t>
            </a:r>
            <a:r>
              <a:rPr lang="fr-FR" sz="2400" dirty="0"/>
              <a:t> (</a:t>
            </a:r>
            <a:r>
              <a:rPr lang="fr-FR" sz="2400" i="1" dirty="0" err="1"/>
              <a:t>Vinatier</a:t>
            </a:r>
            <a:r>
              <a:rPr lang="fr-FR" sz="2400" i="1" dirty="0"/>
              <a:t> et al., 2012</a:t>
            </a:r>
            <a:r>
              <a:rPr lang="fr-FR" sz="2400" dirty="0"/>
              <a:t>), </a:t>
            </a:r>
            <a:r>
              <a:rPr lang="fr-FR" sz="2400" dirty="0" err="1"/>
              <a:t>attributed</a:t>
            </a:r>
            <a:r>
              <a:rPr lang="fr-FR" sz="2400" dirty="0"/>
              <a:t> to vibration modes of</a:t>
            </a:r>
            <a:r>
              <a:rPr lang="fr-FR" sz="2400" dirty="0">
                <a:solidFill>
                  <a:srgbClr val="99FFFF"/>
                </a:solidFill>
              </a:rPr>
              <a:t> </a:t>
            </a:r>
            <a:r>
              <a:rPr lang="fr-FR" sz="2400" dirty="0" err="1">
                <a:solidFill>
                  <a:srgbClr val="99FFFF"/>
                </a:solidFill>
              </a:rPr>
              <a:t>aromatic</a:t>
            </a:r>
            <a:r>
              <a:rPr lang="fr-FR" sz="2400" dirty="0">
                <a:solidFill>
                  <a:srgbClr val="99FFFF"/>
                </a:solidFill>
              </a:rPr>
              <a:t> and </a:t>
            </a:r>
            <a:r>
              <a:rPr lang="fr-FR" sz="2400" dirty="0" err="1">
                <a:solidFill>
                  <a:srgbClr val="99FFFF"/>
                </a:solidFill>
              </a:rPr>
              <a:t>aliphatic</a:t>
            </a:r>
            <a:r>
              <a:rPr lang="fr-FR" sz="2400" b="1" dirty="0">
                <a:solidFill>
                  <a:srgbClr val="99FFFF"/>
                </a:solidFill>
              </a:rPr>
              <a:t> </a:t>
            </a:r>
            <a:r>
              <a:rPr lang="fr-FR" sz="2400" dirty="0" err="1">
                <a:solidFill>
                  <a:srgbClr val="99FFFF"/>
                </a:solidFill>
              </a:rPr>
              <a:t>hydrocarbons</a:t>
            </a:r>
            <a:r>
              <a:rPr lang="fr-FR" sz="2400" dirty="0"/>
              <a:t>.</a:t>
            </a:r>
          </a:p>
          <a:p>
            <a:pPr marL="0" indent="0">
              <a:lnSpc>
                <a:spcPct val="120000"/>
              </a:lnSpc>
              <a:spcAft>
                <a:spcPct val="0"/>
              </a:spcAft>
              <a:buClr>
                <a:srgbClr val="FFFFFF"/>
              </a:buClr>
              <a:buSzPct val="50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fr-FR" sz="2400" b="1" dirty="0">
                <a:solidFill>
                  <a:srgbClr val="99FFFF"/>
                </a:solidFill>
              </a:rPr>
              <a:t> </a:t>
            </a:r>
            <a:r>
              <a:rPr lang="fr-FR" sz="2400" b="1" dirty="0" err="1">
                <a:solidFill>
                  <a:srgbClr val="99FFFF"/>
                </a:solidFill>
              </a:rPr>
              <a:t>Aerosol</a:t>
            </a:r>
            <a:r>
              <a:rPr lang="fr-FR" sz="2400" b="1" dirty="0">
                <a:solidFill>
                  <a:srgbClr val="99FFFF"/>
                </a:solidFill>
              </a:rPr>
              <a:t> mass </a:t>
            </a:r>
            <a:r>
              <a:rPr lang="fr-FR" sz="2400" b="1" dirty="0" err="1">
                <a:solidFill>
                  <a:srgbClr val="99FFFF"/>
                </a:solidFill>
              </a:rPr>
              <a:t>loading</a:t>
            </a:r>
            <a:r>
              <a:rPr lang="fr-FR" sz="2400" dirty="0"/>
              <a:t> of ~ 10</a:t>
            </a:r>
            <a:r>
              <a:rPr lang="fr-FR" sz="2400" baseline="33000" dirty="0"/>
              <a:t>-5</a:t>
            </a:r>
            <a:r>
              <a:rPr lang="fr-FR" sz="2400" dirty="0"/>
              <a:t> g/cm</a:t>
            </a:r>
            <a:r>
              <a:rPr lang="fr-FR" sz="2400" baseline="33000" dirty="0"/>
              <a:t>2</a:t>
            </a:r>
          </a:p>
          <a:p>
            <a:pPr marL="0" indent="0">
              <a:lnSpc>
                <a:spcPct val="120000"/>
              </a:lnSpc>
              <a:spcAft>
                <a:spcPct val="0"/>
              </a:spcAft>
              <a:buClr>
                <a:srgbClr val="FFFFFF"/>
              </a:buClr>
              <a:buSzPct val="50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fr-FR" sz="2400" dirty="0"/>
              <a:t> In </a:t>
            </a:r>
            <a:r>
              <a:rPr lang="fr-FR" sz="2400" dirty="0" err="1"/>
              <a:t>Jupiter’s</a:t>
            </a:r>
            <a:r>
              <a:rPr lang="fr-FR" sz="2400" dirty="0"/>
              <a:t> polar </a:t>
            </a:r>
            <a:r>
              <a:rPr lang="fr-FR" sz="2400" dirty="0" err="1"/>
              <a:t>stratosphere</a:t>
            </a:r>
            <a:r>
              <a:rPr lang="fr-FR" sz="2400" dirty="0"/>
              <a:t>: ~ 10</a:t>
            </a:r>
            <a:r>
              <a:rPr lang="fr-FR" sz="2400" baseline="33000" dirty="0"/>
              <a:t>-4</a:t>
            </a:r>
            <a:r>
              <a:rPr lang="fr-FR" sz="2400" dirty="0"/>
              <a:t> g/cm</a:t>
            </a:r>
            <a:r>
              <a:rPr lang="fr-FR" sz="2400" baseline="33000" dirty="0"/>
              <a:t>2</a:t>
            </a:r>
            <a:r>
              <a:rPr lang="fr-FR" sz="2400" dirty="0"/>
              <a:t> (</a:t>
            </a:r>
            <a:r>
              <a:rPr lang="fr-FR" sz="2400" i="1" dirty="0"/>
              <a:t>Zhang et al., 2013</a:t>
            </a:r>
            <a:r>
              <a:rPr lang="fr-FR" sz="2400" dirty="0"/>
              <a:t>)	  		       </a:t>
            </a:r>
          </a:p>
          <a:p>
            <a:pPr marL="0" indent="0">
              <a:lnSpc>
                <a:spcPct val="120000"/>
              </a:lnSpc>
              <a:spcAft>
                <a:spcPct val="0"/>
              </a:spcAft>
              <a:buClr>
                <a:srgbClr val="FFFFFF"/>
              </a:buClr>
              <a:buSzPct val="50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fr-FR" sz="2400" dirty="0"/>
              <a:t>           consistent </a:t>
            </a:r>
            <a:r>
              <a:rPr lang="fr-FR" sz="2400" dirty="0" err="1"/>
              <a:t>with</a:t>
            </a:r>
            <a:r>
              <a:rPr lang="fr-FR" sz="2400" dirty="0"/>
              <a:t> relative auroral </a:t>
            </a:r>
            <a:r>
              <a:rPr lang="fr-FR" sz="2400" dirty="0" err="1"/>
              <a:t>energy</a:t>
            </a:r>
            <a:r>
              <a:rPr lang="fr-FR" sz="2400" dirty="0"/>
              <a:t>.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719633" y="7234633"/>
            <a:ext cx="576263" cy="1588"/>
          </a:xfrm>
          <a:prstGeom prst="line">
            <a:avLst/>
          </a:prstGeom>
          <a:noFill/>
          <a:ln w="9525" cap="flat">
            <a:solidFill>
              <a:srgbClr val="99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887788" y="3455988"/>
            <a:ext cx="136842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224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1600" b="1">
                <a:solidFill>
                  <a:srgbClr val="FF0000"/>
                </a:solidFill>
                <a:cs typeface="DejaVu Sans" charset="0"/>
              </a:rPr>
              <a:t>Saturn 80S</a:t>
            </a:r>
          </a:p>
          <a:p>
            <a:r>
              <a:rPr lang="fr-FR" sz="1600" b="1">
                <a:solidFill>
                  <a:srgbClr val="0000FF"/>
                </a:solidFill>
                <a:cs typeface="DejaVu Sans" charset="0"/>
              </a:rPr>
              <a:t>Saturn 77N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911975" y="2808288"/>
            <a:ext cx="863600" cy="2873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755650"/>
            <a:ext cx="6638925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443663" y="2700338"/>
            <a:ext cx="1152525" cy="2873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408738" y="2663825"/>
            <a:ext cx="13684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224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1600" b="1">
                <a:solidFill>
                  <a:srgbClr val="FF0000"/>
                </a:solidFill>
                <a:cs typeface="DejaVu Sans" charset="0"/>
              </a:rPr>
              <a:t>Saturn, 80S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EE592CE-6BDD-3442-8BD6-2F86326058A9}" type="slidenum">
              <a:rPr lang="fr-FR"/>
              <a:pPr/>
              <a:t>21</a:t>
            </a:fld>
            <a:endParaRPr lang="fr-FR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 r="2911" b="4262"/>
          <a:stretch>
            <a:fillRect/>
          </a:stretch>
        </p:blipFill>
        <p:spPr bwMode="auto">
          <a:xfrm>
            <a:off x="368300" y="2514600"/>
            <a:ext cx="4802188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4262" r="2911" b="42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85725"/>
            <a:ext cx="9070975" cy="850900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/>
              <a:t>Radiative impact of polar aerosols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04825" y="1079500"/>
            <a:ext cx="9396413" cy="1365250"/>
          </a:xfrm>
          <a:ln/>
        </p:spPr>
        <p:txBody>
          <a:bodyPr tIns="19558" anchor="ctr"/>
          <a:lstStyle/>
          <a:p>
            <a:pPr marL="0" indent="0">
              <a:spcAft>
                <a:spcPct val="0"/>
              </a:spcAft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2200"/>
              <a:t> Cooling effect in winter (-5K), warming effect in summer (+6K). </a:t>
            </a:r>
          </a:p>
          <a:p>
            <a:pPr marL="0" indent="0">
              <a:spcAft>
                <a:spcPct val="0"/>
              </a:spcAft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2200"/>
              <a:t> Could partly explained the « </a:t>
            </a:r>
            <a:r>
              <a:rPr lang="fr-FR" sz="2200">
                <a:solidFill>
                  <a:srgbClr val="FFCC00"/>
                </a:solidFill>
              </a:rPr>
              <a:t>warm polar hood</a:t>
            </a:r>
            <a:r>
              <a:rPr lang="fr-FR" sz="2200"/>
              <a:t> » observed at	1 mbar (temperature « step » of +8K located at 75S in 2006).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2700338"/>
            <a:ext cx="4060825" cy="34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191250" y="6191250"/>
            <a:ext cx="3348038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i="1">
                <a:solidFill>
                  <a:srgbClr val="FFFFFF"/>
                </a:solidFill>
                <a:cs typeface="DejaVu Sans" charset="0"/>
              </a:rPr>
              <a:t>Temperature at 1 mbar over the summer pole, Fletcher et al., 2008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439863" y="2879725"/>
            <a:ext cx="67786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b="1">
                <a:solidFill>
                  <a:srgbClr val="C5000B"/>
                </a:solidFill>
                <a:cs typeface="DejaVu Sans" charset="0"/>
              </a:rPr>
              <a:t>80S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60363" y="6480175"/>
            <a:ext cx="4859337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>
                <a:solidFill>
                  <a:srgbClr val="FFFFFF"/>
                </a:solidFill>
              </a:rPr>
              <a:t>Temperature profiles from a radiative-convective equilibrium model.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287338" y="1374775"/>
            <a:ext cx="4932362" cy="582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558" rIns="0" bIns="0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 marL="8636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spcAft>
                <a:spcPts val="1425"/>
              </a:spcAft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200" dirty="0">
                <a:solidFill>
                  <a:srgbClr val="FFFFFF"/>
                </a:solidFill>
              </a:rPr>
              <a:t>Cassini/CIRS observations 		        thermal structure and composition.</a:t>
            </a:r>
          </a:p>
          <a:p>
            <a:pPr>
              <a:spcAft>
                <a:spcPts val="1425"/>
              </a:spcAft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fr-FR" sz="2200" dirty="0">
                <a:solidFill>
                  <a:srgbClr val="FFFFFF"/>
                </a:solidFill>
              </a:rPr>
              <a:t>Main </a:t>
            </a:r>
            <a:r>
              <a:rPr lang="fr-FR" sz="2200" dirty="0" err="1">
                <a:solidFill>
                  <a:srgbClr val="FFFFFF"/>
                </a:solidFill>
              </a:rPr>
              <a:t>results</a:t>
            </a:r>
            <a:r>
              <a:rPr lang="fr-FR" sz="2200" dirty="0">
                <a:solidFill>
                  <a:srgbClr val="FFFFFF"/>
                </a:solidFill>
              </a:rPr>
              <a:t> :</a:t>
            </a:r>
          </a:p>
          <a:p>
            <a:pPr lvl="1">
              <a:spcAft>
                <a:spcPts val="1138"/>
              </a:spcAft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200" dirty="0" err="1">
                <a:solidFill>
                  <a:srgbClr val="FFFFFF"/>
                </a:solidFill>
              </a:rPr>
              <a:t>Study</a:t>
            </a:r>
            <a:r>
              <a:rPr lang="fr-FR" sz="2200" dirty="0">
                <a:solidFill>
                  <a:srgbClr val="FFFFFF"/>
                </a:solidFill>
              </a:rPr>
              <a:t> of the </a:t>
            </a:r>
            <a:r>
              <a:rPr lang="fr-FR" sz="2200" dirty="0" err="1">
                <a:solidFill>
                  <a:srgbClr val="FFFFFF"/>
                </a:solidFill>
              </a:rPr>
              <a:t>equatorial</a:t>
            </a:r>
            <a:r>
              <a:rPr lang="fr-FR" sz="2200" dirty="0">
                <a:solidFill>
                  <a:srgbClr val="FFFFFF"/>
                </a:solidFill>
              </a:rPr>
              <a:t> oscillation and </a:t>
            </a:r>
            <a:r>
              <a:rPr lang="fr-FR" sz="2200" dirty="0" err="1">
                <a:solidFill>
                  <a:srgbClr val="FFFFFF"/>
                </a:solidFill>
              </a:rPr>
              <a:t>its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evolution</a:t>
            </a:r>
            <a:r>
              <a:rPr lang="fr-FR" sz="2200" dirty="0">
                <a:solidFill>
                  <a:srgbClr val="FFFFFF"/>
                </a:solidFill>
              </a:rPr>
              <a:t> ;</a:t>
            </a:r>
          </a:p>
          <a:p>
            <a:pPr lvl="1">
              <a:spcAft>
                <a:spcPts val="1138"/>
              </a:spcAft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200" dirty="0" err="1">
                <a:solidFill>
                  <a:srgbClr val="FFFFFF"/>
                </a:solidFill>
              </a:rPr>
              <a:t>Hints</a:t>
            </a:r>
            <a:r>
              <a:rPr lang="fr-FR" sz="2200" dirty="0">
                <a:solidFill>
                  <a:srgbClr val="FFFFFF"/>
                </a:solidFill>
              </a:rPr>
              <a:t> for</a:t>
            </a:r>
            <a:r>
              <a:rPr lang="fr-FR" sz="2200" b="1" dirty="0">
                <a:solidFill>
                  <a:srgbClr val="FFFFFF"/>
                </a:solidFill>
              </a:rPr>
              <a:t> </a:t>
            </a:r>
            <a:r>
              <a:rPr lang="fr-FR" sz="2200" b="1" dirty="0" err="1">
                <a:solidFill>
                  <a:srgbClr val="FFFFFF"/>
                </a:solidFill>
              </a:rPr>
              <a:t>seasonal</a:t>
            </a:r>
            <a:r>
              <a:rPr lang="fr-FR" sz="2200" b="1" dirty="0">
                <a:solidFill>
                  <a:srgbClr val="FFFFFF"/>
                </a:solidFill>
              </a:rPr>
              <a:t> </a:t>
            </a:r>
            <a:r>
              <a:rPr lang="fr-FR" sz="2200" dirty="0">
                <a:solidFill>
                  <a:srgbClr val="FFFFFF"/>
                </a:solidFill>
              </a:rPr>
              <a:t>circulation in the middle and </a:t>
            </a:r>
            <a:r>
              <a:rPr lang="fr-FR" sz="2200" dirty="0" err="1">
                <a:solidFill>
                  <a:srgbClr val="FFFFFF"/>
                </a:solidFill>
              </a:rPr>
              <a:t>upper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stratosphere</a:t>
            </a:r>
            <a:r>
              <a:rPr lang="fr-FR" sz="2200" dirty="0">
                <a:solidFill>
                  <a:srgbClr val="FFFFFF"/>
                </a:solidFill>
              </a:rPr>
              <a:t> ;</a:t>
            </a:r>
          </a:p>
          <a:p>
            <a:pPr lvl="1">
              <a:spcAft>
                <a:spcPts val="1138"/>
              </a:spcAft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200" dirty="0">
                <a:solidFill>
                  <a:srgbClr val="FFFFFF"/>
                </a:solidFill>
              </a:rPr>
              <a:t>Ion </a:t>
            </a:r>
            <a:r>
              <a:rPr lang="fr-FR" sz="2200" dirty="0" err="1">
                <a:solidFill>
                  <a:srgbClr val="FFFFFF"/>
                </a:solidFill>
              </a:rPr>
              <a:t>chemistry</a:t>
            </a:r>
            <a:r>
              <a:rPr lang="fr-FR" sz="2200" dirty="0">
                <a:solidFill>
                  <a:srgbClr val="FFFFFF"/>
                </a:solidFill>
              </a:rPr>
              <a:t> in auroral </a:t>
            </a:r>
            <a:r>
              <a:rPr lang="fr-FR" sz="2200" dirty="0" err="1">
                <a:solidFill>
                  <a:srgbClr val="FFFFFF"/>
                </a:solidFill>
              </a:rPr>
              <a:t>regions</a:t>
            </a:r>
            <a:r>
              <a:rPr lang="fr-FR" sz="2200" dirty="0">
                <a:solidFill>
                  <a:srgbClr val="FFFFFF"/>
                </a:solidFill>
              </a:rPr>
              <a:t> (production of </a:t>
            </a:r>
            <a:r>
              <a:rPr lang="fr-FR" sz="2200" dirty="0" err="1">
                <a:solidFill>
                  <a:srgbClr val="FFFFFF"/>
                </a:solidFill>
              </a:rPr>
              <a:t>benzene</a:t>
            </a:r>
            <a:r>
              <a:rPr lang="fr-FR" sz="2200" dirty="0">
                <a:solidFill>
                  <a:srgbClr val="FFFFFF"/>
                </a:solidFill>
              </a:rPr>
              <a:t> and </a:t>
            </a:r>
            <a:r>
              <a:rPr lang="fr-FR" sz="2200" dirty="0" err="1">
                <a:solidFill>
                  <a:srgbClr val="FFFFFF"/>
                </a:solidFill>
              </a:rPr>
              <a:t>complex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aerosols</a:t>
            </a:r>
            <a:r>
              <a:rPr lang="fr-FR" sz="2200" dirty="0">
                <a:solidFill>
                  <a:srgbClr val="FFFFFF"/>
                </a:solidFill>
              </a:rPr>
              <a:t>).</a:t>
            </a:r>
          </a:p>
          <a:p>
            <a:pPr>
              <a:spcAft>
                <a:spcPts val="1425"/>
              </a:spcAft>
              <a:buClr>
                <a:srgbClr val="FFFFFF"/>
              </a:buClr>
              <a:buSzPct val="45000"/>
              <a:buFont typeface="Wingdings" charset="0"/>
              <a:buNone/>
            </a:pPr>
            <a:endParaRPr lang="fr-FR" sz="2200" dirty="0">
              <a:solidFill>
                <a:srgbClr val="FFFFFF"/>
              </a:solidFill>
            </a:endParaRPr>
          </a:p>
        </p:txBody>
      </p:sp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143768" y="1800250"/>
            <a:ext cx="503237" cy="179387"/>
          </a:xfrm>
          <a:prstGeom prst="rightArrow">
            <a:avLst>
              <a:gd name="adj1" fmla="val 50000"/>
              <a:gd name="adj2" fmla="val 70133"/>
            </a:avLst>
          </a:prstGeom>
          <a:solidFill>
            <a:srgbClr val="CCFFCC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-22225"/>
            <a:ext cx="9070975" cy="1262063"/>
          </a:xfrm>
          <a:ln/>
        </p:spPr>
        <p:txBody>
          <a:bodyPr tIns="3556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4000"/>
              <a:t>Summary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087563" y="6408738"/>
            <a:ext cx="7272337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solidFill>
                  <a:srgbClr val="FFFFFF"/>
                </a:solidFill>
              </a:rPr>
              <a:t>Still many dataset to analyse and results to interpret !</a:t>
            </a:r>
          </a:p>
          <a:p>
            <a:r>
              <a:rPr lang="fr-FR" sz="2200">
                <a:solidFill>
                  <a:srgbClr val="FFFFFF"/>
                </a:solidFill>
              </a:rPr>
              <a:t>Ongoing development of a General Circulation Model...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1079500" y="6587826"/>
            <a:ext cx="900113" cy="360363"/>
          </a:xfrm>
          <a:prstGeom prst="notchedRightArrow">
            <a:avLst>
              <a:gd name="adj1" fmla="val 50000"/>
              <a:gd name="adj2" fmla="val 62445"/>
            </a:avLst>
          </a:prstGeom>
          <a:solidFill>
            <a:srgbClr val="CCFFCC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260475"/>
            <a:ext cx="481965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References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Fouchet et al., Nature, 2008.</a:t>
            </a:r>
          </a:p>
          <a:p>
            <a:r>
              <a:rPr lang="fr-FR" dirty="0">
                <a:solidFill>
                  <a:schemeClr val="bg1"/>
                </a:solidFill>
              </a:rPr>
              <a:t>Guerlet et al., </a:t>
            </a:r>
            <a:r>
              <a:rPr lang="fr-FR" dirty="0" err="1">
                <a:solidFill>
                  <a:schemeClr val="bg1"/>
                </a:solidFill>
              </a:rPr>
              <a:t>Icarus</a:t>
            </a:r>
            <a:r>
              <a:rPr lang="fr-FR" dirty="0">
                <a:solidFill>
                  <a:schemeClr val="bg1"/>
                </a:solidFill>
              </a:rPr>
              <a:t>, 2009.</a:t>
            </a:r>
          </a:p>
          <a:p>
            <a:r>
              <a:rPr lang="fr-FR" dirty="0">
                <a:solidFill>
                  <a:schemeClr val="bg1"/>
                </a:solidFill>
              </a:rPr>
              <a:t>Guerlet et al., </a:t>
            </a:r>
            <a:r>
              <a:rPr lang="fr-FR" dirty="0" err="1">
                <a:solidFill>
                  <a:schemeClr val="bg1"/>
                </a:solidFill>
              </a:rPr>
              <a:t>Icarus</a:t>
            </a:r>
            <a:r>
              <a:rPr lang="fr-FR" dirty="0">
                <a:solidFill>
                  <a:schemeClr val="bg1"/>
                </a:solidFill>
              </a:rPr>
              <a:t>, 2010.</a:t>
            </a:r>
          </a:p>
          <a:p>
            <a:r>
              <a:rPr lang="fr-FR" dirty="0">
                <a:solidFill>
                  <a:schemeClr val="bg1"/>
                </a:solidFill>
              </a:rPr>
              <a:t>Guerlet et al., GRL, 2011.</a:t>
            </a:r>
          </a:p>
          <a:p>
            <a:r>
              <a:rPr lang="fr-FR" dirty="0">
                <a:solidFill>
                  <a:schemeClr val="bg1"/>
                </a:solidFill>
              </a:rPr>
              <a:t>Guerlet et al., </a:t>
            </a:r>
            <a:r>
              <a:rPr lang="fr-FR" dirty="0" err="1">
                <a:solidFill>
                  <a:schemeClr val="bg1"/>
                </a:solidFill>
              </a:rPr>
              <a:t>Icarus</a:t>
            </a:r>
            <a:r>
              <a:rPr lang="fr-FR" dirty="0">
                <a:solidFill>
                  <a:schemeClr val="bg1"/>
                </a:solidFill>
              </a:rPr>
              <a:t>, 2014.</a:t>
            </a:r>
          </a:p>
          <a:p>
            <a:r>
              <a:rPr lang="fr-FR" dirty="0">
                <a:solidFill>
                  <a:schemeClr val="bg1"/>
                </a:solidFill>
              </a:rPr>
              <a:t>Sylvestre et al., </a:t>
            </a:r>
            <a:r>
              <a:rPr lang="fr-FR" dirty="0" err="1">
                <a:solidFill>
                  <a:schemeClr val="bg1"/>
                </a:solidFill>
              </a:rPr>
              <a:t>Icarus</a:t>
            </a:r>
            <a:r>
              <a:rPr lang="fr-FR" dirty="0">
                <a:solidFill>
                  <a:schemeClr val="bg1"/>
                </a:solidFill>
              </a:rPr>
              <a:t>,  2015</a:t>
            </a:r>
          </a:p>
          <a:p>
            <a:r>
              <a:rPr lang="fr-FR" dirty="0">
                <a:solidFill>
                  <a:schemeClr val="bg1"/>
                </a:solidFill>
              </a:rPr>
              <a:t>Guerlet et al., A&amp;A, 2015.</a:t>
            </a:r>
          </a:p>
          <a:p>
            <a:r>
              <a:rPr lang="fr-FR" dirty="0">
                <a:solidFill>
                  <a:schemeClr val="bg1"/>
                </a:solidFill>
              </a:rPr>
              <a:t>Guerlet et al., JGR, 2018.</a:t>
            </a:r>
          </a:p>
        </p:txBody>
      </p:sp>
    </p:spTree>
    <p:extLst>
      <p:ext uri="{BB962C8B-B14F-4D97-AF65-F5344CB8AC3E}">
        <p14:creationId xmlns:p14="http://schemas.microsoft.com/office/powerpoint/2010/main" val="63865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9251950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CIRS instrument</a:t>
            </a:r>
          </a:p>
        </p:txBody>
      </p:sp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5400675" y="1439863"/>
            <a:ext cx="4391025" cy="5578475"/>
            <a:chOff x="3402" y="907"/>
            <a:chExt cx="2766" cy="3514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>
              <a:off x="3402" y="907"/>
              <a:ext cx="2766" cy="351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" y="937"/>
              <a:ext cx="2679" cy="3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1368623" y="4075113"/>
            <a:ext cx="3095625" cy="2870200"/>
            <a:chOff x="1201" y="2567"/>
            <a:chExt cx="1950" cy="1808"/>
          </a:xfrm>
        </p:grpSpPr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1201" y="2567"/>
              <a:ext cx="1950" cy="1808"/>
              <a:chOff x="1201" y="2567"/>
              <a:chExt cx="1950" cy="1808"/>
            </a:xfrm>
          </p:grpSpPr>
          <p:grpSp>
            <p:nvGrpSpPr>
              <p:cNvPr id="6151" name="Group 7"/>
              <p:cNvGrpSpPr>
                <a:grpSpLocks/>
              </p:cNvGrpSpPr>
              <p:nvPr/>
            </p:nvGrpSpPr>
            <p:grpSpPr bwMode="auto">
              <a:xfrm>
                <a:off x="1201" y="2567"/>
                <a:ext cx="1950" cy="1808"/>
                <a:chOff x="1201" y="2567"/>
                <a:chExt cx="1950" cy="1808"/>
              </a:xfrm>
            </p:grpSpPr>
            <p:pic>
              <p:nvPicPr>
                <p:cNvPr id="6152" name="Picture 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2567"/>
                  <a:ext cx="1950" cy="17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xmlns="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153" name="AutoShape 9"/>
                <p:cNvSpPr>
                  <a:spLocks noChangeArrowheads="1"/>
                </p:cNvSpPr>
                <p:nvPr/>
              </p:nvSpPr>
              <p:spPr bwMode="auto">
                <a:xfrm>
                  <a:off x="1201" y="4286"/>
                  <a:ext cx="1949" cy="90"/>
                </a:xfrm>
                <a:prstGeom prst="roundRect">
                  <a:avLst>
                    <a:gd name="adj" fmla="val 1111"/>
                  </a:avLst>
                </a:pr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87784" y="6958210"/>
            <a:ext cx="576064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dirty="0">
                <a:solidFill>
                  <a:srgbClr val="FFFFFF"/>
                </a:solidFill>
              </a:rPr>
              <a:t>Focal planes FP3 and FP4 = </a:t>
            </a:r>
            <a:r>
              <a:rPr lang="fr-FR" dirty="0" err="1">
                <a:solidFill>
                  <a:srgbClr val="FFFFFF"/>
                </a:solidFill>
              </a:rPr>
              <a:t>arrays</a:t>
            </a:r>
            <a:r>
              <a:rPr lang="fr-FR" dirty="0">
                <a:solidFill>
                  <a:srgbClr val="FFFFFF"/>
                </a:solidFill>
              </a:rPr>
              <a:t> of 10 detectors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79388" y="1177925"/>
            <a:ext cx="4859337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200" dirty="0">
                <a:solidFill>
                  <a:srgbClr val="FFFFFF"/>
                </a:solidFill>
              </a:rPr>
              <a:t>Composite </a:t>
            </a:r>
            <a:r>
              <a:rPr lang="fr-FR" sz="2200" dirty="0" err="1">
                <a:solidFill>
                  <a:srgbClr val="FFFFFF"/>
                </a:solidFill>
              </a:rPr>
              <a:t>InfraRed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Spectrometer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</a:p>
          <a:p>
            <a:pPr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fr-FR" sz="2200" dirty="0">
                <a:solidFill>
                  <a:srgbClr val="FFFFFF"/>
                </a:solidFill>
              </a:rPr>
              <a:t>(7 – 17 µm ;  600 – 1300 cm</a:t>
            </a:r>
            <a:r>
              <a:rPr lang="fr-FR" sz="2200" baseline="33000" dirty="0">
                <a:solidFill>
                  <a:srgbClr val="FFFFFF"/>
                </a:solidFill>
              </a:rPr>
              <a:t>-1</a:t>
            </a:r>
            <a:r>
              <a:rPr lang="fr-FR" sz="2200" dirty="0">
                <a:solidFill>
                  <a:srgbClr val="FFFFFF"/>
                </a:solidFill>
              </a:rPr>
              <a:t>)</a:t>
            </a:r>
          </a:p>
          <a:p>
            <a:pPr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fr-FR" sz="2200" dirty="0">
                <a:solidFill>
                  <a:srgbClr val="FFFFFF"/>
                </a:solidFill>
              </a:rPr>
              <a:t> </a:t>
            </a:r>
          </a:p>
          <a:p>
            <a:pPr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200" dirty="0">
                <a:solidFill>
                  <a:srgbClr val="FFFFFF"/>
                </a:solidFill>
              </a:rPr>
              <a:t>Nadir or </a:t>
            </a:r>
            <a:r>
              <a:rPr lang="fr-FR" sz="2200" dirty="0" err="1">
                <a:solidFill>
                  <a:srgbClr val="FFFFFF"/>
                </a:solidFill>
              </a:rPr>
              <a:t>limb-viewing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geometry</a:t>
            </a:r>
            <a:r>
              <a:rPr lang="fr-FR" sz="2200" dirty="0">
                <a:solidFill>
                  <a:srgbClr val="FFFFFF"/>
                </a:solidFill>
              </a:rPr>
              <a:t>.</a:t>
            </a:r>
          </a:p>
          <a:p>
            <a:pPr>
              <a:spcBef>
                <a:spcPts val="600"/>
              </a:spcBef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fr-FR" sz="2200" b="1" dirty="0" err="1">
                <a:solidFill>
                  <a:srgbClr val="FFFF99"/>
                </a:solidFill>
              </a:rPr>
              <a:t>Limb</a:t>
            </a:r>
            <a:r>
              <a:rPr lang="fr-FR" sz="2200" b="1" dirty="0">
                <a:solidFill>
                  <a:srgbClr val="FFFF99"/>
                </a:solidFill>
              </a:rPr>
              <a:t> :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higher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sensitivity</a:t>
            </a:r>
            <a:r>
              <a:rPr lang="fr-FR" sz="2200" dirty="0">
                <a:solidFill>
                  <a:srgbClr val="FFFFFF"/>
                </a:solidFill>
              </a:rPr>
              <a:t> to trace </a:t>
            </a:r>
            <a:r>
              <a:rPr lang="fr-FR" sz="2200" dirty="0" err="1">
                <a:solidFill>
                  <a:srgbClr val="FFFFFF"/>
                </a:solidFill>
              </a:rPr>
              <a:t>species</a:t>
            </a:r>
            <a:r>
              <a:rPr lang="fr-FR" sz="2200" dirty="0">
                <a:solidFill>
                  <a:srgbClr val="FFFFFF"/>
                </a:solidFill>
              </a:rPr>
              <a:t> (C</a:t>
            </a:r>
            <a:r>
              <a:rPr lang="fr-FR" sz="2200" baseline="-25000" dirty="0">
                <a:solidFill>
                  <a:srgbClr val="FFFFFF"/>
                </a:solidFill>
              </a:rPr>
              <a:t>4</a:t>
            </a:r>
            <a:r>
              <a:rPr lang="fr-FR" sz="2200" dirty="0">
                <a:solidFill>
                  <a:srgbClr val="FFFFFF"/>
                </a:solidFill>
              </a:rPr>
              <a:t>H</a:t>
            </a:r>
            <a:r>
              <a:rPr lang="fr-FR" sz="2200" baseline="-25000" dirty="0">
                <a:solidFill>
                  <a:srgbClr val="FFFFFF"/>
                </a:solidFill>
              </a:rPr>
              <a:t>2</a:t>
            </a:r>
            <a:r>
              <a:rPr lang="fr-FR" sz="2200" dirty="0">
                <a:solidFill>
                  <a:srgbClr val="FFFFFF"/>
                </a:solidFill>
              </a:rPr>
              <a:t>, C</a:t>
            </a:r>
            <a:r>
              <a:rPr lang="fr-FR" sz="2200" baseline="-25000" dirty="0">
                <a:solidFill>
                  <a:srgbClr val="FFFFFF"/>
                </a:solidFill>
              </a:rPr>
              <a:t>6</a:t>
            </a:r>
            <a:r>
              <a:rPr lang="fr-FR" sz="2200" dirty="0">
                <a:solidFill>
                  <a:srgbClr val="FFFFFF"/>
                </a:solidFill>
              </a:rPr>
              <a:t>H</a:t>
            </a:r>
            <a:r>
              <a:rPr lang="fr-FR" sz="2200" baseline="-25000" dirty="0">
                <a:solidFill>
                  <a:srgbClr val="FFFFFF"/>
                </a:solidFill>
              </a:rPr>
              <a:t>6</a:t>
            </a:r>
            <a:r>
              <a:rPr lang="fr-FR" sz="2200" dirty="0">
                <a:solidFill>
                  <a:srgbClr val="FFFFFF"/>
                </a:solidFill>
              </a:rPr>
              <a:t>…) ; </a:t>
            </a:r>
            <a:r>
              <a:rPr lang="fr-FR" sz="2200" dirty="0" err="1">
                <a:solidFill>
                  <a:srgbClr val="FFFFFF"/>
                </a:solidFill>
              </a:rPr>
              <a:t>higher</a:t>
            </a:r>
            <a:r>
              <a:rPr lang="fr-FR" sz="2200" dirty="0">
                <a:solidFill>
                  <a:srgbClr val="FFFFFF"/>
                </a:solidFill>
              </a:rPr>
              <a:t> vertical </a:t>
            </a:r>
            <a:r>
              <a:rPr lang="fr-FR" sz="2200" dirty="0" err="1">
                <a:solidFill>
                  <a:srgbClr val="FFFFFF"/>
                </a:solidFill>
              </a:rPr>
              <a:t>coverage</a:t>
            </a:r>
            <a:r>
              <a:rPr lang="fr-FR" sz="2200" dirty="0">
                <a:solidFill>
                  <a:srgbClr val="FFFFFF"/>
                </a:solidFill>
              </a:rPr>
              <a:t> and </a:t>
            </a:r>
            <a:r>
              <a:rPr lang="fr-FR" sz="2200" dirty="0" err="1">
                <a:solidFill>
                  <a:srgbClr val="FFFFFF"/>
                </a:solidFill>
              </a:rPr>
              <a:t>resolution</a:t>
            </a:r>
            <a:r>
              <a:rPr lang="fr-FR" sz="2200" dirty="0">
                <a:solidFill>
                  <a:srgbClr val="FFFFFF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7A1BB4A-2F46-7944-8516-A8E661A7F511}" type="slidenum">
              <a:rPr lang="fr-FR"/>
              <a:pPr/>
              <a:t>4</a:t>
            </a:fld>
            <a:endParaRPr lang="fr-FR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79388"/>
            <a:ext cx="9070975" cy="850900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Example of spectra and analysis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268413"/>
            <a:ext cx="9070975" cy="2401887"/>
          </a:xfrm>
          <a:ln/>
        </p:spPr>
        <p:txBody>
          <a:bodyPr tIns="21336" anchor="ctr"/>
          <a:lstStyle/>
          <a:p>
            <a:pPr marL="0" indent="0" algn="ctr"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fr-FR" sz="2400"/>
          </a:p>
          <a:p>
            <a:pPr marL="0" indent="0" algn="ctr"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fr-FR" sz="2400"/>
          </a:p>
          <a:p>
            <a:pPr marL="0" indent="0" algn="ctr"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fr-FR" sz="240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b="4265"/>
          <a:stretch>
            <a:fillRect/>
          </a:stretch>
        </p:blipFill>
        <p:spPr bwMode="auto">
          <a:xfrm>
            <a:off x="4943475" y="3651250"/>
            <a:ext cx="480853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6393" b="42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b="4265"/>
          <a:stretch>
            <a:fillRect/>
          </a:stretch>
        </p:blipFill>
        <p:spPr bwMode="auto">
          <a:xfrm>
            <a:off x="215900" y="3651250"/>
            <a:ext cx="4810125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6393" b="42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1800" y="6911975"/>
            <a:ext cx="95043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 algn="ctr"/>
            <a:r>
              <a:rPr lang="fr-FR" sz="2200" i="1">
                <a:solidFill>
                  <a:srgbClr val="FFFFFF"/>
                </a:solidFill>
                <a:cs typeface="DejaVu Sans" charset="0"/>
              </a:rPr>
              <a:t>Cassini/CIRS spectra at 80°S in 2007, at 3 tangent altitudes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405563" y="3883025"/>
            <a:ext cx="6731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cs typeface="DejaVu Sans" charset="0"/>
              </a:rPr>
              <a:t>CH</a:t>
            </a:r>
            <a:r>
              <a:rPr lang="fr-FR" sz="2200" baseline="-33000">
                <a:cs typeface="DejaVu Sans" charset="0"/>
              </a:rPr>
              <a:t>4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643313" y="4465638"/>
            <a:ext cx="7635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cs typeface="DejaVu Sans" charset="0"/>
              </a:rPr>
              <a:t>C</a:t>
            </a:r>
            <a:r>
              <a:rPr lang="fr-FR" sz="2200" baseline="-33000">
                <a:cs typeface="DejaVu Sans" charset="0"/>
              </a:rPr>
              <a:t>2</a:t>
            </a:r>
            <a:r>
              <a:rPr lang="fr-FR" sz="2200">
                <a:cs typeface="DejaVu Sans" charset="0"/>
              </a:rPr>
              <a:t>H</a:t>
            </a:r>
            <a:r>
              <a:rPr lang="fr-FR" sz="2200" baseline="-33000">
                <a:cs typeface="DejaVu Sans" charset="0"/>
              </a:rPr>
              <a:t>6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971675" y="3843338"/>
            <a:ext cx="763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cs typeface="DejaVu Sans" charset="0"/>
              </a:rPr>
              <a:t>C</a:t>
            </a:r>
            <a:r>
              <a:rPr lang="fr-FR" sz="2200" baseline="-33000">
                <a:cs typeface="DejaVu Sans" charset="0"/>
              </a:rPr>
              <a:t>2</a:t>
            </a:r>
            <a:r>
              <a:rPr lang="fr-FR" sz="2200">
                <a:cs typeface="DejaVu Sans" charset="0"/>
              </a:rPr>
              <a:t>H</a:t>
            </a:r>
            <a:r>
              <a:rPr lang="fr-FR" sz="2200" baseline="-33000">
                <a:cs typeface="DejaVu Sans" charset="0"/>
              </a:rPr>
              <a:t>2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638300" y="4643438"/>
            <a:ext cx="763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cs typeface="DejaVu Sans" charset="0"/>
              </a:rPr>
              <a:t>C</a:t>
            </a:r>
            <a:r>
              <a:rPr lang="fr-FR" sz="2200" baseline="-33000">
                <a:cs typeface="DejaVu Sans" charset="0"/>
              </a:rPr>
              <a:t>6</a:t>
            </a:r>
            <a:r>
              <a:rPr lang="fr-FR" sz="2200">
                <a:cs typeface="DejaVu Sans" charset="0"/>
              </a:rPr>
              <a:t>H</a:t>
            </a:r>
            <a:r>
              <a:rPr lang="fr-FR" sz="2200" baseline="-33000">
                <a:cs typeface="DejaVu Sans" charset="0"/>
              </a:rPr>
              <a:t>6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260475" y="5148263"/>
            <a:ext cx="6889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cs typeface="DejaVu Sans" charset="0"/>
              </a:rPr>
              <a:t>CO</a:t>
            </a:r>
            <a:r>
              <a:rPr lang="fr-FR" sz="2200" baseline="-33000">
                <a:cs typeface="DejaVu Sans" charset="0"/>
              </a:rPr>
              <a:t>2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315325" y="4048125"/>
            <a:ext cx="1306513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000">
                <a:cs typeface="DejaVu Sans" charset="0"/>
              </a:rPr>
              <a:t>z=240km</a:t>
            </a:r>
          </a:p>
          <a:p>
            <a:r>
              <a:rPr lang="fr-FR" sz="2000">
                <a:solidFill>
                  <a:srgbClr val="FF0000"/>
                </a:solidFill>
                <a:cs typeface="DejaVu Sans" charset="0"/>
              </a:rPr>
              <a:t>z=305km</a:t>
            </a:r>
          </a:p>
          <a:p>
            <a:r>
              <a:rPr lang="fr-FR" sz="2000">
                <a:solidFill>
                  <a:srgbClr val="0000FF"/>
                </a:solidFill>
                <a:cs typeface="DejaVu Sans" charset="0"/>
              </a:rPr>
              <a:t>z=370km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001838" y="5114925"/>
            <a:ext cx="1587" cy="8255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2395538" y="4281488"/>
            <a:ext cx="274637" cy="35242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1638300" y="5527675"/>
            <a:ext cx="206375" cy="3444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752725" y="4910138"/>
            <a:ext cx="763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>
                <a:cs typeface="DejaVu Sans" charset="0"/>
              </a:rPr>
              <a:t>C</a:t>
            </a:r>
            <a:r>
              <a:rPr lang="fr-FR" sz="2200" baseline="-33000">
                <a:cs typeface="DejaVu Sans" charset="0"/>
              </a:rPr>
              <a:t>3</a:t>
            </a:r>
            <a:r>
              <a:rPr lang="fr-FR" sz="2200">
                <a:cs typeface="DejaVu Sans" charset="0"/>
              </a:rPr>
              <a:t>H</a:t>
            </a:r>
            <a:r>
              <a:rPr lang="fr-FR" sz="2200" baseline="-33000">
                <a:cs typeface="DejaVu Sans" charset="0"/>
              </a:rPr>
              <a:t>8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60363" y="1260475"/>
            <a:ext cx="95392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fr-FR" sz="2200" dirty="0">
                <a:solidFill>
                  <a:srgbClr val="FFFFFF"/>
                </a:solidFill>
              </a:rPr>
              <a:t>Radiative </a:t>
            </a:r>
            <a:r>
              <a:rPr lang="fr-FR" sz="2200" dirty="0" err="1">
                <a:solidFill>
                  <a:srgbClr val="FFFFFF"/>
                </a:solidFill>
              </a:rPr>
              <a:t>transfer</a:t>
            </a:r>
            <a:r>
              <a:rPr lang="fr-FR" sz="2200" dirty="0">
                <a:solidFill>
                  <a:srgbClr val="FFFFFF"/>
                </a:solidFill>
              </a:rPr>
              <a:t> code </a:t>
            </a:r>
            <a:r>
              <a:rPr lang="fr-FR" sz="2200" dirty="0" err="1">
                <a:solidFill>
                  <a:srgbClr val="FFFFFF"/>
                </a:solidFill>
              </a:rPr>
              <a:t>coupled</a:t>
            </a:r>
            <a:r>
              <a:rPr lang="fr-FR" sz="2200" dirty="0">
                <a:solidFill>
                  <a:srgbClr val="FFFFFF"/>
                </a:solidFill>
              </a:rPr>
              <a:t> to a </a:t>
            </a:r>
            <a:r>
              <a:rPr lang="fr-FR" sz="2200" dirty="0" err="1">
                <a:solidFill>
                  <a:srgbClr val="FFFFFF"/>
                </a:solidFill>
              </a:rPr>
              <a:t>bayesian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retrieval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algorithm</a:t>
            </a:r>
            <a:r>
              <a:rPr lang="fr-FR" sz="2200" dirty="0">
                <a:solidFill>
                  <a:srgbClr val="FFFFFF"/>
                </a:solidFill>
              </a:rPr>
              <a:t>.</a:t>
            </a:r>
          </a:p>
          <a:p>
            <a:pPr>
              <a:spcBef>
                <a:spcPts val="600"/>
              </a:spcBef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fr-FR" sz="2200" dirty="0">
                <a:solidFill>
                  <a:srgbClr val="FFFFFF"/>
                </a:solidFill>
              </a:rPr>
              <a:t>1. CH</a:t>
            </a:r>
            <a:r>
              <a:rPr lang="fr-FR" sz="2200" baseline="-33000" dirty="0">
                <a:solidFill>
                  <a:srgbClr val="FFFFFF"/>
                </a:solidFill>
              </a:rPr>
              <a:t>4</a:t>
            </a:r>
            <a:r>
              <a:rPr lang="fr-FR" sz="2200" dirty="0">
                <a:solidFill>
                  <a:srgbClr val="FFFFFF"/>
                </a:solidFill>
              </a:rPr>
              <a:t> and H</a:t>
            </a:r>
            <a:r>
              <a:rPr lang="fr-FR" sz="2200" baseline="-33000" dirty="0">
                <a:solidFill>
                  <a:srgbClr val="FFFFFF"/>
                </a:solidFill>
              </a:rPr>
              <a:t>2</a:t>
            </a:r>
            <a:r>
              <a:rPr lang="fr-FR" sz="2200" dirty="0">
                <a:solidFill>
                  <a:srgbClr val="FFFFFF"/>
                </a:solidFill>
              </a:rPr>
              <a:t>- H</a:t>
            </a:r>
            <a:r>
              <a:rPr lang="fr-FR" sz="2200" baseline="-33000" dirty="0">
                <a:solidFill>
                  <a:srgbClr val="FFFFFF"/>
                </a:solidFill>
              </a:rPr>
              <a:t>2</a:t>
            </a:r>
            <a:r>
              <a:rPr lang="fr-FR" sz="2200" dirty="0">
                <a:solidFill>
                  <a:srgbClr val="FFFFFF"/>
                </a:solidFill>
              </a:rPr>
              <a:t>, H</a:t>
            </a:r>
            <a:r>
              <a:rPr lang="fr-FR" sz="2200" baseline="-33000" dirty="0">
                <a:solidFill>
                  <a:srgbClr val="FFFFFF"/>
                </a:solidFill>
              </a:rPr>
              <a:t>2</a:t>
            </a:r>
            <a:r>
              <a:rPr lang="fr-FR" sz="2200" dirty="0">
                <a:solidFill>
                  <a:srgbClr val="FFFFFF"/>
                </a:solidFill>
              </a:rPr>
              <a:t>- He CIA        </a:t>
            </a:r>
            <a:r>
              <a:rPr lang="fr-FR" sz="2200" dirty="0">
                <a:solidFill>
                  <a:srgbClr val="FFFF99"/>
                </a:solidFill>
              </a:rPr>
              <a:t>   </a:t>
            </a:r>
            <a:r>
              <a:rPr lang="fr-FR" sz="2200" dirty="0" err="1">
                <a:solidFill>
                  <a:srgbClr val="FFFF99"/>
                </a:solidFill>
              </a:rPr>
              <a:t>temperature</a:t>
            </a:r>
            <a:r>
              <a:rPr lang="fr-FR" sz="2200" dirty="0">
                <a:solidFill>
                  <a:srgbClr val="FFFF99"/>
                </a:solidFill>
              </a:rPr>
              <a:t> profiles </a:t>
            </a:r>
            <a:r>
              <a:rPr lang="fr-FR" sz="2200" dirty="0">
                <a:solidFill>
                  <a:srgbClr val="FFFFFF"/>
                </a:solidFill>
              </a:rPr>
              <a:t>(20 – 0.01 mbar).</a:t>
            </a:r>
          </a:p>
          <a:p>
            <a:pPr>
              <a:spcBef>
                <a:spcPts val="600"/>
              </a:spcBef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fr-FR" sz="2200" dirty="0">
                <a:solidFill>
                  <a:srgbClr val="FFFFFF"/>
                </a:solidFill>
              </a:rPr>
              <a:t>2. </a:t>
            </a:r>
            <a:r>
              <a:rPr lang="fr-FR" sz="2200" dirty="0" err="1">
                <a:solidFill>
                  <a:srgbClr val="FFFFFF"/>
                </a:solidFill>
              </a:rPr>
              <a:t>Other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 err="1">
                <a:solidFill>
                  <a:srgbClr val="FFFFFF"/>
                </a:solidFill>
              </a:rPr>
              <a:t>hydrocarbon</a:t>
            </a:r>
            <a:r>
              <a:rPr lang="fr-FR" sz="2200" dirty="0">
                <a:solidFill>
                  <a:srgbClr val="FFFFFF"/>
                </a:solidFill>
              </a:rPr>
              <a:t> signatures	          </a:t>
            </a:r>
            <a:r>
              <a:rPr lang="fr-FR" sz="2200" dirty="0" err="1">
                <a:solidFill>
                  <a:srgbClr val="FFFF99"/>
                </a:solidFill>
              </a:rPr>
              <a:t>abundance</a:t>
            </a:r>
            <a:r>
              <a:rPr lang="fr-FR" sz="2200" dirty="0">
                <a:solidFill>
                  <a:srgbClr val="FFFF99"/>
                </a:solidFill>
              </a:rPr>
              <a:t> profiles </a:t>
            </a:r>
            <a:r>
              <a:rPr lang="fr-FR" sz="2200" dirty="0">
                <a:solidFill>
                  <a:srgbClr val="FFFFFF"/>
                </a:solidFill>
              </a:rPr>
              <a:t>(5 – 0.01 mbar).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1728788" y="2705100"/>
            <a:ext cx="7199312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 algn="ctr"/>
            <a:r>
              <a:rPr lang="fr-FR" sz="2200">
                <a:solidFill>
                  <a:srgbClr val="FFFFFF"/>
                </a:solidFill>
              </a:rPr>
              <a:t>Temperature and abundance maps with unprecedented vertical coverage, at different seasons.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1728788" y="2663825"/>
            <a:ext cx="7272337" cy="755650"/>
          </a:xfrm>
          <a:prstGeom prst="rect">
            <a:avLst/>
          </a:prstGeom>
          <a:noFill/>
          <a:ln w="18000" cap="flat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4572000" y="2268000"/>
            <a:ext cx="539750" cy="1587"/>
          </a:xfrm>
          <a:prstGeom prst="line">
            <a:avLst/>
          </a:prstGeom>
          <a:noFill/>
          <a:ln w="9525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356546" y="1872000"/>
            <a:ext cx="539750" cy="1588"/>
          </a:xfrm>
          <a:prstGeom prst="line">
            <a:avLst/>
          </a:prstGeom>
          <a:noFill/>
          <a:ln w="9525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EAB6646-F6FE-4643-AC52-5CD8965AA3F9}" type="slidenum">
              <a:rPr lang="fr-FR"/>
              <a:pPr/>
              <a:t>5</a:t>
            </a:fld>
            <a:endParaRPr lang="fr-FR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t="5011" r="1924" b="591"/>
          <a:stretch>
            <a:fillRect/>
          </a:stretch>
        </p:blipFill>
        <p:spPr bwMode="auto">
          <a:xfrm>
            <a:off x="647700" y="1189038"/>
            <a:ext cx="882015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842" t="5011" r="1924" b="5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00225" y="1512888"/>
            <a:ext cx="989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i="1">
                <a:solidFill>
                  <a:srgbClr val="333333"/>
                </a:solidFill>
              </a:rPr>
              <a:t>Winter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942263" y="1470025"/>
            <a:ext cx="123348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i="1">
                <a:solidFill>
                  <a:srgbClr val="333333"/>
                </a:solidFill>
              </a:rPr>
              <a:t>Summer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54188" y="4997450"/>
            <a:ext cx="123348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i="1">
                <a:solidFill>
                  <a:srgbClr val="333333"/>
                </a:solidFill>
              </a:rPr>
              <a:t>Summer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159750" y="5033963"/>
            <a:ext cx="989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i="1">
                <a:solidFill>
                  <a:srgbClr val="333333"/>
                </a:solidFill>
              </a:rPr>
              <a:t>Winter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500563" y="5068888"/>
            <a:ext cx="1143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4558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i="1">
                <a:solidFill>
                  <a:srgbClr val="333333"/>
                </a:solidFill>
              </a:rPr>
              <a:t>Automn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96838"/>
            <a:ext cx="9251950" cy="1019175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Limb data coverage over the Cassini mission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2700"/>
            <a:ext cx="9070975" cy="1262063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DDDDDD"/>
                </a:solidFill>
              </a:rPr>
              <a:t>Temperature map from 2005/2006 limb data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584325"/>
            <a:ext cx="7199312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23963" y="6804025"/>
            <a:ext cx="8640762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336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400">
                <a:solidFill>
                  <a:srgbClr val="FFFFFF"/>
                </a:solidFill>
              </a:rPr>
              <a:t>			Discovery of an equatorial oscillation 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411413" y="6767513"/>
            <a:ext cx="5508625" cy="539750"/>
          </a:xfrm>
          <a:prstGeom prst="roundRect">
            <a:avLst>
              <a:gd name="adj" fmla="val 292"/>
            </a:avLst>
          </a:prstGeom>
          <a:noFill/>
          <a:ln w="18000" cap="flat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728788" y="1260475"/>
            <a:ext cx="7199312" cy="360363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002" rIns="90000" bIns="45000" anchor="ctr" anchorCtr="1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fr-FR">
                <a:solidFill>
                  <a:srgbClr val="000000"/>
                </a:solidFill>
              </a:rPr>
              <a:t>Température en 2005/2006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0014"/>
          <a:stretch>
            <a:fillRect/>
          </a:stretch>
        </p:blipFill>
        <p:spPr bwMode="auto">
          <a:xfrm>
            <a:off x="385763" y="1541463"/>
            <a:ext cx="93599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10014" b="100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214313"/>
            <a:ext cx="9070975" cy="1023937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E6E6FF"/>
                </a:solidFill>
              </a:rPr>
              <a:t>Evolution of Saturn's oscillation from CIRS limb spectra: 2005, 2010, 2015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57200" y="6400800"/>
            <a:ext cx="9236075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3000"/>
              </a:lnSpc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en-AU" sz="2200" dirty="0">
                <a:solidFill>
                  <a:srgbClr val="FFFFFF"/>
                </a:solidFill>
                <a:cs typeface="Droid Sans Fallback" charset="0"/>
              </a:rPr>
              <a:t>Extreme temperature changes of up to 25K </a:t>
            </a:r>
          </a:p>
          <a:p>
            <a:pPr>
              <a:lnSpc>
                <a:spcPct val="123000"/>
              </a:lnSpc>
              <a:buClr>
                <a:srgbClr val="FFFFFF"/>
              </a:buClr>
              <a:buSzPct val="45000"/>
              <a:buFont typeface="Wingdings" charset="0"/>
              <a:buChar char=""/>
            </a:pPr>
            <a:r>
              <a:rPr lang="en-AU" sz="2200" dirty="0">
                <a:solidFill>
                  <a:srgbClr val="FFFFFF"/>
                </a:solidFill>
                <a:cs typeface="Droid Sans Fallback" charset="0"/>
              </a:rPr>
              <a:t>Downward propagation of the warm and cold anomalies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274638" y="5116513"/>
            <a:ext cx="960437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 marL="10795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15367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19939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24511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29083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43000"/>
              </a:lnSpc>
              <a:buClr>
                <a:schemeClr val="bg1"/>
              </a:buClr>
              <a:buSzPct val="50000"/>
              <a:buFont typeface="Wingdings" charset="0"/>
              <a:buChar char=""/>
            </a:pP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Thermal 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wind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equation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: relates 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dT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/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d</a:t>
            </a:r>
            <a:r>
              <a:rPr lang="fr-FR" sz="2200" dirty="0" err="1">
                <a:solidFill>
                  <a:srgbClr val="FFFFFF"/>
                </a:solidFill>
                <a:cs typeface="Arial" charset="0"/>
              </a:rPr>
              <a:t>θ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 to du/dz</a:t>
            </a:r>
            <a:r>
              <a:rPr lang="fr-FR" sz="2200" i="1" dirty="0">
                <a:solidFill>
                  <a:srgbClr val="FFFFFF"/>
                </a:solidFill>
                <a:cs typeface="Droid Sans Fallback" charset="0"/>
              </a:rPr>
              <a:t>. </a:t>
            </a:r>
          </a:p>
          <a:p>
            <a:pPr>
              <a:lnSpc>
                <a:spcPct val="143000"/>
              </a:lnSpc>
              <a:buClr>
                <a:schemeClr val="bg1"/>
              </a:buClr>
              <a:buSzPct val="50000"/>
              <a:buFont typeface="Wingdings" charset="0"/>
              <a:buChar char=""/>
            </a:pP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Strong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</a:t>
            </a:r>
            <a:r>
              <a:rPr lang="fr-FR" sz="2200" dirty="0" err="1">
                <a:solidFill>
                  <a:srgbClr val="96E6FF"/>
                </a:solidFill>
                <a:cs typeface="Droid Sans Fallback" charset="0"/>
              </a:rPr>
              <a:t>shear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of the zonal 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wind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, 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from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50 to 80 m/s/H.</a:t>
            </a:r>
          </a:p>
          <a:p>
            <a:pPr>
              <a:lnSpc>
                <a:spcPct val="143000"/>
              </a:lnSpc>
              <a:buClr>
                <a:schemeClr val="bg1"/>
              </a:buClr>
              <a:buSzPct val="50000"/>
              <a:buFont typeface="Wingdings" charset="0"/>
              <a:buChar char=""/>
            </a:pPr>
            <a:r>
              <a:rPr lang="fr-FR" sz="2200" b="1" i="1" dirty="0">
                <a:solidFill>
                  <a:srgbClr val="00CCCC"/>
                </a:solidFill>
                <a:cs typeface="Droid Sans Fallback" charset="0"/>
              </a:rPr>
              <a:t>Relative</a:t>
            </a:r>
            <a:r>
              <a:rPr lang="fr-FR" sz="2200" i="1" dirty="0">
                <a:solidFill>
                  <a:srgbClr val="00CCCC"/>
                </a:solidFill>
                <a:cs typeface="Droid Sans Fallback" charset="0"/>
              </a:rPr>
              <a:t>, not </a:t>
            </a:r>
            <a:r>
              <a:rPr lang="fr-FR" sz="2200" i="1" dirty="0" err="1">
                <a:solidFill>
                  <a:srgbClr val="00CCCC"/>
                </a:solidFill>
                <a:cs typeface="Droid Sans Fallback" charset="0"/>
              </a:rPr>
              <a:t>absolute</a:t>
            </a:r>
            <a:r>
              <a:rPr lang="fr-FR" sz="2200" i="1" dirty="0">
                <a:solidFill>
                  <a:srgbClr val="00CCCC"/>
                </a:solidFill>
                <a:cs typeface="Droid Sans Fallback" charset="0"/>
              </a:rPr>
              <a:t> values</a:t>
            </a:r>
            <a:r>
              <a:rPr lang="fr-FR" sz="2200" i="1" dirty="0">
                <a:solidFill>
                  <a:srgbClr val="FFFFFF"/>
                </a:solidFill>
                <a:cs typeface="Droid Sans Fallback" charset="0"/>
              </a:rPr>
              <a:t> (</a:t>
            </a:r>
            <a:r>
              <a:rPr lang="fr-FR" sz="2200" i="1" dirty="0" err="1">
                <a:solidFill>
                  <a:srgbClr val="FFFFFF"/>
                </a:solidFill>
                <a:cs typeface="Droid Sans Fallback" charset="0"/>
              </a:rPr>
              <a:t>depend</a:t>
            </a:r>
            <a:r>
              <a:rPr lang="fr-FR" sz="2200" i="1" dirty="0">
                <a:solidFill>
                  <a:srgbClr val="FFFFFF"/>
                </a:solidFill>
                <a:cs typeface="Droid Sans Fallback" charset="0"/>
              </a:rPr>
              <a:t> on </a:t>
            </a:r>
            <a:r>
              <a:rPr lang="fr-FR" sz="2200" i="1" dirty="0" err="1">
                <a:solidFill>
                  <a:srgbClr val="FFFFFF"/>
                </a:solidFill>
                <a:cs typeface="Droid Sans Fallback" charset="0"/>
              </a:rPr>
              <a:t>boundary</a:t>
            </a:r>
            <a:r>
              <a:rPr lang="fr-FR" sz="2200" i="1" dirty="0">
                <a:solidFill>
                  <a:srgbClr val="FFFFFF"/>
                </a:solidFill>
                <a:cs typeface="Droid Sans Fallback" charset="0"/>
              </a:rPr>
              <a:t> condition, </a:t>
            </a:r>
            <a:r>
              <a:rPr lang="fr-FR" sz="2200" i="1" dirty="0" err="1">
                <a:solidFill>
                  <a:srgbClr val="FFFFFF"/>
                </a:solidFill>
                <a:cs typeface="Droid Sans Fallback" charset="0"/>
              </a:rPr>
              <a:t>here</a:t>
            </a:r>
            <a:r>
              <a:rPr lang="fr-FR" sz="2200" i="1" dirty="0">
                <a:solidFill>
                  <a:srgbClr val="FFFFFF"/>
                </a:solidFill>
                <a:cs typeface="Droid Sans Fallback" charset="0"/>
              </a:rPr>
              <a:t> 0m/s).</a:t>
            </a:r>
          </a:p>
          <a:p>
            <a:pPr>
              <a:lnSpc>
                <a:spcPct val="143000"/>
              </a:lnSpc>
              <a:buClr>
                <a:schemeClr val="bg1"/>
              </a:buClr>
              <a:buSzPct val="50000"/>
              <a:buFont typeface="Wingdings" charset="0"/>
              <a:buChar char=""/>
            </a:pP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Downward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propagation of the 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westward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and </a:t>
            </a:r>
            <a:r>
              <a:rPr lang="fr-FR" sz="2200" dirty="0" err="1">
                <a:solidFill>
                  <a:srgbClr val="FFFFFF"/>
                </a:solidFill>
                <a:cs typeface="Droid Sans Fallback" charset="0"/>
              </a:rPr>
              <a:t>eastward</a:t>
            </a: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jets</a:t>
            </a:r>
          </a:p>
          <a:p>
            <a:pPr>
              <a:buClr>
                <a:srgbClr val="C0C0C0"/>
              </a:buClr>
              <a:buSzPct val="45000"/>
              <a:buFont typeface="Wingdings" charset="0"/>
              <a:buNone/>
            </a:pPr>
            <a:r>
              <a:rPr lang="fr-FR" sz="2200" dirty="0">
                <a:solidFill>
                  <a:srgbClr val="FFFFFF"/>
                </a:solidFill>
                <a:cs typeface="Droid Sans Fallback" charset="0"/>
              </a:rPr>
              <a:t>  </a:t>
            </a:r>
          </a:p>
        </p:txBody>
      </p:sp>
      <p:sp>
        <p:nvSpPr>
          <p:cNvPr id="11283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14288"/>
            <a:ext cx="9070975" cy="992187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3600">
                <a:solidFill>
                  <a:srgbClr val="E6E6FF"/>
                </a:solidFill>
              </a:rPr>
              <a:t>Thermal wind and temporal change</a:t>
            </a:r>
          </a:p>
        </p:txBody>
      </p:sp>
      <p:pic>
        <p:nvPicPr>
          <p:cNvPr id="2" name="Image 1" descr="id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t="6861" b="48181"/>
          <a:stretch/>
        </p:blipFill>
        <p:spPr>
          <a:xfrm>
            <a:off x="2304008" y="1029297"/>
            <a:ext cx="5698976" cy="39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3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900113" y="-42863"/>
            <a:ext cx="8280400" cy="1536701"/>
          </a:xfrm>
          <a:ln/>
        </p:spPr>
        <p:txBody>
          <a:bodyPr tIns="32004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fr-FR" sz="3600">
                <a:solidFill>
                  <a:srgbClr val="DDDDDD"/>
                </a:solidFill>
              </a:rPr>
              <a:t>Analoguous phenomenon in Earth and Jupiter's stratospheres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75816" y="2339677"/>
            <a:ext cx="4203005" cy="38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 marL="4318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0000"/>
              </a:lnSpc>
              <a:buClr>
                <a:srgbClr val="FFFFFF"/>
              </a:buClr>
              <a:buSzPct val="50000"/>
              <a:buFont typeface="Wingdings" charset="0"/>
              <a:buChar char=""/>
            </a:pP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dirty="0" err="1">
                <a:solidFill>
                  <a:srgbClr val="FFFFFF"/>
                </a:solidFill>
              </a:rPr>
              <a:t>Downward</a:t>
            </a:r>
            <a:r>
              <a:rPr lang="fr-FR" sz="2000" dirty="0">
                <a:solidFill>
                  <a:srgbClr val="FFFFFF"/>
                </a:solidFill>
              </a:rPr>
              <a:t> propagations of </a:t>
            </a:r>
            <a:r>
              <a:rPr lang="fr-FR" sz="2000" dirty="0" err="1">
                <a:solidFill>
                  <a:srgbClr val="FFFFFF"/>
                </a:solidFill>
              </a:rPr>
              <a:t>easterlies</a:t>
            </a:r>
            <a:r>
              <a:rPr lang="fr-FR" sz="2000" dirty="0">
                <a:solidFill>
                  <a:srgbClr val="FFFFFF"/>
                </a:solidFill>
              </a:rPr>
              <a:t> and </a:t>
            </a:r>
            <a:r>
              <a:rPr lang="fr-FR" sz="2000" dirty="0" err="1">
                <a:solidFill>
                  <a:srgbClr val="FFFFFF"/>
                </a:solidFill>
              </a:rPr>
              <a:t>westerlies</a:t>
            </a:r>
            <a:endParaRPr lang="fr-FR" sz="20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buClr>
                <a:srgbClr val="FFFFFF"/>
              </a:buClr>
              <a:buSzPct val="50000"/>
              <a:buFont typeface="Wingdings" charset="0"/>
              <a:buChar char=""/>
            </a:pPr>
            <a:r>
              <a:rPr lang="fr-FR" sz="2000" dirty="0">
                <a:solidFill>
                  <a:srgbClr val="FFFFFF"/>
                </a:solidFill>
              </a:rPr>
              <a:t> Quasi-</a:t>
            </a:r>
            <a:r>
              <a:rPr lang="fr-FR" sz="2000" dirty="0" err="1">
                <a:solidFill>
                  <a:srgbClr val="FFFFFF"/>
                </a:solidFill>
              </a:rPr>
              <a:t>periodic</a:t>
            </a:r>
            <a:r>
              <a:rPr lang="fr-FR" sz="2000" dirty="0">
                <a:solidFill>
                  <a:srgbClr val="FFFFFF"/>
                </a:solidFill>
              </a:rPr>
              <a:t>, 26 </a:t>
            </a:r>
            <a:r>
              <a:rPr lang="fr-FR" sz="2000" dirty="0" err="1">
                <a:solidFill>
                  <a:srgbClr val="FFFFFF"/>
                </a:solidFill>
              </a:rPr>
              <a:t>months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dirty="0" err="1">
                <a:solidFill>
                  <a:srgbClr val="FFFFFF"/>
                </a:solidFill>
              </a:rPr>
              <a:t>mean</a:t>
            </a:r>
            <a:endParaRPr lang="fr-FR" sz="20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buClr>
                <a:srgbClr val="FFFFFF"/>
              </a:buClr>
              <a:buSzPct val="50000"/>
              <a:buFont typeface="Wingdings" charset="0"/>
              <a:buChar char=""/>
            </a:pPr>
            <a:r>
              <a:rPr lang="fr-FR" sz="2000" b="1" dirty="0">
                <a:solidFill>
                  <a:srgbClr val="99CCFF"/>
                </a:solidFill>
              </a:rPr>
              <a:t> </a:t>
            </a:r>
            <a:r>
              <a:rPr lang="fr-FR" sz="2000" b="1" dirty="0" err="1">
                <a:solidFill>
                  <a:srgbClr val="99CCFF"/>
                </a:solidFill>
              </a:rPr>
              <a:t>Mechanism</a:t>
            </a:r>
            <a:r>
              <a:rPr lang="fr-FR" sz="2000" dirty="0">
                <a:solidFill>
                  <a:srgbClr val="FFFFFF"/>
                </a:solidFill>
              </a:rPr>
              <a:t>: interactions </a:t>
            </a:r>
            <a:r>
              <a:rPr lang="fr-FR" sz="2000" dirty="0" err="1">
                <a:solidFill>
                  <a:srgbClr val="FFFFFF"/>
                </a:solidFill>
              </a:rPr>
              <a:t>between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b="1" dirty="0" err="1">
                <a:solidFill>
                  <a:srgbClr val="99CCFF"/>
                </a:solidFill>
              </a:rPr>
              <a:t>upward-propagating</a:t>
            </a:r>
            <a:r>
              <a:rPr lang="fr-FR" sz="2000" b="1" dirty="0">
                <a:solidFill>
                  <a:srgbClr val="99CCFF"/>
                </a:solidFill>
              </a:rPr>
              <a:t> </a:t>
            </a:r>
            <a:r>
              <a:rPr lang="fr-FR" sz="2000" b="1" dirty="0" err="1">
                <a:solidFill>
                  <a:srgbClr val="99CCFF"/>
                </a:solidFill>
              </a:rPr>
              <a:t>waves</a:t>
            </a:r>
            <a:r>
              <a:rPr lang="fr-FR" sz="2000" dirty="0">
                <a:solidFill>
                  <a:srgbClr val="FFFFFF"/>
                </a:solidFill>
              </a:rPr>
              <a:t> and </a:t>
            </a:r>
            <a:r>
              <a:rPr lang="fr-FR" sz="2000" dirty="0" err="1">
                <a:solidFill>
                  <a:srgbClr val="FFFFFF"/>
                </a:solidFill>
              </a:rPr>
              <a:t>mean</a:t>
            </a:r>
            <a:r>
              <a:rPr lang="fr-FR" sz="2000" dirty="0">
                <a:solidFill>
                  <a:srgbClr val="FFFFFF"/>
                </a:solidFill>
              </a:rPr>
              <a:t> zonal flow. </a:t>
            </a:r>
            <a:r>
              <a:rPr lang="fr-FR" sz="2000" dirty="0" err="1">
                <a:solidFill>
                  <a:srgbClr val="FFFFFF"/>
                </a:solidFill>
              </a:rPr>
              <a:t>Waves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dirty="0" err="1">
                <a:solidFill>
                  <a:srgbClr val="FFFFFF"/>
                </a:solidFill>
              </a:rPr>
              <a:t>deposit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dirty="0" err="1">
                <a:solidFill>
                  <a:srgbClr val="FFFFFF"/>
                </a:solidFill>
              </a:rPr>
              <a:t>energy</a:t>
            </a:r>
            <a:r>
              <a:rPr lang="fr-FR" sz="2000" dirty="0">
                <a:solidFill>
                  <a:srgbClr val="FFFFFF"/>
                </a:solidFill>
              </a:rPr>
              <a:t> and </a:t>
            </a:r>
            <a:r>
              <a:rPr lang="fr-FR" sz="2000" dirty="0" err="1">
                <a:solidFill>
                  <a:srgbClr val="FFFFFF"/>
                </a:solidFill>
              </a:rPr>
              <a:t>momentum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dirty="0" err="1">
                <a:solidFill>
                  <a:srgbClr val="FFFFFF"/>
                </a:solidFill>
              </a:rPr>
              <a:t>below</a:t>
            </a:r>
            <a:r>
              <a:rPr lang="fr-FR" sz="2000" dirty="0">
                <a:solidFill>
                  <a:srgbClr val="FFFFFF"/>
                </a:solidFill>
              </a:rPr>
              <a:t> the jet maximum ;</a:t>
            </a:r>
          </a:p>
          <a:p>
            <a:pPr lvl="1">
              <a:lnSpc>
                <a:spcPct val="120000"/>
              </a:lnSpc>
              <a:buClr>
                <a:srgbClr val="FFFFFF"/>
              </a:buClr>
              <a:buSzPct val="50000"/>
              <a:buFont typeface="Wingdings" charset="0"/>
              <a:buNone/>
            </a:pPr>
            <a:r>
              <a:rPr lang="fr-FR" sz="2000" dirty="0">
                <a:solidFill>
                  <a:srgbClr val="FFFFFF"/>
                </a:solidFill>
              </a:rPr>
              <a:t> the jets move </a:t>
            </a:r>
            <a:r>
              <a:rPr lang="fr-FR" sz="2000" dirty="0" err="1">
                <a:solidFill>
                  <a:srgbClr val="FFFFFF"/>
                </a:solidFill>
              </a:rPr>
              <a:t>downward</a:t>
            </a:r>
            <a:r>
              <a:rPr lang="fr-FR" sz="2000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20000"/>
              </a:lnSpc>
              <a:buClr>
                <a:srgbClr val="FFFFFF"/>
              </a:buClr>
              <a:buSzPct val="50000"/>
              <a:buFont typeface="Wingdings" charset="0"/>
              <a:buNone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242565" y="5578450"/>
            <a:ext cx="549275" cy="1587"/>
          </a:xfrm>
          <a:prstGeom prst="line">
            <a:avLst/>
          </a:prstGeom>
          <a:noFill/>
          <a:ln w="9525" cap="flat">
            <a:solidFill>
              <a:srgbClr val="E6E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47824" y="1547589"/>
            <a:ext cx="86868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b="1" dirty="0">
                <a:solidFill>
                  <a:srgbClr val="47B8B8"/>
                </a:solidFill>
              </a:rPr>
              <a:t>Quasi-Biennal Oscillation on </a:t>
            </a:r>
            <a:r>
              <a:rPr lang="fr-FR" sz="2200" b="1" dirty="0" err="1">
                <a:solidFill>
                  <a:srgbClr val="47B8B8"/>
                </a:solidFill>
              </a:rPr>
              <a:t>Earth</a:t>
            </a:r>
            <a:r>
              <a:rPr lang="fr-FR" sz="2200" b="1" dirty="0">
                <a:solidFill>
                  <a:srgbClr val="47B8B8"/>
                </a:solidFill>
              </a:rPr>
              <a:t>: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65125" y="6361113"/>
            <a:ext cx="86868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r>
              <a:rPr lang="fr-FR" sz="2200" b="1">
                <a:solidFill>
                  <a:srgbClr val="47B8B8"/>
                </a:solidFill>
              </a:rPr>
              <a:t>Quasi-Quadriennal oscillation in Jupiter</a:t>
            </a:r>
            <a:r>
              <a:rPr lang="fr-FR" sz="2200">
                <a:solidFill>
                  <a:srgbClr val="47B8B8"/>
                </a:solidFill>
              </a:rPr>
              <a:t> discovered in 1990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367905" y="6858000"/>
            <a:ext cx="7344816" cy="457200"/>
          </a:xfrm>
          <a:prstGeom prst="rect">
            <a:avLst/>
          </a:prstGeom>
          <a:solidFill>
            <a:srgbClr val="E6E6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2780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fr-FR" sz="2400" dirty="0"/>
              <a:t>Nice </a:t>
            </a:r>
            <a:r>
              <a:rPr lang="fr-FR" sz="2400" dirty="0" err="1"/>
              <a:t>example</a:t>
            </a:r>
            <a:r>
              <a:rPr lang="fr-FR" sz="2400" dirty="0"/>
              <a:t> of comparative </a:t>
            </a:r>
            <a:r>
              <a:rPr lang="fr-FR" sz="2400" dirty="0" err="1"/>
              <a:t>planetology</a:t>
            </a:r>
            <a:endParaRPr lang="fr-FR" sz="2400" dirty="0"/>
          </a:p>
        </p:txBody>
      </p:sp>
      <p:pic>
        <p:nvPicPr>
          <p:cNvPr id="2" name="QB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2280" y="2195661"/>
            <a:ext cx="5080000" cy="381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ＭＳ Ｐゴシック"/>
        <a:cs typeface="DejaVu LGC Sans"/>
      </a:majorFont>
      <a:minorFont>
        <a:latin typeface="Arial"/>
        <a:ea typeface="ＭＳ Ｐゴシック"/>
        <a:cs typeface="DejaVu LGC Sans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LGC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LGC San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LGC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LGC San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3473</TotalTime>
  <Words>819</Words>
  <Application>Microsoft Macintosh PowerPoint</Application>
  <PresentationFormat>Custom</PresentationFormat>
  <Paragraphs>186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DejaVu LGC Sans</vt:lpstr>
      <vt:lpstr>DejaVu Sans</vt:lpstr>
      <vt:lpstr>Droid Sans Fallback</vt:lpstr>
      <vt:lpstr>Times New Roman</vt:lpstr>
      <vt:lpstr>Wingdings</vt:lpstr>
      <vt:lpstr>Thème Office</vt:lpstr>
      <vt:lpstr>Thème Office</vt:lpstr>
      <vt:lpstr>Saturn's stratospheric dynamics and chemistry revealed by CIRS limb observations</vt:lpstr>
      <vt:lpstr>Saturn’s atmospheric structure</vt:lpstr>
      <vt:lpstr>CIRS instrument</vt:lpstr>
      <vt:lpstr>Example of spectra and analysis</vt:lpstr>
      <vt:lpstr>Limb data coverage over the Cassini mission</vt:lpstr>
      <vt:lpstr>Temperature map from 2005/2006 limb data</vt:lpstr>
      <vt:lpstr>Evolution of Saturn's oscillation from CIRS limb spectra: 2005, 2010, 2015</vt:lpstr>
      <vt:lpstr>Thermal wind and temporal change</vt:lpstr>
      <vt:lpstr>Analoguous phenomenon in Earth and Jupiter's stratospheres</vt:lpstr>
      <vt:lpstr>A Rossby wave ?</vt:lpstr>
      <vt:lpstr>Thermal structure in 2005</vt:lpstr>
      <vt:lpstr>Thermal structure in 2005</vt:lpstr>
      <vt:lpstr>Acetylene (C2H2) distribution in 2005</vt:lpstr>
      <vt:lpstr>Acetylene (C2H2) distribution in 2005</vt:lpstr>
      <vt:lpstr>Seasonal variations : 2005 → 2015</vt:lpstr>
      <vt:lpstr>Seasonal variations : 2005 → 2015</vt:lpstr>
      <vt:lpstr>Seasonal variations : 2005 → 2015</vt:lpstr>
      <vt:lpstr>Seasonal variations : 2005 → 2017</vt:lpstr>
      <vt:lpstr>Polar regions : hints for a much more complex chemistry</vt:lpstr>
      <vt:lpstr>Aerosol opacities</vt:lpstr>
      <vt:lpstr>Radiative impact of polar aerosols</vt:lpstr>
      <vt:lpstr>Summary</vt:lpstr>
      <vt:lpstr>References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Saturn's stratospheric dynamics and chemistry revealed by CIRS limb observations</dc:title>
  <dc:subject/>
  <dc:creator>GUERLET </dc:creator>
  <cp:keywords/>
  <dc:description/>
  <cp:lastModifiedBy>Microsoft Office User</cp:lastModifiedBy>
  <cp:revision>113</cp:revision>
  <cp:lastPrinted>1601-01-01T00:00:00Z</cp:lastPrinted>
  <dcterms:created xsi:type="dcterms:W3CDTF">2013-04-15T13:27:56Z</dcterms:created>
  <dcterms:modified xsi:type="dcterms:W3CDTF">2018-08-14T14:35:22Z</dcterms:modified>
</cp:coreProperties>
</file>