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</p:sldMasterIdLst>
  <p:notesMasterIdLst>
    <p:notesMasterId r:id="rId32"/>
  </p:notesMasterIdLst>
  <p:sldIdLst>
    <p:sldId id="283" r:id="rId2"/>
    <p:sldId id="257" r:id="rId3"/>
    <p:sldId id="305" r:id="rId4"/>
    <p:sldId id="306" r:id="rId5"/>
    <p:sldId id="307" r:id="rId6"/>
    <p:sldId id="261" r:id="rId7"/>
    <p:sldId id="263" r:id="rId8"/>
    <p:sldId id="264" r:id="rId9"/>
    <p:sldId id="284" r:id="rId10"/>
    <p:sldId id="265" r:id="rId11"/>
    <p:sldId id="268" r:id="rId12"/>
    <p:sldId id="269" r:id="rId13"/>
    <p:sldId id="310" r:id="rId14"/>
    <p:sldId id="285" r:id="rId15"/>
    <p:sldId id="287" r:id="rId16"/>
    <p:sldId id="271" r:id="rId17"/>
    <p:sldId id="272" r:id="rId18"/>
    <p:sldId id="273" r:id="rId19"/>
    <p:sldId id="282" r:id="rId20"/>
    <p:sldId id="296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8" r:id="rId29"/>
    <p:sldId id="309" r:id="rId30"/>
    <p:sldId id="31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1"/>
    <p:restoredTop sz="94659"/>
  </p:normalViewPr>
  <p:slideViewPr>
    <p:cSldViewPr snapToGrid="0" snapToObjects="1">
      <p:cViewPr>
        <p:scale>
          <a:sx n="100" d="100"/>
          <a:sy n="100" d="100"/>
        </p:scale>
        <p:origin x="30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47C56-02DE-9744-84CE-46AE2C53E482}" type="datetimeFigureOut">
              <a:rPr lang="en-US" smtClean="0"/>
              <a:t>8/17/18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93CD6-5108-154D-A70F-A4ABD3DF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2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7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7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9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69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71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72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17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27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0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2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27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9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74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81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46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028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0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1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99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6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81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40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37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93CD6-5108-154D-A70F-A4ABD3DF3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1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3243E5B-6FFD-7C4B-8839-25E51EFDA009}" type="datetime1">
              <a:rPr lang="en-GB" smtClean="0"/>
              <a:t>17/08/2018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Arrate Antuñano - aam58@leicester.a.uk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B222-46DE-1D42-9889-2EB2ED06E0A3}" type="datetime1">
              <a:rPr lang="en-GB" smtClean="0"/>
              <a:t>17/08/2018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Arrate Antuñano - aam58@leicester.a.uk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6EA5-528D-704F-8B3F-76CE8702C7C7}" type="datetime1">
              <a:rPr lang="en-GB" smtClean="0"/>
              <a:t>17/08/2018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Arrate Antuñano - aam58@leicester.a.uk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5CEE-1D0C-964F-9972-02C49B1435EB}" type="datetime1">
              <a:rPr lang="en-GB" smtClean="0"/>
              <a:t>17/08/2018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Arrate Antuñano - aam58@leicester.a.uk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164-AE89-734C-B3EB-B273FA20550B}" type="datetime1">
              <a:rPr lang="en-GB" smtClean="0"/>
              <a:t>17/08/2018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Arrate Antuñano - aam58@leicester.a.uk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C79E-F84C-304D-A19C-1BD17D14F4BE}" type="datetime1">
              <a:rPr lang="en-GB" smtClean="0"/>
              <a:t>17/08/2018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Arrate Antuñano - aam58@leicester.a.uk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2F8A-496F-EF48-BE3F-3B9676035E3D}" type="datetime1">
              <a:rPr lang="en-GB" smtClean="0"/>
              <a:t>17/08/2018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Arrate Antuñano - aam58@leicester.a.uk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14DB-81F8-0C46-98BE-F40865E99236}" type="datetime1">
              <a:rPr lang="en-GB" smtClean="0"/>
              <a:t>17/08/2018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Arrate Antuñano - aam58@leicester.a.uk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7B83-9004-684B-9D88-62BDBD9BA9BB}" type="datetime1">
              <a:rPr lang="en-GB" smtClean="0"/>
              <a:t>17/08/2018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Arrate Antuñano - aam58@leicester.a.uk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3E45-9B56-F946-B36C-0924E2265AC2}" type="datetime1">
              <a:rPr lang="en-GB" smtClean="0"/>
              <a:t>17/08/2018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Arrate Antuñano - aam58@leicester.a.uk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7E35-C5DE-6647-93C0-A04E3FBE9A13}" type="datetime1">
              <a:rPr lang="en-GB" smtClean="0"/>
              <a:t>17/08/2018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Arrate Antuñano - aam58@leicester.a.uk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74B8-119B-E74B-9648-6C8E7C1A67A2}" type="datetime1">
              <a:rPr lang="en-GB" smtClean="0"/>
              <a:t>17/08/2018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Arrate Antuñano - aam58@leicester.a.uk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0784-D659-A845-88B9-A51D28BC5CF2}" type="datetime1">
              <a:rPr lang="en-GB" smtClean="0"/>
              <a:t>17/08/2018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Arrate Antuñano - aam58@leicester.a.uk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129B-E589-C14C-BE4C-1910133CCA23}" type="datetime1">
              <a:rPr lang="en-GB" smtClean="0"/>
              <a:t>17/08/2018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Arrate Antuñano - aam58@leicester.a.uk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1AA-86C0-C24D-99FB-7161F663ABB6}" type="datetime1">
              <a:rPr lang="en-GB" smtClean="0"/>
              <a:t>17/08/2018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Arrate Antuñano - aam58@leicester.a.uk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458C-9015-194C-8D43-852FB17D3771}" type="datetime1">
              <a:rPr lang="en-GB" smtClean="0"/>
              <a:t>17/08/2018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Arrate Antuñano - aam58@leicester.a.uk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38B7-BDBA-BE43-90F1-A237E5AAD86E}" type="datetime1">
              <a:rPr lang="en-GB" smtClean="0"/>
              <a:t>17/08/2018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Arrate Antuñano - aam58@leicester.a.uk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354CB0AB-D271-A04B-B58F-E6400FA44C09}" type="datetime1">
              <a:rPr lang="en-GB" smtClean="0"/>
              <a:t>17/08/2018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Arrate Antuñano - aam58@leicester.a.uk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38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6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13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160.pn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17.jpe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18.jpe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19.jpe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0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34" y="1471831"/>
            <a:ext cx="5884528" cy="4413396"/>
          </a:xfrm>
          <a:prstGeom prst="rect">
            <a:avLst/>
          </a:prstGeom>
          <a:blipFill dpi="0" rotWithShape="1">
            <a:blip r:embed="rId3">
              <a:alphaModFix/>
            </a:blip>
            <a:srcRect/>
            <a:tile tx="0" ty="0" sx="100000" sy="100000" flip="none" algn="tl"/>
          </a:blipFill>
          <a:effectLst>
            <a:outerShdw blurRad="152400" dist="50800" dir="5400000" algn="ctr" rotWithShape="0">
              <a:srgbClr val="000000"/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73100" y="1206500"/>
            <a:ext cx="7785100" cy="255498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POTENTIAL VORTICITY OF SATURN’S POLAR REGIONS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099" y="4954736"/>
            <a:ext cx="778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/>
              <a:t>Arrate Antuñano</a:t>
            </a:r>
            <a:r>
              <a:rPr lang="es-ES" b="1" u="sng" baseline="30000" dirty="0" smtClean="0"/>
              <a:t>1</a:t>
            </a:r>
            <a:r>
              <a:rPr lang="es-ES" b="1" dirty="0"/>
              <a:t>, T. del Río-Gaztelurrutia</a:t>
            </a:r>
            <a:r>
              <a:rPr lang="es-ES" b="1" baseline="30000" dirty="0"/>
              <a:t>2</a:t>
            </a:r>
            <a:r>
              <a:rPr lang="es-ES" b="1" dirty="0"/>
              <a:t>, A. Sánchez-Lavega</a:t>
            </a:r>
            <a:r>
              <a:rPr lang="es-ES" b="1" baseline="30000" dirty="0"/>
              <a:t>2</a:t>
            </a:r>
            <a:r>
              <a:rPr lang="es-ES" b="1" dirty="0"/>
              <a:t>, P.L. Read</a:t>
            </a:r>
            <a:r>
              <a:rPr lang="es-ES" b="1" baseline="30000" dirty="0"/>
              <a:t>3</a:t>
            </a:r>
            <a:r>
              <a:rPr lang="es-ES" b="1" dirty="0"/>
              <a:t>, and L.N. Fletcher</a:t>
            </a:r>
            <a:r>
              <a:rPr lang="es-ES" b="1" baseline="30000" dirty="0"/>
              <a:t>1</a:t>
            </a:r>
            <a:r>
              <a:rPr lang="en-GB" b="1" dirty="0"/>
              <a:t> </a:t>
            </a:r>
            <a:endParaRPr lang="en-GB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3099" y="5601067"/>
            <a:ext cx="7785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aseline="30000" dirty="0"/>
              <a:t>1 </a:t>
            </a:r>
            <a:r>
              <a:rPr lang="en-US" sz="1000" dirty="0"/>
              <a:t>Department of Physics &amp; Astronomy, University of Leicester, University Road, Leicester LE1 7RH, UK. </a:t>
            </a:r>
            <a:endParaRPr lang="en-US" sz="1000" dirty="0" smtClean="0"/>
          </a:p>
          <a:p>
            <a:pPr algn="ctr"/>
            <a:r>
              <a:rPr lang="es-ES" sz="1000" dirty="0"/>
              <a:t>	  </a:t>
            </a:r>
            <a:br>
              <a:rPr lang="es-ES" sz="1000" dirty="0"/>
            </a:br>
            <a:r>
              <a:rPr lang="es-ES" sz="1000" baseline="30000" dirty="0"/>
              <a:t>2</a:t>
            </a:r>
            <a:r>
              <a:rPr lang="es-ES" sz="1000" dirty="0"/>
              <a:t> Departamento de Física Aplicada I, Escuela de Ingeniería de Bilbao, Universidad del País Vasco, Bilbao, </a:t>
            </a:r>
            <a:r>
              <a:rPr lang="es-ES" sz="1000" dirty="0" err="1"/>
              <a:t>Spain</a:t>
            </a:r>
            <a:r>
              <a:rPr lang="es-ES" sz="1000" dirty="0"/>
              <a:t>. </a:t>
            </a:r>
            <a:endParaRPr lang="es-ES" sz="1000" dirty="0" smtClean="0"/>
          </a:p>
          <a:p>
            <a:pPr algn="ctr"/>
            <a:endParaRPr lang="en-GB" sz="1000" dirty="0" smtClean="0"/>
          </a:p>
          <a:p>
            <a:pPr algn="ctr"/>
            <a:r>
              <a:rPr lang="es-ES" sz="1000" baseline="30000" dirty="0" smtClean="0"/>
              <a:t>3</a:t>
            </a:r>
            <a:r>
              <a:rPr lang="es-ES" sz="1000" dirty="0" smtClean="0"/>
              <a:t> </a:t>
            </a:r>
            <a:r>
              <a:rPr lang="es-ES" sz="1000" dirty="0" err="1"/>
              <a:t>Clarendon</a:t>
            </a:r>
            <a:r>
              <a:rPr lang="es-ES" sz="1000" dirty="0"/>
              <a:t> </a:t>
            </a:r>
            <a:r>
              <a:rPr lang="es-ES" sz="1000" dirty="0" err="1"/>
              <a:t>Laboratory</a:t>
            </a:r>
            <a:r>
              <a:rPr lang="es-ES" sz="1000" dirty="0"/>
              <a:t>, </a:t>
            </a:r>
            <a:r>
              <a:rPr lang="es-ES" sz="1000" dirty="0" err="1"/>
              <a:t>University</a:t>
            </a:r>
            <a:r>
              <a:rPr lang="es-ES" sz="1000" dirty="0"/>
              <a:t> of Oxford, </a:t>
            </a:r>
            <a:r>
              <a:rPr lang="es-ES" sz="1000" dirty="0" err="1"/>
              <a:t>Parks</a:t>
            </a:r>
            <a:r>
              <a:rPr lang="es-ES" sz="1000" dirty="0"/>
              <a:t> Road, Oxford, OX1 3PU, UK. 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70" y="164911"/>
            <a:ext cx="2485074" cy="660589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Introduction     </a:t>
            </a:r>
            <a:r>
              <a:rPr lang="en-US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Goal &amp; Dataset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Potential Vorticity     Results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535" y="1155700"/>
            <a:ext cx="609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s-ES" b="1" dirty="0" err="1">
                <a:sym typeface="Wingdings" pitchFamily="2" charset="2"/>
              </a:rPr>
              <a:t>Seasonal</a:t>
            </a:r>
            <a:r>
              <a:rPr lang="es-ES" b="1" dirty="0">
                <a:sym typeface="Wingdings" pitchFamily="2" charset="2"/>
              </a:rPr>
              <a:t> </a:t>
            </a:r>
            <a:r>
              <a:rPr lang="es-ES" b="1" dirty="0" err="1">
                <a:sym typeface="Wingdings" pitchFamily="2" charset="2"/>
              </a:rPr>
              <a:t>variations</a:t>
            </a:r>
            <a:r>
              <a:rPr lang="es-ES" b="1" dirty="0">
                <a:sym typeface="Wingdings" pitchFamily="2" charset="2"/>
              </a:rPr>
              <a:t> </a:t>
            </a:r>
            <a:r>
              <a:rPr lang="es-ES" b="1" dirty="0" err="1">
                <a:sym typeface="Wingdings" pitchFamily="2" charset="2"/>
              </a:rPr>
              <a:t>on</a:t>
            </a:r>
            <a:r>
              <a:rPr lang="es-ES" b="1" dirty="0">
                <a:sym typeface="Wingdings" pitchFamily="2" charset="2"/>
              </a:rPr>
              <a:t> </a:t>
            </a:r>
            <a:r>
              <a:rPr lang="es-ES" b="1" dirty="0" err="1">
                <a:sym typeface="Wingdings" pitchFamily="2" charset="2"/>
              </a:rPr>
              <a:t>the</a:t>
            </a:r>
            <a:r>
              <a:rPr lang="es-ES" b="1" dirty="0">
                <a:sym typeface="Wingdings" pitchFamily="2" charset="2"/>
              </a:rPr>
              <a:t> </a:t>
            </a:r>
            <a:r>
              <a:rPr lang="es-ES" b="1" dirty="0" err="1">
                <a:sym typeface="Wingdings" pitchFamily="2" charset="2"/>
              </a:rPr>
              <a:t>temperature</a:t>
            </a:r>
            <a:r>
              <a:rPr lang="es-ES" b="1" dirty="0">
                <a:sym typeface="Wingdings" pitchFamily="2" charset="2"/>
              </a:rPr>
              <a:t> </a:t>
            </a:r>
            <a:r>
              <a:rPr lang="es-ES" b="1" dirty="0" err="1">
                <a:sym typeface="Wingdings" pitchFamily="2" charset="2"/>
              </a:rPr>
              <a:t>field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85" y="1810330"/>
            <a:ext cx="2705100" cy="4489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434" y="1816152"/>
            <a:ext cx="2760266" cy="4483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492" y="1810330"/>
            <a:ext cx="2788820" cy="28759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1200" y="1993900"/>
            <a:ext cx="292100" cy="182880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14600" y="2006600"/>
            <a:ext cx="304800" cy="182880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6600" y="4216400"/>
            <a:ext cx="292100" cy="182880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40000" y="4229100"/>
            <a:ext cx="304800" cy="182880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81400" y="1981200"/>
            <a:ext cx="292100" cy="182880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84800" y="1993900"/>
            <a:ext cx="304800" cy="182880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89700" y="1981200"/>
            <a:ext cx="292100" cy="182880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293100" y="1993900"/>
            <a:ext cx="304800" cy="182880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06800" y="4191000"/>
            <a:ext cx="292100" cy="182880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10200" y="4203700"/>
            <a:ext cx="304800" cy="182880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54692" y="5513831"/>
            <a:ext cx="283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Fletcher et al. 2018 (Accepted in Nature Communications)</a:t>
            </a:r>
            <a:endParaRPr lang="en-US" sz="1200" dirty="0"/>
          </a:p>
        </p:txBody>
      </p:sp>
      <p:sp>
        <p:nvSpPr>
          <p:cNvPr id="4" name="Oval 3"/>
          <p:cNvSpPr/>
          <p:nvPr/>
        </p:nvSpPr>
        <p:spPr>
          <a:xfrm>
            <a:off x="1714500" y="1810330"/>
            <a:ext cx="1088601" cy="196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739517" y="4055063"/>
            <a:ext cx="1088601" cy="196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04188" y="1784930"/>
            <a:ext cx="1088601" cy="196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04188" y="4007430"/>
            <a:ext cx="1088601" cy="196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509299" y="1772230"/>
            <a:ext cx="1088601" cy="196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95501" y="6334794"/>
            <a:ext cx="204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STRATOSPHERE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62896" y="4732169"/>
            <a:ext cx="213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TROPOSPHERE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Introduction</a:t>
            </a:r>
            <a:r>
              <a:rPr lang="en-US" sz="1600" dirty="0" smtClean="0"/>
              <a:t>     Goal &amp; Dataset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Potential Vorticity     Results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9400" y="1188651"/>
            <a:ext cx="8115841" cy="189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en-GB" b="1" u="sng" dirty="0"/>
              <a:t>H</a:t>
            </a:r>
            <a:r>
              <a:rPr lang="en-GB" b="1" u="sng" dirty="0" smtClean="0"/>
              <a:t>igh </a:t>
            </a:r>
            <a:r>
              <a:rPr lang="en-GB" b="1" u="sng" dirty="0"/>
              <a:t>resolution wind </a:t>
            </a:r>
            <a:r>
              <a:rPr lang="en-GB" b="1" u="sng" dirty="0" smtClean="0"/>
              <a:t>measurements:</a:t>
            </a:r>
            <a:endParaRPr lang="en-GB" b="1" dirty="0" smtClean="0"/>
          </a:p>
          <a:p>
            <a:pPr marL="857250" lvl="1" indent="-400050" algn="just">
              <a:lnSpc>
                <a:spcPct val="150000"/>
              </a:lnSpc>
              <a:buFont typeface="+mj-lt"/>
              <a:buAutoNum type="romanLcPeriod"/>
            </a:pPr>
            <a:r>
              <a:rPr lang="en-GB" sz="1600" b="1" dirty="0" smtClean="0"/>
              <a:t>June </a:t>
            </a:r>
            <a:r>
              <a:rPr lang="en-GB" sz="1600" b="1" dirty="0"/>
              <a:t>2013 </a:t>
            </a:r>
            <a:r>
              <a:rPr lang="en-GB" sz="1600" dirty="0"/>
              <a:t>(early northern summer) </a:t>
            </a:r>
            <a:r>
              <a:rPr lang="en-GB" sz="1400" dirty="0" smtClean="0"/>
              <a:t>(</a:t>
            </a:r>
            <a:r>
              <a:rPr lang="en-GB" sz="1400" i="1" dirty="0" err="1"/>
              <a:t>Antuñano</a:t>
            </a:r>
            <a:r>
              <a:rPr lang="en-GB" sz="1400" i="1" dirty="0"/>
              <a:t> et al., 2015</a:t>
            </a:r>
            <a:r>
              <a:rPr lang="en-GB" sz="1400" dirty="0" smtClean="0"/>
              <a:t>)</a:t>
            </a:r>
          </a:p>
          <a:p>
            <a:pPr marL="857250" lvl="1" indent="-400050" algn="just">
              <a:lnSpc>
                <a:spcPct val="150000"/>
              </a:lnSpc>
              <a:buFont typeface="+mj-lt"/>
              <a:buAutoNum type="romanLcPeriod"/>
            </a:pPr>
            <a:r>
              <a:rPr lang="en-GB" sz="1600" b="1" dirty="0" smtClean="0"/>
              <a:t>December </a:t>
            </a:r>
            <a:r>
              <a:rPr lang="en-GB" sz="1600" b="1" dirty="0"/>
              <a:t>2008 </a:t>
            </a:r>
            <a:r>
              <a:rPr lang="en-GB" sz="1600" dirty="0"/>
              <a:t>(late northern winter) </a:t>
            </a:r>
            <a:r>
              <a:rPr lang="en-GB" sz="1400" dirty="0" smtClean="0"/>
              <a:t>(</a:t>
            </a:r>
            <a:r>
              <a:rPr lang="en-GB" sz="1400" i="1" dirty="0" err="1"/>
              <a:t>García-Melendo</a:t>
            </a:r>
            <a:r>
              <a:rPr lang="en-GB" sz="1400" i="1" dirty="0"/>
              <a:t> et al., 2011</a:t>
            </a:r>
            <a:r>
              <a:rPr lang="en-GB" sz="1400" dirty="0" smtClean="0"/>
              <a:t>) &amp; </a:t>
            </a:r>
            <a:r>
              <a:rPr lang="en-GB" sz="1400" dirty="0"/>
              <a:t>(</a:t>
            </a:r>
            <a:r>
              <a:rPr lang="en-GB" sz="1400" i="1" dirty="0" err="1"/>
              <a:t>Antuñano</a:t>
            </a:r>
            <a:r>
              <a:rPr lang="en-GB" sz="1400" i="1" dirty="0"/>
              <a:t> et al., 2015</a:t>
            </a:r>
            <a:r>
              <a:rPr lang="en-GB" sz="1400" dirty="0"/>
              <a:t>)</a:t>
            </a:r>
            <a:endParaRPr lang="en-GB" sz="1400" dirty="0" smtClean="0"/>
          </a:p>
          <a:p>
            <a:pPr marL="857250" lvl="1" indent="-400050" algn="just">
              <a:lnSpc>
                <a:spcPct val="150000"/>
              </a:lnSpc>
              <a:buFont typeface="+mj-lt"/>
              <a:buAutoNum type="romanLcPeriod"/>
            </a:pPr>
            <a:r>
              <a:rPr lang="en-GB" sz="1600" b="1" dirty="0" smtClean="0"/>
              <a:t>October </a:t>
            </a:r>
            <a:r>
              <a:rPr lang="en-GB" sz="1600" b="1" dirty="0"/>
              <a:t>2006 </a:t>
            </a:r>
            <a:r>
              <a:rPr lang="en-GB" sz="1600" dirty="0"/>
              <a:t>(southern summer) </a:t>
            </a:r>
            <a:r>
              <a:rPr lang="en-GB" sz="1400" dirty="0" smtClean="0"/>
              <a:t>(</a:t>
            </a:r>
            <a:r>
              <a:rPr lang="en-GB" sz="1400" i="1" dirty="0"/>
              <a:t>Sánchez-</a:t>
            </a:r>
            <a:r>
              <a:rPr lang="en-GB" sz="1400" i="1" dirty="0" err="1"/>
              <a:t>Lavega</a:t>
            </a:r>
            <a:r>
              <a:rPr lang="en-GB" sz="1400" i="1" dirty="0"/>
              <a:t> et al., 2006</a:t>
            </a:r>
            <a:r>
              <a:rPr lang="en-GB" sz="1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00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Introduction</a:t>
            </a:r>
            <a:r>
              <a:rPr lang="en-US" sz="1600" dirty="0" smtClean="0"/>
              <a:t>     Goal &amp; Dataset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Potential Vorticity     Results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9400" y="1188651"/>
            <a:ext cx="8115841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charset="2"/>
              <a:buChar char="Ø"/>
            </a:pPr>
            <a:r>
              <a:rPr lang="en-GB" b="1" u="sng" dirty="0"/>
              <a:t>H</a:t>
            </a:r>
            <a:r>
              <a:rPr lang="en-GB" b="1" u="sng" dirty="0" smtClean="0"/>
              <a:t>igh </a:t>
            </a:r>
            <a:r>
              <a:rPr lang="en-GB" b="1" u="sng" dirty="0"/>
              <a:t>resolution wind </a:t>
            </a:r>
            <a:r>
              <a:rPr lang="en-GB" b="1" u="sng" dirty="0" smtClean="0"/>
              <a:t>measurements</a:t>
            </a:r>
            <a:r>
              <a:rPr lang="en-GB" u="sng" dirty="0" smtClean="0"/>
              <a:t>:</a:t>
            </a:r>
            <a:endParaRPr lang="en-GB" dirty="0" smtClean="0"/>
          </a:p>
          <a:p>
            <a:pPr marL="857250" lvl="1" indent="-400050" algn="just">
              <a:lnSpc>
                <a:spcPct val="150000"/>
              </a:lnSpc>
              <a:buFont typeface="+mj-lt"/>
              <a:buAutoNum type="romanLcPeriod"/>
            </a:pPr>
            <a:r>
              <a:rPr lang="en-GB" sz="1600" b="1" dirty="0" smtClean="0"/>
              <a:t>June </a:t>
            </a:r>
            <a:r>
              <a:rPr lang="en-GB" sz="1600" b="1" dirty="0"/>
              <a:t>2013 </a:t>
            </a:r>
            <a:r>
              <a:rPr lang="en-GB" sz="1600" dirty="0"/>
              <a:t>(early northern summer) </a:t>
            </a:r>
            <a:r>
              <a:rPr lang="en-GB" sz="1400" dirty="0" smtClean="0"/>
              <a:t>(</a:t>
            </a:r>
            <a:r>
              <a:rPr lang="en-GB" sz="1400" i="1" dirty="0" err="1"/>
              <a:t>Antuñano</a:t>
            </a:r>
            <a:r>
              <a:rPr lang="en-GB" sz="1400" i="1" dirty="0"/>
              <a:t> et al., 2015</a:t>
            </a:r>
            <a:r>
              <a:rPr lang="en-GB" sz="1400" dirty="0" smtClean="0"/>
              <a:t>)</a:t>
            </a:r>
          </a:p>
          <a:p>
            <a:pPr marL="857250" lvl="1" indent="-400050" algn="just">
              <a:lnSpc>
                <a:spcPct val="150000"/>
              </a:lnSpc>
              <a:buFont typeface="+mj-lt"/>
              <a:buAutoNum type="romanLcPeriod"/>
            </a:pPr>
            <a:r>
              <a:rPr lang="en-GB" sz="1600" b="1" dirty="0" smtClean="0"/>
              <a:t>December </a:t>
            </a:r>
            <a:r>
              <a:rPr lang="en-GB" sz="1600" b="1" dirty="0"/>
              <a:t>2008 </a:t>
            </a:r>
            <a:r>
              <a:rPr lang="en-GB" sz="1600" dirty="0"/>
              <a:t>(late northern winter) </a:t>
            </a:r>
            <a:r>
              <a:rPr lang="en-GB" sz="1400" dirty="0" smtClean="0"/>
              <a:t>(</a:t>
            </a:r>
            <a:r>
              <a:rPr lang="en-GB" sz="1400" i="1" dirty="0" err="1"/>
              <a:t>García-Melendo</a:t>
            </a:r>
            <a:r>
              <a:rPr lang="en-GB" sz="1400" i="1" dirty="0"/>
              <a:t> et al., 2011</a:t>
            </a:r>
            <a:r>
              <a:rPr lang="en-GB" sz="1400" dirty="0" smtClean="0"/>
              <a:t>) &amp; </a:t>
            </a:r>
            <a:r>
              <a:rPr lang="en-GB" sz="1400" dirty="0"/>
              <a:t>(</a:t>
            </a:r>
            <a:r>
              <a:rPr lang="en-GB" sz="1400" i="1" dirty="0" err="1"/>
              <a:t>Antuñano</a:t>
            </a:r>
            <a:r>
              <a:rPr lang="en-GB" sz="1400" i="1" dirty="0"/>
              <a:t> et al., 2015</a:t>
            </a:r>
            <a:r>
              <a:rPr lang="en-GB" sz="1400" dirty="0"/>
              <a:t>)</a:t>
            </a:r>
            <a:endParaRPr lang="en-GB" sz="1400" dirty="0" smtClean="0"/>
          </a:p>
          <a:p>
            <a:pPr marL="857250" lvl="1" indent="-400050" algn="just">
              <a:lnSpc>
                <a:spcPct val="150000"/>
              </a:lnSpc>
              <a:buFont typeface="+mj-lt"/>
              <a:buAutoNum type="romanLcPeriod"/>
            </a:pPr>
            <a:r>
              <a:rPr lang="en-GB" sz="1600" b="1" dirty="0" smtClean="0"/>
              <a:t>October </a:t>
            </a:r>
            <a:r>
              <a:rPr lang="en-GB" sz="1600" b="1" dirty="0"/>
              <a:t>2006 </a:t>
            </a:r>
            <a:r>
              <a:rPr lang="en-GB" sz="1600" dirty="0"/>
              <a:t>(southern summer) </a:t>
            </a:r>
            <a:r>
              <a:rPr lang="en-GB" sz="1400" dirty="0" smtClean="0"/>
              <a:t>(</a:t>
            </a:r>
            <a:r>
              <a:rPr lang="en-GB" sz="1400" i="1" dirty="0"/>
              <a:t>Sánchez-</a:t>
            </a:r>
            <a:r>
              <a:rPr lang="en-GB" sz="1400" i="1" dirty="0" err="1"/>
              <a:t>Lavega</a:t>
            </a:r>
            <a:r>
              <a:rPr lang="en-GB" sz="1400" i="1" dirty="0"/>
              <a:t> et al., 2006</a:t>
            </a:r>
            <a:r>
              <a:rPr lang="en-GB" sz="1400" dirty="0" smtClean="0"/>
              <a:t>)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q"/>
            </a:pPr>
            <a:endParaRPr lang="en-GB" sz="1600" dirty="0" smtClean="0"/>
          </a:p>
          <a:p>
            <a:pPr marL="742950" lvl="1" indent="-285750">
              <a:lnSpc>
                <a:spcPct val="150000"/>
              </a:lnSpc>
              <a:buFont typeface="Wingdings" charset="2"/>
              <a:buChar char="q"/>
            </a:pPr>
            <a:endParaRPr lang="en-GB" sz="1600" dirty="0"/>
          </a:p>
          <a:p>
            <a:pPr marL="285750" lvl="1" indent="-285750">
              <a:lnSpc>
                <a:spcPct val="150000"/>
              </a:lnSpc>
              <a:buFont typeface="Wingdings" charset="2"/>
              <a:buChar char="Ø"/>
            </a:pPr>
            <a:r>
              <a:rPr lang="en-GB" b="1" u="sng" dirty="0"/>
              <a:t>Z</a:t>
            </a:r>
            <a:r>
              <a:rPr lang="en-GB" b="1" u="sng" dirty="0" smtClean="0"/>
              <a:t>onally </a:t>
            </a:r>
            <a:r>
              <a:rPr lang="en-GB" b="1" u="sng" dirty="0"/>
              <a:t>averaged temperature </a:t>
            </a:r>
            <a:r>
              <a:rPr lang="en-GB" b="1" u="sng" dirty="0" smtClean="0"/>
              <a:t>profiles:</a:t>
            </a:r>
            <a:endParaRPr lang="en-GB" b="1" dirty="0" smtClean="0"/>
          </a:p>
          <a:p>
            <a:pPr marL="742950" lvl="2" indent="-285750">
              <a:lnSpc>
                <a:spcPct val="150000"/>
              </a:lnSpc>
              <a:buFont typeface="Wingdings" charset="2"/>
              <a:buChar char="q"/>
            </a:pPr>
            <a:r>
              <a:rPr lang="en-GB" sz="1600" dirty="0" smtClean="0"/>
              <a:t>Interpolated temperature </a:t>
            </a:r>
            <a:r>
              <a:rPr lang="en-GB" sz="1600" dirty="0"/>
              <a:t>measurements over the whole Cassini </a:t>
            </a:r>
            <a:r>
              <a:rPr lang="en-GB" sz="1600" dirty="0" smtClean="0"/>
              <a:t>mission. </a:t>
            </a:r>
          </a:p>
          <a:p>
            <a:pPr marL="742950" lvl="2" indent="-285750">
              <a:lnSpc>
                <a:spcPct val="150000"/>
              </a:lnSpc>
              <a:buFont typeface="Wingdings" charset="2"/>
              <a:buChar char="q"/>
            </a:pPr>
            <a:r>
              <a:rPr lang="en-GB" sz="1600" b="1" dirty="0" smtClean="0"/>
              <a:t>Focal </a:t>
            </a:r>
            <a:r>
              <a:rPr lang="en-GB" sz="1600" b="1" dirty="0"/>
              <a:t>plane 1 </a:t>
            </a:r>
            <a:r>
              <a:rPr lang="en-GB" sz="1600" dirty="0"/>
              <a:t>(10-600 cm</a:t>
            </a:r>
            <a:r>
              <a:rPr lang="en-GB" sz="1600" baseline="30000" dirty="0"/>
              <a:t>-1</a:t>
            </a:r>
            <a:r>
              <a:rPr lang="en-GB" sz="1600" dirty="0"/>
              <a:t>), sensing the 80-800 mbar </a:t>
            </a:r>
            <a:r>
              <a:rPr lang="en-GB" sz="1600" dirty="0" smtClean="0"/>
              <a:t>range</a:t>
            </a:r>
          </a:p>
          <a:p>
            <a:pPr marL="742950" lvl="2" indent="-285750">
              <a:lnSpc>
                <a:spcPct val="150000"/>
              </a:lnSpc>
              <a:buFont typeface="Wingdings" charset="2"/>
              <a:buChar char="q"/>
            </a:pPr>
            <a:r>
              <a:rPr lang="en-GB" sz="1600" b="1" dirty="0" smtClean="0"/>
              <a:t>focal </a:t>
            </a:r>
            <a:r>
              <a:rPr lang="en-GB" sz="1600" b="1" dirty="0"/>
              <a:t>plane 4 </a:t>
            </a:r>
            <a:r>
              <a:rPr lang="en-GB" sz="1600" dirty="0"/>
              <a:t>(1100-1400 cm</a:t>
            </a:r>
            <a:r>
              <a:rPr lang="en-GB" sz="1600" baseline="30000" dirty="0"/>
              <a:t>-1</a:t>
            </a:r>
            <a:r>
              <a:rPr lang="en-GB" sz="1600" dirty="0"/>
              <a:t>), sensing the 0.5-5.0 mbar range</a:t>
            </a:r>
            <a:r>
              <a:rPr lang="en-GB" sz="1600" dirty="0" smtClean="0"/>
              <a:t>.</a:t>
            </a:r>
          </a:p>
          <a:p>
            <a:pPr marL="742950" lvl="2" indent="-285750">
              <a:lnSpc>
                <a:spcPct val="150000"/>
              </a:lnSpc>
              <a:buFont typeface="Wingdings" charset="2"/>
              <a:buChar char="q"/>
            </a:pPr>
            <a:r>
              <a:rPr lang="en-GB" sz="1600" dirty="0"/>
              <a:t>M</a:t>
            </a:r>
            <a:r>
              <a:rPr lang="en-GB" sz="1600" dirty="0" smtClean="0"/>
              <a:t>aximum </a:t>
            </a:r>
            <a:r>
              <a:rPr lang="en-GB" sz="1600" dirty="0"/>
              <a:t>spatial </a:t>
            </a:r>
            <a:r>
              <a:rPr lang="en-GB" sz="1600" dirty="0" smtClean="0"/>
              <a:t>resolution ~ </a:t>
            </a:r>
            <a:r>
              <a:rPr lang="en-GB" sz="1600" dirty="0"/>
              <a:t>2</a:t>
            </a:r>
            <a:r>
              <a:rPr lang="en-GB" sz="1600" dirty="0">
                <a:sym typeface="Symbol" charset="2"/>
              </a:rPr>
              <a:t></a:t>
            </a:r>
            <a:r>
              <a:rPr lang="en-GB" sz="1600" dirty="0"/>
              <a:t> </a:t>
            </a:r>
            <a:r>
              <a:rPr lang="en-GB" sz="1600" dirty="0" smtClean="0"/>
              <a:t>latitude.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62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Introduction</a:t>
            </a:r>
            <a:r>
              <a:rPr lang="en-US" sz="1600" dirty="0" smtClean="0"/>
              <a:t>     Goal &amp; Dataset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Potential Vorticity     Results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" y="1368390"/>
            <a:ext cx="7899083" cy="505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Introduction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chemeClr val="bg1"/>
                </a:solidFill>
              </a:rPr>
              <a:t>Goal &amp; Dataset    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Potential Vorticity     </a:t>
            </a:r>
            <a:r>
              <a:rPr lang="en-US" sz="1600" dirty="0" smtClean="0"/>
              <a:t>Results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535" y="1235483"/>
            <a:ext cx="612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Thermal Wind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-14132" y="1867381"/>
            <a:ext cx="24271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pPr marL="285750" indent="-285750">
              <a:buFont typeface="Arial" charset="0"/>
              <a:buChar char="•"/>
            </a:pPr>
            <a:r>
              <a:rPr lang="en-GB" sz="1600" dirty="0" smtClean="0"/>
              <a:t>~ </a:t>
            </a:r>
            <a:r>
              <a:rPr lang="en-GB" sz="1600" dirty="0" err="1" smtClean="0"/>
              <a:t>Barotropic</a:t>
            </a:r>
            <a:r>
              <a:rPr lang="en-GB" sz="1600" dirty="0" smtClean="0"/>
              <a:t> behaviour at the troposphere.</a:t>
            </a:r>
          </a:p>
          <a:p>
            <a:pPr marL="285750" indent="-285750">
              <a:buFont typeface="Arial" charset="0"/>
              <a:buChar char="•"/>
            </a:pPr>
            <a:endParaRPr lang="en-GB" sz="1600" dirty="0"/>
          </a:p>
          <a:p>
            <a:pPr marL="285750" indent="-285750">
              <a:buFont typeface="Arial" charset="0"/>
              <a:buChar char="•"/>
            </a:pPr>
            <a:r>
              <a:rPr lang="en-GB" sz="1600" dirty="0" smtClean="0"/>
              <a:t>More </a:t>
            </a:r>
            <a:r>
              <a:rPr lang="en-GB" sz="1600" dirty="0" err="1" smtClean="0"/>
              <a:t>baroclinic</a:t>
            </a:r>
            <a:r>
              <a:rPr lang="en-GB" sz="1600" dirty="0" smtClean="0"/>
              <a:t> at the stratosphere.</a:t>
            </a:r>
          </a:p>
          <a:p>
            <a:pPr marL="285750" indent="-285750">
              <a:buFont typeface="Arial" charset="0"/>
              <a:buChar char="•"/>
            </a:pPr>
            <a:endParaRPr lang="en-GB" sz="1600" dirty="0"/>
          </a:p>
          <a:p>
            <a:pPr marL="285750" indent="-285750">
              <a:buFont typeface="Arial" charset="0"/>
              <a:buChar char="•"/>
            </a:pPr>
            <a:r>
              <a:rPr lang="en-GB" sz="1600" dirty="0"/>
              <a:t>W</a:t>
            </a:r>
            <a:r>
              <a:rPr lang="en-GB" sz="1600" dirty="0" smtClean="0"/>
              <a:t>estward </a:t>
            </a:r>
            <a:r>
              <a:rPr lang="en-GB" sz="1600" dirty="0"/>
              <a:t>jets </a:t>
            </a:r>
            <a:r>
              <a:rPr lang="en-GB" sz="1600" dirty="0" smtClean="0"/>
              <a:t>less negative with altitude.</a:t>
            </a:r>
          </a:p>
          <a:p>
            <a:pPr marL="285750" indent="-285750">
              <a:buFont typeface="Arial" charset="0"/>
              <a:buChar char="•"/>
            </a:pPr>
            <a:endParaRPr lang="en-GB" sz="1600" dirty="0"/>
          </a:p>
          <a:p>
            <a:pPr marL="285750" indent="-285750">
              <a:buFont typeface="Arial" charset="0"/>
              <a:buChar char="•"/>
            </a:pPr>
            <a:r>
              <a:rPr lang="en-GB" sz="1600" dirty="0" smtClean="0"/>
              <a:t>Eastward jets  become </a:t>
            </a:r>
            <a:r>
              <a:rPr lang="en-GB" sz="1600" dirty="0"/>
              <a:t>slower with height.</a:t>
            </a:r>
            <a:r>
              <a:rPr lang="en-GB" sz="1600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endParaRPr lang="en-GB" sz="1600" dirty="0" smtClean="0"/>
          </a:p>
          <a:p>
            <a:pPr marL="285750" indent="-285750">
              <a:buFont typeface="Arial" charset="0"/>
              <a:buChar char="•"/>
            </a:pPr>
            <a:endParaRPr lang="en-GB" sz="1600" dirty="0"/>
          </a:p>
          <a:p>
            <a:pPr marL="285750" indent="-285750">
              <a:buFont typeface="Arial" charset="0"/>
              <a:buChar char="•"/>
            </a:pPr>
            <a:r>
              <a:rPr lang="en-GB" sz="1600" dirty="0"/>
              <a:t>No significant </a:t>
            </a:r>
            <a:r>
              <a:rPr lang="en-GB" sz="1600" dirty="0" smtClean="0"/>
              <a:t>temporal </a:t>
            </a:r>
            <a:r>
              <a:rPr lang="en-GB" sz="1600" dirty="0" smtClean="0"/>
              <a:t>changes</a:t>
            </a:r>
            <a:endParaRPr lang="en-GB" sz="1600" dirty="0"/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128986" y="1161433"/>
                <a:ext cx="1800878" cy="568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sz="1400" b="1" i="1">
                              <a:latin typeface="Cambria Math" charset="0"/>
                            </a:rPr>
                            <m:t>𝝏</m:t>
                          </m:r>
                          <m:r>
                            <a:rPr lang="en-GB" sz="1400" b="1" i="1">
                              <a:latin typeface="Cambria Math" charset="0"/>
                            </a:rPr>
                            <m:t>𝒖</m:t>
                          </m:r>
                        </m:num>
                        <m:den>
                          <m:r>
                            <a:rPr lang="en-GB" sz="1400" b="1" i="1">
                              <a:latin typeface="Cambria Math" charset="0"/>
                            </a:rPr>
                            <m:t>𝝏</m:t>
                          </m:r>
                          <m:r>
                            <a:rPr lang="en-GB" sz="1400" b="1" i="1">
                              <a:latin typeface="Cambria Math" charset="0"/>
                            </a:rPr>
                            <m:t>𝒍𝒏</m:t>
                          </m:r>
                          <m:r>
                            <a:rPr lang="en-GB" sz="1400" b="1" i="1">
                              <a:latin typeface="Cambria Math" charset="0"/>
                            </a:rPr>
                            <m:t>(</m:t>
                          </m:r>
                          <m:r>
                            <a:rPr lang="en-GB" sz="1400" b="1" i="1">
                              <a:latin typeface="Cambria Math" charset="0"/>
                            </a:rPr>
                            <m:t>𝑷</m:t>
                          </m:r>
                          <m:r>
                            <a:rPr lang="en-GB" sz="1400" b="1" i="1">
                              <a:latin typeface="Cambria Math" charset="0"/>
                            </a:rPr>
                            <m:t>)</m:t>
                          </m:r>
                        </m:den>
                      </m:f>
                      <m:r>
                        <a:rPr lang="en-GB" sz="1400" b="1" i="1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en-GB" sz="1400" b="1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>
                                  <a:latin typeface="Cambria Math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GB" sz="1400" b="1" i="1">
                              <a:latin typeface="Cambria Math" charset="0"/>
                            </a:rPr>
                            <m:t>𝒇</m:t>
                          </m:r>
                        </m:den>
                      </m:f>
                      <m:sSub>
                        <m:sSubPr>
                          <m:ctrlPr>
                            <a:rPr lang="en-GB" sz="14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sz="14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1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>
                                      <a:latin typeface="Cambria Math" charset="0"/>
                                    </a:rPr>
                                    <m:t>𝝏</m:t>
                                  </m:r>
                                  <m:r>
                                    <a:rPr lang="en-GB" sz="1400" b="1" i="1">
                                      <a:latin typeface="Cambria Math" charset="0"/>
                                    </a:rPr>
                                    <m:t>𝑻</m:t>
                                  </m:r>
                                </m:num>
                                <m:den>
                                  <m:r>
                                    <a:rPr lang="en-GB" sz="1400" b="1" i="1">
                                      <a:latin typeface="Cambria Math" charset="0"/>
                                    </a:rPr>
                                    <m:t>𝝏</m:t>
                                  </m:r>
                                  <m:r>
                                    <a:rPr lang="en-GB" sz="1400" b="1" i="1">
                                      <a:latin typeface="Cambria Math" charset="0"/>
                                    </a:rPr>
                                    <m:t>𝒚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sz="1400" b="1" i="1">
                              <a:latin typeface="Cambria Math" charset="0"/>
                            </a:rPr>
                            <m:t>𝑷</m:t>
                          </m:r>
                        </m:sub>
                      </m:sSub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86" y="1161433"/>
                <a:ext cx="1800878" cy="568361"/>
              </a:xfrm>
              <a:prstGeom prst="rect">
                <a:avLst/>
              </a:prstGeom>
              <a:blipFill rotWithShape="0">
                <a:blip r:embed="rId4"/>
                <a:stretch>
                  <a:fillRect t="-2473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128986" y="1175234"/>
            <a:ext cx="1859355" cy="550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4" name="Group 3"/>
          <p:cNvGrpSpPr/>
          <p:nvPr/>
        </p:nvGrpSpPr>
        <p:grpSpPr>
          <a:xfrm>
            <a:off x="2413000" y="1867381"/>
            <a:ext cx="6121202" cy="4685824"/>
            <a:chOff x="3075846" y="1827863"/>
            <a:chExt cx="5545455" cy="4531203"/>
          </a:xfrm>
        </p:grpSpPr>
        <p:pic>
          <p:nvPicPr>
            <p:cNvPr id="22" name="Picture 21"/>
            <p:cNvPicPr/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452" b="32090"/>
            <a:stretch/>
          </p:blipFill>
          <p:spPr>
            <a:xfrm>
              <a:off x="3075846" y="1827863"/>
              <a:ext cx="5545455" cy="2296533"/>
            </a:xfrm>
            <a:prstGeom prst="rect">
              <a:avLst/>
            </a:prstGeom>
          </p:spPr>
        </p:pic>
        <p:pic>
          <p:nvPicPr>
            <p:cNvPr id="23" name="Picture 22"/>
            <p:cNvPicPr/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250" b="33460"/>
            <a:stretch/>
          </p:blipFill>
          <p:spPr>
            <a:xfrm>
              <a:off x="3075846" y="4155235"/>
              <a:ext cx="5545455" cy="220383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082371" y="123878"/>
            <a:ext cx="3998463" cy="575112"/>
            <a:chOff x="4082371" y="123878"/>
            <a:chExt cx="3998463" cy="575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4082371" y="123878"/>
                  <a:ext cx="3998463" cy="5405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i="1">
                                <a:latin typeface="Cambria Math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sz="1400" i="0">
                            <a:latin typeface="Cambria Math" charset="0"/>
                          </a:rPr>
                          <m:t>=</m:t>
                        </m:r>
                        <m:d>
                          <m:dPr>
                            <m:ctrlPr>
                              <a:rPr lang="en-US" sz="1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charset="0"/>
                              </a:rPr>
                              <m:t>𝑓</m:t>
                            </m:r>
                            <m:r>
                              <a:rPr lang="en-US" sz="1400" i="0">
                                <a:latin typeface="Cambria Math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  <m:r>
                          <a:rPr lang="en-US" sz="1400" i="0">
                            <a:latin typeface="Cambria Math" charset="0"/>
                          </a:rPr>
                          <m:t>−</m:t>
                        </m:r>
                        <m:r>
                          <a:rPr lang="en-US" sz="1400" i="1">
                            <a:latin typeface="Cambria Math" charset="0"/>
                          </a:rPr>
                          <m:t>𝑓</m:t>
                        </m:r>
                        <m:r>
                          <a:rPr lang="en-US" sz="1400" i="0">
                            <a:latin typeface="Cambria Math" charset="0"/>
                          </a:rPr>
                          <m:t> </m:t>
                        </m:r>
                        <m:f>
                          <m:fPr>
                            <m:ctrlPr>
                              <a:rPr lang="en-US" sz="14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1400" i="0">
                                <a:latin typeface="Cambria Math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1400" i="0"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1400" i="1">
                                <a:latin typeface="Cambria Math" charset="0"/>
                              </a:rPr>
                              <m:t>𝑃</m:t>
                            </m:r>
                          </m:den>
                        </m:f>
                        <m:r>
                          <a:rPr lang="en-US" sz="1400" i="0">
                            <a:latin typeface="Cambria Math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4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charset="0"/>
                                  </a:rPr>
                                  <m:t>𝑃</m:t>
                                </m:r>
                              </m:num>
                              <m:den>
                                <m:d>
                                  <m:dPr>
                                    <m:begChr m:val=""/>
                                    <m:ctrlPr>
                                      <a:rPr lang="en-US" sz="14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 charset="0"/>
                                      </a:rPr>
                                      <m:t>𝑠</m:t>
                                    </m:r>
                                    <m:r>
                                      <a:rPr lang="en-US" sz="1400" i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400" i="1">
                                        <a:latin typeface="Cambria Math" charset="0"/>
                                      </a:rPr>
                                      <m:t>𝑃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sz="1400" i="0">
                                <a:latin typeface="Cambria Math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1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charset="0"/>
                                  </a:rPr>
                                  <m:t>𝑇</m:t>
                                </m:r>
                                <m:r>
                                  <a:rPr lang="en-US" sz="1400" i="0">
                                    <a:latin typeface="Cambria Math" charset="0"/>
                                  </a:rPr>
                                  <m:t>´</m:t>
                                </m:r>
                              </m:num>
                              <m:den>
                                <m:r>
                                  <a:rPr lang="en-US" sz="1400" i="0">
                                    <a:latin typeface="Cambria Math" charset="0"/>
                                  </a:rPr>
                                  <m:t>&lt;</m:t>
                                </m:r>
                                <m:r>
                                  <a:rPr lang="en-US" sz="1400" i="1">
                                    <a:latin typeface="Cambria Math" charset="0"/>
                                  </a:rPr>
                                  <m:t>𝑇</m:t>
                                </m:r>
                                <m:r>
                                  <a:rPr lang="en-US" sz="1400" i="0">
                                    <a:latin typeface="Cambria Math" charset="0"/>
                                  </a:rPr>
                                  <m:t>&gt;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2371" y="123878"/>
                  <a:ext cx="3998463" cy="5405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25843" b="-966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4543923" y="136563"/>
              <a:ext cx="3025277" cy="5624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422900" y="183230"/>
              <a:ext cx="254000" cy="475815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67204" y="3665893"/>
            <a:ext cx="943163" cy="30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Dec 2008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5034" y="3665893"/>
            <a:ext cx="943163" cy="30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Jun 2013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9733" y="6081467"/>
            <a:ext cx="943163" cy="30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Dec 2008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40085" y="6091423"/>
            <a:ext cx="943163" cy="30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Oct 2006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6000" y="2235200"/>
            <a:ext cx="30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NORTH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635881" y="4687724"/>
            <a:ext cx="30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Introduction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chemeClr val="bg1"/>
                </a:solidFill>
              </a:rPr>
              <a:t>Goal &amp; Dataset    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Potential Vorticity     </a:t>
            </a:r>
            <a:r>
              <a:rPr lang="en-US" sz="1600" dirty="0" smtClean="0"/>
              <a:t>Results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9535" y="1235483"/>
                <a:ext cx="6124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charset="2"/>
                  <a:buChar char="Ø"/>
                </a:pPr>
                <a:r>
                  <a:rPr lang="en-GB" b="1" dirty="0"/>
                  <a:t>d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charset="0"/>
                      </a:rPr>
                      <m:t>𝜽</m:t>
                    </m:r>
                  </m:oMath>
                </a14:m>
                <a:r>
                  <a:rPr lang="en-GB" b="1" dirty="0"/>
                  <a:t>/</a:t>
                </a:r>
                <a:r>
                  <a:rPr lang="en-GB" b="1" dirty="0" err="1"/>
                  <a:t>d</a:t>
                </a:r>
                <a:r>
                  <a:rPr lang="en-GB" b="1" i="1" dirty="0" err="1"/>
                  <a:t>P</a:t>
                </a:r>
                <a:endParaRPr lang="en-US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35" y="1235483"/>
                <a:ext cx="612426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9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0800" y="2066368"/>
                <a:ext cx="2356812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endParaRPr lang="en-GB" sz="1600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GB" sz="1600" dirty="0" smtClean="0"/>
                  <a:t>Statically stable atmosphere (d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charset="0"/>
                      </a:rPr>
                      <m:t>𝜃</m:t>
                    </m:r>
                  </m:oMath>
                </a14:m>
                <a:r>
                  <a:rPr lang="en-GB" sz="1600" dirty="0"/>
                  <a:t>/</a:t>
                </a:r>
                <a:r>
                  <a:rPr lang="en-GB" sz="1600" dirty="0" err="1" smtClean="0"/>
                  <a:t>d</a:t>
                </a:r>
                <a:r>
                  <a:rPr lang="en-GB" sz="1600" i="1" dirty="0" err="1" smtClean="0"/>
                  <a:t>P</a:t>
                </a:r>
                <a:r>
                  <a:rPr lang="en-GB" sz="1600" i="1" dirty="0" smtClean="0"/>
                  <a:t> &lt; 0)</a:t>
                </a:r>
                <a:endParaRPr lang="en-US" sz="1600" dirty="0"/>
              </a:p>
              <a:p>
                <a:pPr marL="285750" indent="-285750">
                  <a:buFont typeface="Arial" charset="0"/>
                  <a:buChar char="•"/>
                </a:pPr>
                <a:endParaRPr lang="en-GB" sz="1600" dirty="0"/>
              </a:p>
              <a:p>
                <a:pPr marL="285750" indent="-285750">
                  <a:buFont typeface="Arial" charset="0"/>
                  <a:buChar char="•"/>
                </a:pPr>
                <a:endParaRPr lang="en-GB" sz="16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GB" sz="1600" dirty="0" smtClean="0"/>
                  <a:t>More stable at the stratosphere.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GB" sz="1600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GB" sz="16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GB" sz="1600" dirty="0" smtClean="0"/>
                  <a:t>Stratified atmosphere. 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GB" sz="16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GB" sz="1600" dirty="0"/>
                  <a:t>No significant </a:t>
                </a:r>
                <a:r>
                  <a:rPr lang="en-GB" sz="1600" dirty="0" smtClean="0"/>
                  <a:t>tempora</a:t>
                </a:r>
                <a:r>
                  <a:rPr lang="en-GB" sz="1600" dirty="0" smtClean="0"/>
                  <a:t>l </a:t>
                </a:r>
                <a:r>
                  <a:rPr lang="en-GB" sz="1600" dirty="0"/>
                  <a:t>changes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16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" y="2066368"/>
                <a:ext cx="2356812" cy="4031873"/>
              </a:xfrm>
              <a:prstGeom prst="rect">
                <a:avLst/>
              </a:prstGeom>
              <a:blipFill rotWithShape="0">
                <a:blip r:embed="rId5"/>
                <a:stretch>
                  <a:fillRect l="-1034" r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6440646" y="360123"/>
            <a:ext cx="444499" cy="33024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64" y="1713010"/>
            <a:ext cx="6503336" cy="47385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16824" y="3574850"/>
            <a:ext cx="943163" cy="30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Dec 2008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6825" y="5768912"/>
            <a:ext cx="943163" cy="30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Jun 2013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9733" y="6081467"/>
            <a:ext cx="943163" cy="30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Dec 2008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69199" y="3574849"/>
            <a:ext cx="943163" cy="30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Oct 2006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9200" y="5768911"/>
            <a:ext cx="943163" cy="30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Dec 2008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082371" y="149278"/>
            <a:ext cx="3998463" cy="575112"/>
            <a:chOff x="4082371" y="123878"/>
            <a:chExt cx="3998463" cy="575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082371" y="123878"/>
                  <a:ext cx="3998463" cy="5405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i="1">
                                <a:latin typeface="Cambria Math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sz="1400" i="0">
                            <a:latin typeface="Cambria Math" charset="0"/>
                          </a:rPr>
                          <m:t>=</m:t>
                        </m:r>
                        <m:d>
                          <m:dPr>
                            <m:ctrlPr>
                              <a:rPr lang="en-US" sz="1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charset="0"/>
                              </a:rPr>
                              <m:t>𝑓</m:t>
                            </m:r>
                            <m:r>
                              <a:rPr lang="en-US" sz="1400" i="0">
                                <a:latin typeface="Cambria Math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  <m:r>
                          <a:rPr lang="en-US" sz="1400" i="0">
                            <a:latin typeface="Cambria Math" charset="0"/>
                          </a:rPr>
                          <m:t>−</m:t>
                        </m:r>
                        <m:r>
                          <a:rPr lang="en-US" sz="1400" i="1">
                            <a:latin typeface="Cambria Math" charset="0"/>
                          </a:rPr>
                          <m:t>𝑓</m:t>
                        </m:r>
                        <m:r>
                          <a:rPr lang="en-US" sz="1400" i="0">
                            <a:latin typeface="Cambria Math" charset="0"/>
                          </a:rPr>
                          <m:t> </m:t>
                        </m:r>
                        <m:f>
                          <m:fPr>
                            <m:ctrlPr>
                              <a:rPr lang="en-US" sz="14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1400" i="0">
                                <a:latin typeface="Cambria Math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1400" i="0"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1400" i="1">
                                <a:latin typeface="Cambria Math" charset="0"/>
                              </a:rPr>
                              <m:t>𝑃</m:t>
                            </m:r>
                          </m:den>
                        </m:f>
                        <m:r>
                          <a:rPr lang="en-US" sz="1400" i="0">
                            <a:latin typeface="Cambria Math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4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charset="0"/>
                                  </a:rPr>
                                  <m:t>𝑃</m:t>
                                </m:r>
                              </m:num>
                              <m:den>
                                <m:d>
                                  <m:dPr>
                                    <m:begChr m:val=""/>
                                    <m:ctrlPr>
                                      <a:rPr lang="en-US" sz="14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 charset="0"/>
                                      </a:rPr>
                                      <m:t>𝑠</m:t>
                                    </m:r>
                                    <m:r>
                                      <a:rPr lang="en-US" sz="1400" i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400" i="1">
                                        <a:latin typeface="Cambria Math" charset="0"/>
                                      </a:rPr>
                                      <m:t>𝑃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sz="1400" i="0">
                                <a:latin typeface="Cambria Math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1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charset="0"/>
                                  </a:rPr>
                                  <m:t>𝑇</m:t>
                                </m:r>
                                <m:r>
                                  <a:rPr lang="en-US" sz="1400" i="0">
                                    <a:latin typeface="Cambria Math" charset="0"/>
                                  </a:rPr>
                                  <m:t>´</m:t>
                                </m:r>
                              </m:num>
                              <m:den>
                                <m:r>
                                  <a:rPr lang="en-US" sz="1400" i="0">
                                    <a:latin typeface="Cambria Math" charset="0"/>
                                  </a:rPr>
                                  <m:t>&lt;</m:t>
                                </m:r>
                                <m:r>
                                  <a:rPr lang="en-US" sz="1400" i="1">
                                    <a:latin typeface="Cambria Math" charset="0"/>
                                  </a:rPr>
                                  <m:t>𝑇</m:t>
                                </m:r>
                                <m:r>
                                  <a:rPr lang="en-US" sz="1400" i="0">
                                    <a:latin typeface="Cambria Math" charset="0"/>
                                  </a:rPr>
                                  <m:t>&gt;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2371" y="123878"/>
                  <a:ext cx="3998463" cy="5405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24719" b="-966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/>
            <p:cNvSpPr/>
            <p:nvPr/>
          </p:nvSpPr>
          <p:spPr>
            <a:xfrm>
              <a:off x="4543923" y="136563"/>
              <a:ext cx="3025277" cy="5624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20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Introduction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chemeClr val="bg1"/>
                </a:solidFill>
              </a:rPr>
              <a:t>Goal &amp; Dataset    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Potential Vorticity     </a:t>
            </a:r>
            <a:r>
              <a:rPr lang="en-US" sz="1600" dirty="0" smtClean="0"/>
              <a:t>Results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273300" y="1894606"/>
            <a:ext cx="6701768" cy="4652389"/>
            <a:chOff x="1529423" y="2255205"/>
            <a:chExt cx="6407150" cy="4291791"/>
          </a:xfrm>
        </p:grpSpPr>
        <p:pic>
          <p:nvPicPr>
            <p:cNvPr id="12" name="Picture 11"/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423" y="2255205"/>
              <a:ext cx="6407150" cy="42917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01401" y="2813288"/>
              <a:ext cx="901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Dec 2008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1401" y="4262600"/>
              <a:ext cx="901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Jun 2013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96338" y="2813288"/>
              <a:ext cx="901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Dec 2008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96338" y="4282075"/>
              <a:ext cx="901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Oct 2006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9535" y="1235483"/>
            <a:ext cx="612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Quasi-Geostrophic Potential Vorticity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204862"/>
            <a:ext cx="2273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Dominance of Coriolis.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Step like behavior.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Maximum vorticity ~ 100-200 mbar.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Standard deviation: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 smtClean="0"/>
          </a:p>
          <a:p>
            <a:r>
              <a:rPr lang="en-GB" sz="1600" dirty="0" smtClean="0"/>
              <a:t>      ~ 0.5 </a:t>
            </a:r>
            <a:r>
              <a:rPr lang="en-GB" sz="1600" dirty="0"/>
              <a:t>x 10</a:t>
            </a:r>
            <a:r>
              <a:rPr lang="en-GB" sz="1600" baseline="30000" dirty="0"/>
              <a:t>-4 </a:t>
            </a:r>
            <a:r>
              <a:rPr lang="en-GB" sz="1600" dirty="0"/>
              <a:t>s</a:t>
            </a:r>
            <a:r>
              <a:rPr lang="en-GB" sz="1600" baseline="30000" dirty="0"/>
              <a:t>-1</a:t>
            </a:r>
            <a:r>
              <a:rPr lang="en-GB" sz="1600" dirty="0"/>
              <a:t> </a:t>
            </a:r>
            <a:r>
              <a:rPr lang="en-GB" sz="1600" dirty="0" smtClean="0"/>
              <a:t>to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~ 0.06 </a:t>
            </a:r>
            <a:r>
              <a:rPr lang="en-GB" sz="1600" dirty="0"/>
              <a:t>x 10</a:t>
            </a:r>
            <a:r>
              <a:rPr lang="en-GB" sz="1600" baseline="30000" dirty="0"/>
              <a:t>-4 </a:t>
            </a:r>
            <a:r>
              <a:rPr lang="en-GB" sz="1600" dirty="0" smtClean="0"/>
              <a:t>s</a:t>
            </a:r>
            <a:r>
              <a:rPr lang="en-GB" sz="1600" baseline="30000" dirty="0" smtClean="0"/>
              <a:t>-1</a:t>
            </a:r>
            <a:endParaRPr lang="en-GB" sz="1600" dirty="0" smtClean="0"/>
          </a:p>
          <a:p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07260" y="1149850"/>
                <a:ext cx="3113608" cy="540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 charset="0"/>
                            </a:rPr>
                            <m:t>𝒒</m:t>
                          </m:r>
                        </m:e>
                        <m:sub>
                          <m:r>
                            <a:rPr lang="en-US" sz="1400" b="1" i="1">
                              <a:latin typeface="Cambria Math" charset="0"/>
                            </a:rPr>
                            <m:t>𝒈</m:t>
                          </m:r>
                        </m:sub>
                      </m:sSub>
                      <m:r>
                        <a:rPr lang="en-US" sz="1400" b="1" i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14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latin typeface="Cambria Math" charset="0"/>
                            </a:rPr>
                            <m:t>𝒇</m:t>
                          </m:r>
                          <m:r>
                            <a:rPr lang="en-US" sz="1400" b="1" i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b="1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charset="0"/>
                                </a:rPr>
                                <m:t>𝝃</m:t>
                              </m:r>
                            </m:e>
                            <m:sub>
                              <m:r>
                                <a:rPr lang="en-US" sz="1400" b="1" i="1">
                                  <a:latin typeface="Cambria Math" charset="0"/>
                                </a:rPr>
                                <m:t>𝒈</m:t>
                              </m:r>
                            </m:sub>
                          </m:sSub>
                        </m:e>
                      </m:d>
                      <m:r>
                        <a:rPr lang="en-US" sz="1400" b="1" i="0">
                          <a:latin typeface="Cambria Math" charset="0"/>
                        </a:rPr>
                        <m:t>−</m:t>
                      </m:r>
                      <m:r>
                        <a:rPr lang="en-US" sz="1400" b="1" i="1">
                          <a:latin typeface="Cambria Math" charset="0"/>
                        </a:rPr>
                        <m:t>𝒇</m:t>
                      </m:r>
                      <m:r>
                        <a:rPr lang="en-US" sz="1400" b="1" i="0"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en-US" sz="1400" b="1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400" b="1" i="0">
                              <a:latin typeface="Cambria Math" charset="0"/>
                            </a:rPr>
                            <m:t>𝛛</m:t>
                          </m:r>
                        </m:num>
                        <m:den>
                          <m:r>
                            <a:rPr lang="en-US" sz="1400" b="1" i="0">
                              <a:latin typeface="Cambria Math" charset="0"/>
                            </a:rPr>
                            <m:t>𝛛</m:t>
                          </m:r>
                          <m:r>
                            <a:rPr lang="en-US" sz="1400" b="1" i="1">
                              <a:latin typeface="Cambria Math" charset="0"/>
                            </a:rPr>
                            <m:t>𝑷</m:t>
                          </m:r>
                        </m:den>
                      </m:f>
                      <m:r>
                        <a:rPr lang="en-US" sz="1400" b="1" i="0">
                          <a:latin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US" sz="1400" b="1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1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>
                                  <a:latin typeface="Cambria Math" charset="0"/>
                                </a:rPr>
                                <m:t>𝑷</m:t>
                              </m:r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en-US" sz="1400" b="1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>
                                      <a:latin typeface="Cambria Math" charset="0"/>
                                    </a:rPr>
                                    <m:t>𝒔</m:t>
                                  </m:r>
                                  <m:r>
                                    <a:rPr lang="en-US" sz="1400" b="1" i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sz="1400" b="1" i="1">
                                      <a:latin typeface="Cambria Math" charset="0"/>
                                    </a:rPr>
                                    <m:t>𝑷</m:t>
                                  </m:r>
                                </m:e>
                              </m:d>
                            </m:den>
                          </m:f>
                          <m:r>
                            <a:rPr lang="en-US" sz="1400" b="1" i="0">
                              <a:latin typeface="Cambria Math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400" b="1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>
                                  <a:latin typeface="Cambria Math" charset="0"/>
                                </a:rPr>
                                <m:t>𝑻</m:t>
                              </m:r>
                              <m:r>
                                <a:rPr lang="en-US" sz="1400" b="1" i="0">
                                  <a:latin typeface="Cambria Math" charset="0"/>
                                </a:rPr>
                                <m:t>´</m:t>
                              </m:r>
                            </m:num>
                            <m:den>
                              <m:r>
                                <a:rPr lang="en-US" sz="1400" b="1" i="0"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US" sz="1400" b="1" i="1">
                                  <a:latin typeface="Cambria Math" charset="0"/>
                                </a:rPr>
                                <m:t>𝑻</m:t>
                              </m:r>
                              <m:r>
                                <a:rPr lang="en-US" sz="1400" b="1" i="0">
                                  <a:latin typeface="Cambria Math" charset="0"/>
                                </a:rPr>
                                <m:t>&gt;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260" y="1149850"/>
                <a:ext cx="3113608" cy="540597"/>
              </a:xfrm>
              <a:prstGeom prst="rect">
                <a:avLst/>
              </a:prstGeom>
              <a:blipFill rotWithShape="0">
                <a:blip r:embed="rId5"/>
                <a:stretch>
                  <a:fillRect t="-26136" b="-98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787900" y="1149834"/>
            <a:ext cx="2934241" cy="550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553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Introduction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chemeClr val="bg1"/>
                </a:solidFill>
              </a:rPr>
              <a:t>Goal &amp; Dataset    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Potential Vorticity     </a:t>
            </a:r>
            <a:r>
              <a:rPr lang="en-US" sz="1600" dirty="0" smtClean="0"/>
              <a:t>Results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336800" y="1917700"/>
            <a:ext cx="6647986" cy="4667396"/>
            <a:chOff x="1554823" y="2324246"/>
            <a:chExt cx="6356350" cy="4222750"/>
          </a:xfrm>
        </p:grpSpPr>
        <p:pic>
          <p:nvPicPr>
            <p:cNvPr id="8" name="Picture 7"/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823" y="2324246"/>
              <a:ext cx="6356350" cy="42227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01401" y="2813288"/>
              <a:ext cx="901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Dec 2008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1401" y="4262600"/>
              <a:ext cx="901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Jun 2013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96338" y="2813288"/>
              <a:ext cx="901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Dec 2008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96338" y="4282075"/>
              <a:ext cx="901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Oct 2006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9535" y="1235483"/>
            <a:ext cx="8549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Meridional gradients of Quasi-Geostrophic Potential Vorticity: </a:t>
            </a:r>
            <a:r>
              <a:rPr lang="en-US" b="1" dirty="0" err="1" smtClean="0"/>
              <a:t>dQ</a:t>
            </a:r>
            <a:r>
              <a:rPr lang="en-US" b="1" dirty="0" smtClean="0"/>
              <a:t>/</a:t>
            </a:r>
            <a:r>
              <a:rPr lang="en-US" b="1" dirty="0" err="1" smtClean="0"/>
              <a:t>dY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800" y="2008462"/>
                <a:ext cx="2374900" cy="4690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1600" dirty="0" err="1" smtClean="0"/>
                  <a:t>Charney</a:t>
                </a:r>
                <a:r>
                  <a:rPr lang="en-US" sz="1600" dirty="0" smtClean="0"/>
                  <a:t>-Stern Criterion for dynamical instability to grow:</a:t>
                </a:r>
              </a:p>
              <a:p>
                <a:endParaRPr lang="en-US" sz="1600" dirty="0"/>
              </a:p>
              <a:p>
                <a:r>
                  <a:rPr lang="en-US" sz="1600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𝑑𝑞</m:t>
                        </m:r>
                      </m:num>
                      <m:den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r>
                  <a:rPr lang="en-US" sz="1600" dirty="0"/>
                  <a:t>  changes sign</a:t>
                </a:r>
                <a:r>
                  <a:rPr lang="en-US" sz="1600" dirty="0" smtClean="0"/>
                  <a:t>.</a:t>
                </a:r>
              </a:p>
              <a:p>
                <a:endParaRPr lang="en-US" sz="1600" dirty="0"/>
              </a:p>
              <a:p>
                <a:endParaRPr lang="en-US" sz="16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600" dirty="0" smtClean="0"/>
                  <a:t>Dynamical instability could grow mainly at: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1600" dirty="0"/>
              </a:p>
              <a:p>
                <a:pPr marL="571500" lvl="1" indent="-279400">
                  <a:buFont typeface="Wingdings" charset="2"/>
                  <a:buChar char="q"/>
                </a:pPr>
                <a:r>
                  <a:rPr lang="en-US" sz="1600" dirty="0" smtClean="0"/>
                  <a:t>Hexagon flanks.</a:t>
                </a:r>
              </a:p>
              <a:p>
                <a:pPr marL="571500" lvl="1" indent="-279400">
                  <a:buFont typeface="Wingdings" charset="2"/>
                  <a:buChar char="q"/>
                </a:pPr>
                <a:r>
                  <a:rPr lang="en-US" sz="1600" dirty="0" smtClean="0"/>
                  <a:t>Flanks of jet at 73.9° S.</a:t>
                </a:r>
              </a:p>
              <a:p>
                <a:pPr marL="571500" lvl="1" indent="-279400">
                  <a:buFont typeface="Wingdings" charset="2"/>
                  <a:buChar char="q"/>
                </a:pPr>
                <a:r>
                  <a:rPr lang="en-US" sz="1600" dirty="0" smtClean="0"/>
                  <a:t>Southern flank of polar jets.</a:t>
                </a:r>
                <a:endParaRPr lang="en-US" sz="1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" y="2008462"/>
                <a:ext cx="2374900" cy="4690964"/>
              </a:xfrm>
              <a:prstGeom prst="rect">
                <a:avLst/>
              </a:prstGeom>
              <a:blipFill rotWithShape="0">
                <a:blip r:embed="rId5"/>
                <a:stretch>
                  <a:fillRect l="-1026" t="-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5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Introduction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chemeClr val="bg1"/>
                </a:solidFill>
              </a:rPr>
              <a:t>Goal &amp; Dataset    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Potential Vorticity     </a:t>
            </a:r>
            <a:r>
              <a:rPr lang="en-US" sz="1600" dirty="0" smtClean="0"/>
              <a:t>Results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336800" y="1955800"/>
            <a:ext cx="6647369" cy="4629296"/>
            <a:chOff x="1075127" y="1757831"/>
            <a:chExt cx="7315741" cy="4827265"/>
          </a:xfrm>
        </p:grpSpPr>
        <p:pic>
          <p:nvPicPr>
            <p:cNvPr id="11" name="Picture 10"/>
            <p:cNvPicPr/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127" y="1757831"/>
              <a:ext cx="7315741" cy="482726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563560" y="2408209"/>
              <a:ext cx="1063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Dec 2008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63560" y="3981736"/>
              <a:ext cx="1063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Jun 2013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9220" y="2408209"/>
              <a:ext cx="1063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Dec 2008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43434" y="3985971"/>
              <a:ext cx="1063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Oct 2006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9535" y="1235483"/>
                <a:ext cx="7254565" cy="415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charset="2"/>
                  <a:buChar char="Ø"/>
                </a:pPr>
                <a:r>
                  <a:rPr lang="en-US" b="1" dirty="0" smtClean="0"/>
                  <a:t>Meridional gradients of Absolute Vorticity    </a:t>
                </a:r>
                <a:r>
                  <a:rPr lang="en-GB" b="1" i="1" dirty="0" smtClean="0"/>
                  <a:t>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charset="0"/>
                          </a:rPr>
                          <m:t>𝒇</m:t>
                        </m:r>
                        <m:r>
                          <a:rPr lang="en-GB" b="1" i="1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charset="0"/>
                              </a:rPr>
                              <m:t>𝝃</m:t>
                            </m:r>
                          </m:e>
                          <m:sub>
                            <m:r>
                              <a:rPr lang="en-GB" b="1" i="1">
                                <a:latin typeface="Cambria Math" charset="0"/>
                              </a:rPr>
                              <m:t>𝒈</m:t>
                            </m:r>
                          </m:sub>
                        </m:sSub>
                      </m:e>
                    </m:d>
                    <m:r>
                      <a:rPr lang="en-GB" b="1">
                        <a:latin typeface="Cambria Math" charset="0"/>
                      </a:rPr>
                      <m:t>/</m:t>
                    </m:r>
                    <m:r>
                      <a:rPr lang="en-GB" b="1" i="1">
                        <a:latin typeface="Cambria Math" charset="0"/>
                      </a:rPr>
                      <m:t>𝒅𝒚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35" y="1235483"/>
                <a:ext cx="7254565" cy="415307"/>
              </a:xfrm>
              <a:prstGeom prst="rect">
                <a:avLst/>
              </a:prstGeom>
              <a:blipFill rotWithShape="0">
                <a:blip r:embed="rId5"/>
                <a:stretch>
                  <a:fillRect l="-588" t="-5882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0800" y="2195675"/>
            <a:ext cx="21872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GB" sz="1600" dirty="0" err="1" smtClean="0"/>
              <a:t>Barotropic</a:t>
            </a:r>
            <a:r>
              <a:rPr lang="en-GB" sz="1600" dirty="0" smtClean="0"/>
              <a:t> </a:t>
            </a:r>
            <a:r>
              <a:rPr lang="en-GB" sz="1600" dirty="0"/>
              <a:t>term  accounts for t</a:t>
            </a:r>
            <a:r>
              <a:rPr lang="en-GB" sz="1600" dirty="0" smtClean="0"/>
              <a:t>he </a:t>
            </a:r>
            <a:r>
              <a:rPr lang="en-GB" sz="1600" dirty="0"/>
              <a:t>main </a:t>
            </a:r>
            <a:r>
              <a:rPr lang="en-GB" sz="1600" dirty="0" smtClean="0"/>
              <a:t>tendencies </a:t>
            </a:r>
            <a:r>
              <a:rPr lang="en-GB" sz="1600" dirty="0"/>
              <a:t>of the meridional </a:t>
            </a:r>
            <a:r>
              <a:rPr lang="en-GB" sz="1600" dirty="0" smtClean="0"/>
              <a:t>gradients!</a:t>
            </a:r>
          </a:p>
          <a:p>
            <a:pPr marL="285750" indent="-285750" algn="just">
              <a:buFont typeface="Arial" charset="0"/>
              <a:buChar char="•"/>
            </a:pPr>
            <a:endParaRPr lang="en-GB" sz="1600" dirty="0"/>
          </a:p>
          <a:p>
            <a:pPr marL="285750" indent="-285750" algn="just">
              <a:buFont typeface="Arial" charset="0"/>
              <a:buChar char="•"/>
            </a:pPr>
            <a:endParaRPr lang="en-GB" sz="1600" dirty="0" smtClean="0"/>
          </a:p>
          <a:p>
            <a:pPr marL="285750" indent="-285750" algn="just">
              <a:buFont typeface="Arial" charset="0"/>
              <a:buChar char="•"/>
            </a:pPr>
            <a:endParaRPr lang="en-GB" sz="1600" dirty="0" smtClean="0"/>
          </a:p>
          <a:p>
            <a:pPr marL="285750" indent="-285750" algn="just">
              <a:buFont typeface="Arial" charset="0"/>
              <a:buChar char="•"/>
            </a:pPr>
            <a:endParaRPr lang="en-GB" sz="1600" dirty="0"/>
          </a:p>
          <a:p>
            <a:pPr marL="285750" indent="-285750">
              <a:buFont typeface="Arial" charset="0"/>
              <a:buChar char="•"/>
            </a:pPr>
            <a:r>
              <a:rPr lang="en-GB" sz="1600" dirty="0" smtClean="0"/>
              <a:t>Small contribution of the </a:t>
            </a:r>
            <a:r>
              <a:rPr lang="en-GB" sz="1600" dirty="0"/>
              <a:t>variations in the stratification </a:t>
            </a:r>
            <a:r>
              <a:rPr lang="en-GB" sz="1600" dirty="0" smtClean="0"/>
              <a:t>of the atmosphere.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5270500" y="1235483"/>
            <a:ext cx="1457016" cy="415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Introduction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chemeClr val="bg1"/>
                </a:solidFill>
              </a:rPr>
              <a:t>Goal &amp; Dataset    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Potential Vorticity     Results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sz="1600" dirty="0" smtClean="0"/>
              <a:t>Conclusions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535" y="1259844"/>
            <a:ext cx="8432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q"/>
            </a:pPr>
            <a:r>
              <a:rPr lang="en-US" sz="1600" dirty="0" smtClean="0"/>
              <a:t>We have computed QGPV maps up to both poles </a:t>
            </a:r>
            <a:r>
              <a:rPr lang="en-GB" sz="1600" dirty="0"/>
              <a:t>between the upper troposphere (500 mbar) and upper stratosphere (1 mbar</a:t>
            </a:r>
            <a:r>
              <a:rPr lang="en-GB" sz="1600" dirty="0" smtClean="0"/>
              <a:t>).</a:t>
            </a:r>
          </a:p>
          <a:p>
            <a:pPr marL="285750" indent="-285750" algn="just">
              <a:buFont typeface="Wingdings" charset="2"/>
              <a:buChar char="q"/>
            </a:pPr>
            <a:endParaRPr lang="en-GB" sz="1600" dirty="0"/>
          </a:p>
          <a:p>
            <a:pPr marL="742950" lvl="1" indent="-285750" algn="just">
              <a:buFont typeface="Wingdings" charset="2"/>
              <a:buChar char="§"/>
            </a:pPr>
            <a:r>
              <a:rPr lang="en-GB" sz="1600" dirty="0" smtClean="0"/>
              <a:t>Similar behaviour at both polar regions</a:t>
            </a:r>
          </a:p>
          <a:p>
            <a:pPr marL="742950" lvl="1" indent="-285750" algn="just">
              <a:buFont typeface="Wingdings" charset="2"/>
              <a:buChar char="§"/>
            </a:pPr>
            <a:r>
              <a:rPr lang="en-GB" sz="1600" dirty="0" smtClean="0"/>
              <a:t>Step like behaviour        </a:t>
            </a:r>
            <a:r>
              <a:rPr lang="en-GB" sz="1600" dirty="0"/>
              <a:t>Maximum QGPV at the upper troposphere</a:t>
            </a:r>
            <a:r>
              <a:rPr lang="en-GB" sz="1600" dirty="0" smtClean="0"/>
              <a:t>. </a:t>
            </a:r>
          </a:p>
          <a:p>
            <a:pPr marL="742950" lvl="1" indent="-285750" algn="just">
              <a:buFont typeface="Wingdings" charset="2"/>
              <a:buChar char="§"/>
            </a:pPr>
            <a:r>
              <a:rPr lang="en-GB" sz="1600" dirty="0" smtClean="0"/>
              <a:t>Dominance of the Coriolis parameter.</a:t>
            </a:r>
          </a:p>
          <a:p>
            <a:pPr marL="285750" indent="-285750" algn="just">
              <a:buFont typeface="Wingdings" charset="2"/>
              <a:buChar char="q"/>
            </a:pPr>
            <a:endParaRPr lang="en-GB" sz="1600" dirty="0"/>
          </a:p>
          <a:p>
            <a:pPr marL="285750" indent="-285750" algn="just">
              <a:buFont typeface="Wingdings" charset="2"/>
              <a:buChar char="q"/>
            </a:pPr>
            <a:r>
              <a:rPr lang="en-GB" sz="1600" dirty="0" smtClean="0"/>
              <a:t> We have analysed the stability of the jets at Saturn’s polar regions by computing Meridional gradients of QPV.</a:t>
            </a:r>
          </a:p>
          <a:p>
            <a:pPr marL="285750" indent="-285750" algn="just">
              <a:buFont typeface="Wingdings" charset="2"/>
              <a:buChar char="q"/>
            </a:pPr>
            <a:endParaRPr lang="en-GB" sz="1600" dirty="0"/>
          </a:p>
          <a:p>
            <a:pPr marL="742950" lvl="1" indent="-285750" algn="just">
              <a:buFont typeface="Wingdings" charset="2"/>
              <a:buChar char="§"/>
            </a:pPr>
            <a:r>
              <a:rPr lang="en-GB" sz="1600" dirty="0" smtClean="0"/>
              <a:t>Dynamical </a:t>
            </a:r>
            <a:r>
              <a:rPr lang="en-GB" sz="1600" dirty="0"/>
              <a:t>instability could overall develop on the flanks of both the Hexagon </a:t>
            </a:r>
            <a:r>
              <a:rPr lang="en-GB" sz="1600" dirty="0" smtClean="0"/>
              <a:t>jet and </a:t>
            </a:r>
            <a:r>
              <a:rPr lang="en-GB" sz="1600" dirty="0"/>
              <a:t>the eastward jet at 73.9° S </a:t>
            </a:r>
            <a:r>
              <a:rPr lang="en-GB" sz="1600" dirty="0" smtClean="0"/>
              <a:t>on </a:t>
            </a:r>
            <a:r>
              <a:rPr lang="en-GB" sz="1600" dirty="0"/>
              <a:t>the southern flanks of both </a:t>
            </a:r>
            <a:r>
              <a:rPr lang="en-GB" sz="1600" dirty="0" smtClean="0"/>
              <a:t>polar jets.</a:t>
            </a:r>
          </a:p>
          <a:p>
            <a:pPr marL="742950" lvl="1" indent="-285750" algn="just">
              <a:buFont typeface="Wingdings" charset="2"/>
              <a:buChar char="§"/>
            </a:pPr>
            <a:r>
              <a:rPr lang="en-GB" sz="1600" dirty="0" err="1"/>
              <a:t>B</a:t>
            </a:r>
            <a:r>
              <a:rPr lang="en-GB" sz="1600" dirty="0" err="1" smtClean="0"/>
              <a:t>arotropic</a:t>
            </a:r>
            <a:r>
              <a:rPr lang="en-GB" sz="1600" dirty="0" smtClean="0"/>
              <a:t> </a:t>
            </a:r>
            <a:r>
              <a:rPr lang="en-GB" sz="1600" dirty="0"/>
              <a:t>term is responsible for the locations where dynamical instabilities could </a:t>
            </a:r>
            <a:r>
              <a:rPr lang="en-GB" sz="1600" dirty="0" smtClean="0"/>
              <a:t>develop. </a:t>
            </a:r>
          </a:p>
          <a:p>
            <a:pPr marL="285750" indent="-285750" algn="just">
              <a:buFont typeface="Wingdings" charset="2"/>
              <a:buChar char="q"/>
            </a:pPr>
            <a:endParaRPr lang="en-GB" sz="1600" dirty="0"/>
          </a:p>
          <a:p>
            <a:pPr marL="285750" indent="-285750" algn="just">
              <a:buFont typeface="Wingdings" charset="2"/>
              <a:buChar char="q"/>
            </a:pPr>
            <a:r>
              <a:rPr lang="en-GB" sz="1600" dirty="0" smtClean="0"/>
              <a:t>We have analysed the seasonal variability of Saturn’s polar dynamics between Dec 2008 and June 2013 (north) and Oct 2006 and Dec 2008 (south).</a:t>
            </a:r>
          </a:p>
          <a:p>
            <a:pPr marL="742950" lvl="1" indent="-285750" algn="just">
              <a:buFont typeface="Wingdings" charset="2"/>
              <a:buChar char="q"/>
            </a:pPr>
            <a:endParaRPr lang="en-US" sz="1600" dirty="0" smtClean="0"/>
          </a:p>
          <a:p>
            <a:pPr marL="742950" lvl="1" indent="-285750" algn="just">
              <a:buFont typeface="Wingdings" charset="2"/>
              <a:buChar char="§"/>
            </a:pPr>
            <a:r>
              <a:rPr lang="en-GB" sz="1600" dirty="0"/>
              <a:t>We do not detect any significant variability over an interval of nearly 7 Earth years or ~0.25 of a </a:t>
            </a:r>
            <a:r>
              <a:rPr lang="en-GB" sz="1600" dirty="0" err="1"/>
              <a:t>Saturnian</a:t>
            </a:r>
            <a:r>
              <a:rPr lang="en-GB" sz="1600" dirty="0"/>
              <a:t> </a:t>
            </a:r>
            <a:r>
              <a:rPr lang="en-GB" sz="1600" dirty="0" smtClean="0"/>
              <a:t>year. 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59100" y="2413000"/>
            <a:ext cx="3175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3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52400" y="1648971"/>
            <a:ext cx="9127297" cy="4841063"/>
            <a:chOff x="639170" y="1743316"/>
            <a:chExt cx="7319127" cy="39410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229" y="1743316"/>
              <a:ext cx="7064068" cy="3908856"/>
            </a:xfrm>
            <a:prstGeom prst="rect">
              <a:avLst/>
            </a:prstGeom>
          </p:spPr>
        </p:pic>
        <p:sp>
          <p:nvSpPr>
            <p:cNvPr id="11" name="12 CuadroTexto"/>
            <p:cNvSpPr txBox="1"/>
            <p:nvPr/>
          </p:nvSpPr>
          <p:spPr>
            <a:xfrm>
              <a:off x="4056519" y="5370630"/>
              <a:ext cx="38865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Southern late summer, 3 December 2008</a:t>
              </a:r>
              <a:endParaRPr lang="es-ES" sz="1400" dirty="0"/>
            </a:p>
          </p:txBody>
        </p:sp>
        <p:sp>
          <p:nvSpPr>
            <p:cNvPr id="10" name="8 CuadroTexto"/>
            <p:cNvSpPr txBox="1"/>
            <p:nvPr/>
          </p:nvSpPr>
          <p:spPr>
            <a:xfrm>
              <a:off x="639170" y="5376562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Northern spring, 14 June 2013</a:t>
              </a:r>
              <a:endParaRPr lang="es-ES" sz="1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226393" y="6499292"/>
            <a:ext cx="3121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Antuñano</a:t>
            </a:r>
            <a:r>
              <a:rPr lang="en-US" sz="1200" dirty="0" smtClean="0"/>
              <a:t> et al. 2015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Introduction     </a:t>
            </a:r>
            <a:r>
              <a:rPr lang="en-US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Goal &amp; Dataset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Potential Vorticity     Results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9535" y="1219200"/>
            <a:ext cx="402952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Cloud Morphology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74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Arrate Antuñano - aam58@leicester.a.uk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0200" y="1384300"/>
            <a:ext cx="726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Quasi-geostrophic potential vorticity: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Introduction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chemeClr val="bg1"/>
                </a:solidFill>
              </a:rPr>
              <a:t>Goal &amp; Dataset    </a:t>
            </a:r>
            <a:r>
              <a:rPr lang="en-US" sz="1600" dirty="0" smtClean="0"/>
              <a:t> Potential Vorticity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Results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14764" y="1888114"/>
                <a:ext cx="3885872" cy="66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𝑔</m:t>
                          </m:r>
                        </m:sub>
                      </m:sSub>
                      <m:r>
                        <a:rPr lang="en-US" i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𝑓</m:t>
                          </m:r>
                          <m:r>
                            <a:rPr lang="en-US" i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charset="0"/>
                        </a:rPr>
                        <m:t>−</m:t>
                      </m:r>
                      <m:r>
                        <a:rPr lang="en-US" i="1">
                          <a:latin typeface="Cambria Math" charset="0"/>
                        </a:rPr>
                        <m:t>𝑓</m:t>
                      </m:r>
                      <m:r>
                        <a:rPr lang="en-US" i="0"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en-US" i="0">
                              <a:latin typeface="Cambria Math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</m:den>
                      </m:f>
                      <m:r>
                        <a:rPr lang="en-US" i="0">
                          <a:latin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</a:rPr>
                                <m:t>𝑃</m:t>
                              </m:r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𝑠</m:t>
                                  </m:r>
                                  <m:r>
                                    <a:rPr lang="en-US" i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</m:d>
                            </m:den>
                          </m:f>
                          <m:r>
                            <a:rPr lang="en-US" i="0">
                              <a:latin typeface="Cambria Math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i="0">
                                  <a:latin typeface="Cambria Math" charset="0"/>
                                </a:rPr>
                                <m:t>´</m:t>
                              </m:r>
                            </m:num>
                            <m:den>
                              <m:r>
                                <a:rPr lang="en-US" i="0"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i="0">
                                  <a:latin typeface="Cambria Math" charset="0"/>
                                </a:rPr>
                                <m:t>&gt;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764" y="1888114"/>
                <a:ext cx="3885872" cy="6687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Introduction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chemeClr val="bg1"/>
                </a:solidFill>
              </a:rPr>
              <a:t>Goal &amp; Dataset    </a:t>
            </a:r>
            <a:r>
              <a:rPr lang="en-US" sz="1600" dirty="0" smtClean="0"/>
              <a:t> Potential Vorticity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Results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14764" y="1888114"/>
                <a:ext cx="3885872" cy="66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𝑔</m:t>
                          </m:r>
                        </m:sub>
                      </m:sSub>
                      <m:r>
                        <a:rPr lang="en-US" i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𝑓</m:t>
                          </m:r>
                          <m:r>
                            <a:rPr lang="en-US" i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charset="0"/>
                        </a:rPr>
                        <m:t>−</m:t>
                      </m:r>
                      <m:r>
                        <a:rPr lang="en-US" i="1">
                          <a:latin typeface="Cambria Math" charset="0"/>
                        </a:rPr>
                        <m:t>𝑓</m:t>
                      </m:r>
                      <m:r>
                        <a:rPr lang="en-US" i="0"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en-US" i="0">
                              <a:latin typeface="Cambria Math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</m:den>
                      </m:f>
                      <m:r>
                        <a:rPr lang="en-US" i="0">
                          <a:latin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</a:rPr>
                                <m:t>𝑃</m:t>
                              </m:r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𝑠</m:t>
                                  </m:r>
                                  <m:r>
                                    <a:rPr lang="en-US" i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</m:d>
                            </m:den>
                          </m:f>
                          <m:r>
                            <a:rPr lang="en-US" i="0">
                              <a:latin typeface="Cambria Math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i="0">
                                  <a:latin typeface="Cambria Math" charset="0"/>
                                </a:rPr>
                                <m:t>´</m:t>
                              </m:r>
                            </m:num>
                            <m:den>
                              <m:r>
                                <a:rPr lang="en-US" i="0"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i="0">
                                  <a:latin typeface="Cambria Math" charset="0"/>
                                </a:rPr>
                                <m:t>&gt;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764" y="1888114"/>
                <a:ext cx="3885872" cy="6687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0200" y="1384300"/>
            <a:ext cx="726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Quasi-geostrophic potential vorticity: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endParaRPr lang="en-US" dirty="0" smtClean="0"/>
          </a:p>
        </p:txBody>
      </p:sp>
      <p:sp>
        <p:nvSpPr>
          <p:cNvPr id="8" name="Right Brace 7"/>
          <p:cNvSpPr/>
          <p:nvPr/>
        </p:nvSpPr>
        <p:spPr>
          <a:xfrm rot="5400000">
            <a:off x="3504116" y="2196021"/>
            <a:ext cx="173617" cy="9207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5096660" y="1578768"/>
            <a:ext cx="169879" cy="2159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62274" y="2799091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Absolute vorticity</a:t>
            </a:r>
            <a:endParaRPr lang="en-US" sz="1400"/>
          </a:p>
        </p:txBody>
      </p:sp>
      <p:sp>
        <p:nvSpPr>
          <p:cNvPr id="12" name="TextBox 11"/>
          <p:cNvSpPr txBox="1"/>
          <p:nvPr/>
        </p:nvSpPr>
        <p:spPr>
          <a:xfrm>
            <a:off x="4552949" y="2799091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Stretching term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65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Introduction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chemeClr val="bg1"/>
                </a:solidFill>
              </a:rPr>
              <a:t>Goal &amp; Dataset    </a:t>
            </a:r>
            <a:r>
              <a:rPr lang="en-US" sz="1600" dirty="0" smtClean="0"/>
              <a:t> Potential Vorticity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Results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14764" y="1888114"/>
                <a:ext cx="3885872" cy="66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𝑔</m:t>
                          </m:r>
                        </m:sub>
                      </m:sSub>
                      <m:r>
                        <a:rPr lang="en-US" i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𝑓</m:t>
                          </m:r>
                          <m:r>
                            <a:rPr lang="en-US" i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charset="0"/>
                        </a:rPr>
                        <m:t>−</m:t>
                      </m:r>
                      <m:r>
                        <a:rPr lang="en-US" i="1">
                          <a:latin typeface="Cambria Math" charset="0"/>
                        </a:rPr>
                        <m:t>𝑓</m:t>
                      </m:r>
                      <m:r>
                        <a:rPr lang="en-US" i="0"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en-US" i="0">
                              <a:latin typeface="Cambria Math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</m:den>
                      </m:f>
                      <m:r>
                        <a:rPr lang="en-US" i="0">
                          <a:latin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</a:rPr>
                                <m:t>𝑃</m:t>
                              </m:r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𝑠</m:t>
                                  </m:r>
                                  <m:r>
                                    <a:rPr lang="en-US" i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</m:d>
                            </m:den>
                          </m:f>
                          <m:r>
                            <a:rPr lang="en-US" i="0">
                              <a:latin typeface="Cambria Math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i="0">
                                  <a:latin typeface="Cambria Math" charset="0"/>
                                </a:rPr>
                                <m:t>´</m:t>
                              </m:r>
                            </m:num>
                            <m:den>
                              <m:r>
                                <a:rPr lang="en-US" i="0"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i="0">
                                  <a:latin typeface="Cambria Math" charset="0"/>
                                </a:rPr>
                                <m:t>&gt;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764" y="1888114"/>
                <a:ext cx="3885872" cy="6687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0200" y="1384300"/>
            <a:ext cx="726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Quasi-geostrophic potential vorticity: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endParaRPr lang="en-US" dirty="0" smtClean="0"/>
          </a:p>
        </p:txBody>
      </p:sp>
      <p:sp>
        <p:nvSpPr>
          <p:cNvPr id="8" name="Right Brace 7"/>
          <p:cNvSpPr/>
          <p:nvPr/>
        </p:nvSpPr>
        <p:spPr>
          <a:xfrm rot="5400000">
            <a:off x="3504116" y="2196021"/>
            <a:ext cx="173617" cy="9207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5096660" y="1578768"/>
            <a:ext cx="169879" cy="2159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62274" y="2799091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Absolute vorticity</a:t>
            </a:r>
            <a:endParaRPr lang="en-US" sz="1400"/>
          </a:p>
        </p:txBody>
      </p:sp>
      <p:sp>
        <p:nvSpPr>
          <p:cNvPr id="12" name="TextBox 11"/>
          <p:cNvSpPr txBox="1"/>
          <p:nvPr/>
        </p:nvSpPr>
        <p:spPr>
          <a:xfrm>
            <a:off x="4552949" y="2799091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Stretching term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670853" y="1703448"/>
                <a:ext cx="1847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𝑇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´=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𝑇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−&lt;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𝑇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&gt;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853" y="1703448"/>
                <a:ext cx="184749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5562600" y="1888114"/>
            <a:ext cx="511272" cy="334386"/>
          </a:xfrm>
          <a:prstGeom prst="ellipse">
            <a:avLst/>
          </a:prstGeom>
          <a:noFill/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73872" y="1888114"/>
            <a:ext cx="5890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7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Introduction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chemeClr val="bg1"/>
                </a:solidFill>
              </a:rPr>
              <a:t>Goal &amp; Dataset    </a:t>
            </a:r>
            <a:r>
              <a:rPr lang="en-US" sz="1600" dirty="0" smtClean="0"/>
              <a:t> Potential Vorticity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Results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14764" y="1888114"/>
                <a:ext cx="3885872" cy="66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𝑔</m:t>
                          </m:r>
                        </m:sub>
                      </m:sSub>
                      <m:r>
                        <a:rPr lang="en-US" i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𝑓</m:t>
                          </m:r>
                          <m:r>
                            <a:rPr lang="en-US" i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charset="0"/>
                        </a:rPr>
                        <m:t>−</m:t>
                      </m:r>
                      <m:r>
                        <a:rPr lang="en-US" i="1">
                          <a:latin typeface="Cambria Math" charset="0"/>
                        </a:rPr>
                        <m:t>𝑓</m:t>
                      </m:r>
                      <m:r>
                        <a:rPr lang="en-US" i="0"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en-US" i="0">
                              <a:latin typeface="Cambria Math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</m:den>
                      </m:f>
                      <m:r>
                        <a:rPr lang="en-US" i="0">
                          <a:latin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</a:rPr>
                                <m:t>𝑃</m:t>
                              </m:r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𝑠</m:t>
                                  </m:r>
                                  <m:r>
                                    <a:rPr lang="en-US" i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</m:d>
                            </m:den>
                          </m:f>
                          <m:r>
                            <a:rPr lang="en-US" i="0">
                              <a:latin typeface="Cambria Math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i="0">
                                  <a:latin typeface="Cambria Math" charset="0"/>
                                </a:rPr>
                                <m:t>´</m:t>
                              </m:r>
                            </m:num>
                            <m:den>
                              <m:r>
                                <a:rPr lang="en-US" i="0"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i="0">
                                  <a:latin typeface="Cambria Math" charset="0"/>
                                </a:rPr>
                                <m:t>&gt;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764" y="1888114"/>
                <a:ext cx="3885872" cy="6687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0200" y="1384300"/>
            <a:ext cx="726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Quasi-geostrophic potential vorticity: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Static stability: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endParaRPr lang="en-US" dirty="0" smtClean="0"/>
          </a:p>
        </p:txBody>
      </p:sp>
      <p:sp>
        <p:nvSpPr>
          <p:cNvPr id="8" name="Right Brace 7"/>
          <p:cNvSpPr/>
          <p:nvPr/>
        </p:nvSpPr>
        <p:spPr>
          <a:xfrm rot="5400000">
            <a:off x="3504116" y="2196021"/>
            <a:ext cx="173617" cy="9207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5096660" y="1578768"/>
            <a:ext cx="169879" cy="2159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62274" y="2799091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Absolute vorticity</a:t>
            </a:r>
            <a:endParaRPr lang="en-US" sz="1400"/>
          </a:p>
        </p:txBody>
      </p:sp>
      <p:sp>
        <p:nvSpPr>
          <p:cNvPr id="12" name="TextBox 11"/>
          <p:cNvSpPr txBox="1"/>
          <p:nvPr/>
        </p:nvSpPr>
        <p:spPr>
          <a:xfrm>
            <a:off x="4552949" y="2799091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Stretching term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670853" y="1703448"/>
                <a:ext cx="1847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𝑇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´=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𝑇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−&lt;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𝑇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&gt;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853" y="1703448"/>
                <a:ext cx="184749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5562600" y="1888114"/>
            <a:ext cx="511272" cy="334386"/>
          </a:xfrm>
          <a:prstGeom prst="ellipse">
            <a:avLst/>
          </a:prstGeom>
          <a:noFill/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73872" y="1888114"/>
            <a:ext cx="5890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907051" y="3698408"/>
                <a:ext cx="3101298" cy="730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latin typeface="Cambria Math" charset="0"/>
                        </a:rPr>
                        <m:t>𝑠</m:t>
                      </m:r>
                      <m:r>
                        <a:rPr lang="en-US" i="0">
                          <a:latin typeface="Cambria Math" charset="0"/>
                        </a:rPr>
                        <m:t>(</m:t>
                      </m:r>
                      <m:r>
                        <a:rPr lang="en-US" i="1">
                          <a:latin typeface="Cambria Math" charset="0"/>
                        </a:rPr>
                        <m:t>𝑃</m:t>
                      </m:r>
                      <m:r>
                        <a:rPr lang="en-US" i="0">
                          <a:latin typeface="Cambria Math" charset="0"/>
                        </a:rPr>
                        <m:t>)=−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US" i="0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</m:num>
                        <m:den>
                          <m:r>
                            <a:rPr lang="en-US" i="0">
                              <a:latin typeface="Cambria Math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0">
                              <a:latin typeface="Cambria Math" charset="0"/>
                            </a:rPr>
                            <m:t>&gt;</m:t>
                          </m:r>
                        </m:den>
                      </m:f>
                      <m:r>
                        <a:rPr lang="en-US" i="0"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charset="0"/>
                            </a:rPr>
                            <m:t>𝜕</m:t>
                          </m:r>
                          <m:r>
                            <a:rPr lang="en-US" i="0">
                              <a:latin typeface="Cambria Math" charset="0"/>
                            </a:rPr>
                            <m:t>&lt;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i="0">
                              <a:latin typeface="Cambria Math" charset="0"/>
                            </a:rPr>
                            <m:t>&gt;</m:t>
                          </m:r>
                        </m:num>
                        <m:den>
                          <m:r>
                            <a:rPr lang="en-US" i="0">
                              <a:latin typeface="Cambria Math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051" y="3698408"/>
                <a:ext cx="3101298" cy="7306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6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Introduction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chemeClr val="bg1"/>
                </a:solidFill>
              </a:rPr>
              <a:t>Goal &amp; Dataset    </a:t>
            </a:r>
            <a:r>
              <a:rPr lang="en-US" sz="1600" dirty="0" smtClean="0"/>
              <a:t> Potential Vorticity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Results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14764" y="1888114"/>
                <a:ext cx="3885872" cy="66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𝑔</m:t>
                          </m:r>
                        </m:sub>
                      </m:sSub>
                      <m:r>
                        <a:rPr lang="en-US" i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𝑓</m:t>
                          </m:r>
                          <m:r>
                            <a:rPr lang="en-US" i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charset="0"/>
                        </a:rPr>
                        <m:t>−</m:t>
                      </m:r>
                      <m:r>
                        <a:rPr lang="en-US" i="1">
                          <a:latin typeface="Cambria Math" charset="0"/>
                        </a:rPr>
                        <m:t>𝑓</m:t>
                      </m:r>
                      <m:r>
                        <a:rPr lang="en-US" i="0"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en-US" i="0">
                              <a:latin typeface="Cambria Math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</m:den>
                      </m:f>
                      <m:r>
                        <a:rPr lang="en-US" i="0">
                          <a:latin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</a:rPr>
                                <m:t>𝑃</m:t>
                              </m:r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𝑠</m:t>
                                  </m:r>
                                  <m:r>
                                    <a:rPr lang="en-US" i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</m:d>
                            </m:den>
                          </m:f>
                          <m:r>
                            <a:rPr lang="en-US" i="0">
                              <a:latin typeface="Cambria Math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i="0">
                                  <a:latin typeface="Cambria Math" charset="0"/>
                                </a:rPr>
                                <m:t>´</m:t>
                              </m:r>
                            </m:num>
                            <m:den>
                              <m:r>
                                <a:rPr lang="en-US" i="0"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i="0">
                                  <a:latin typeface="Cambria Math" charset="0"/>
                                </a:rPr>
                                <m:t>&gt;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764" y="1888114"/>
                <a:ext cx="3885872" cy="6687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0200" y="1384300"/>
            <a:ext cx="726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Quasi-geostrophic potential vorticity: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Static stability: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endParaRPr lang="en-US" dirty="0" smtClean="0"/>
          </a:p>
        </p:txBody>
      </p:sp>
      <p:sp>
        <p:nvSpPr>
          <p:cNvPr id="8" name="Right Brace 7"/>
          <p:cNvSpPr/>
          <p:nvPr/>
        </p:nvSpPr>
        <p:spPr>
          <a:xfrm rot="5400000">
            <a:off x="3504116" y="2196021"/>
            <a:ext cx="173617" cy="9207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5096660" y="1578768"/>
            <a:ext cx="169879" cy="2159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62274" y="2799091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Absolute vorticity</a:t>
            </a:r>
            <a:endParaRPr lang="en-US" sz="1400"/>
          </a:p>
        </p:txBody>
      </p:sp>
      <p:sp>
        <p:nvSpPr>
          <p:cNvPr id="12" name="TextBox 11"/>
          <p:cNvSpPr txBox="1"/>
          <p:nvPr/>
        </p:nvSpPr>
        <p:spPr>
          <a:xfrm>
            <a:off x="4552949" y="2799091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Stretching term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670853" y="1703448"/>
                <a:ext cx="1847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𝑇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´=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𝑇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−&lt;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𝑇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&gt;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853" y="1703448"/>
                <a:ext cx="184749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5562600" y="1888114"/>
            <a:ext cx="511272" cy="334386"/>
          </a:xfrm>
          <a:prstGeom prst="ellipse">
            <a:avLst/>
          </a:prstGeom>
          <a:noFill/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73872" y="1888114"/>
            <a:ext cx="5890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907051" y="3698408"/>
                <a:ext cx="3101298" cy="730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latin typeface="Cambria Math" charset="0"/>
                        </a:rPr>
                        <m:t>𝑠</m:t>
                      </m:r>
                      <m:r>
                        <a:rPr lang="en-US" i="0">
                          <a:latin typeface="Cambria Math" charset="0"/>
                        </a:rPr>
                        <m:t>(</m:t>
                      </m:r>
                      <m:r>
                        <a:rPr lang="en-US" i="1">
                          <a:latin typeface="Cambria Math" charset="0"/>
                        </a:rPr>
                        <m:t>𝑃</m:t>
                      </m:r>
                      <m:r>
                        <a:rPr lang="en-US" i="0">
                          <a:latin typeface="Cambria Math" charset="0"/>
                        </a:rPr>
                        <m:t>)=−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US" i="0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</m:num>
                        <m:den>
                          <m:r>
                            <a:rPr lang="en-US" i="0">
                              <a:latin typeface="Cambria Math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0">
                              <a:latin typeface="Cambria Math" charset="0"/>
                            </a:rPr>
                            <m:t>&gt;</m:t>
                          </m:r>
                        </m:den>
                      </m:f>
                      <m:r>
                        <a:rPr lang="en-US" i="0"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charset="0"/>
                            </a:rPr>
                            <m:t>𝜕</m:t>
                          </m:r>
                          <m:r>
                            <a:rPr lang="en-US" i="0">
                              <a:latin typeface="Cambria Math" charset="0"/>
                            </a:rPr>
                            <m:t>&lt;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i="0">
                              <a:latin typeface="Cambria Math" charset="0"/>
                            </a:rPr>
                            <m:t>&gt;</m:t>
                          </m:r>
                        </m:num>
                        <m:den>
                          <m:r>
                            <a:rPr lang="en-US" i="0">
                              <a:latin typeface="Cambria Math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051" y="3698408"/>
                <a:ext cx="3101298" cy="7306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 flipV="1">
            <a:off x="4038600" y="3712815"/>
            <a:ext cx="736435" cy="343822"/>
          </a:xfrm>
          <a:prstGeom prst="ellipse">
            <a:avLst/>
          </a:prstGeom>
          <a:noFill/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732998" y="3698408"/>
            <a:ext cx="1667638" cy="144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40500" y="3322311"/>
            <a:ext cx="233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</a:t>
            </a:r>
            <a:r>
              <a:rPr lang="en-GB" smtClean="0"/>
              <a:t>pecific </a:t>
            </a:r>
            <a:r>
              <a:rPr lang="en-GB"/>
              <a:t>heat capacity at 1 bar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Introduction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chemeClr val="bg1"/>
                </a:solidFill>
              </a:rPr>
              <a:t>Goal &amp; Dataset    </a:t>
            </a:r>
            <a:r>
              <a:rPr lang="en-US" sz="1600" dirty="0" smtClean="0"/>
              <a:t> Potential Vorticity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Results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14764" y="1888114"/>
                <a:ext cx="3885872" cy="66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𝑔</m:t>
                          </m:r>
                        </m:sub>
                      </m:sSub>
                      <m:r>
                        <a:rPr lang="en-US" i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𝑓</m:t>
                          </m:r>
                          <m:r>
                            <a:rPr lang="en-US" i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charset="0"/>
                        </a:rPr>
                        <m:t>−</m:t>
                      </m:r>
                      <m:r>
                        <a:rPr lang="en-US" i="1">
                          <a:latin typeface="Cambria Math" charset="0"/>
                        </a:rPr>
                        <m:t>𝑓</m:t>
                      </m:r>
                      <m:r>
                        <a:rPr lang="en-US" i="0"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en-US" i="0">
                              <a:latin typeface="Cambria Math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</m:den>
                      </m:f>
                      <m:r>
                        <a:rPr lang="en-US" i="0">
                          <a:latin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</a:rPr>
                                <m:t>𝑃</m:t>
                              </m:r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𝑠</m:t>
                                  </m:r>
                                  <m:r>
                                    <a:rPr lang="en-US" i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</m:d>
                            </m:den>
                          </m:f>
                          <m:r>
                            <a:rPr lang="en-US" i="0">
                              <a:latin typeface="Cambria Math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i="0">
                                  <a:latin typeface="Cambria Math" charset="0"/>
                                </a:rPr>
                                <m:t>´</m:t>
                              </m:r>
                            </m:num>
                            <m:den>
                              <m:r>
                                <a:rPr lang="en-US" i="0"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i="0">
                                  <a:latin typeface="Cambria Math" charset="0"/>
                                </a:rPr>
                                <m:t>&gt;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764" y="1888114"/>
                <a:ext cx="3885872" cy="6687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0200" y="1384300"/>
            <a:ext cx="726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Quasi-geostrophic potential vorticity: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Static stability: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Potential Temperature: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endParaRPr lang="en-US" dirty="0" smtClean="0"/>
          </a:p>
        </p:txBody>
      </p:sp>
      <p:sp>
        <p:nvSpPr>
          <p:cNvPr id="8" name="Right Brace 7"/>
          <p:cNvSpPr/>
          <p:nvPr/>
        </p:nvSpPr>
        <p:spPr>
          <a:xfrm rot="5400000">
            <a:off x="3504116" y="2196021"/>
            <a:ext cx="173617" cy="9207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5096660" y="1578768"/>
            <a:ext cx="169879" cy="2159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62274" y="2799091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Absolute vorticity</a:t>
            </a:r>
            <a:endParaRPr lang="en-US" sz="1400"/>
          </a:p>
        </p:txBody>
      </p:sp>
      <p:sp>
        <p:nvSpPr>
          <p:cNvPr id="12" name="TextBox 11"/>
          <p:cNvSpPr txBox="1"/>
          <p:nvPr/>
        </p:nvSpPr>
        <p:spPr>
          <a:xfrm>
            <a:off x="4552949" y="2799091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Stretching term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670853" y="1703448"/>
                <a:ext cx="1847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𝑇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´=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𝑇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−&lt;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𝑇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&gt;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853" y="1703448"/>
                <a:ext cx="184749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5562600" y="1888114"/>
            <a:ext cx="511272" cy="334386"/>
          </a:xfrm>
          <a:prstGeom prst="ellipse">
            <a:avLst/>
          </a:prstGeom>
          <a:noFill/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73872" y="1888114"/>
            <a:ext cx="5890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907051" y="3698408"/>
                <a:ext cx="3101298" cy="730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latin typeface="Cambria Math" charset="0"/>
                        </a:rPr>
                        <m:t>𝑠</m:t>
                      </m:r>
                      <m:r>
                        <a:rPr lang="en-US" i="0">
                          <a:latin typeface="Cambria Math" charset="0"/>
                        </a:rPr>
                        <m:t>(</m:t>
                      </m:r>
                      <m:r>
                        <a:rPr lang="en-US" i="1">
                          <a:latin typeface="Cambria Math" charset="0"/>
                        </a:rPr>
                        <m:t>𝑃</m:t>
                      </m:r>
                      <m:r>
                        <a:rPr lang="en-US" i="0">
                          <a:latin typeface="Cambria Math" charset="0"/>
                        </a:rPr>
                        <m:t>)=−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US" i="0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</m:num>
                        <m:den>
                          <m:r>
                            <a:rPr lang="en-US" i="0">
                              <a:latin typeface="Cambria Math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0">
                              <a:latin typeface="Cambria Math" charset="0"/>
                            </a:rPr>
                            <m:t>&gt;</m:t>
                          </m:r>
                        </m:den>
                      </m:f>
                      <m:r>
                        <a:rPr lang="en-US" i="0"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charset="0"/>
                            </a:rPr>
                            <m:t>𝜕</m:t>
                          </m:r>
                          <m:r>
                            <a:rPr lang="en-US" i="0">
                              <a:latin typeface="Cambria Math" charset="0"/>
                            </a:rPr>
                            <m:t>&lt;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i="0">
                              <a:latin typeface="Cambria Math" charset="0"/>
                            </a:rPr>
                            <m:t>&gt;</m:t>
                          </m:r>
                        </m:num>
                        <m:den>
                          <m:r>
                            <a:rPr lang="en-US" i="0">
                              <a:latin typeface="Cambria Math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051" y="3698408"/>
                <a:ext cx="3101298" cy="7306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 flipV="1">
            <a:off x="4038600" y="3712815"/>
            <a:ext cx="736435" cy="343822"/>
          </a:xfrm>
          <a:prstGeom prst="ellipse">
            <a:avLst/>
          </a:prstGeom>
          <a:noFill/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732998" y="3698408"/>
            <a:ext cx="1667638" cy="144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40500" y="3322311"/>
            <a:ext cx="233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</a:t>
            </a:r>
            <a:r>
              <a:rPr lang="en-GB" smtClean="0"/>
              <a:t>pecific </a:t>
            </a:r>
            <a:r>
              <a:rPr lang="en-GB"/>
              <a:t>heat capacity at 1 bar level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622824" y="5115300"/>
                <a:ext cx="1669752" cy="627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Times New Roman" charset="0"/>
                    <a:ea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𝜃</m:t>
                    </m:r>
                    <m:r>
                      <a:rPr lang="en-GB" i="1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=</m:t>
                    </m:r>
                    <m:r>
                      <a:rPr lang="en-GB" i="1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𝜏</m:t>
                    </m:r>
                    <m:r>
                      <a:rPr lang="en-GB" i="1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effectLst/>
                            <a:latin typeface="Cambria Math" charset="0"/>
                            <a:cs typeface="Times New Roman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effectLst/>
                                <a:latin typeface="Cambria Math" charset="0"/>
                                <a:cs typeface="Times New Roman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effectLst/>
                                    <a:latin typeface="Cambria Math" charset="0"/>
                                    <a:cs typeface="Times New Roman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effectLst/>
                                    <a:latin typeface="Cambria Math" charset="0"/>
                                    <a:ea typeface="Calibri" charset="0"/>
                                    <a:cs typeface="Times New Roman" charset="0"/>
                                  </a:rPr>
                                  <m:t>𝑃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GB" i="1">
                                        <a:effectLst/>
                                        <a:latin typeface="Cambria Math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effectLst/>
                                        <a:latin typeface="Cambria Math" charset="0"/>
                                        <a:ea typeface="Calibri" charset="0"/>
                                        <a:cs typeface="Times New Roman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effectLst/>
                                        <a:latin typeface="Cambria Math" charset="0"/>
                                        <a:ea typeface="Calibri" charset="0"/>
                                        <a:cs typeface="Times New Roman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GB" i="1">
                                <a:effectLst/>
                                <a:latin typeface="Cambria Math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effectLst/>
                                <a:latin typeface="Cambria Math" charset="0"/>
                                <a:ea typeface="Calibri" charset="0"/>
                                <a:cs typeface="Times New Roman" charset="0"/>
                              </a:rPr>
                              <m:t>−</m:t>
                            </m:r>
                            <m:r>
                              <a:rPr lang="en-GB" i="1">
                                <a:effectLst/>
                                <a:latin typeface="Cambria Math" charset="0"/>
                                <a:ea typeface="Calibri" charset="0"/>
                                <a:cs typeface="Times New Roman" charset="0"/>
                              </a:rPr>
                              <m:t>𝜅</m:t>
                            </m:r>
                          </m:e>
                          <m:sup>
                            <m:r>
                              <a:rPr lang="en-GB" i="1">
                                <a:effectLst/>
                                <a:latin typeface="Cambria Math" charset="0"/>
                                <a:ea typeface="Calibri" charset="0"/>
                                <a:cs typeface="Times New Roman" charset="0"/>
                              </a:rPr>
                              <m:t>0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GB" dirty="0">
                    <a:effectLst/>
                    <a:latin typeface="Times New Roman" charset="0"/>
                    <a:ea typeface="Times New Roman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824" y="5115300"/>
                <a:ext cx="1669752" cy="6277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Introduction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chemeClr val="bg1"/>
                </a:solidFill>
              </a:rPr>
              <a:t>Goal &amp; Dataset    </a:t>
            </a:r>
            <a:r>
              <a:rPr lang="en-US" sz="1600" dirty="0" smtClean="0"/>
              <a:t> Potential Vorticity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Results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14764" y="1888114"/>
                <a:ext cx="3885872" cy="66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𝑔</m:t>
                          </m:r>
                        </m:sub>
                      </m:sSub>
                      <m:r>
                        <a:rPr lang="en-US" i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𝑓</m:t>
                          </m:r>
                          <m:r>
                            <a:rPr lang="en-US" i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charset="0"/>
                        </a:rPr>
                        <m:t>−</m:t>
                      </m:r>
                      <m:r>
                        <a:rPr lang="en-US" i="1">
                          <a:latin typeface="Cambria Math" charset="0"/>
                        </a:rPr>
                        <m:t>𝑓</m:t>
                      </m:r>
                      <m:r>
                        <a:rPr lang="en-US" i="0"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en-US" i="0">
                              <a:latin typeface="Cambria Math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</m:den>
                      </m:f>
                      <m:r>
                        <a:rPr lang="en-US" i="0">
                          <a:latin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</a:rPr>
                                <m:t>𝑃</m:t>
                              </m:r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𝑠</m:t>
                                  </m:r>
                                  <m:r>
                                    <a:rPr lang="en-US" i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</m:d>
                            </m:den>
                          </m:f>
                          <m:r>
                            <a:rPr lang="en-US" i="0">
                              <a:latin typeface="Cambria Math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i="0">
                                  <a:latin typeface="Cambria Math" charset="0"/>
                                </a:rPr>
                                <m:t>´</m:t>
                              </m:r>
                            </m:num>
                            <m:den>
                              <m:r>
                                <a:rPr lang="en-US" i="0">
                                  <a:latin typeface="Cambria Math" charset="0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i="0">
                                  <a:latin typeface="Cambria Math" charset="0"/>
                                </a:rPr>
                                <m:t>&gt;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764" y="1888114"/>
                <a:ext cx="3885872" cy="6687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0200" y="1384300"/>
            <a:ext cx="726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Quasi-geostrophic potential vorticity: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Static stability: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Potential Temperature: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endParaRPr lang="en-US" dirty="0" smtClean="0"/>
          </a:p>
        </p:txBody>
      </p:sp>
      <p:sp>
        <p:nvSpPr>
          <p:cNvPr id="8" name="Right Brace 7"/>
          <p:cNvSpPr/>
          <p:nvPr/>
        </p:nvSpPr>
        <p:spPr>
          <a:xfrm rot="5400000">
            <a:off x="3504116" y="2196021"/>
            <a:ext cx="173617" cy="9207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5096660" y="1578768"/>
            <a:ext cx="169879" cy="2159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62274" y="2799091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Absolute vorticity</a:t>
            </a:r>
            <a:endParaRPr lang="en-US" sz="1400"/>
          </a:p>
        </p:txBody>
      </p:sp>
      <p:sp>
        <p:nvSpPr>
          <p:cNvPr id="12" name="TextBox 11"/>
          <p:cNvSpPr txBox="1"/>
          <p:nvPr/>
        </p:nvSpPr>
        <p:spPr>
          <a:xfrm>
            <a:off x="4552949" y="2799091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Stretching term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670853" y="1703448"/>
                <a:ext cx="1847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𝑇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Times New Roman" charset="0"/>
                        <a:cs typeface="Times New Roman" charset="0"/>
                      </a:rPr>
                      <m:t>´=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𝑇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−&lt;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𝑇</m:t>
                    </m:r>
                    <m:r>
                      <a:rPr lang="en-GB" i="1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&gt;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853" y="1703448"/>
                <a:ext cx="184749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5562600" y="1888114"/>
            <a:ext cx="511272" cy="334386"/>
          </a:xfrm>
          <a:prstGeom prst="ellipse">
            <a:avLst/>
          </a:prstGeom>
          <a:noFill/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73872" y="1888114"/>
            <a:ext cx="5890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907051" y="3698408"/>
                <a:ext cx="3101298" cy="730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latin typeface="Cambria Math" charset="0"/>
                        </a:rPr>
                        <m:t>𝑠</m:t>
                      </m:r>
                      <m:r>
                        <a:rPr lang="en-US" i="0">
                          <a:latin typeface="Cambria Math" charset="0"/>
                        </a:rPr>
                        <m:t>(</m:t>
                      </m:r>
                      <m:r>
                        <a:rPr lang="en-US" i="1">
                          <a:latin typeface="Cambria Math" charset="0"/>
                        </a:rPr>
                        <m:t>𝑃</m:t>
                      </m:r>
                      <m:r>
                        <a:rPr lang="en-US" i="0">
                          <a:latin typeface="Cambria Math" charset="0"/>
                        </a:rPr>
                        <m:t>)=−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US" i="0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</m:num>
                        <m:den>
                          <m:r>
                            <a:rPr lang="en-US" i="0">
                              <a:latin typeface="Cambria Math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0">
                              <a:latin typeface="Cambria Math" charset="0"/>
                            </a:rPr>
                            <m:t>&gt;</m:t>
                          </m:r>
                        </m:den>
                      </m:f>
                      <m:r>
                        <a:rPr lang="en-US" i="0"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charset="0"/>
                            </a:rPr>
                            <m:t>𝜕</m:t>
                          </m:r>
                          <m:r>
                            <a:rPr lang="en-US" i="0">
                              <a:latin typeface="Cambria Math" charset="0"/>
                            </a:rPr>
                            <m:t>&lt;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i="0">
                              <a:latin typeface="Cambria Math" charset="0"/>
                            </a:rPr>
                            <m:t>&gt;</m:t>
                          </m:r>
                        </m:num>
                        <m:den>
                          <m:r>
                            <a:rPr lang="en-US" i="0">
                              <a:latin typeface="Cambria Math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051" y="3698408"/>
                <a:ext cx="3101298" cy="7306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 flipV="1">
            <a:off x="4038600" y="3712815"/>
            <a:ext cx="736435" cy="343822"/>
          </a:xfrm>
          <a:prstGeom prst="ellipse">
            <a:avLst/>
          </a:prstGeom>
          <a:noFill/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732998" y="3698408"/>
            <a:ext cx="1667638" cy="144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40500" y="3322311"/>
            <a:ext cx="233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</a:t>
            </a:r>
            <a:r>
              <a:rPr lang="en-GB" smtClean="0"/>
              <a:t>pecific </a:t>
            </a:r>
            <a:r>
              <a:rPr lang="en-GB"/>
              <a:t>heat capacity at 1 bar level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622824" y="5115300"/>
                <a:ext cx="1669752" cy="627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Times New Roman" charset="0"/>
                    <a:ea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𝜃</m:t>
                    </m:r>
                    <m:r>
                      <a:rPr lang="en-GB" i="1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=</m:t>
                    </m:r>
                    <m:r>
                      <a:rPr lang="en-GB" i="1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𝜏</m:t>
                    </m:r>
                    <m:r>
                      <a:rPr lang="en-GB" i="1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effectLst/>
                            <a:latin typeface="Cambria Math" charset="0"/>
                            <a:cs typeface="Times New Roman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effectLst/>
                                <a:latin typeface="Cambria Math" charset="0"/>
                                <a:cs typeface="Times New Roman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effectLst/>
                                    <a:latin typeface="Cambria Math" charset="0"/>
                                    <a:cs typeface="Times New Roman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effectLst/>
                                    <a:latin typeface="Cambria Math" charset="0"/>
                                    <a:ea typeface="Calibri" charset="0"/>
                                    <a:cs typeface="Times New Roman" charset="0"/>
                                  </a:rPr>
                                  <m:t>𝑃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GB" i="1">
                                        <a:effectLst/>
                                        <a:latin typeface="Cambria Math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effectLst/>
                                        <a:latin typeface="Cambria Math" charset="0"/>
                                        <a:ea typeface="Calibri" charset="0"/>
                                        <a:cs typeface="Times New Roman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effectLst/>
                                        <a:latin typeface="Cambria Math" charset="0"/>
                                        <a:ea typeface="Calibri" charset="0"/>
                                        <a:cs typeface="Times New Roman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GB" i="1">
                                <a:effectLst/>
                                <a:latin typeface="Cambria Math" charset="0"/>
                                <a:cs typeface="Times New Roman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effectLst/>
                                <a:latin typeface="Cambria Math" charset="0"/>
                                <a:ea typeface="Calibri" charset="0"/>
                                <a:cs typeface="Times New Roman" charset="0"/>
                              </a:rPr>
                              <m:t>−</m:t>
                            </m:r>
                            <m:r>
                              <a:rPr lang="en-GB" i="1">
                                <a:effectLst/>
                                <a:latin typeface="Cambria Math" charset="0"/>
                                <a:ea typeface="Calibri" charset="0"/>
                                <a:cs typeface="Times New Roman" charset="0"/>
                              </a:rPr>
                              <m:t>𝜅</m:t>
                            </m:r>
                          </m:e>
                          <m:sup>
                            <m:r>
                              <a:rPr lang="en-GB" i="1">
                                <a:effectLst/>
                                <a:latin typeface="Cambria Math" charset="0"/>
                                <a:ea typeface="Calibri" charset="0"/>
                                <a:cs typeface="Times New Roman" charset="0"/>
                              </a:rPr>
                              <m:t>0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GB" dirty="0">
                    <a:effectLst/>
                    <a:latin typeface="Times New Roman" charset="0"/>
                    <a:ea typeface="Times New Roman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824" y="5115300"/>
                <a:ext cx="1669752" cy="6277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562600" y="4805154"/>
                <a:ext cx="3392274" cy="396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0"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0">
                              <a:latin typeface="Cambria Math" charset="0"/>
                            </a:rPr>
                            <m:t> ~ </m:t>
                          </m:r>
                          <m:r>
                            <a:rPr lang="en-US" i="1">
                              <a:latin typeface="Cambria Math" charset="0"/>
                            </a:rPr>
                            <m:t>𝐴</m:t>
                          </m:r>
                          <m:r>
                            <a:rPr lang="en-US" i="0">
                              <a:latin typeface="Cambria Math" charset="0"/>
                            </a:rPr>
                            <m:t>+</m:t>
                          </m:r>
                          <m:r>
                            <a:rPr lang="en-US" i="1">
                              <a:latin typeface="Cambria Math" charset="0"/>
                            </a:rPr>
                            <m:t>𝐵</m:t>
                          </m:r>
                          <m:r>
                            <a:rPr lang="en-US" i="0">
                              <a:latin typeface="Cambria Math" charset="0"/>
                            </a:rPr>
                            <m:t> </m:t>
                          </m:r>
                          <m:r>
                            <a:rPr lang="en-US" i="1">
                              <a:latin typeface="Cambria Math" charset="0"/>
                            </a:rPr>
                            <m:t>𝑇</m:t>
                          </m:r>
                          <m:r>
                            <a:rPr lang="en-US" i="0">
                              <a:latin typeface="Cambria Math" charset="0"/>
                            </a:rPr>
                            <m:t>+</m:t>
                          </m:r>
                          <m:r>
                            <a:rPr lang="en-US" i="1">
                              <a:latin typeface="Cambria Math" charset="0"/>
                            </a:rPr>
                            <m:t>𝐶</m:t>
                          </m:r>
                          <m:r>
                            <a:rPr lang="en-US" i="0"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i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charset="0"/>
                            </a:rPr>
                            <m:t>+</m:t>
                          </m:r>
                          <m:r>
                            <a:rPr lang="en-US" i="1">
                              <a:latin typeface="Cambria Math" charset="0"/>
                            </a:rPr>
                            <m:t>𝐷</m:t>
                          </m:r>
                          <m:r>
                            <a:rPr lang="en-US" i="0"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i="0">
                                  <a:latin typeface="Cambria Math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805154"/>
                <a:ext cx="3392274" cy="396262"/>
              </a:xfrm>
              <a:prstGeom prst="rect">
                <a:avLst/>
              </a:prstGeom>
              <a:blipFill rotWithShape="0">
                <a:blip r:embed="rId8"/>
                <a:stretch>
                  <a:fillRect l="-1619" t="-109231" b="-16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58260" y="5386545"/>
                <a:ext cx="2116477" cy="618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𝑇</m:t>
                          </m:r>
                        </m:e>
                      </m:d>
                      <m:r>
                        <a:rPr lang="en-US" i="0"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𝑇</m:t>
                          </m:r>
                        </m:den>
                      </m:f>
                      <m:r>
                        <a:rPr lang="en-US" i="0">
                          <a:latin typeface="Cambria Math" charset="0"/>
                        </a:rPr>
                        <m:t>= </m:t>
                      </m:r>
                      <m:sSubSup>
                        <m:sSub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𝑝</m:t>
                          </m:r>
                        </m:sub>
                        <m:sup>
                          <m:r>
                            <a:rPr lang="en-US" i="0">
                              <a:latin typeface="Cambria Math" charset="0"/>
                            </a:rPr>
                            <m:t>0</m:t>
                          </m:r>
                        </m:sup>
                      </m:sSubSup>
                      <m:r>
                        <a:rPr lang="en-US" i="0"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</a:rPr>
                            <m:t>𝛿𝜏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260" y="5386545"/>
                <a:ext cx="2116477" cy="6189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458111" y="6245574"/>
                <a:ext cx="1476558" cy="396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𝜅</m:t>
                          </m:r>
                        </m:e>
                        <m:sup>
                          <m:r>
                            <a:rPr lang="en-US" i="0">
                              <a:latin typeface="Cambria Math" charset="0"/>
                            </a:rPr>
                            <m:t>0</m:t>
                          </m:r>
                        </m:sup>
                      </m:sSup>
                      <m:r>
                        <a:rPr lang="en-US" i="0">
                          <a:latin typeface="Cambria Math" charset="0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0"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i="0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111" y="6245574"/>
                <a:ext cx="1476558" cy="396262"/>
              </a:xfrm>
              <a:prstGeom prst="rect">
                <a:avLst/>
              </a:prstGeom>
              <a:blipFill rotWithShape="0">
                <a:blip r:embed="rId10"/>
                <a:stretch>
                  <a:fillRect t="-109231" r="-23868" b="-16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4998064" y="5545714"/>
            <a:ext cx="564536" cy="41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62600" y="4805154"/>
            <a:ext cx="3392274" cy="18366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Introduction</a:t>
            </a:r>
            <a:r>
              <a:rPr lang="en-US" sz="1600" dirty="0" smtClean="0"/>
              <a:t>     Goal &amp; Dataset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Potential Vorticity     Results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9400" y="1409700"/>
            <a:ext cx="81158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GB" dirty="0"/>
              <a:t>A</a:t>
            </a:r>
            <a:r>
              <a:rPr lang="en-GB" dirty="0" smtClean="0"/>
              <a:t>nalyse </a:t>
            </a:r>
            <a:r>
              <a:rPr lang="en-GB" dirty="0"/>
              <a:t>the potential vorticity of Saturn’s polar </a:t>
            </a:r>
            <a:r>
              <a:rPr lang="en-GB" dirty="0" smtClean="0"/>
              <a:t>regions up to the pole: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q"/>
            </a:pPr>
            <a:r>
              <a:rPr lang="en-GB" dirty="0" smtClean="0"/>
              <a:t>Conserves </a:t>
            </a:r>
            <a:r>
              <a:rPr lang="en-US" dirty="0"/>
              <a:t>in adiabatic and frictionless </a:t>
            </a:r>
            <a:r>
              <a:rPr lang="en-US" dirty="0" smtClean="0"/>
              <a:t>flow.</a:t>
            </a:r>
            <a:endParaRPr lang="en-GB" dirty="0" smtClean="0"/>
          </a:p>
          <a:p>
            <a:pPr marL="742950" lvl="1" indent="-285750">
              <a:lnSpc>
                <a:spcPct val="150000"/>
              </a:lnSpc>
              <a:buFont typeface="Wingdings" charset="2"/>
              <a:buChar char="q"/>
            </a:pPr>
            <a:r>
              <a:rPr lang="en-GB" dirty="0" smtClean="0"/>
              <a:t>A good </a:t>
            </a:r>
            <a:r>
              <a:rPr lang="en-GB" dirty="0"/>
              <a:t>dynamical </a:t>
            </a:r>
            <a:r>
              <a:rPr lang="en-GB" dirty="0" smtClean="0"/>
              <a:t>tracer.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q"/>
            </a:pPr>
            <a:endParaRPr lang="en-GB" dirty="0" smtClean="0"/>
          </a:p>
          <a:p>
            <a:pPr marL="285750" lvl="1" indent="-285750">
              <a:lnSpc>
                <a:spcPct val="150000"/>
              </a:lnSpc>
              <a:buFont typeface="Wingdings" charset="2"/>
              <a:buChar char="Ø"/>
            </a:pPr>
            <a:r>
              <a:rPr lang="en-GB" dirty="0"/>
              <a:t>A</a:t>
            </a:r>
            <a:r>
              <a:rPr lang="en-GB" dirty="0" smtClean="0"/>
              <a:t>nalyse </a:t>
            </a:r>
            <a:r>
              <a:rPr lang="en-GB" dirty="0"/>
              <a:t>the stability of the jets present at the Polar Regions above cloud </a:t>
            </a:r>
            <a:r>
              <a:rPr lang="en-GB" dirty="0" smtClean="0"/>
              <a:t>tops.</a:t>
            </a:r>
          </a:p>
          <a:p>
            <a:pPr marL="285750" lvl="1" indent="-285750">
              <a:lnSpc>
                <a:spcPct val="150000"/>
              </a:lnSpc>
              <a:buFont typeface="Wingdings" charset="2"/>
              <a:buChar char="Ø"/>
            </a:pPr>
            <a:endParaRPr lang="en-GB" dirty="0" smtClean="0"/>
          </a:p>
          <a:p>
            <a:pPr marL="285750" lvl="1" indent="-285750">
              <a:lnSpc>
                <a:spcPct val="150000"/>
              </a:lnSpc>
              <a:buFont typeface="Wingdings" charset="2"/>
              <a:buChar char="Ø"/>
            </a:pPr>
            <a:r>
              <a:rPr lang="en-GB" dirty="0" smtClean="0"/>
              <a:t>  Understand the seasonal variability on the polar atmospheric dynamics.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Introduction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chemeClr val="bg1"/>
                </a:solidFill>
              </a:rPr>
              <a:t>Goal &amp; Dataset    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Potential Vorticity     </a:t>
            </a:r>
            <a:r>
              <a:rPr lang="en-US" sz="1600" dirty="0" smtClean="0"/>
              <a:t>Results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535" y="1235483"/>
            <a:ext cx="612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Relative Vorticity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-14132" y="2725562"/>
                <a:ext cx="22733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GB" sz="1600" dirty="0" smtClean="0"/>
                  <a:t>No significant seasonal changes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GB" sz="1600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GB" sz="16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GB" sz="1600" i="1" dirty="0" smtClean="0"/>
                  <a:t>f</a:t>
                </a:r>
                <a:r>
                  <a:rPr lang="en-GB" sz="1600" dirty="0" smtClean="0"/>
                  <a:t>/10 everywhere, except at the poles, where </a:t>
                </a:r>
                <a:r>
                  <a:rPr lang="en-GB" sz="1600" i="1" dirty="0" smtClean="0"/>
                  <a:t>f</a:t>
                </a:r>
                <a:r>
                  <a:rPr lang="en-GB" sz="1600" dirty="0" smtClean="0"/>
                  <a:t> ~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charset="0"/>
                      </a:rPr>
                      <m:t>𝜉</m:t>
                    </m:r>
                  </m:oMath>
                </a14:m>
                <a:r>
                  <a:rPr lang="en-GB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132" y="2725562"/>
                <a:ext cx="2273300" cy="2062103"/>
              </a:xfrm>
              <a:prstGeom prst="rect">
                <a:avLst/>
              </a:prstGeom>
              <a:blipFill rotWithShape="0">
                <a:blip r:embed="rId4"/>
                <a:stretch>
                  <a:fillRect l="-1072" b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70460" y="1149850"/>
                <a:ext cx="3167214" cy="538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>
                          <a:latin typeface="Cambria Math" charset="0"/>
                        </a:rPr>
                        <m:t>𝝃</m:t>
                      </m:r>
                      <m:d>
                        <m:dPr>
                          <m:ctrlPr>
                            <a:rPr lang="en-GB" sz="14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GB" sz="1400" b="1" i="1">
                              <a:latin typeface="Cambria Math" charset="0"/>
                            </a:rPr>
                            <m:t>𝝀</m:t>
                          </m:r>
                          <m:r>
                            <a:rPr lang="en-GB" sz="1400" b="1" i="1">
                              <a:latin typeface="Cambria Math" charset="0"/>
                            </a:rPr>
                            <m:t>,</m:t>
                          </m:r>
                          <m:r>
                            <a:rPr lang="en-GB" sz="1400" b="1" i="1">
                              <a:latin typeface="Cambria Math" charset="0"/>
                            </a:rPr>
                            <m:t>𝝓</m:t>
                          </m:r>
                        </m:e>
                      </m:d>
                      <m:r>
                        <a:rPr lang="en-GB" sz="1400" b="1" i="1">
                          <a:latin typeface="Cambria Math" charset="0"/>
                        </a:rPr>
                        <m:t>= − </m:t>
                      </m:r>
                      <m:f>
                        <m:fPr>
                          <m:ctrlPr>
                            <a:rPr lang="en-GB" sz="1400" b="1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sz="1400" b="1" i="1">
                              <a:latin typeface="Cambria Math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>
                              <a:latin typeface="Cambria Math" charset="0"/>
                            </a:rPr>
                            <m:t>𝑹</m:t>
                          </m:r>
                          <m:d>
                            <m:dPr>
                              <m:ctrlPr>
                                <a:rPr lang="en-GB" sz="14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GB" sz="1400" b="1" i="1">
                                  <a:latin typeface="Cambria Math" charset="0"/>
                                </a:rPr>
                                <m:t>𝝓</m:t>
                              </m:r>
                            </m:e>
                          </m:d>
                        </m:den>
                      </m:f>
                      <m:r>
                        <a:rPr lang="en-GB" sz="1400" b="1" i="1"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en-GB" sz="1400" b="1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sz="1400" b="1" i="1">
                              <a:latin typeface="Cambria Math" charset="0"/>
                            </a:rPr>
                            <m:t>𝝏</m:t>
                          </m:r>
                          <m:r>
                            <a:rPr lang="en-GB" sz="1400" b="1" i="1">
                              <a:latin typeface="Cambria Math" charset="0"/>
                            </a:rPr>
                            <m:t>𝒖</m:t>
                          </m:r>
                        </m:num>
                        <m:den>
                          <m:r>
                            <a:rPr lang="en-GB" sz="1400" b="1" i="1">
                              <a:latin typeface="Cambria Math" charset="0"/>
                            </a:rPr>
                            <m:t>𝝏𝝓</m:t>
                          </m:r>
                        </m:den>
                      </m:f>
                      <m:r>
                        <a:rPr lang="en-GB" sz="1400" b="1" i="1">
                          <a:latin typeface="Cambria Math" charset="0"/>
                        </a:rPr>
                        <m:t>+ </m:t>
                      </m:r>
                      <m:f>
                        <m:fPr>
                          <m:ctrlPr>
                            <a:rPr lang="en-GB" sz="1400" b="1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sz="1400" b="1" i="1">
                              <a:latin typeface="Cambria Math" charset="0"/>
                            </a:rPr>
                            <m:t>𝒖</m:t>
                          </m:r>
                        </m:num>
                        <m:den>
                          <m:r>
                            <a:rPr lang="en-GB" sz="1400" b="1" i="1">
                              <a:latin typeface="Cambria Math" charset="0"/>
                            </a:rPr>
                            <m:t>𝑹</m:t>
                          </m:r>
                          <m:d>
                            <m:dPr>
                              <m:ctrlPr>
                                <a:rPr lang="en-GB" sz="14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GB" sz="1400" b="1" i="1">
                                  <a:latin typeface="Cambria Math" charset="0"/>
                                </a:rPr>
                                <m:t>𝝓</m:t>
                              </m:r>
                            </m:e>
                          </m:d>
                        </m:den>
                      </m:f>
                      <m:r>
                        <a:rPr lang="en-GB" sz="1400" b="1" i="1">
                          <a:latin typeface="Cambria Math" charset="0"/>
                        </a:rPr>
                        <m:t> </m:t>
                      </m:r>
                      <m:r>
                        <a:rPr lang="en-GB" sz="1400" b="1" i="1">
                          <a:latin typeface="Cambria Math" charset="0"/>
                        </a:rPr>
                        <m:t>𝒕𝒂𝒏</m:t>
                      </m:r>
                      <m:r>
                        <a:rPr lang="en-GB" sz="1400" b="1" i="1">
                          <a:latin typeface="Cambria Math" charset="0"/>
                        </a:rPr>
                        <m:t>𝝓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460" y="1149850"/>
                <a:ext cx="3167214" cy="538289"/>
              </a:xfrm>
              <a:prstGeom prst="rect">
                <a:avLst/>
              </a:prstGeom>
              <a:blipFill rotWithShape="0">
                <a:blip r:embed="rId5"/>
                <a:stretch>
                  <a:fillRect t="-26136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446329" y="1186825"/>
            <a:ext cx="3025938" cy="550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413000" y="1811713"/>
            <a:ext cx="6121202" cy="4713438"/>
            <a:chOff x="3075846" y="1786313"/>
            <a:chExt cx="5545455" cy="4557906"/>
          </a:xfrm>
        </p:grpSpPr>
        <p:pic>
          <p:nvPicPr>
            <p:cNvPr id="22" name="Picture 21"/>
            <p:cNvPicPr/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514"/>
            <a:stretch/>
          </p:blipFill>
          <p:spPr>
            <a:xfrm>
              <a:off x="3075846" y="1786313"/>
              <a:ext cx="5545455" cy="2371600"/>
            </a:xfrm>
            <a:prstGeom prst="rect">
              <a:avLst/>
            </a:prstGeom>
          </p:spPr>
        </p:pic>
        <p:pic>
          <p:nvPicPr>
            <p:cNvPr id="23" name="Picture 22"/>
            <p:cNvPicPr/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588" b="1945"/>
            <a:stretch/>
          </p:blipFill>
          <p:spPr>
            <a:xfrm>
              <a:off x="3075846" y="4127863"/>
              <a:ext cx="5545455" cy="2216356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567204" y="3665893"/>
            <a:ext cx="943163" cy="30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Dec 2008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5034" y="3665893"/>
            <a:ext cx="94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Jun 2013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681633" y="6030667"/>
            <a:ext cx="94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Dec 2008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740085" y="6027923"/>
            <a:ext cx="94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Oct 2006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585200" y="2260600"/>
            <a:ext cx="30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597781" y="4675024"/>
            <a:ext cx="30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082371" y="123878"/>
            <a:ext cx="3998463" cy="575112"/>
            <a:chOff x="4082371" y="123878"/>
            <a:chExt cx="3998463" cy="575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4082371" y="123878"/>
                  <a:ext cx="3998463" cy="5405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i="1">
                                <a:latin typeface="Cambria Math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sz="1400" i="0">
                            <a:latin typeface="Cambria Math" charset="0"/>
                          </a:rPr>
                          <m:t>=</m:t>
                        </m:r>
                        <m:d>
                          <m:dPr>
                            <m:ctrlPr>
                              <a:rPr lang="en-US" sz="1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charset="0"/>
                              </a:rPr>
                              <m:t>𝑓</m:t>
                            </m:r>
                            <m:r>
                              <a:rPr lang="en-US" sz="1400" i="0">
                                <a:latin typeface="Cambria Math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  <m:r>
                          <a:rPr lang="en-US" sz="1400" i="0">
                            <a:latin typeface="Cambria Math" charset="0"/>
                          </a:rPr>
                          <m:t>−</m:t>
                        </m:r>
                        <m:r>
                          <a:rPr lang="en-US" sz="1400" i="1">
                            <a:latin typeface="Cambria Math" charset="0"/>
                          </a:rPr>
                          <m:t>𝑓</m:t>
                        </m:r>
                        <m:r>
                          <a:rPr lang="en-US" sz="1400" i="0">
                            <a:latin typeface="Cambria Math" charset="0"/>
                          </a:rPr>
                          <m:t> </m:t>
                        </m:r>
                        <m:f>
                          <m:fPr>
                            <m:ctrlPr>
                              <a:rPr lang="en-US" sz="14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1400" i="0">
                                <a:latin typeface="Cambria Math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1400" i="0">
                                <a:latin typeface="Cambria Math" charset="0"/>
                              </a:rPr>
                              <m:t>𝜕</m:t>
                            </m:r>
                            <m:r>
                              <a:rPr lang="en-US" sz="1400" i="1">
                                <a:latin typeface="Cambria Math" charset="0"/>
                              </a:rPr>
                              <m:t>𝑃</m:t>
                            </m:r>
                          </m:den>
                        </m:f>
                        <m:r>
                          <a:rPr lang="en-US" sz="1400" i="0">
                            <a:latin typeface="Cambria Math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4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charset="0"/>
                                  </a:rPr>
                                  <m:t>𝑃</m:t>
                                </m:r>
                              </m:num>
                              <m:den>
                                <m:d>
                                  <m:dPr>
                                    <m:begChr m:val=""/>
                                    <m:ctrlPr>
                                      <a:rPr lang="en-US" sz="14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 charset="0"/>
                                      </a:rPr>
                                      <m:t>𝑠</m:t>
                                    </m:r>
                                    <m:r>
                                      <a:rPr lang="en-US" sz="1400" i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400" i="1">
                                        <a:latin typeface="Cambria Math" charset="0"/>
                                      </a:rPr>
                                      <m:t>𝑃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sz="1400" i="0">
                                <a:latin typeface="Cambria Math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1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charset="0"/>
                                  </a:rPr>
                                  <m:t>𝑇</m:t>
                                </m:r>
                                <m:r>
                                  <a:rPr lang="en-US" sz="1400" i="0">
                                    <a:latin typeface="Cambria Math" charset="0"/>
                                  </a:rPr>
                                  <m:t>´</m:t>
                                </m:r>
                              </m:num>
                              <m:den>
                                <m:r>
                                  <a:rPr lang="en-US" sz="1400" i="0">
                                    <a:latin typeface="Cambria Math" charset="0"/>
                                  </a:rPr>
                                  <m:t>&lt;</m:t>
                                </m:r>
                                <m:r>
                                  <a:rPr lang="en-US" sz="1400" i="1">
                                    <a:latin typeface="Cambria Math" charset="0"/>
                                  </a:rPr>
                                  <m:t>𝑇</m:t>
                                </m:r>
                                <m:r>
                                  <a:rPr lang="en-US" sz="1400" i="0">
                                    <a:latin typeface="Cambria Math" charset="0"/>
                                  </a:rPr>
                                  <m:t>&gt;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2371" y="123878"/>
                  <a:ext cx="3998463" cy="54059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25843" b="-966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4543923" y="136563"/>
              <a:ext cx="3025277" cy="5624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422900" y="183230"/>
              <a:ext cx="254000" cy="475815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59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52400" y="1648971"/>
            <a:ext cx="9127297" cy="4841063"/>
            <a:chOff x="639170" y="1743316"/>
            <a:chExt cx="7319127" cy="39410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229" y="1743316"/>
              <a:ext cx="7064068" cy="3908856"/>
            </a:xfrm>
            <a:prstGeom prst="rect">
              <a:avLst/>
            </a:prstGeom>
          </p:spPr>
        </p:pic>
        <p:sp>
          <p:nvSpPr>
            <p:cNvPr id="11" name="12 CuadroTexto"/>
            <p:cNvSpPr txBox="1"/>
            <p:nvPr/>
          </p:nvSpPr>
          <p:spPr>
            <a:xfrm>
              <a:off x="4056519" y="5370630"/>
              <a:ext cx="38865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Southern late summer, 3 December 2008</a:t>
              </a:r>
              <a:endParaRPr lang="es-ES" sz="1400" dirty="0"/>
            </a:p>
          </p:txBody>
        </p:sp>
        <p:sp>
          <p:nvSpPr>
            <p:cNvPr id="10" name="8 CuadroTexto"/>
            <p:cNvSpPr txBox="1"/>
            <p:nvPr/>
          </p:nvSpPr>
          <p:spPr>
            <a:xfrm>
              <a:off x="639170" y="5376562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Northern spring, 14 June 2013</a:t>
              </a:r>
              <a:endParaRPr lang="es-ES" sz="1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226393" y="6499292"/>
            <a:ext cx="3121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Antuñano</a:t>
            </a:r>
            <a:r>
              <a:rPr lang="en-US" sz="1200" dirty="0" smtClean="0"/>
              <a:t> et al. 2015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Introduction     </a:t>
            </a:r>
            <a:r>
              <a:rPr lang="en-US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Goal &amp; Dataset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Potential Vorticity     Results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9535" y="1219200"/>
            <a:ext cx="402952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Cloud Morphology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755655" y="3598081"/>
            <a:ext cx="268941" cy="18825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V="1">
            <a:off x="4435813" y="4590144"/>
            <a:ext cx="268941" cy="18825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314455" y="2670981"/>
            <a:ext cx="268941" cy="18825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555755" y="5630081"/>
            <a:ext cx="268941" cy="18825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426413" y="3429000"/>
            <a:ext cx="275887" cy="259444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9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72274" y="6424327"/>
            <a:ext cx="283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Fletcher et al. 2018 (Accepted in Nature Communications)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Introduction     </a:t>
            </a:r>
            <a:r>
              <a:rPr lang="en-US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Goal &amp; Dataset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Potential Vorticity     Results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48" y="1605417"/>
            <a:ext cx="8871737" cy="48443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535" y="1155700"/>
            <a:ext cx="609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s-ES" b="1" dirty="0" err="1">
                <a:sym typeface="Wingdings" pitchFamily="2" charset="2"/>
              </a:rPr>
              <a:t>Seasonal</a:t>
            </a:r>
            <a:r>
              <a:rPr lang="es-ES" b="1" dirty="0">
                <a:sym typeface="Wingdings" pitchFamily="2" charset="2"/>
              </a:rPr>
              <a:t> </a:t>
            </a:r>
            <a:r>
              <a:rPr lang="es-ES" b="1" dirty="0" err="1">
                <a:sym typeface="Wingdings" pitchFamily="2" charset="2"/>
              </a:rPr>
              <a:t>variations</a:t>
            </a:r>
            <a:r>
              <a:rPr lang="es-ES" b="1" dirty="0">
                <a:sym typeface="Wingdings" pitchFamily="2" charset="2"/>
              </a:rPr>
              <a:t> </a:t>
            </a:r>
            <a:r>
              <a:rPr lang="es-ES" b="1" dirty="0" err="1">
                <a:sym typeface="Wingdings" pitchFamily="2" charset="2"/>
              </a:rPr>
              <a:t>on</a:t>
            </a:r>
            <a:r>
              <a:rPr lang="es-ES" b="1" dirty="0">
                <a:sym typeface="Wingdings" pitchFamily="2" charset="2"/>
              </a:rPr>
              <a:t> </a:t>
            </a:r>
            <a:r>
              <a:rPr lang="es-ES" b="1" dirty="0" err="1">
                <a:sym typeface="Wingdings" pitchFamily="2" charset="2"/>
              </a:rPr>
              <a:t>the</a:t>
            </a:r>
            <a:r>
              <a:rPr lang="es-ES" b="1" dirty="0">
                <a:sym typeface="Wingdings" pitchFamily="2" charset="2"/>
              </a:rPr>
              <a:t> </a:t>
            </a:r>
            <a:r>
              <a:rPr lang="es-ES" b="1" dirty="0" err="1">
                <a:sym typeface="Wingdings" pitchFamily="2" charset="2"/>
              </a:rPr>
              <a:t>temperature</a:t>
            </a:r>
            <a:r>
              <a:rPr lang="es-ES" b="1" dirty="0">
                <a:sym typeface="Wingdings" pitchFamily="2" charset="2"/>
              </a:rPr>
              <a:t> </a:t>
            </a:r>
            <a:r>
              <a:rPr lang="es-ES" b="1" dirty="0" err="1">
                <a:sym typeface="Wingdings" pitchFamily="2" charset="2"/>
              </a:rPr>
              <a:t>field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56400" y="11557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 mbar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35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52400" y="1648971"/>
            <a:ext cx="9127297" cy="4841063"/>
            <a:chOff x="639170" y="1743316"/>
            <a:chExt cx="7319127" cy="39410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229" y="1743316"/>
              <a:ext cx="7064068" cy="3908856"/>
            </a:xfrm>
            <a:prstGeom prst="rect">
              <a:avLst/>
            </a:prstGeom>
          </p:spPr>
        </p:pic>
        <p:sp>
          <p:nvSpPr>
            <p:cNvPr id="11" name="12 CuadroTexto"/>
            <p:cNvSpPr txBox="1"/>
            <p:nvPr/>
          </p:nvSpPr>
          <p:spPr>
            <a:xfrm>
              <a:off x="4056519" y="5370630"/>
              <a:ext cx="38865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Southern late summer, 3 December 2008</a:t>
              </a:r>
              <a:endParaRPr lang="es-ES" sz="1400" dirty="0"/>
            </a:p>
          </p:txBody>
        </p:sp>
        <p:sp>
          <p:nvSpPr>
            <p:cNvPr id="10" name="8 CuadroTexto"/>
            <p:cNvSpPr txBox="1"/>
            <p:nvPr/>
          </p:nvSpPr>
          <p:spPr>
            <a:xfrm>
              <a:off x="639170" y="5376562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Northern spring, 14 June 2013</a:t>
              </a:r>
              <a:endParaRPr lang="es-ES" sz="1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226393" y="6499292"/>
            <a:ext cx="3121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Antuñano</a:t>
            </a:r>
            <a:r>
              <a:rPr lang="en-US" sz="1200" dirty="0" smtClean="0"/>
              <a:t> et al. 2015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Introduction     </a:t>
            </a:r>
            <a:r>
              <a:rPr lang="en-US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Goal &amp; Dataset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Potential Vorticity     Results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9535" y="1219200"/>
            <a:ext cx="402952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Cloud Morphology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755655" y="3598081"/>
            <a:ext cx="268941" cy="18825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V="1">
            <a:off x="4435813" y="4590144"/>
            <a:ext cx="268941" cy="18825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284198" y="5348111"/>
            <a:ext cx="268941" cy="18825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778503" y="5814073"/>
            <a:ext cx="268941" cy="18825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314455" y="2670981"/>
            <a:ext cx="268941" cy="18825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555755" y="5630081"/>
            <a:ext cx="268941" cy="18825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426413" y="3429000"/>
            <a:ext cx="275887" cy="259444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52400" y="1648971"/>
            <a:ext cx="9127297" cy="4841063"/>
            <a:chOff x="639170" y="1743316"/>
            <a:chExt cx="7319127" cy="39410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229" y="1743316"/>
              <a:ext cx="7064068" cy="3908856"/>
            </a:xfrm>
            <a:prstGeom prst="rect">
              <a:avLst/>
            </a:prstGeom>
          </p:spPr>
        </p:pic>
        <p:sp>
          <p:nvSpPr>
            <p:cNvPr id="11" name="12 CuadroTexto"/>
            <p:cNvSpPr txBox="1"/>
            <p:nvPr/>
          </p:nvSpPr>
          <p:spPr>
            <a:xfrm>
              <a:off x="4056519" y="5370630"/>
              <a:ext cx="38865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Southern late summer, 3 December 2008</a:t>
              </a:r>
              <a:endParaRPr lang="es-ES" sz="1400" dirty="0"/>
            </a:p>
          </p:txBody>
        </p:sp>
        <p:sp>
          <p:nvSpPr>
            <p:cNvPr id="10" name="8 CuadroTexto"/>
            <p:cNvSpPr txBox="1"/>
            <p:nvPr/>
          </p:nvSpPr>
          <p:spPr>
            <a:xfrm>
              <a:off x="639170" y="5376562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Northern spring, 14 June 2013</a:t>
              </a:r>
              <a:endParaRPr lang="es-ES" sz="1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226393" y="6499292"/>
            <a:ext cx="3121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Antuñano</a:t>
            </a:r>
            <a:r>
              <a:rPr lang="en-US" sz="1200" dirty="0" smtClean="0"/>
              <a:t> et al. 2015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Introduction     </a:t>
            </a:r>
            <a:r>
              <a:rPr lang="en-US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Goal &amp; Dataset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Potential Vorticity     Results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9535" y="1219200"/>
            <a:ext cx="402952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Cloud Morphology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755655" y="3598081"/>
            <a:ext cx="268941" cy="18825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V="1">
            <a:off x="4435813" y="4590144"/>
            <a:ext cx="268941" cy="18825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284198" y="5348111"/>
            <a:ext cx="268941" cy="18825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778503" y="5814073"/>
            <a:ext cx="268941" cy="18825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2069556" y="4332348"/>
            <a:ext cx="268941" cy="18825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6528425" y="4321203"/>
            <a:ext cx="268941" cy="18825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314455" y="2670981"/>
            <a:ext cx="268941" cy="18825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555755" y="5630081"/>
            <a:ext cx="268941" cy="18825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426413" y="3429000"/>
            <a:ext cx="275887" cy="259444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4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61707" y="1743316"/>
            <a:ext cx="7319127" cy="3941023"/>
            <a:chOff x="639170" y="1743316"/>
            <a:chExt cx="7319127" cy="39410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229" y="1743316"/>
              <a:ext cx="7064068" cy="3908856"/>
            </a:xfrm>
            <a:prstGeom prst="rect">
              <a:avLst/>
            </a:prstGeom>
          </p:spPr>
        </p:pic>
        <p:sp>
          <p:nvSpPr>
            <p:cNvPr id="11" name="12 CuadroTexto"/>
            <p:cNvSpPr txBox="1"/>
            <p:nvPr/>
          </p:nvSpPr>
          <p:spPr>
            <a:xfrm>
              <a:off x="4056519" y="5370630"/>
              <a:ext cx="38865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Southern late summer, 3 December 2008</a:t>
              </a:r>
              <a:endParaRPr lang="es-ES" sz="1400" dirty="0"/>
            </a:p>
          </p:txBody>
        </p:sp>
        <p:sp>
          <p:nvSpPr>
            <p:cNvPr id="10" name="8 CuadroTexto"/>
            <p:cNvSpPr txBox="1"/>
            <p:nvPr/>
          </p:nvSpPr>
          <p:spPr>
            <a:xfrm>
              <a:off x="639170" y="5376562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Northern spring, 14 June 2013</a:t>
              </a:r>
              <a:endParaRPr lang="es-ES" sz="1400" dirty="0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2232218" y="3307451"/>
            <a:ext cx="268941" cy="18825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V="1">
            <a:off x="4396282" y="3993244"/>
            <a:ext cx="268941" cy="18825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855698" y="4675839"/>
            <a:ext cx="268941" cy="18825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638803" y="5101582"/>
            <a:ext cx="268941" cy="18825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2544488" y="3898328"/>
            <a:ext cx="268941" cy="18825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6099177" y="3898328"/>
            <a:ext cx="268941" cy="18825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678814"/>
            <a:ext cx="9014483" cy="46034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73795" y="6512707"/>
            <a:ext cx="2503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Antuñano</a:t>
            </a:r>
            <a:r>
              <a:rPr lang="en-US" sz="1200" dirty="0" smtClean="0"/>
              <a:t> et al. 2015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Introduction     </a:t>
            </a:r>
            <a:r>
              <a:rPr lang="en-US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Goal &amp; Dataset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Potential Vorticity     Results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9535" y="1219200"/>
            <a:ext cx="402952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Cloud Morphology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00637" y="6272332"/>
            <a:ext cx="213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07744" y="6262353"/>
            <a:ext cx="213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27000" y="2287934"/>
            <a:ext cx="8892988" cy="3973675"/>
            <a:chOff x="125506" y="1500534"/>
            <a:chExt cx="8892988" cy="39736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3" t="6855" r="1373"/>
            <a:stretch/>
          </p:blipFill>
          <p:spPr>
            <a:xfrm>
              <a:off x="125506" y="1500534"/>
              <a:ext cx="8892988" cy="39736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176096" y="3442692"/>
              <a:ext cx="1007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Hexagon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3300248" y="3384331"/>
              <a:ext cx="210207" cy="1030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586177" y="1765763"/>
            <a:ext cx="829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 smtClean="0">
                <a:solidFill>
                  <a:schemeClr val="tx1"/>
                </a:solidFill>
                <a:sym typeface="Wingdings" pitchFamily="2" charset="2"/>
              </a:rPr>
              <a:t>Unchanged</a:t>
            </a:r>
            <a:r>
              <a:rPr lang="es-ES" dirty="0" smtClean="0">
                <a:solidFill>
                  <a:schemeClr val="tx1"/>
                </a:solidFill>
                <a:sym typeface="Wingdings" pitchFamily="2" charset="2"/>
              </a:rPr>
              <a:t> zonal </a:t>
            </a:r>
            <a:r>
              <a:rPr lang="es-ES" dirty="0" err="1" smtClean="0">
                <a:solidFill>
                  <a:schemeClr val="tx1"/>
                </a:solidFill>
                <a:sym typeface="Wingdings" pitchFamily="2" charset="2"/>
              </a:rPr>
              <a:t>wind</a:t>
            </a:r>
            <a:r>
              <a:rPr lang="es-E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sym typeface="Wingdings" pitchFamily="2" charset="2"/>
              </a:rPr>
              <a:t>profile</a:t>
            </a:r>
            <a:r>
              <a:rPr lang="es-ES" dirty="0" smtClean="0">
                <a:solidFill>
                  <a:schemeClr val="tx1"/>
                </a:solidFill>
                <a:sym typeface="Wingdings" pitchFamily="2" charset="2"/>
              </a:rPr>
              <a:t> in </a:t>
            </a:r>
            <a:r>
              <a:rPr lang="es-ES" dirty="0" err="1" smtClean="0">
                <a:solidFill>
                  <a:schemeClr val="tx1"/>
                </a:solidFill>
                <a:sym typeface="Wingdings" pitchFamily="2" charset="2"/>
              </a:rPr>
              <a:t>the</a:t>
            </a:r>
            <a:r>
              <a:rPr lang="es-E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sym typeface="Wingdings" pitchFamily="2" charset="2"/>
              </a:rPr>
              <a:t>last</a:t>
            </a:r>
            <a:r>
              <a:rPr lang="es-ES" dirty="0" smtClean="0">
                <a:solidFill>
                  <a:schemeClr val="tx1"/>
                </a:solidFill>
                <a:sym typeface="Wingdings" pitchFamily="2" charset="2"/>
              </a:rPr>
              <a:t> ~ 40 </a:t>
            </a:r>
            <a:r>
              <a:rPr lang="es-ES" dirty="0" err="1" smtClean="0">
                <a:solidFill>
                  <a:schemeClr val="tx1"/>
                </a:solidFill>
                <a:sym typeface="Wingdings" pitchFamily="2" charset="2"/>
              </a:rPr>
              <a:t>years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46913" y="6350509"/>
            <a:ext cx="2503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Antuñano</a:t>
            </a:r>
            <a:r>
              <a:rPr lang="en-US" sz="1200" dirty="0" smtClean="0"/>
              <a:t> et al. 2015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Introduction     </a:t>
            </a:r>
            <a:r>
              <a:rPr lang="en-US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Goal &amp; Dataset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Potential Vorticity     Results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9535" y="1219200"/>
            <a:ext cx="402952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Zonal Wind Profile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83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2485" r="6177" b="1083"/>
          <a:stretch/>
        </p:blipFill>
        <p:spPr>
          <a:xfrm>
            <a:off x="1222935" y="2443865"/>
            <a:ext cx="6723529" cy="39239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6177" y="1857247"/>
            <a:ext cx="829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>
                <a:solidFill>
                  <a:schemeClr val="tx1"/>
                </a:solidFill>
                <a:sym typeface="Wingdings" pitchFamily="2" charset="2"/>
              </a:rPr>
              <a:t>Rayleigh-Kuo</a:t>
            </a:r>
            <a:r>
              <a:rPr lang="es-E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ES" dirty="0" err="1">
                <a:solidFill>
                  <a:schemeClr val="tx1"/>
                </a:solidFill>
                <a:sym typeface="Wingdings" pitchFamily="2" charset="2"/>
              </a:rPr>
              <a:t>instability</a:t>
            </a:r>
            <a:r>
              <a:rPr lang="es-E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ES" dirty="0" err="1">
                <a:solidFill>
                  <a:schemeClr val="tx1"/>
                </a:solidFill>
                <a:sym typeface="Wingdings" pitchFamily="2" charset="2"/>
              </a:rPr>
              <a:t>for</a:t>
            </a:r>
            <a:r>
              <a:rPr lang="es-E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ES" dirty="0" err="1">
                <a:solidFill>
                  <a:schemeClr val="tx1"/>
                </a:solidFill>
                <a:sym typeface="Wingdings" pitchFamily="2" charset="2"/>
              </a:rPr>
              <a:t>barotropic</a:t>
            </a:r>
            <a:r>
              <a:rPr lang="es-E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ES" dirty="0" err="1">
                <a:solidFill>
                  <a:schemeClr val="tx1"/>
                </a:solidFill>
                <a:sym typeface="Wingdings" pitchFamily="2" charset="2"/>
              </a:rPr>
              <a:t>conditions</a:t>
            </a:r>
            <a:r>
              <a:rPr lang="es-E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ES" dirty="0" err="1">
                <a:solidFill>
                  <a:schemeClr val="tx1"/>
                </a:solidFill>
                <a:sym typeface="Wingdings" pitchFamily="2" charset="2"/>
              </a:rPr>
              <a:t>is</a:t>
            </a:r>
            <a:r>
              <a:rPr lang="es-E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ES" dirty="0" err="1">
                <a:solidFill>
                  <a:schemeClr val="tx1"/>
                </a:solidFill>
                <a:sym typeface="Wingdings" pitchFamily="2" charset="2"/>
              </a:rPr>
              <a:t>satisfied</a:t>
            </a:r>
            <a:r>
              <a:rPr lang="es-ES" dirty="0">
                <a:solidFill>
                  <a:schemeClr val="tx1"/>
                </a:solidFill>
                <a:sym typeface="Wingdings" pitchFamily="2" charset="2"/>
              </a:rPr>
              <a:t> at </a:t>
            </a:r>
            <a:r>
              <a:rPr lang="es-ES" dirty="0" err="1">
                <a:solidFill>
                  <a:schemeClr val="tx1"/>
                </a:solidFill>
                <a:sym typeface="Wingdings" pitchFamily="2" charset="2"/>
              </a:rPr>
              <a:t>the</a:t>
            </a:r>
            <a:r>
              <a:rPr lang="es-E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ES" dirty="0" err="1">
                <a:solidFill>
                  <a:schemeClr val="tx1"/>
                </a:solidFill>
                <a:sym typeface="Wingdings" pitchFamily="2" charset="2"/>
              </a:rPr>
              <a:t>flanks</a:t>
            </a:r>
            <a:r>
              <a:rPr lang="es-ES" dirty="0">
                <a:solidFill>
                  <a:schemeClr val="tx1"/>
                </a:solidFill>
                <a:sym typeface="Wingdings" pitchFamily="2" charset="2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8783" y="6367810"/>
            <a:ext cx="2503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Antuñano</a:t>
            </a:r>
            <a:r>
              <a:rPr lang="en-US" sz="1200" dirty="0" smtClean="0"/>
              <a:t> et al. 2015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Introduction     </a:t>
            </a:r>
            <a:r>
              <a:rPr lang="en-US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Goal &amp; Dataset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Potential Vorticity     Results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535" y="1219200"/>
            <a:ext cx="402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Vorticity </a:t>
            </a:r>
            <a:r>
              <a:rPr lang="en-US" b="1" dirty="0"/>
              <a:t>Gradients  (d</a:t>
            </a:r>
            <a:r>
              <a:rPr lang="en-US" b="1" baseline="30000" dirty="0"/>
              <a:t>2</a:t>
            </a:r>
            <a:r>
              <a:rPr lang="en-US" b="1" dirty="0"/>
              <a:t>u/d</a:t>
            </a:r>
            <a:r>
              <a:rPr lang="en-US" b="1" baseline="30000" dirty="0"/>
              <a:t>2</a:t>
            </a:r>
            <a:r>
              <a:rPr lang="en-US" b="1" dirty="0"/>
              <a:t>y)</a:t>
            </a:r>
          </a:p>
          <a:p>
            <a:pPr marL="285750" indent="-285750">
              <a:buFont typeface="Wingdings" charset="2"/>
              <a:buChar char="Ø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09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03101" y="6585096"/>
            <a:ext cx="3859795" cy="228660"/>
          </a:xfrm>
        </p:spPr>
        <p:txBody>
          <a:bodyPr/>
          <a:lstStyle/>
          <a:p>
            <a:pPr algn="ctr"/>
            <a:r>
              <a:rPr lang="en-US" dirty="0" smtClean="0"/>
              <a:t>Arrate </a:t>
            </a:r>
            <a:r>
              <a:rPr lang="en-US" dirty="0" err="1" smtClean="0"/>
              <a:t>Antuñano</a:t>
            </a:r>
            <a:r>
              <a:rPr lang="en-US" dirty="0" smtClean="0"/>
              <a:t> - aam58@leicester.a.uk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246"/>
            <a:ext cx="776642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2485" r="6177" b="1083"/>
          <a:stretch/>
        </p:blipFill>
        <p:spPr>
          <a:xfrm>
            <a:off x="1222935" y="2443865"/>
            <a:ext cx="6723529" cy="39239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6177" y="1857247"/>
            <a:ext cx="829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>
                <a:solidFill>
                  <a:schemeClr val="tx1"/>
                </a:solidFill>
                <a:sym typeface="Wingdings" pitchFamily="2" charset="2"/>
              </a:rPr>
              <a:t>Rayleigh-Kuo</a:t>
            </a:r>
            <a:r>
              <a:rPr lang="es-E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ES" dirty="0" err="1">
                <a:solidFill>
                  <a:schemeClr val="tx1"/>
                </a:solidFill>
                <a:sym typeface="Wingdings" pitchFamily="2" charset="2"/>
              </a:rPr>
              <a:t>instability</a:t>
            </a:r>
            <a:r>
              <a:rPr lang="es-E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ES" dirty="0" err="1">
                <a:solidFill>
                  <a:schemeClr val="tx1"/>
                </a:solidFill>
                <a:sym typeface="Wingdings" pitchFamily="2" charset="2"/>
              </a:rPr>
              <a:t>for</a:t>
            </a:r>
            <a:r>
              <a:rPr lang="es-E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ES" dirty="0" err="1">
                <a:solidFill>
                  <a:schemeClr val="tx1"/>
                </a:solidFill>
                <a:sym typeface="Wingdings" pitchFamily="2" charset="2"/>
              </a:rPr>
              <a:t>barotropic</a:t>
            </a:r>
            <a:r>
              <a:rPr lang="es-E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ES" dirty="0" err="1">
                <a:solidFill>
                  <a:schemeClr val="tx1"/>
                </a:solidFill>
                <a:sym typeface="Wingdings" pitchFamily="2" charset="2"/>
              </a:rPr>
              <a:t>conditions</a:t>
            </a:r>
            <a:r>
              <a:rPr lang="es-E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ES" dirty="0" err="1">
                <a:solidFill>
                  <a:schemeClr val="tx1"/>
                </a:solidFill>
                <a:sym typeface="Wingdings" pitchFamily="2" charset="2"/>
              </a:rPr>
              <a:t>is</a:t>
            </a:r>
            <a:r>
              <a:rPr lang="es-E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ES" dirty="0" err="1">
                <a:solidFill>
                  <a:schemeClr val="tx1"/>
                </a:solidFill>
                <a:sym typeface="Wingdings" pitchFamily="2" charset="2"/>
              </a:rPr>
              <a:t>satisfied</a:t>
            </a:r>
            <a:r>
              <a:rPr lang="es-ES" dirty="0">
                <a:solidFill>
                  <a:schemeClr val="tx1"/>
                </a:solidFill>
                <a:sym typeface="Wingdings" pitchFamily="2" charset="2"/>
              </a:rPr>
              <a:t> at </a:t>
            </a:r>
            <a:r>
              <a:rPr lang="es-ES" dirty="0" err="1">
                <a:solidFill>
                  <a:schemeClr val="tx1"/>
                </a:solidFill>
                <a:sym typeface="Wingdings" pitchFamily="2" charset="2"/>
              </a:rPr>
              <a:t>the</a:t>
            </a:r>
            <a:r>
              <a:rPr lang="es-E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s-ES" dirty="0" err="1">
                <a:solidFill>
                  <a:schemeClr val="tx1"/>
                </a:solidFill>
                <a:sym typeface="Wingdings" pitchFamily="2" charset="2"/>
              </a:rPr>
              <a:t>flanks</a:t>
            </a:r>
            <a:r>
              <a:rPr lang="es-ES" dirty="0">
                <a:solidFill>
                  <a:schemeClr val="tx1"/>
                </a:solidFill>
                <a:sym typeface="Wingdings" pitchFamily="2" charset="2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8783" y="6367810"/>
            <a:ext cx="2503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Antuñano</a:t>
            </a:r>
            <a:r>
              <a:rPr lang="en-US" sz="1200" dirty="0" smtClean="0"/>
              <a:t> et al. 2015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0800" y="762963"/>
            <a:ext cx="766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Introduction     </a:t>
            </a:r>
            <a:r>
              <a:rPr lang="en-US" sz="16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Goal &amp; Dataset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Potential Vorticity     Results     Conclusions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35" y="119730"/>
            <a:ext cx="1945966" cy="5172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535" y="1219200"/>
            <a:ext cx="402952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Vorticity Gradients  (d</a:t>
            </a:r>
            <a:r>
              <a:rPr lang="en-US" b="1" baseline="30000" dirty="0" smtClean="0"/>
              <a:t>2</a:t>
            </a:r>
            <a:r>
              <a:rPr lang="en-US" b="1" dirty="0" smtClean="0"/>
              <a:t>u/d</a:t>
            </a:r>
            <a:r>
              <a:rPr lang="en-US" b="1" baseline="30000" dirty="0" smtClean="0"/>
              <a:t>2</a:t>
            </a:r>
            <a:r>
              <a:rPr lang="en-US" b="1" dirty="0" smtClean="0"/>
              <a:t>y)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149600" y="4025900"/>
            <a:ext cx="901700" cy="10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62300" y="4254500"/>
            <a:ext cx="901700" cy="10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81700" y="4546600"/>
            <a:ext cx="901700" cy="10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07100" y="4838700"/>
            <a:ext cx="901700" cy="10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124200" y="2895600"/>
            <a:ext cx="901700" cy="10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956300" y="2997200"/>
            <a:ext cx="901700" cy="10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733</TotalTime>
  <Words>1994</Words>
  <Application>Microsoft Macintosh PowerPoint</Application>
  <PresentationFormat>On-screen Show (4:3)</PresentationFormat>
  <Paragraphs>401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 Math</vt:lpstr>
      <vt:lpstr>Century Gothic</vt:lpstr>
      <vt:lpstr>Symbol</vt:lpstr>
      <vt:lpstr>Times New Roman</vt:lpstr>
      <vt:lpstr>Wingdings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VORTICITY OF SATURN’S POLAR REGIONS</dc:title>
  <dc:creator>Antunano Martin, Arrate</dc:creator>
  <cp:lastModifiedBy>Antunano Martin, Arrate</cp:lastModifiedBy>
  <cp:revision>50</cp:revision>
  <cp:lastPrinted>2018-08-17T13:39:06Z</cp:lastPrinted>
  <dcterms:created xsi:type="dcterms:W3CDTF">2018-07-30T08:10:40Z</dcterms:created>
  <dcterms:modified xsi:type="dcterms:W3CDTF">2018-08-17T13:39:09Z</dcterms:modified>
</cp:coreProperties>
</file>