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mp4" ContentType="video/mp4"/>
  <Default Extension="rels" ContentType="application/vnd.openxmlformats-package.relationships+xml"/>
  <Default Extension="gif" ContentType="image/gi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327" r:id="rId4"/>
    <p:sldId id="269" r:id="rId5"/>
    <p:sldId id="326" r:id="rId6"/>
    <p:sldId id="328" r:id="rId7"/>
    <p:sldId id="307" r:id="rId8"/>
    <p:sldId id="283" r:id="rId9"/>
    <p:sldId id="284" r:id="rId10"/>
    <p:sldId id="288" r:id="rId11"/>
    <p:sldId id="290" r:id="rId12"/>
    <p:sldId id="313" r:id="rId13"/>
    <p:sldId id="292" r:id="rId14"/>
    <p:sldId id="314" r:id="rId15"/>
    <p:sldId id="333" r:id="rId16"/>
    <p:sldId id="308" r:id="rId17"/>
    <p:sldId id="318" r:id="rId18"/>
    <p:sldId id="304" r:id="rId19"/>
    <p:sldId id="296" r:id="rId20"/>
    <p:sldId id="332" r:id="rId21"/>
    <p:sldId id="336" r:id="rId22"/>
    <p:sldId id="337" r:id="rId23"/>
    <p:sldId id="339" r:id="rId24"/>
    <p:sldId id="320" r:id="rId25"/>
    <p:sldId id="325" r:id="rId26"/>
    <p:sldId id="324" r:id="rId27"/>
    <p:sldId id="323" r:id="rId28"/>
    <p:sldId id="322" r:id="rId29"/>
    <p:sldId id="321" r:id="rId30"/>
    <p:sldId id="329" r:id="rId31"/>
    <p:sldId id="340" r:id="rId32"/>
    <p:sldId id="341" r:id="rId33"/>
    <p:sldId id="30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718D"/>
    <a:srgbClr val="E7BD64"/>
    <a:srgbClr val="FD7491"/>
    <a:srgbClr val="E7AD00"/>
    <a:srgbClr val="FD324D"/>
    <a:srgbClr val="EAC6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872"/>
    <p:restoredTop sz="94672"/>
  </p:normalViewPr>
  <p:slideViewPr>
    <p:cSldViewPr snapToGrid="0" snapToObjects="1" showGuides="1">
      <p:cViewPr>
        <p:scale>
          <a:sx n="105" d="100"/>
          <a:sy n="105" d="100"/>
        </p:scale>
        <p:origin x="184" y="6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02753-2B2B-CE43-9C04-CDEB3FA7035D}" type="datetimeFigureOut">
              <a:rPr lang="en-US" smtClean="0"/>
              <a:t>8/17/18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32DF4D-15F0-674D-B3FF-DCF925B62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19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2DF4D-15F0-674D-B3FF-DCF925B62EC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51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pre-storm observations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C0CE4-AC9F-9B4C-A3A9-54DBB241793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33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pre-storm observations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C0CE4-AC9F-9B4C-A3A9-54DBB241793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220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2DF4D-15F0-674D-B3FF-DCF925B62EC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60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86579-3776-D149-B02B-BBB020A47C2A}" type="datetimeFigureOut">
              <a:rPr lang="en-US" smtClean="0"/>
              <a:t>8/17/18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4F0C6-C3C2-544D-94E2-E56FDFB7A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949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86579-3776-D149-B02B-BBB020A47C2A}" type="datetimeFigureOut">
              <a:rPr lang="en-US" smtClean="0"/>
              <a:t>8/17/18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4F0C6-C3C2-544D-94E2-E56FDFB7A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927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86579-3776-D149-B02B-BBB020A47C2A}" type="datetimeFigureOut">
              <a:rPr lang="en-US" smtClean="0"/>
              <a:t>8/17/18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4F0C6-C3C2-544D-94E2-E56FDFB7A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150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86579-3776-D149-B02B-BBB020A47C2A}" type="datetimeFigureOut">
              <a:rPr lang="en-US" smtClean="0"/>
              <a:t>8/17/18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4F0C6-C3C2-544D-94E2-E56FDFB7A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953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86579-3776-D149-B02B-BBB020A47C2A}" type="datetimeFigureOut">
              <a:rPr lang="en-US" smtClean="0"/>
              <a:t>8/17/18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4F0C6-C3C2-544D-94E2-E56FDFB7A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359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86579-3776-D149-B02B-BBB020A47C2A}" type="datetimeFigureOut">
              <a:rPr lang="en-US" smtClean="0"/>
              <a:t>8/17/18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4F0C6-C3C2-544D-94E2-E56FDFB7A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61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86579-3776-D149-B02B-BBB020A47C2A}" type="datetimeFigureOut">
              <a:rPr lang="en-US" smtClean="0"/>
              <a:t>8/17/18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4F0C6-C3C2-544D-94E2-E56FDFB7A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35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86579-3776-D149-B02B-BBB020A47C2A}" type="datetimeFigureOut">
              <a:rPr lang="en-US" smtClean="0"/>
              <a:t>8/17/18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4F0C6-C3C2-544D-94E2-E56FDFB7A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505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86579-3776-D149-B02B-BBB020A47C2A}" type="datetimeFigureOut">
              <a:rPr lang="en-US" smtClean="0"/>
              <a:t>8/17/18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4F0C6-C3C2-544D-94E2-E56FDFB7A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55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86579-3776-D149-B02B-BBB020A47C2A}" type="datetimeFigureOut">
              <a:rPr lang="en-US" smtClean="0"/>
              <a:t>8/17/18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4F0C6-C3C2-544D-94E2-E56FDFB7A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696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86579-3776-D149-B02B-BBB020A47C2A}" type="datetimeFigureOut">
              <a:rPr lang="en-US" smtClean="0"/>
              <a:t>8/17/18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4F0C6-C3C2-544D-94E2-E56FDFB7A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904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86579-3776-D149-B02B-BBB020A47C2A}" type="datetimeFigureOut">
              <a:rPr lang="en-US" smtClean="0"/>
              <a:t>8/17/18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F4F0C6-C3C2-544D-94E2-E56FDFB7A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635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9.jpg"/><Relationship Id="rId5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4" Type="http://schemas.openxmlformats.org/officeDocument/2006/relationships/image" Target="../media/image39.gif"/><Relationship Id="rId5" Type="http://schemas.openxmlformats.org/officeDocument/2006/relationships/image" Target="../media/image40.gif"/><Relationship Id="rId6" Type="http://schemas.openxmlformats.org/officeDocument/2006/relationships/image" Target="../media/image41.jpeg"/><Relationship Id="rId7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3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jpeg"/><Relationship Id="rId5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g"/><Relationship Id="rId3" Type="http://schemas.openxmlformats.org/officeDocument/2006/relationships/image" Target="../media/image60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outh.098_001a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3" t="58251" r="30525" b="14476"/>
          <a:stretch/>
        </p:blipFill>
        <p:spPr bwMode="auto">
          <a:xfrm>
            <a:off x="1955334" y="258052"/>
            <a:ext cx="7077829" cy="281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Keck_Satur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95" y="3156393"/>
            <a:ext cx="6484294" cy="3527002"/>
          </a:xfrm>
          <a:prstGeom prst="rect">
            <a:avLst/>
          </a:prstGeom>
        </p:spPr>
      </p:pic>
      <p:pic>
        <p:nvPicPr>
          <p:cNvPr id="4" name="Picture 3" descr="saturn_c2h6_map_glenn_ver2.tif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9" t="6615" r="3226" b="10506"/>
          <a:stretch/>
        </p:blipFill>
        <p:spPr>
          <a:xfrm>
            <a:off x="9378880" y="3714812"/>
            <a:ext cx="2813120" cy="27999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0001" y="547415"/>
            <a:ext cx="11914908" cy="2923309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A Survey of Slowly Moving Thermal Waves in Saturn from Cassini CIRS and Ground-Based Thermal Observations from 2003 to 2017</a:t>
            </a:r>
            <a:r>
              <a:rPr lang="en-US" sz="4800" dirty="0">
                <a:solidFill>
                  <a:schemeClr val="bg1"/>
                </a:solidFill>
              </a:rPr>
              <a:t/>
            </a:r>
            <a:br>
              <a:rPr lang="en-US" sz="4800" dirty="0">
                <a:solidFill>
                  <a:schemeClr val="bg1"/>
                </a:solidFill>
              </a:rPr>
            </a:b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0001" y="3429000"/>
            <a:ext cx="11291777" cy="2940064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Glenn </a:t>
            </a:r>
            <a:r>
              <a:rPr lang="en-US" sz="3200" dirty="0">
                <a:solidFill>
                  <a:srgbClr val="FFFF00"/>
                </a:solidFill>
              </a:rPr>
              <a:t>S Orton</a:t>
            </a:r>
            <a:r>
              <a:rPr lang="en-US" sz="3200" baseline="30000" dirty="0">
                <a:solidFill>
                  <a:srgbClr val="FFFF00"/>
                </a:solidFill>
              </a:rPr>
              <a:t>1</a:t>
            </a:r>
            <a:r>
              <a:rPr lang="en-US" sz="3200" dirty="0">
                <a:solidFill>
                  <a:srgbClr val="FFFF00"/>
                </a:solidFill>
              </a:rPr>
              <a:t>, Leigh N Fletcher</a:t>
            </a:r>
            <a:r>
              <a:rPr lang="en-US" sz="3200" baseline="30000" dirty="0">
                <a:solidFill>
                  <a:srgbClr val="FFFF00"/>
                </a:solidFill>
              </a:rPr>
              <a:t>2</a:t>
            </a:r>
            <a:r>
              <a:rPr lang="en-US" sz="3200" dirty="0">
                <a:solidFill>
                  <a:srgbClr val="FFFF00"/>
                </a:solidFill>
              </a:rPr>
              <a:t>, James </a:t>
            </a:r>
            <a:r>
              <a:rPr lang="en-US" sz="3200" dirty="0" smtClean="0">
                <a:solidFill>
                  <a:srgbClr val="FFFF00"/>
                </a:solidFill>
              </a:rPr>
              <a:t>Sinclair</a:t>
            </a:r>
            <a:r>
              <a:rPr lang="en-US" sz="3200" baseline="30000" dirty="0" smtClean="0">
                <a:solidFill>
                  <a:srgbClr val="FFFF00"/>
                </a:solidFill>
              </a:rPr>
              <a:t>1</a:t>
            </a:r>
            <a:r>
              <a:rPr lang="en-US" sz="3200" dirty="0" smtClean="0">
                <a:solidFill>
                  <a:srgbClr val="FFFF00"/>
                </a:solidFill>
              </a:rPr>
              <a:t>, </a:t>
            </a:r>
            <a:r>
              <a:rPr lang="en-US" sz="3200" dirty="0">
                <a:solidFill>
                  <a:srgbClr val="FFFF00"/>
                </a:solidFill>
              </a:rPr>
              <a:t>F Michael </a:t>
            </a:r>
            <a:r>
              <a:rPr lang="en-US" sz="3200" dirty="0" smtClean="0">
                <a:solidFill>
                  <a:srgbClr val="FFFF00"/>
                </a:solidFill>
              </a:rPr>
              <a:t>Flasar</a:t>
            </a:r>
            <a:r>
              <a:rPr lang="en-US" sz="3200" baseline="30000" dirty="0" smtClean="0">
                <a:solidFill>
                  <a:srgbClr val="FFFF00"/>
                </a:solidFill>
              </a:rPr>
              <a:t>3</a:t>
            </a:r>
            <a:r>
              <a:rPr lang="en-US" sz="3200" dirty="0" smtClean="0">
                <a:solidFill>
                  <a:srgbClr val="FFFF00"/>
                </a:solidFill>
              </a:rPr>
              <a:t>, </a:t>
            </a:r>
            <a:r>
              <a:rPr lang="en-US" sz="3200" dirty="0">
                <a:solidFill>
                  <a:srgbClr val="FFFF00"/>
                </a:solidFill>
              </a:rPr>
              <a:t>Richard K. </a:t>
            </a:r>
            <a:r>
              <a:rPr lang="en-US" sz="3200" dirty="0" smtClean="0">
                <a:solidFill>
                  <a:srgbClr val="FFFF00"/>
                </a:solidFill>
              </a:rPr>
              <a:t>Achterberg</a:t>
            </a:r>
            <a:r>
              <a:rPr lang="en-US" sz="3200" baseline="30000" dirty="0" smtClean="0">
                <a:solidFill>
                  <a:srgbClr val="FFFF00"/>
                </a:solidFill>
              </a:rPr>
              <a:t>4</a:t>
            </a:r>
            <a:r>
              <a:rPr lang="en-US" sz="3200" dirty="0" smtClean="0">
                <a:solidFill>
                  <a:srgbClr val="FFFF00"/>
                </a:solidFill>
              </a:rPr>
              <a:t>, </a:t>
            </a:r>
            <a:r>
              <a:rPr lang="en-US" sz="3200" dirty="0">
                <a:solidFill>
                  <a:srgbClr val="FFFF00"/>
                </a:solidFill>
              </a:rPr>
              <a:t>Padma </a:t>
            </a:r>
            <a:r>
              <a:rPr lang="en-US" sz="3200" dirty="0" smtClean="0">
                <a:solidFill>
                  <a:srgbClr val="FFFF00"/>
                </a:solidFill>
              </a:rPr>
              <a:t>Yanamandra-Fisher</a:t>
            </a:r>
            <a:r>
              <a:rPr lang="en-US" sz="3200" baseline="30000" dirty="0" smtClean="0">
                <a:solidFill>
                  <a:srgbClr val="FFFF00"/>
                </a:solidFill>
              </a:rPr>
              <a:t>6</a:t>
            </a:r>
          </a:p>
          <a:p>
            <a:endParaRPr lang="en-US" sz="3200" baseline="30000" dirty="0" smtClean="0">
              <a:solidFill>
                <a:srgbClr val="FFFF00"/>
              </a:solidFill>
            </a:endParaRPr>
          </a:p>
          <a:p>
            <a:r>
              <a:rPr lang="en-US" sz="2000" baseline="30000" dirty="0">
                <a:solidFill>
                  <a:srgbClr val="FFFF00"/>
                </a:solidFill>
              </a:rPr>
              <a:t>1</a:t>
            </a:r>
            <a:r>
              <a:rPr lang="en-US" sz="2000" dirty="0" smtClean="0">
                <a:solidFill>
                  <a:srgbClr val="FFFF00"/>
                </a:solidFill>
              </a:rPr>
              <a:t>Jet </a:t>
            </a:r>
            <a:r>
              <a:rPr lang="en-US" sz="2000" dirty="0">
                <a:solidFill>
                  <a:srgbClr val="FFFF00"/>
                </a:solidFill>
              </a:rPr>
              <a:t>Propulsion Laboratory, California institute of </a:t>
            </a:r>
            <a:r>
              <a:rPr lang="en-US" sz="2000" dirty="0" smtClean="0">
                <a:solidFill>
                  <a:srgbClr val="FFFF00"/>
                </a:solidFill>
              </a:rPr>
              <a:t>Technology, </a:t>
            </a:r>
            <a:r>
              <a:rPr lang="en-US" sz="2000" baseline="30000" dirty="0" smtClean="0">
                <a:solidFill>
                  <a:srgbClr val="FFFF00"/>
                </a:solidFill>
              </a:rPr>
              <a:t>2</a:t>
            </a:r>
            <a:r>
              <a:rPr lang="en-US" sz="2000" dirty="0" smtClean="0">
                <a:solidFill>
                  <a:srgbClr val="FFFF00"/>
                </a:solidFill>
              </a:rPr>
              <a:t>University </a:t>
            </a:r>
            <a:r>
              <a:rPr lang="en-US" sz="2000" dirty="0">
                <a:solidFill>
                  <a:srgbClr val="FFFF00"/>
                </a:solidFill>
              </a:rPr>
              <a:t>of </a:t>
            </a:r>
            <a:r>
              <a:rPr lang="en-US" sz="2000" dirty="0" smtClean="0">
                <a:solidFill>
                  <a:srgbClr val="FFFF00"/>
                </a:solidFill>
              </a:rPr>
              <a:t>Leicester,</a:t>
            </a:r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baseline="30000" dirty="0" smtClean="0">
                <a:solidFill>
                  <a:srgbClr val="FFFF00"/>
                </a:solidFill>
              </a:rPr>
              <a:t>3</a:t>
            </a:r>
            <a:r>
              <a:rPr lang="en-US" sz="2000" dirty="0" smtClean="0">
                <a:solidFill>
                  <a:srgbClr val="FFFF00"/>
                </a:solidFill>
              </a:rPr>
              <a:t>NASA </a:t>
            </a:r>
            <a:r>
              <a:rPr lang="en-US" sz="2000" dirty="0">
                <a:solidFill>
                  <a:srgbClr val="FFFF00"/>
                </a:solidFill>
              </a:rPr>
              <a:t>Goddard Space Flight </a:t>
            </a:r>
            <a:r>
              <a:rPr lang="en-US" sz="2000" dirty="0" smtClean="0">
                <a:solidFill>
                  <a:srgbClr val="FFFF00"/>
                </a:solidFill>
              </a:rPr>
              <a:t>Center. </a:t>
            </a:r>
            <a:r>
              <a:rPr lang="en-US" sz="2000" baseline="30000" dirty="0" smtClean="0">
                <a:solidFill>
                  <a:srgbClr val="FFFF00"/>
                </a:solidFill>
              </a:rPr>
              <a:t>4</a:t>
            </a:r>
            <a:r>
              <a:rPr lang="en-US" sz="2000" dirty="0" smtClean="0">
                <a:solidFill>
                  <a:srgbClr val="FFFF00"/>
                </a:solidFill>
              </a:rPr>
              <a:t>University </a:t>
            </a:r>
            <a:r>
              <a:rPr lang="en-US" sz="2000" dirty="0">
                <a:solidFill>
                  <a:srgbClr val="FFFF00"/>
                </a:solidFill>
              </a:rPr>
              <a:t>of </a:t>
            </a:r>
            <a:r>
              <a:rPr lang="en-US" sz="2000" dirty="0" smtClean="0">
                <a:solidFill>
                  <a:srgbClr val="FFFF00"/>
                </a:solidFill>
              </a:rPr>
              <a:t>Maryland. </a:t>
            </a:r>
            <a:r>
              <a:rPr lang="en-US" sz="2000" baseline="30000" dirty="0" smtClean="0">
                <a:solidFill>
                  <a:srgbClr val="FFFF00"/>
                </a:solidFill>
              </a:rPr>
              <a:t>5</a:t>
            </a:r>
            <a:r>
              <a:rPr lang="en-US" sz="2000" dirty="0" smtClean="0">
                <a:solidFill>
                  <a:srgbClr val="FFFF00"/>
                </a:solidFill>
              </a:rPr>
              <a:t>Space </a:t>
            </a:r>
            <a:r>
              <a:rPr lang="en-US" sz="2000" dirty="0">
                <a:solidFill>
                  <a:srgbClr val="FFFF00"/>
                </a:solidFill>
              </a:rPr>
              <a:t>Science </a:t>
            </a:r>
            <a:r>
              <a:rPr lang="en-US" sz="2000" dirty="0" smtClean="0">
                <a:solidFill>
                  <a:srgbClr val="FFFF00"/>
                </a:solidFill>
              </a:rPr>
              <a:t>Institute</a:t>
            </a:r>
            <a:endParaRPr lang="en-US" sz="2000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03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056"/>
            <a:ext cx="8229600" cy="89658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Verified by ground-based observations.</a:t>
            </a:r>
            <a:endParaRPr lang="en-US" sz="2800" dirty="0"/>
          </a:p>
        </p:txBody>
      </p:sp>
      <p:pic>
        <p:nvPicPr>
          <p:cNvPr id="21" name="Picture 20" descr="2008-May_SIG_MFR_VISIR_12.2700__rb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1" r="91855"/>
          <a:stretch/>
        </p:blipFill>
        <p:spPr>
          <a:xfrm>
            <a:off x="1191439" y="3560320"/>
            <a:ext cx="1035502" cy="2923613"/>
          </a:xfrm>
          <a:prstGeom prst="rect">
            <a:avLst/>
          </a:prstGeom>
        </p:spPr>
      </p:pic>
      <p:pic>
        <p:nvPicPr>
          <p:cNvPr id="22" name="Picture 21" descr="2008-May_SIG_MFR_VISIR_17.6500__rbo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5" r="92581"/>
          <a:stretch/>
        </p:blipFill>
        <p:spPr>
          <a:xfrm>
            <a:off x="1122219" y="790144"/>
            <a:ext cx="952317" cy="2960610"/>
          </a:xfrm>
          <a:prstGeom prst="rect">
            <a:avLst/>
          </a:prstGeom>
        </p:spPr>
      </p:pic>
      <p:pic>
        <p:nvPicPr>
          <p:cNvPr id="23" name="Picture 22" descr="2008-May_SIG_MFR_VISIR_17.6500__rbo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9" t="21740" r="29482"/>
          <a:stretch/>
        </p:blipFill>
        <p:spPr>
          <a:xfrm>
            <a:off x="1981199" y="1140747"/>
            <a:ext cx="4154705" cy="2628849"/>
          </a:xfrm>
          <a:prstGeom prst="rect">
            <a:avLst/>
          </a:prstGeom>
        </p:spPr>
      </p:pic>
      <p:pic>
        <p:nvPicPr>
          <p:cNvPr id="24" name="Picture 23" descr="2008-May_SIG_MFR_VISIR_12.2700__rb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0" t="21970" r="29084"/>
          <a:stretch/>
        </p:blipFill>
        <p:spPr>
          <a:xfrm>
            <a:off x="2074536" y="3944914"/>
            <a:ext cx="3988292" cy="252516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696008" y="765919"/>
            <a:ext cx="2242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2008 May (VLT: VISIR)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03409" y="1286870"/>
            <a:ext cx="1827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: 17.6-17.8 μm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007937" y="4001588"/>
            <a:ext cx="2052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H</a:t>
            </a:r>
            <a:r>
              <a:rPr lang="en-US" baseline="-25000" dirty="0" smtClean="0">
                <a:solidFill>
                  <a:schemeClr val="bg1"/>
                </a:solidFill>
              </a:rPr>
              <a:t>6</a:t>
            </a:r>
            <a:r>
              <a:rPr lang="en-US" dirty="0" smtClean="0">
                <a:solidFill>
                  <a:schemeClr val="bg1"/>
                </a:solidFill>
              </a:rPr>
              <a:t>: 12.2-12.5 μm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81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2003-December_SIG_MFR_MIRSI_17.9000__rb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14" r="91752"/>
          <a:stretch/>
        </p:blipFill>
        <p:spPr>
          <a:xfrm>
            <a:off x="6303522" y="3814016"/>
            <a:ext cx="1031395" cy="2646367"/>
          </a:xfrm>
          <a:prstGeom prst="rect">
            <a:avLst/>
          </a:prstGeom>
        </p:spPr>
      </p:pic>
      <p:pic>
        <p:nvPicPr>
          <p:cNvPr id="11" name="Picture 10" descr="2003-December_SIG_MFR_MIRSI_17.9000__rb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14" r="91752"/>
          <a:stretch/>
        </p:blipFill>
        <p:spPr>
          <a:xfrm>
            <a:off x="6303523" y="982060"/>
            <a:ext cx="1100670" cy="28241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056"/>
            <a:ext cx="8950036" cy="89658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With an extension of the </a:t>
            </a:r>
            <a:r>
              <a:rPr lang="en-US" sz="2800" smtClean="0"/>
              <a:t>same phenomenon back in time.</a:t>
            </a:r>
            <a:endParaRPr lang="en-US" sz="2800" dirty="0"/>
          </a:p>
        </p:txBody>
      </p:sp>
      <p:pic>
        <p:nvPicPr>
          <p:cNvPr id="21" name="Picture 20" descr="2008-May_SIG_MFR_VISIR_12.2700__rbo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1" r="91855"/>
          <a:stretch/>
        </p:blipFill>
        <p:spPr>
          <a:xfrm>
            <a:off x="1191439" y="3560320"/>
            <a:ext cx="1035502" cy="2923613"/>
          </a:xfrm>
          <a:prstGeom prst="rect">
            <a:avLst/>
          </a:prstGeom>
        </p:spPr>
      </p:pic>
      <p:pic>
        <p:nvPicPr>
          <p:cNvPr id="22" name="Picture 21" descr="2008-May_SIG_MFR_VISIR_17.6500__rbo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5" r="92581"/>
          <a:stretch/>
        </p:blipFill>
        <p:spPr>
          <a:xfrm>
            <a:off x="1122219" y="790144"/>
            <a:ext cx="952317" cy="2960610"/>
          </a:xfrm>
          <a:prstGeom prst="rect">
            <a:avLst/>
          </a:prstGeom>
        </p:spPr>
      </p:pic>
      <p:pic>
        <p:nvPicPr>
          <p:cNvPr id="23" name="Picture 22" descr="2008-May_SIG_MFR_VISIR_17.6500__rbo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9" t="21740" r="29482"/>
          <a:stretch/>
        </p:blipFill>
        <p:spPr>
          <a:xfrm>
            <a:off x="1975851" y="1135794"/>
            <a:ext cx="4154705" cy="2628849"/>
          </a:xfrm>
          <a:prstGeom prst="rect">
            <a:avLst/>
          </a:prstGeom>
        </p:spPr>
      </p:pic>
      <p:pic>
        <p:nvPicPr>
          <p:cNvPr id="24" name="Picture 23" descr="2008-May_SIG_MFR_VISIR_12.2700__rbo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0" t="21970" r="29084"/>
          <a:stretch/>
        </p:blipFill>
        <p:spPr>
          <a:xfrm>
            <a:off x="2074536" y="3944914"/>
            <a:ext cx="3988292" cy="252516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696008" y="765919"/>
            <a:ext cx="2242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2008 May (VLT: VISIR)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03409" y="1286870"/>
            <a:ext cx="1827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: 17.6-17.8 μm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007937" y="4001588"/>
            <a:ext cx="2052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H</a:t>
            </a:r>
            <a:r>
              <a:rPr lang="en-US" baseline="-25000" dirty="0" smtClean="0">
                <a:solidFill>
                  <a:schemeClr val="bg1"/>
                </a:solidFill>
              </a:rPr>
              <a:t>6</a:t>
            </a:r>
            <a:r>
              <a:rPr lang="en-US" dirty="0" smtClean="0">
                <a:solidFill>
                  <a:schemeClr val="bg1"/>
                </a:solidFill>
              </a:rPr>
              <a:t>: 12.2-12.5 μm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 descr="2003-December_SIG_MFR_MIRSI_17.9000__rb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7" t="22525" r="28961"/>
          <a:stretch/>
        </p:blipFill>
        <p:spPr>
          <a:xfrm>
            <a:off x="7204223" y="1186594"/>
            <a:ext cx="4142650" cy="2567064"/>
          </a:xfrm>
          <a:prstGeom prst="rect">
            <a:avLst/>
          </a:prstGeom>
        </p:spPr>
      </p:pic>
      <p:pic>
        <p:nvPicPr>
          <p:cNvPr id="13" name="Picture 12" descr="2003-December_SIG_MFR_MIRSI_12.2000__rbo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3" t="24357" r="29371"/>
          <a:stretch/>
        </p:blipFill>
        <p:spPr>
          <a:xfrm>
            <a:off x="7134644" y="4008454"/>
            <a:ext cx="4004104" cy="243904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017240" y="4008454"/>
            <a:ext cx="2052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H</a:t>
            </a:r>
            <a:r>
              <a:rPr lang="en-US" baseline="-25000" dirty="0" smtClean="0">
                <a:solidFill>
                  <a:schemeClr val="bg1"/>
                </a:solidFill>
              </a:rPr>
              <a:t>6</a:t>
            </a:r>
            <a:r>
              <a:rPr lang="en-US" dirty="0" smtClean="0">
                <a:solidFill>
                  <a:schemeClr val="bg1"/>
                </a:solidFill>
              </a:rPr>
              <a:t>: 12.2-12.5 μm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22824" y="1359236"/>
            <a:ext cx="1827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: 17.6-17.8 μm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65490" y="736045"/>
            <a:ext cx="2312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2003 Dec (IRTF: MIRSI)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48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56" y="3657600"/>
            <a:ext cx="5127796" cy="3155567"/>
          </a:xfrm>
          <a:prstGeom prst="rect">
            <a:avLst/>
          </a:prstGeom>
        </p:spPr>
      </p:pic>
      <p:pic>
        <p:nvPicPr>
          <p:cNvPr id="4" name="Picture 3" descr="north.075_A002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76"/>
          <a:stretch/>
        </p:blipFill>
        <p:spPr bwMode="auto">
          <a:xfrm>
            <a:off x="248430" y="917651"/>
            <a:ext cx="4950927" cy="2824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974" y="978605"/>
            <a:ext cx="4568038" cy="28111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0" y="57557"/>
            <a:ext cx="88580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8D572C"/>
                </a:solidFill>
              </a:rPr>
              <a:t> </a:t>
            </a:r>
            <a:r>
              <a:rPr lang="en-US" sz="3200" b="1" u="sng" dirty="0"/>
              <a:t>BASIC WAVE TAXONOMY</a:t>
            </a:r>
            <a:endParaRPr lang="en-US" sz="3200" b="1" dirty="0"/>
          </a:p>
          <a:p>
            <a:pPr algn="just"/>
            <a:r>
              <a:rPr lang="en-US" sz="2400" b="1" i="1" dirty="0" smtClean="0">
                <a:cs typeface="Arial Black"/>
              </a:rPr>
              <a:t>			     3a. Low-latitude</a:t>
            </a:r>
            <a:r>
              <a:rPr lang="en-US" sz="2400" b="1" i="1" dirty="0" smtClean="0"/>
              <a:t> waves</a:t>
            </a:r>
            <a:endParaRPr lang="en-US" sz="1600" b="1" dirty="0"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0938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612552" y="4158857"/>
            <a:ext cx="37057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Also identified by Guerlet et al.  (2018) and classified as  a hemispherically symmetric Rossby wave with n=1 and s=3.</a:t>
            </a:r>
            <a:endParaRPr lang="en-US" sz="1600" dirty="0"/>
          </a:p>
          <a:p>
            <a:r>
              <a:rPr lang="en-US" sz="1600" dirty="0"/>
              <a:t> </a:t>
            </a:r>
            <a:r>
              <a:rPr lang="en-US" sz="1600" dirty="0" smtClean="0"/>
              <a:t>  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T(150 mbar)</a:t>
            </a:r>
          </a:p>
          <a:p>
            <a:r>
              <a:rPr lang="en-US" sz="1600" dirty="0"/>
              <a:t> </a:t>
            </a:r>
            <a:endParaRPr lang="en-US" sz="1600" dirty="0" smtClean="0"/>
          </a:p>
          <a:p>
            <a:r>
              <a:rPr lang="en-US" sz="1600" dirty="0"/>
              <a:t>  </a:t>
            </a:r>
            <a:r>
              <a:rPr lang="en-US" sz="1600" dirty="0" smtClean="0"/>
              <a:t>T(0.5 mbar)</a:t>
            </a:r>
          </a:p>
          <a:p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Other waves by Li et al. (2006, 2013)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58780"/>
          <a:stretch/>
        </p:blipFill>
        <p:spPr>
          <a:xfrm>
            <a:off x="6222289" y="5483458"/>
            <a:ext cx="2390263" cy="10782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60404"/>
          <a:stretch/>
        </p:blipFill>
        <p:spPr>
          <a:xfrm>
            <a:off x="6222289" y="4229010"/>
            <a:ext cx="2390263" cy="10357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9" name="Straight Connector 8"/>
          <p:cNvCxnSpPr/>
          <p:nvPr/>
        </p:nvCxnSpPr>
        <p:spPr>
          <a:xfrm>
            <a:off x="4715691" y="4229010"/>
            <a:ext cx="15065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715691" y="6463335"/>
            <a:ext cx="1358538" cy="525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north.075_A002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76"/>
          <a:stretch/>
        </p:blipFill>
        <p:spPr bwMode="auto">
          <a:xfrm>
            <a:off x="248430" y="917651"/>
            <a:ext cx="4950927" cy="2824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56" y="3668110"/>
            <a:ext cx="5127796" cy="315556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974" y="981854"/>
            <a:ext cx="4568038" cy="28111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0" y="52252"/>
            <a:ext cx="88580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8D572C"/>
                </a:solidFill>
              </a:rPr>
              <a:t> </a:t>
            </a:r>
            <a:r>
              <a:rPr lang="en-US" sz="3200" b="1" u="sng" dirty="0"/>
              <a:t>BASIC WAVE TAXONOMY</a:t>
            </a:r>
            <a:endParaRPr lang="en-US" sz="3200" b="1" dirty="0"/>
          </a:p>
          <a:p>
            <a:pPr algn="just"/>
            <a:r>
              <a:rPr lang="en-US" sz="2400" b="1" i="1" dirty="0" smtClean="0">
                <a:cs typeface="Arial Black"/>
              </a:rPr>
              <a:t>				3a. Low-latitude</a:t>
            </a:r>
            <a:r>
              <a:rPr lang="en-US" sz="2400" b="1" i="1" dirty="0" smtClean="0"/>
              <a:t> waves</a:t>
            </a:r>
            <a:endParaRPr lang="en-US" sz="1600" b="1" dirty="0"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88084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61370"/>
            <a:ext cx="88580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8D572C"/>
                </a:solidFill>
              </a:rPr>
              <a:t> </a:t>
            </a:r>
            <a:r>
              <a:rPr lang="en-US" sz="3200" b="1" u="sng" dirty="0"/>
              <a:t>BASIC WAVE TAXONOMY</a:t>
            </a:r>
            <a:endParaRPr lang="en-US" sz="3200" b="1" dirty="0" smtClean="0"/>
          </a:p>
          <a:p>
            <a:pPr algn="just"/>
            <a:r>
              <a:rPr lang="en-US" sz="2400" b="1" i="1" dirty="0" smtClean="0">
                <a:cs typeface="Arial Black"/>
              </a:rPr>
              <a:t>3b. Some low-latitude waves have northwest</a:t>
            </a:r>
            <a:r>
              <a:rPr lang="en-US" sz="2400" b="1" i="1" dirty="0" smtClean="0"/>
              <a:t> extensions</a:t>
            </a:r>
            <a:endParaRPr lang="en-US" sz="1600" b="1" dirty="0">
              <a:cs typeface="Arial Black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78" y="1297075"/>
            <a:ext cx="4588488" cy="28236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91" y="3962939"/>
            <a:ext cx="4704475" cy="28950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384" y="824538"/>
            <a:ext cx="4572000" cy="58693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78791" y="4120760"/>
            <a:ext cx="1215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2008 July 17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63395" y="915402"/>
            <a:ext cx="413896" cy="10618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 smtClean="0"/>
              <a:t>90</a:t>
            </a:r>
            <a:r>
              <a:rPr lang="en-US" sz="900" baseline="30000" dirty="0" smtClean="0"/>
              <a:t>o</a:t>
            </a:r>
            <a:r>
              <a:rPr lang="en-US" sz="900" dirty="0" smtClean="0"/>
              <a:t>N</a:t>
            </a:r>
          </a:p>
          <a:p>
            <a:endParaRPr lang="en-US" sz="900" dirty="0"/>
          </a:p>
          <a:p>
            <a:r>
              <a:rPr lang="en-US" sz="900" dirty="0" smtClean="0"/>
              <a:t>60</a:t>
            </a:r>
            <a:r>
              <a:rPr lang="en-US" sz="900" baseline="30000" dirty="0" smtClean="0"/>
              <a:t>o</a:t>
            </a:r>
            <a:r>
              <a:rPr lang="en-US" sz="900" dirty="0" smtClean="0"/>
              <a:t>N</a:t>
            </a:r>
            <a:endParaRPr lang="en-US" sz="900" dirty="0"/>
          </a:p>
          <a:p>
            <a:endParaRPr lang="en-US" sz="900" dirty="0" smtClean="0"/>
          </a:p>
          <a:p>
            <a:r>
              <a:rPr lang="en-US" sz="900" dirty="0" smtClean="0"/>
              <a:t>30</a:t>
            </a:r>
            <a:r>
              <a:rPr lang="en-US" sz="900" baseline="30000" dirty="0" smtClean="0"/>
              <a:t>o</a:t>
            </a:r>
            <a:r>
              <a:rPr lang="en-US" sz="900" dirty="0" smtClean="0"/>
              <a:t>N</a:t>
            </a:r>
            <a:endParaRPr lang="en-US" sz="900" dirty="0"/>
          </a:p>
          <a:p>
            <a:endParaRPr lang="en-US" sz="900" dirty="0" smtClean="0"/>
          </a:p>
          <a:p>
            <a:r>
              <a:rPr lang="en-US" sz="900" dirty="0" smtClean="0"/>
              <a:t>  0</a:t>
            </a:r>
            <a:r>
              <a:rPr lang="en-US" sz="900" baseline="30000" dirty="0" smtClean="0"/>
              <a:t>o</a:t>
            </a:r>
            <a:endParaRPr lang="en-US" sz="900" dirty="0"/>
          </a:p>
        </p:txBody>
      </p:sp>
      <p:sp>
        <p:nvSpPr>
          <p:cNvPr id="12" name="TextBox 11"/>
          <p:cNvSpPr txBox="1"/>
          <p:nvPr/>
        </p:nvSpPr>
        <p:spPr>
          <a:xfrm>
            <a:off x="7572102" y="1969139"/>
            <a:ext cx="413896" cy="10618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 smtClean="0"/>
              <a:t>90</a:t>
            </a:r>
            <a:r>
              <a:rPr lang="en-US" sz="900" baseline="30000" dirty="0" smtClean="0"/>
              <a:t>o</a:t>
            </a:r>
            <a:r>
              <a:rPr lang="en-US" sz="900" dirty="0" smtClean="0"/>
              <a:t>N</a:t>
            </a:r>
          </a:p>
          <a:p>
            <a:endParaRPr lang="en-US" sz="900" dirty="0"/>
          </a:p>
          <a:p>
            <a:r>
              <a:rPr lang="en-US" sz="900" dirty="0" smtClean="0"/>
              <a:t>60</a:t>
            </a:r>
            <a:r>
              <a:rPr lang="en-US" sz="900" baseline="30000" dirty="0" smtClean="0"/>
              <a:t>o</a:t>
            </a:r>
            <a:r>
              <a:rPr lang="en-US" sz="900" dirty="0" smtClean="0"/>
              <a:t>N</a:t>
            </a:r>
            <a:endParaRPr lang="en-US" sz="900" dirty="0"/>
          </a:p>
          <a:p>
            <a:endParaRPr lang="en-US" sz="900" dirty="0" smtClean="0"/>
          </a:p>
          <a:p>
            <a:r>
              <a:rPr lang="en-US" sz="900" dirty="0" smtClean="0"/>
              <a:t>30</a:t>
            </a:r>
            <a:r>
              <a:rPr lang="en-US" sz="900" baseline="30000" dirty="0" smtClean="0"/>
              <a:t>o</a:t>
            </a:r>
            <a:r>
              <a:rPr lang="en-US" sz="900" dirty="0" smtClean="0"/>
              <a:t>N</a:t>
            </a:r>
            <a:endParaRPr lang="en-US" sz="900" dirty="0"/>
          </a:p>
          <a:p>
            <a:endParaRPr lang="en-US" sz="900" dirty="0" smtClean="0"/>
          </a:p>
          <a:p>
            <a:r>
              <a:rPr lang="en-US" sz="900" dirty="0" smtClean="0"/>
              <a:t>  0</a:t>
            </a:r>
            <a:r>
              <a:rPr lang="en-US" sz="900" baseline="30000" dirty="0" smtClean="0"/>
              <a:t>o</a:t>
            </a:r>
            <a:endParaRPr lang="en-US" sz="900" dirty="0"/>
          </a:p>
        </p:txBody>
      </p:sp>
      <p:sp>
        <p:nvSpPr>
          <p:cNvPr id="13" name="TextBox 12"/>
          <p:cNvSpPr txBox="1"/>
          <p:nvPr/>
        </p:nvSpPr>
        <p:spPr>
          <a:xfrm>
            <a:off x="7567746" y="3009810"/>
            <a:ext cx="413896" cy="10618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 smtClean="0"/>
              <a:t>90</a:t>
            </a:r>
            <a:r>
              <a:rPr lang="en-US" sz="900" baseline="30000" dirty="0" smtClean="0"/>
              <a:t>o</a:t>
            </a:r>
            <a:r>
              <a:rPr lang="en-US" sz="900" dirty="0" smtClean="0"/>
              <a:t>N</a:t>
            </a:r>
          </a:p>
          <a:p>
            <a:endParaRPr lang="en-US" sz="900" dirty="0"/>
          </a:p>
          <a:p>
            <a:r>
              <a:rPr lang="en-US" sz="900" dirty="0" smtClean="0"/>
              <a:t>60</a:t>
            </a:r>
            <a:r>
              <a:rPr lang="en-US" sz="900" baseline="30000" dirty="0" smtClean="0"/>
              <a:t>o</a:t>
            </a:r>
            <a:r>
              <a:rPr lang="en-US" sz="900" dirty="0" smtClean="0"/>
              <a:t>N</a:t>
            </a:r>
            <a:endParaRPr lang="en-US" sz="900" dirty="0"/>
          </a:p>
          <a:p>
            <a:endParaRPr lang="en-US" sz="900" dirty="0" smtClean="0"/>
          </a:p>
          <a:p>
            <a:r>
              <a:rPr lang="en-US" sz="900" dirty="0" smtClean="0"/>
              <a:t>30</a:t>
            </a:r>
            <a:r>
              <a:rPr lang="en-US" sz="900" baseline="30000" dirty="0" smtClean="0"/>
              <a:t>o</a:t>
            </a:r>
            <a:r>
              <a:rPr lang="en-US" sz="900" dirty="0" smtClean="0"/>
              <a:t>N</a:t>
            </a:r>
            <a:endParaRPr lang="en-US" sz="900" dirty="0"/>
          </a:p>
          <a:p>
            <a:endParaRPr lang="en-US" sz="900" dirty="0" smtClean="0"/>
          </a:p>
          <a:p>
            <a:r>
              <a:rPr lang="en-US" sz="900" dirty="0" smtClean="0"/>
              <a:t>  0</a:t>
            </a:r>
            <a:r>
              <a:rPr lang="en-US" sz="900" baseline="30000" dirty="0" smtClean="0"/>
              <a:t>o</a:t>
            </a:r>
            <a:endParaRPr lang="en-US" sz="900" dirty="0"/>
          </a:p>
        </p:txBody>
      </p:sp>
      <p:sp>
        <p:nvSpPr>
          <p:cNvPr id="14" name="TextBox 13"/>
          <p:cNvSpPr txBox="1"/>
          <p:nvPr/>
        </p:nvSpPr>
        <p:spPr>
          <a:xfrm>
            <a:off x="7563390" y="4063550"/>
            <a:ext cx="413896" cy="10618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 smtClean="0"/>
              <a:t>90</a:t>
            </a:r>
            <a:r>
              <a:rPr lang="en-US" sz="900" baseline="30000" dirty="0" smtClean="0"/>
              <a:t>o</a:t>
            </a:r>
            <a:r>
              <a:rPr lang="en-US" sz="900" dirty="0" smtClean="0"/>
              <a:t>N</a:t>
            </a:r>
          </a:p>
          <a:p>
            <a:endParaRPr lang="en-US" sz="900" dirty="0"/>
          </a:p>
          <a:p>
            <a:r>
              <a:rPr lang="en-US" sz="900" dirty="0" smtClean="0"/>
              <a:t>60</a:t>
            </a:r>
            <a:r>
              <a:rPr lang="en-US" sz="900" baseline="30000" dirty="0" smtClean="0"/>
              <a:t>o</a:t>
            </a:r>
            <a:r>
              <a:rPr lang="en-US" sz="900" dirty="0" smtClean="0"/>
              <a:t>N</a:t>
            </a:r>
            <a:endParaRPr lang="en-US" sz="900" dirty="0"/>
          </a:p>
          <a:p>
            <a:endParaRPr lang="en-US" sz="900" dirty="0" smtClean="0"/>
          </a:p>
          <a:p>
            <a:r>
              <a:rPr lang="en-US" sz="900" dirty="0" smtClean="0"/>
              <a:t>30</a:t>
            </a:r>
            <a:r>
              <a:rPr lang="en-US" sz="900" baseline="30000" dirty="0" smtClean="0"/>
              <a:t>o</a:t>
            </a:r>
            <a:r>
              <a:rPr lang="en-US" sz="900" dirty="0" smtClean="0"/>
              <a:t>N</a:t>
            </a:r>
            <a:endParaRPr lang="en-US" sz="900" dirty="0"/>
          </a:p>
          <a:p>
            <a:endParaRPr lang="en-US" sz="900" dirty="0" smtClean="0"/>
          </a:p>
          <a:p>
            <a:r>
              <a:rPr lang="en-US" sz="900" dirty="0" smtClean="0"/>
              <a:t>  0</a:t>
            </a:r>
            <a:r>
              <a:rPr lang="en-US" sz="900" baseline="30000" dirty="0" smtClean="0"/>
              <a:t>o</a:t>
            </a:r>
            <a:endParaRPr lang="en-US" sz="900" dirty="0"/>
          </a:p>
        </p:txBody>
      </p:sp>
      <p:sp>
        <p:nvSpPr>
          <p:cNvPr id="15" name="TextBox 14"/>
          <p:cNvSpPr txBox="1"/>
          <p:nvPr/>
        </p:nvSpPr>
        <p:spPr>
          <a:xfrm>
            <a:off x="7572097" y="5117297"/>
            <a:ext cx="41389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 smtClean="0"/>
              <a:t>90</a:t>
            </a:r>
            <a:r>
              <a:rPr lang="en-US" sz="900" baseline="30000" dirty="0" smtClean="0"/>
              <a:t>o</a:t>
            </a:r>
            <a:r>
              <a:rPr lang="en-US" sz="900" dirty="0" smtClean="0"/>
              <a:t>N</a:t>
            </a:r>
          </a:p>
          <a:p>
            <a:endParaRPr lang="en-US" sz="900" dirty="0"/>
          </a:p>
          <a:p>
            <a:r>
              <a:rPr lang="en-US" sz="900" dirty="0" smtClean="0"/>
              <a:t>60</a:t>
            </a:r>
            <a:r>
              <a:rPr lang="en-US" sz="900" baseline="30000" dirty="0" smtClean="0"/>
              <a:t>o</a:t>
            </a:r>
            <a:r>
              <a:rPr lang="en-US" sz="900" dirty="0" smtClean="0"/>
              <a:t>N</a:t>
            </a:r>
            <a:endParaRPr lang="en-US" sz="900" dirty="0"/>
          </a:p>
          <a:p>
            <a:endParaRPr lang="en-US" sz="900" dirty="0" smtClean="0"/>
          </a:p>
          <a:p>
            <a:r>
              <a:rPr lang="en-US" sz="900" dirty="0" smtClean="0"/>
              <a:t>30</a:t>
            </a:r>
            <a:r>
              <a:rPr lang="en-US" sz="900" baseline="30000" dirty="0" smtClean="0"/>
              <a:t>o</a:t>
            </a:r>
            <a:r>
              <a:rPr lang="en-US" sz="900" dirty="0" smtClean="0"/>
              <a:t>N</a:t>
            </a:r>
            <a:endParaRPr lang="en-US" sz="900" dirty="0"/>
          </a:p>
          <a:p>
            <a:endParaRPr lang="en-US" sz="900" dirty="0" smtClean="0"/>
          </a:p>
        </p:txBody>
      </p:sp>
    </p:spTree>
    <p:extLst>
      <p:ext uri="{BB962C8B-B14F-4D97-AF65-F5344CB8AC3E}">
        <p14:creationId xmlns:p14="http://schemas.microsoft.com/office/powerpoint/2010/main" val="169569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45" r="14779"/>
          <a:stretch/>
        </p:blipFill>
        <p:spPr>
          <a:xfrm>
            <a:off x="4622801" y="825086"/>
            <a:ext cx="6925858" cy="2308324"/>
          </a:xfrm>
          <a:prstGeom prst="rect">
            <a:avLst/>
          </a:prstGeom>
        </p:spPr>
      </p:pic>
      <p:pic>
        <p:nvPicPr>
          <p:cNvPr id="4" name="Picture 3" descr="figure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" t="-360" r="-492" b="360"/>
          <a:stretch/>
        </p:blipFill>
        <p:spPr>
          <a:xfrm>
            <a:off x="1638937" y="15672958"/>
            <a:ext cx="17123102" cy="177410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figure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" t="-360" r="-492" b="360"/>
          <a:stretch/>
        </p:blipFill>
        <p:spPr>
          <a:xfrm>
            <a:off x="1791337" y="15825358"/>
            <a:ext cx="17123102" cy="177410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figure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" t="-360" r="-492" b="360"/>
          <a:stretch/>
        </p:blipFill>
        <p:spPr>
          <a:xfrm>
            <a:off x="1943737" y="15977758"/>
            <a:ext cx="17123102" cy="177410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7677152" y="455754"/>
            <a:ext cx="134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2008 </a:t>
            </a:r>
            <a:r>
              <a:rPr lang="en-US"/>
              <a:t>July </a:t>
            </a:r>
            <a:r>
              <a:rPr lang="en-US" smtClean="0"/>
              <a:t>11</a:t>
            </a:r>
            <a:endParaRPr lang="en-US" dirty="0"/>
          </a:p>
        </p:txBody>
      </p:sp>
      <p:pic>
        <p:nvPicPr>
          <p:cNvPr id="8" name="Picture 7" descr="Slide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/>
          <a:stretch/>
        </p:blipFill>
        <p:spPr>
          <a:xfrm>
            <a:off x="36008231" y="29140730"/>
            <a:ext cx="6582096" cy="28813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Slide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/>
          <a:stretch/>
        </p:blipFill>
        <p:spPr>
          <a:xfrm>
            <a:off x="36160631" y="29293130"/>
            <a:ext cx="6582096" cy="28813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Slide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/>
          <a:stretch/>
        </p:blipFill>
        <p:spPr>
          <a:xfrm>
            <a:off x="5144394" y="3716594"/>
            <a:ext cx="6752350" cy="29559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81001" y="825086"/>
            <a:ext cx="4241800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Northern hemisphere thermal waves in early- to mid-2008 look like artifacts of the mapping, but their presence is verified by ground-based observations.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01" y="4034861"/>
            <a:ext cx="4488838" cy="2585323"/>
          </a:xfrm>
          <a:prstGeom prst="rect">
            <a:avLst/>
          </a:prstGeom>
          <a:solidFill>
            <a:srgbClr val="F9FFCD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b="1" dirty="0"/>
              <a:t>Cylindrical-map composite of 12.2-μm C</a:t>
            </a:r>
            <a:r>
              <a:rPr lang="en-US" b="1" baseline="-25000" dirty="0"/>
              <a:t>2</a:t>
            </a:r>
            <a:r>
              <a:rPr lang="en-US" b="1" dirty="0"/>
              <a:t>H</a:t>
            </a:r>
            <a:r>
              <a:rPr lang="en-US" b="1" baseline="-25000" dirty="0"/>
              <a:t>6</a:t>
            </a:r>
            <a:r>
              <a:rPr lang="en-US" b="1" dirty="0"/>
              <a:t> emission, detected by VISIR. It shows prominent stratospheric waves in the southern hemisphere (yellow arrows).  The map also confirms the presence of diagonal-like waves across the northern hemisphere (light green arrows) that are detected in CIRS data. Note that latitudes blocked by the rings are blacked out.</a:t>
            </a:r>
          </a:p>
        </p:txBody>
      </p:sp>
    </p:spTree>
    <p:extLst>
      <p:ext uri="{BB962C8B-B14F-4D97-AF65-F5344CB8AC3E}">
        <p14:creationId xmlns:p14="http://schemas.microsoft.com/office/powerpoint/2010/main" val="156402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198764"/>
            <a:ext cx="5317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Properties of northwest-extending waves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334" y="714462"/>
            <a:ext cx="3328305" cy="42727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797" y="660429"/>
            <a:ext cx="4585766" cy="25860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299" y="3371134"/>
            <a:ext cx="3732717" cy="30503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867" y="4987204"/>
            <a:ext cx="3753889" cy="15369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83831" y="3094135"/>
            <a:ext cx="960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2008 July 17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72052" y="6384513"/>
            <a:ext cx="5303503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dirty="0" smtClean="0"/>
              <a:t>Sequence is consistent with -0.6</a:t>
            </a:r>
            <a:r>
              <a:rPr lang="en-US" sz="1500" baseline="30000" dirty="0" smtClean="0"/>
              <a:t>o</a:t>
            </a:r>
            <a:r>
              <a:rPr lang="en-US" sz="1500" dirty="0" smtClean="0"/>
              <a:t> / day motion (using SKR period) 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17668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51" r="41707" b="2412"/>
          <a:stretch/>
        </p:blipFill>
        <p:spPr>
          <a:xfrm>
            <a:off x="4287256" y="1253374"/>
            <a:ext cx="3355762" cy="352316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26" r="39226" b="2275"/>
          <a:stretch/>
        </p:blipFill>
        <p:spPr>
          <a:xfrm>
            <a:off x="8300307" y="1285336"/>
            <a:ext cx="3193027" cy="29316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1024" y="108401"/>
            <a:ext cx="111818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8D572C"/>
                </a:solidFill>
              </a:rPr>
              <a:t>      </a:t>
            </a:r>
            <a:r>
              <a:rPr lang="en-US" sz="3200" b="1" u="sng" dirty="0"/>
              <a:t>BASIC WAVE TAXONOMY</a:t>
            </a:r>
            <a:endParaRPr lang="en-US" sz="3200" b="1" dirty="0"/>
          </a:p>
          <a:p>
            <a:pPr algn="ctr"/>
            <a:endParaRPr lang="en-US" sz="800" b="1" dirty="0"/>
          </a:p>
          <a:p>
            <a:pPr algn="just"/>
            <a:r>
              <a:rPr lang="en-US" sz="2400" b="1" i="1" dirty="0" smtClean="0"/>
              <a:t>4. Many stratospheric mid-latitude wavenumber </a:t>
            </a:r>
            <a:r>
              <a:rPr lang="en-US" sz="2400" b="1" i="1" dirty="0"/>
              <a:t>&gt;2 oscillations in </a:t>
            </a:r>
            <a:r>
              <a:rPr lang="en-US" sz="2400" b="1" i="1" dirty="0" smtClean="0"/>
              <a:t>both hemispheres. </a:t>
            </a:r>
            <a:endParaRPr lang="en-US" sz="2400" b="1" i="1" dirty="0"/>
          </a:p>
          <a:p>
            <a:pPr algn="just"/>
            <a:endParaRPr lang="en-US" sz="2400" b="1" dirty="0">
              <a:cs typeface="Arial Black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54" r="38399" b="3858"/>
          <a:stretch/>
        </p:blipFill>
        <p:spPr>
          <a:xfrm>
            <a:off x="116077" y="1933903"/>
            <a:ext cx="3587757" cy="18455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6" r="39226" b="58745"/>
          <a:stretch/>
        </p:blipFill>
        <p:spPr>
          <a:xfrm>
            <a:off x="4356749" y="4646491"/>
            <a:ext cx="3310947" cy="21077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68" t="64454" b="5116"/>
          <a:stretch/>
        </p:blipFill>
        <p:spPr>
          <a:xfrm>
            <a:off x="1570007" y="1933903"/>
            <a:ext cx="2160637" cy="17754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3" r="41707" b="57307"/>
          <a:stretch/>
        </p:blipFill>
        <p:spPr>
          <a:xfrm>
            <a:off x="-69016" y="3758973"/>
            <a:ext cx="3692780" cy="2469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56" t="3712" b="57601"/>
          <a:stretch/>
        </p:blipFill>
        <p:spPr>
          <a:xfrm>
            <a:off x="1496869" y="3752572"/>
            <a:ext cx="2285880" cy="23808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32" t="2792" b="58846"/>
          <a:stretch/>
        </p:blipFill>
        <p:spPr>
          <a:xfrm>
            <a:off x="5712257" y="4652823"/>
            <a:ext cx="2033356" cy="20930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" t="44113" r="40696" b="44579"/>
          <a:stretch/>
        </p:blipFill>
        <p:spPr>
          <a:xfrm>
            <a:off x="8458520" y="4162948"/>
            <a:ext cx="2954420" cy="5845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97" t="42111" b="45095"/>
          <a:stretch/>
        </p:blipFill>
        <p:spPr>
          <a:xfrm>
            <a:off x="9616076" y="4096202"/>
            <a:ext cx="1923277" cy="6614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52" r="38482" b="4722"/>
          <a:stretch/>
        </p:blipFill>
        <p:spPr>
          <a:xfrm>
            <a:off x="8344255" y="4770085"/>
            <a:ext cx="3180248" cy="6630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97" t="83073" b="4435"/>
          <a:stretch/>
        </p:blipFill>
        <p:spPr>
          <a:xfrm>
            <a:off x="9625187" y="4795964"/>
            <a:ext cx="1923277" cy="6458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" t="4664" r="38351" b="51237"/>
          <a:stretch/>
        </p:blipFill>
        <p:spPr>
          <a:xfrm>
            <a:off x="8487649" y="5475351"/>
            <a:ext cx="3034934" cy="12704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24" t="3906" b="51237"/>
          <a:stretch/>
        </p:blipFill>
        <p:spPr>
          <a:xfrm>
            <a:off x="9654683" y="5455704"/>
            <a:ext cx="1905173" cy="12922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32" t="42869" b="4158"/>
          <a:stretch/>
        </p:blipFill>
        <p:spPr>
          <a:xfrm>
            <a:off x="9620179" y="1325763"/>
            <a:ext cx="1962226" cy="27891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0" t="29072" r="644" b="18040"/>
          <a:stretch/>
        </p:blipFill>
        <p:spPr>
          <a:xfrm>
            <a:off x="5740674" y="1280117"/>
            <a:ext cx="1935648" cy="33579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89001" y="1427866"/>
            <a:ext cx="415638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/>
              <a:t>  </a:t>
            </a:r>
          </a:p>
          <a:p>
            <a:r>
              <a:rPr lang="en-US" sz="800" dirty="0" smtClean="0"/>
              <a:t>Xx]</a:t>
            </a:r>
          </a:p>
          <a:p>
            <a:endParaRPr lang="en-US" sz="800" dirty="0" smtClean="0"/>
          </a:p>
        </p:txBody>
      </p:sp>
    </p:spTree>
    <p:extLst>
      <p:ext uri="{BB962C8B-B14F-4D97-AF65-F5344CB8AC3E}">
        <p14:creationId xmlns:p14="http://schemas.microsoft.com/office/powerpoint/2010/main" val="135628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562" y="0"/>
            <a:ext cx="10841966" cy="1325563"/>
          </a:xfrm>
        </p:spPr>
        <p:txBody>
          <a:bodyPr>
            <a:normAutofit fontScale="90000"/>
          </a:bodyPr>
          <a:lstStyle/>
          <a:p>
            <a:r>
              <a:rPr lang="en-US" sz="3100" b="1" dirty="0"/>
              <a:t>Comparison with </a:t>
            </a:r>
            <a:r>
              <a:rPr lang="en-US" sz="3100" b="1" dirty="0" smtClean="0"/>
              <a:t>Jupiter’s upper-tropospheric waves: </a:t>
            </a:r>
            <a:r>
              <a:rPr lang="en-US" sz="3100" b="1" dirty="0"/>
              <a:t>T(100 mbar</a:t>
            </a:r>
            <a:r>
              <a:rPr lang="en-US" sz="3100" b="1" dirty="0" smtClean="0"/>
              <a:t>)</a:t>
            </a:r>
            <a:r>
              <a:rPr lang="en-US" sz="3100" b="1" dirty="0"/>
              <a:t/>
            </a:r>
            <a:br>
              <a:rPr lang="en-US" sz="3100" b="1" dirty="0"/>
            </a:br>
            <a:r>
              <a:rPr lang="en-US" sz="2200" b="1" dirty="0" smtClean="0"/>
              <a:t>ref. </a:t>
            </a:r>
            <a:r>
              <a:rPr lang="en-US" sz="2200" i="1" dirty="0" smtClean="0"/>
              <a:t>B</a:t>
            </a:r>
            <a:r>
              <a:rPr lang="en-US" sz="2200" i="1" dirty="0"/>
              <a:t>. Fisher, G. Orton, J. Liu, T. Schneider, M. </a:t>
            </a:r>
            <a:r>
              <a:rPr lang="en-US" sz="2200" i="1" dirty="0" err="1"/>
              <a:t>Ressler</a:t>
            </a:r>
            <a:r>
              <a:rPr lang="en-US" sz="2200" i="1" dirty="0"/>
              <a:t>, W. Hoffman. </a:t>
            </a:r>
            <a:r>
              <a:rPr lang="en-US" sz="2200" i="1" dirty="0" smtClean="0"/>
              <a:t>2016. Icarus. 280, 268-277</a:t>
            </a:r>
            <a:r>
              <a:rPr lang="en-US" sz="2200" i="1" dirty="0"/>
              <a:t/>
            </a:r>
            <a:br>
              <a:rPr lang="en-US" sz="2200" i="1" dirty="0"/>
            </a:br>
            <a:r>
              <a:rPr lang="en-US" sz="2200" i="1" dirty="0"/>
              <a:t>The organization of Jupiter's upper tropospheric temperature structure and its evolution: </a:t>
            </a:r>
            <a:r>
              <a:rPr lang="en-US" sz="2200" i="1" dirty="0" smtClean="0"/>
              <a:t>1996-1997.</a:t>
            </a:r>
            <a:endParaRPr lang="en-US" sz="2200" b="1" dirty="0"/>
          </a:p>
        </p:txBody>
      </p:sp>
      <p:pic>
        <p:nvPicPr>
          <p:cNvPr id="4" name="Picture 3" descr="temp96jun_1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19" y="1527670"/>
            <a:ext cx="3575534" cy="1277034"/>
          </a:xfrm>
          <a:prstGeom prst="rect">
            <a:avLst/>
          </a:prstGeom>
        </p:spPr>
      </p:pic>
      <p:pic>
        <p:nvPicPr>
          <p:cNvPr id="5" name="Picture 4" descr="temp96sep_10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20" y="2804704"/>
            <a:ext cx="3575534" cy="1277034"/>
          </a:xfrm>
          <a:prstGeom prst="rect">
            <a:avLst/>
          </a:prstGeom>
        </p:spPr>
      </p:pic>
      <p:pic>
        <p:nvPicPr>
          <p:cNvPr id="7" name="Picture 6" descr="temp97sep_10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9" y="4081740"/>
            <a:ext cx="3575534" cy="1267134"/>
          </a:xfrm>
          <a:prstGeom prst="rect">
            <a:avLst/>
          </a:prstGeom>
        </p:spPr>
      </p:pic>
      <p:pic>
        <p:nvPicPr>
          <p:cNvPr id="8" name="Picture 7" descr="temp97nov_100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8" y="5352062"/>
            <a:ext cx="3575534" cy="1289538"/>
          </a:xfrm>
          <a:prstGeom prst="rect">
            <a:avLst/>
          </a:prstGeom>
        </p:spPr>
      </p:pic>
      <p:pic>
        <p:nvPicPr>
          <p:cNvPr id="9" name="Picture 8" descr="figure7_2014.jp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32" b="52438"/>
          <a:stretch/>
        </p:blipFill>
        <p:spPr>
          <a:xfrm>
            <a:off x="4469273" y="2813284"/>
            <a:ext cx="3861682" cy="26102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42858" y="1471266"/>
            <a:ext cx="1740192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1996 June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1996 September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1997 September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1997 November</a:t>
            </a:r>
          </a:p>
        </p:txBody>
      </p:sp>
      <p:pic>
        <p:nvPicPr>
          <p:cNvPr id="11" name="Picture 10" descr="figure7_2014.jp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4" t="48403" b="1645"/>
          <a:stretch/>
        </p:blipFill>
        <p:spPr>
          <a:xfrm>
            <a:off x="8195841" y="2814548"/>
            <a:ext cx="3921695" cy="27907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28407" y="1176931"/>
            <a:ext cx="6561733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・Largely confined to NEB and SEB</a:t>
            </a:r>
          </a:p>
          <a:p>
            <a:r>
              <a:rPr lang="en-US" sz="2400" dirty="0"/>
              <a:t>・ </a:t>
            </a:r>
            <a:r>
              <a:rPr lang="en-US" sz="2400" dirty="0" smtClean="0"/>
              <a:t>Always present</a:t>
            </a:r>
          </a:p>
          <a:p>
            <a:r>
              <a:rPr lang="en-US" sz="2400" dirty="0"/>
              <a:t>・ </a:t>
            </a:r>
            <a:r>
              <a:rPr lang="en-US" sz="2400" dirty="0" smtClean="0"/>
              <a:t>Cover all 360</a:t>
            </a:r>
            <a:r>
              <a:rPr lang="en-US" sz="2400" baseline="30000" dirty="0" smtClean="0"/>
              <a:t>o</a:t>
            </a:r>
            <a:r>
              <a:rPr lang="en-US" sz="2400" dirty="0" smtClean="0"/>
              <a:t> of longitude</a:t>
            </a:r>
          </a:p>
          <a:p>
            <a:r>
              <a:rPr lang="en-US" sz="2400" dirty="0"/>
              <a:t>・ </a:t>
            </a:r>
            <a:r>
              <a:rPr lang="en-US" sz="2400" dirty="0" smtClean="0"/>
              <a:t>Characterized by a broad power spectrum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/>
              <a:t>・ Stratospheric </a:t>
            </a:r>
            <a:r>
              <a:rPr lang="en-US" sz="2400" dirty="0" smtClean="0"/>
              <a:t>waves have independent behavior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8359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6901" y="-164955"/>
            <a:ext cx="50165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What we know so far</a:t>
            </a:r>
            <a:endParaRPr lang="en-US" sz="3600" b="1" dirty="0"/>
          </a:p>
        </p:txBody>
      </p:sp>
      <p:sp>
        <p:nvSpPr>
          <p:cNvPr id="5" name="Rectangle 4"/>
          <p:cNvSpPr/>
          <p:nvPr/>
        </p:nvSpPr>
        <p:spPr>
          <a:xfrm>
            <a:off x="775829" y="978045"/>
            <a:ext cx="1025634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008000"/>
                </a:solidFill>
                <a:cs typeface="Arial Black"/>
              </a:rPr>
              <a:t>• </a:t>
            </a:r>
            <a:r>
              <a:rPr lang="en-US" sz="2000" b="1" dirty="0" smtClean="0">
                <a:solidFill>
                  <a:srgbClr val="008000"/>
                </a:solidFill>
                <a:cs typeface="Arial Black"/>
              </a:rPr>
              <a:t>At least four general </a:t>
            </a:r>
            <a:r>
              <a:rPr lang="en-US" sz="2000" b="1" dirty="0">
                <a:solidFill>
                  <a:srgbClr val="008000"/>
                </a:solidFill>
                <a:cs typeface="Arial Black"/>
              </a:rPr>
              <a:t>types of zonal temperature waves in Saturn</a:t>
            </a:r>
            <a:r>
              <a:rPr lang="en-US" sz="2000" b="1" dirty="0" smtClean="0">
                <a:solidFill>
                  <a:srgbClr val="008000"/>
                </a:solidFill>
                <a:cs typeface="Arial Black"/>
              </a:rPr>
              <a:t>:</a:t>
            </a:r>
          </a:p>
          <a:p>
            <a:pPr algn="just"/>
            <a:r>
              <a:rPr lang="en-US" sz="2000" b="1" i="1" dirty="0" smtClean="0">
                <a:solidFill>
                  <a:srgbClr val="008000"/>
                </a:solidFill>
                <a:cs typeface="Arial Black"/>
              </a:rPr>
              <a:t>     -Wavenumber-1 </a:t>
            </a:r>
            <a:r>
              <a:rPr lang="en-US" sz="2000" b="1" i="1" dirty="0">
                <a:solidFill>
                  <a:srgbClr val="008000"/>
                </a:solidFill>
                <a:cs typeface="Arial Black"/>
              </a:rPr>
              <a:t>and -2 oscillations in both hemispheres, </a:t>
            </a:r>
            <a:r>
              <a:rPr lang="en-US" sz="2000" b="1" dirty="0">
                <a:solidFill>
                  <a:srgbClr val="008000"/>
                </a:solidFill>
                <a:cs typeface="Arial Black"/>
              </a:rPr>
              <a:t>which are </a:t>
            </a:r>
            <a:r>
              <a:rPr lang="en-US" sz="2000" b="1" dirty="0" smtClean="0">
                <a:solidFill>
                  <a:srgbClr val="008000"/>
                </a:solidFill>
                <a:cs typeface="Arial Black"/>
              </a:rPr>
              <a:t>often broad </a:t>
            </a:r>
            <a:r>
              <a:rPr lang="en-US" sz="2000" b="1" dirty="0">
                <a:solidFill>
                  <a:srgbClr val="008000"/>
                </a:solidFill>
                <a:cs typeface="Arial Black"/>
              </a:rPr>
              <a:t>in </a:t>
            </a:r>
            <a:r>
              <a:rPr lang="en-US" sz="2000" b="1" dirty="0" smtClean="0">
                <a:solidFill>
                  <a:srgbClr val="008000"/>
                </a:solidFill>
                <a:cs typeface="Arial Black"/>
              </a:rPr>
              <a:t>latitude</a:t>
            </a:r>
          </a:p>
          <a:p>
            <a:pPr algn="just"/>
            <a:r>
              <a:rPr lang="en-US" sz="2000" b="1" dirty="0">
                <a:solidFill>
                  <a:srgbClr val="008000"/>
                </a:solidFill>
                <a:cs typeface="Arial Black"/>
              </a:rPr>
              <a:t>	</a:t>
            </a:r>
            <a:r>
              <a:rPr lang="en-US" sz="2000" b="1" dirty="0" smtClean="0">
                <a:solidFill>
                  <a:srgbClr val="008000"/>
                </a:solidFill>
                <a:cs typeface="Arial Black"/>
              </a:rPr>
              <a:t>and nearly ubiquitous</a:t>
            </a:r>
            <a:endParaRPr lang="en-US" sz="2000" b="1" dirty="0">
              <a:solidFill>
                <a:srgbClr val="008000"/>
              </a:solidFill>
              <a:cs typeface="Arial Black"/>
            </a:endParaRPr>
          </a:p>
          <a:p>
            <a:pPr algn="just"/>
            <a:r>
              <a:rPr lang="en-US" sz="2000" b="1" dirty="0">
                <a:solidFill>
                  <a:srgbClr val="008000"/>
                </a:solidFill>
                <a:cs typeface="Arial Black"/>
              </a:rPr>
              <a:t> </a:t>
            </a:r>
            <a:r>
              <a:rPr lang="en-US" sz="2000" b="1" dirty="0" smtClean="0">
                <a:solidFill>
                  <a:srgbClr val="008000"/>
                </a:solidFill>
                <a:cs typeface="Arial Black"/>
              </a:rPr>
              <a:t>    -</a:t>
            </a:r>
            <a:r>
              <a:rPr lang="en-US" sz="2000" b="1" i="1" dirty="0" smtClean="0">
                <a:solidFill>
                  <a:srgbClr val="008000"/>
                </a:solidFill>
                <a:cs typeface="Arial Black"/>
              </a:rPr>
              <a:t>Prominent wavenumber-4 to -12 </a:t>
            </a:r>
            <a:r>
              <a:rPr lang="en-US" sz="2000" b="1" i="1" dirty="0">
                <a:solidFill>
                  <a:srgbClr val="008000"/>
                </a:solidFill>
                <a:cs typeface="Arial Black"/>
              </a:rPr>
              <a:t>oscillations in the southern </a:t>
            </a:r>
            <a:r>
              <a:rPr lang="en-US" sz="2000" b="1" i="1" dirty="0" smtClean="0">
                <a:solidFill>
                  <a:srgbClr val="008000"/>
                </a:solidFill>
                <a:cs typeface="Arial Black"/>
              </a:rPr>
              <a:t>hemisphere</a:t>
            </a:r>
            <a:endParaRPr lang="en-US" sz="2000" b="1" dirty="0">
              <a:solidFill>
                <a:srgbClr val="008000"/>
              </a:solidFill>
              <a:cs typeface="Arial Black"/>
            </a:endParaRPr>
          </a:p>
          <a:p>
            <a:pPr algn="just"/>
            <a:r>
              <a:rPr lang="en-US" sz="2000" b="1" dirty="0" smtClean="0">
                <a:solidFill>
                  <a:srgbClr val="008000"/>
                </a:solidFill>
                <a:cs typeface="Arial Black"/>
              </a:rPr>
              <a:t>     </a:t>
            </a:r>
            <a:r>
              <a:rPr lang="en-US" sz="2000" b="1" dirty="0" smtClean="0">
                <a:solidFill>
                  <a:srgbClr val="008000"/>
                </a:solidFill>
              </a:rPr>
              <a:t>-</a:t>
            </a:r>
            <a:r>
              <a:rPr lang="en-US" sz="2000" b="1" i="1" dirty="0" smtClean="0">
                <a:solidFill>
                  <a:srgbClr val="008000"/>
                </a:solidFill>
              </a:rPr>
              <a:t>Low-latitude </a:t>
            </a:r>
            <a:r>
              <a:rPr lang="en-US" sz="2000" b="1" i="1" dirty="0">
                <a:solidFill>
                  <a:srgbClr val="008000"/>
                </a:solidFill>
              </a:rPr>
              <a:t>waves</a:t>
            </a:r>
            <a:r>
              <a:rPr lang="en-US" sz="2000" b="1" dirty="0">
                <a:solidFill>
                  <a:srgbClr val="008000"/>
                </a:solidFill>
              </a:rPr>
              <a:t>, some of which </a:t>
            </a:r>
            <a:r>
              <a:rPr lang="en-US" sz="2000" b="1" dirty="0" smtClean="0">
                <a:solidFill>
                  <a:srgbClr val="008000"/>
                </a:solidFill>
              </a:rPr>
              <a:t>are prominent and extend far to the northwest</a:t>
            </a:r>
            <a:endParaRPr lang="en-US" sz="2000" b="1" dirty="0">
              <a:solidFill>
                <a:srgbClr val="008000"/>
              </a:solidFill>
            </a:endParaRPr>
          </a:p>
          <a:p>
            <a:pPr algn="just"/>
            <a:r>
              <a:rPr lang="en-US" sz="2000" b="1" dirty="0" smtClean="0">
                <a:solidFill>
                  <a:srgbClr val="008000"/>
                </a:solidFill>
              </a:rPr>
              <a:t>     -Wavenumber &gt; 2 mid-latitude stratospheric waves in both hemispheres</a:t>
            </a:r>
            <a:endParaRPr lang="en-US" sz="2000" b="1" dirty="0">
              <a:solidFill>
                <a:srgbClr val="008000"/>
              </a:solidFill>
            </a:endParaRPr>
          </a:p>
          <a:p>
            <a:pPr algn="just"/>
            <a:endParaRPr lang="en-US" sz="2000" b="1" dirty="0">
              <a:solidFill>
                <a:srgbClr val="008000"/>
              </a:solidFill>
            </a:endParaRPr>
          </a:p>
          <a:p>
            <a:pPr algn="just"/>
            <a:r>
              <a:rPr lang="en-US" sz="2000" dirty="0">
                <a:solidFill>
                  <a:srgbClr val="FF6600"/>
                </a:solidFill>
                <a:cs typeface="Arial Black"/>
              </a:rPr>
              <a:t>• </a:t>
            </a:r>
            <a:r>
              <a:rPr lang="en-US" sz="2000" b="1" dirty="0" smtClean="0">
                <a:solidFill>
                  <a:srgbClr val="FF6600"/>
                </a:solidFill>
                <a:cs typeface="Arial Black"/>
              </a:rPr>
              <a:t>Prominent waves </a:t>
            </a:r>
          </a:p>
          <a:p>
            <a:pPr algn="just"/>
            <a:r>
              <a:rPr lang="en-US" sz="2000" b="1" dirty="0">
                <a:solidFill>
                  <a:srgbClr val="FF6600"/>
                </a:solidFill>
                <a:cs typeface="Arial Black"/>
              </a:rPr>
              <a:t> </a:t>
            </a:r>
            <a:r>
              <a:rPr lang="en-US" sz="2000" b="1" dirty="0" smtClean="0">
                <a:solidFill>
                  <a:srgbClr val="FF6600"/>
                </a:solidFill>
                <a:cs typeface="Arial Black"/>
              </a:rPr>
              <a:t>     - Phase speed is -0.5</a:t>
            </a:r>
            <a:r>
              <a:rPr lang="en-US" sz="2000" b="1" baseline="30000" dirty="0" smtClean="0">
                <a:solidFill>
                  <a:srgbClr val="FF6600"/>
                </a:solidFill>
                <a:cs typeface="Arial Black"/>
              </a:rPr>
              <a:t>o </a:t>
            </a:r>
            <a:r>
              <a:rPr lang="en-US" sz="2000" b="1" dirty="0" smtClean="0">
                <a:solidFill>
                  <a:srgbClr val="FF6600"/>
                </a:solidFill>
                <a:cs typeface="Arial Black"/>
              </a:rPr>
              <a:t>to -0.6</a:t>
            </a:r>
            <a:r>
              <a:rPr lang="en-US" sz="2000" b="1" baseline="30000" dirty="0" smtClean="0">
                <a:solidFill>
                  <a:srgbClr val="FF6600"/>
                </a:solidFill>
                <a:cs typeface="Arial Black"/>
              </a:rPr>
              <a:t>o</a:t>
            </a:r>
            <a:r>
              <a:rPr lang="en-US" sz="2000" b="1" dirty="0" smtClean="0">
                <a:solidFill>
                  <a:srgbClr val="FF6600"/>
                </a:solidFill>
                <a:cs typeface="Arial Black"/>
              </a:rPr>
              <a:t> of longitude per day relative to the SKR period</a:t>
            </a:r>
          </a:p>
          <a:p>
            <a:pPr algn="just"/>
            <a:r>
              <a:rPr lang="en-US" sz="2000" b="1" dirty="0" smtClean="0">
                <a:solidFill>
                  <a:srgbClr val="FF6600"/>
                </a:solidFill>
                <a:cs typeface="Arial Black"/>
              </a:rPr>
              <a:t>      - Lifetime of a few months (north) to two years (south)</a:t>
            </a:r>
          </a:p>
          <a:p>
            <a:pPr algn="just"/>
            <a:r>
              <a:rPr lang="en-US" sz="2000" b="1" dirty="0">
                <a:solidFill>
                  <a:srgbClr val="FF6600"/>
                </a:solidFill>
                <a:cs typeface="Arial Black"/>
              </a:rPr>
              <a:t> </a:t>
            </a:r>
            <a:r>
              <a:rPr lang="en-US" sz="2000" b="1" dirty="0" smtClean="0">
                <a:solidFill>
                  <a:srgbClr val="FF6600"/>
                </a:solidFill>
                <a:cs typeface="Arial Black"/>
              </a:rPr>
              <a:t>     - Power spectra and latitude extent are different from each other</a:t>
            </a:r>
          </a:p>
          <a:p>
            <a:pPr algn="just"/>
            <a:endParaRPr lang="en-US" sz="2000" b="1" dirty="0" smtClean="0">
              <a:solidFill>
                <a:srgbClr val="0070C0"/>
              </a:solidFill>
            </a:endParaRPr>
          </a:p>
          <a:p>
            <a:pPr algn="just"/>
            <a:r>
              <a:rPr lang="en-US" sz="2000" dirty="0">
                <a:solidFill>
                  <a:srgbClr val="0070C0"/>
                </a:solidFill>
                <a:cs typeface="Arial Black"/>
              </a:rPr>
              <a:t>• </a:t>
            </a:r>
            <a:r>
              <a:rPr lang="en-US" sz="2000" b="1" dirty="0">
                <a:solidFill>
                  <a:srgbClr val="0070C0"/>
                </a:solidFill>
                <a:cs typeface="Arial Black"/>
              </a:rPr>
              <a:t>Saturn’s thermal waves are different from Jupiter’s, which have a broad power distribution, </a:t>
            </a:r>
          </a:p>
          <a:p>
            <a:pPr algn="just"/>
            <a:r>
              <a:rPr lang="en-US" sz="2000" b="1" dirty="0">
                <a:solidFill>
                  <a:srgbClr val="0070C0"/>
                </a:solidFill>
                <a:cs typeface="Arial Black"/>
              </a:rPr>
              <a:t>       extend over </a:t>
            </a:r>
            <a:r>
              <a:rPr lang="en-US" sz="2000" b="1" dirty="0">
                <a:solidFill>
                  <a:srgbClr val="0070C0"/>
                </a:solidFill>
              </a:rPr>
              <a:t>360° in longitude, </a:t>
            </a:r>
            <a:r>
              <a:rPr lang="en-US" sz="2000" b="1" dirty="0" smtClean="0">
                <a:solidFill>
                  <a:srgbClr val="0070C0"/>
                </a:solidFill>
              </a:rPr>
              <a:t>are confined to the NEB and SEB and are virtually always</a:t>
            </a:r>
          </a:p>
          <a:p>
            <a:pPr algn="just"/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smtClean="0">
                <a:solidFill>
                  <a:srgbClr val="0070C0"/>
                </a:solidFill>
              </a:rPr>
              <a:t>      present in the troposphere.  Stratospheric waves behave </a:t>
            </a:r>
            <a:r>
              <a:rPr lang="en-US" sz="2000" b="1" smtClean="0">
                <a:solidFill>
                  <a:srgbClr val="0070C0"/>
                </a:solidFill>
              </a:rPr>
              <a:t>very independently.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cs typeface="Arial Black"/>
              </a:rPr>
              <a:t>      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83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558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Objectives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879" y="1554761"/>
            <a:ext cx="11023121" cy="4351338"/>
          </a:xfrm>
        </p:spPr>
        <p:txBody>
          <a:bodyPr>
            <a:normAutofit fontScale="92500" lnSpcReduction="20000"/>
          </a:bodyPr>
          <a:lstStyle/>
          <a:p>
            <a:r>
              <a:rPr lang="en-US" sz="3600" dirty="0" smtClean="0"/>
              <a:t>Use CIRS FIRMAP sequences from 2004 to 2017 to characterize temperature waves in Saturn’s troposphere and stratosphere</a:t>
            </a:r>
          </a:p>
          <a:p>
            <a:pPr lvl="1"/>
            <a:r>
              <a:rPr lang="en-US" sz="3200" dirty="0" smtClean="0"/>
              <a:t>Rudimentary taxonomy of waves &amp; wave properties using brightness-temperature proxies for tropospheric and stratospheric kinetic temperatures</a:t>
            </a:r>
          </a:p>
          <a:p>
            <a:pPr lvl="1"/>
            <a:r>
              <a:rPr lang="en-US" sz="3200" dirty="0" smtClean="0"/>
              <a:t>First part of a study continuing with real retrievals and analysis</a:t>
            </a:r>
          </a:p>
          <a:p>
            <a:pPr lvl="1"/>
            <a:r>
              <a:rPr lang="en-US" sz="3200" dirty="0" smtClean="0">
                <a:solidFill>
                  <a:schemeClr val="bg2">
                    <a:lumMod val="50000"/>
                  </a:schemeClr>
                </a:solidFill>
              </a:rPr>
              <a:t>No discussion of the 2010-2011 springtime storm (“beacon”)</a:t>
            </a:r>
          </a:p>
          <a:p>
            <a:r>
              <a:rPr lang="en-US" sz="3600" dirty="0" smtClean="0"/>
              <a:t>Use strategic ground-based thermal-infrared observations </a:t>
            </a:r>
          </a:p>
          <a:p>
            <a:pPr lvl="1"/>
            <a:r>
              <a:rPr lang="en-US" sz="3200" dirty="0" smtClean="0"/>
              <a:t>verify CIRS observations</a:t>
            </a:r>
          </a:p>
          <a:p>
            <a:pPr lvl="1"/>
            <a:r>
              <a:rPr lang="en-US" sz="3200" dirty="0"/>
              <a:t>extend the time frame of the CIRS study </a:t>
            </a:r>
          </a:p>
        </p:txBody>
      </p:sp>
    </p:spTree>
    <p:extLst>
      <p:ext uri="{BB962C8B-B14F-4D97-AF65-F5344CB8AC3E}">
        <p14:creationId xmlns:p14="http://schemas.microsoft.com/office/powerpoint/2010/main" val="55623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9513" y="-164955"/>
            <a:ext cx="3171687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What’s next?</a:t>
            </a:r>
            <a:endParaRPr lang="en-US" sz="3600" b="1" dirty="0"/>
          </a:p>
        </p:txBody>
      </p:sp>
      <p:sp>
        <p:nvSpPr>
          <p:cNvPr id="5" name="Rectangle 4"/>
          <p:cNvSpPr/>
          <p:nvPr/>
        </p:nvSpPr>
        <p:spPr>
          <a:xfrm>
            <a:off x="752080" y="708354"/>
            <a:ext cx="902854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endParaRPr lang="en-US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en-US" sz="3200" b="1" u="sng" dirty="0" smtClean="0">
                <a:solidFill>
                  <a:srgbClr val="FF0000"/>
                </a:solidFill>
                <a:cs typeface="Arial Black"/>
              </a:rPr>
              <a:t>Undertake full temperature retrievals</a:t>
            </a:r>
            <a:r>
              <a:rPr lang="en-US" sz="3200" b="1" dirty="0" smtClean="0">
                <a:solidFill>
                  <a:srgbClr val="FF0000"/>
                </a:solidFill>
                <a:cs typeface="Arial Black"/>
              </a:rPr>
              <a:t>: </a:t>
            </a:r>
          </a:p>
          <a:p>
            <a:pPr marL="800100" lvl="1" indent="-342900" algn="just">
              <a:buFontTx/>
              <a:buChar char="-"/>
            </a:pPr>
            <a:r>
              <a:rPr lang="en-US" sz="3200" dirty="0" smtClean="0">
                <a:solidFill>
                  <a:srgbClr val="FF0000"/>
                </a:solidFill>
                <a:cs typeface="Arial Black"/>
              </a:rPr>
              <a:t>we’re just beginning this with the prominent waves</a:t>
            </a:r>
            <a:endParaRPr lang="en-US" sz="3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en-US" sz="3200" b="1" dirty="0" smtClean="0">
                <a:solidFill>
                  <a:srgbClr val="FF0000"/>
                </a:solidFill>
                <a:cs typeface="Arial Black"/>
              </a:rPr>
              <a:t>      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6947066" y="2316099"/>
            <a:ext cx="4967764" cy="3977823"/>
          </a:xfrm>
          <a:prstGeom prst="rect">
            <a:avLst/>
          </a:prstGeom>
        </p:spPr>
      </p:pic>
      <p:pic>
        <p:nvPicPr>
          <p:cNvPr id="7" name="Picture 6" descr="south.098_001a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4" t="24459" r="28889" b="66610"/>
          <a:stretch/>
        </p:blipFill>
        <p:spPr bwMode="auto">
          <a:xfrm>
            <a:off x="88290" y="2871390"/>
            <a:ext cx="7085847" cy="132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04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410" y="231479"/>
            <a:ext cx="8752115" cy="86919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What’s next: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4000" b="1" u="sng" dirty="0" smtClean="0"/>
              <a:t>Identify /  model the origin of the waves </a:t>
            </a:r>
            <a:endParaRPr lang="en-US" sz="4000" b="1" u="sng" dirty="0"/>
          </a:p>
        </p:txBody>
      </p:sp>
      <p:pic>
        <p:nvPicPr>
          <p:cNvPr id="5" name="Picture 4" descr="Spiga Saturn model waves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31" b="10880"/>
          <a:stretch/>
        </p:blipFill>
        <p:spPr>
          <a:xfrm>
            <a:off x="5086054" y="3619970"/>
            <a:ext cx="6033396" cy="29533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3363" y="4205682"/>
            <a:ext cx="3987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GCM producing 10-mbar thermal waves</a:t>
            </a:r>
          </a:p>
          <a:p>
            <a:r>
              <a:rPr lang="en-US" b="1" dirty="0"/>
              <a:t> </a:t>
            </a:r>
            <a:r>
              <a:rPr lang="en-US" b="1" dirty="0" smtClean="0"/>
              <a:t> </a:t>
            </a:r>
            <a:r>
              <a:rPr lang="en-US" dirty="0"/>
              <a:t>(Spiga, EGU 2015)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6047" y="1344657"/>
            <a:ext cx="114558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Wavenumber-2 thermal oscillations: similar to waves identified by Achterberg and Flasar (1996)  in Voyager IRIS maps</a:t>
            </a:r>
          </a:p>
          <a:p>
            <a:r>
              <a:rPr lang="en-US" dirty="0" smtClean="0"/>
              <a:t>-confined in latitude by meridional variations of zonal-mean winds</a:t>
            </a:r>
          </a:p>
          <a:p>
            <a:r>
              <a:rPr lang="en-US" dirty="0" smtClean="0"/>
              <a:t>-confined vertically by variations of static stability in Saturn’s atmosphere</a:t>
            </a:r>
            <a:endParaRPr lang="en-US" dirty="0"/>
          </a:p>
          <a:p>
            <a:r>
              <a:rPr lang="en-US" dirty="0" smtClean="0"/>
              <a:t> -meridional </a:t>
            </a:r>
            <a:r>
              <a:rPr lang="en-US" dirty="0"/>
              <a:t>structure </a:t>
            </a:r>
            <a:r>
              <a:rPr lang="en-US" dirty="0" smtClean="0"/>
              <a:t>suggests excitation by barotropic instability of the zonal mean flow at mid-latitudes</a:t>
            </a:r>
          </a:p>
          <a:p>
            <a:r>
              <a:rPr lang="en-US" dirty="0"/>
              <a:t> </a:t>
            </a:r>
            <a:r>
              <a:rPr lang="en-US" dirty="0" smtClean="0"/>
              <a:t>-low </a:t>
            </a:r>
            <a:r>
              <a:rPr lang="en-US" dirty="0"/>
              <a:t>phase velocities </a:t>
            </a:r>
            <a:r>
              <a:rPr lang="en-US" dirty="0" smtClean="0"/>
              <a:t>a consequence </a:t>
            </a:r>
            <a:r>
              <a:rPr lang="en-US" dirty="0"/>
              <a:t>of the gradient in potential vorticity </a:t>
            </a:r>
            <a:r>
              <a:rPr lang="en-US" dirty="0" smtClean="0"/>
              <a:t>vanishing</a:t>
            </a:r>
            <a:r>
              <a:rPr lang="en-US" dirty="0"/>
              <a:t> </a:t>
            </a:r>
            <a:r>
              <a:rPr lang="en-US" dirty="0" smtClean="0"/>
              <a:t>where </a:t>
            </a:r>
            <a:r>
              <a:rPr lang="en-US" dirty="0"/>
              <a:t>the zonal winds are small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1139" y="3005352"/>
            <a:ext cx="4703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Guerlet et al.  (2018) </a:t>
            </a:r>
            <a:r>
              <a:rPr lang="en-US" dirty="0" smtClean="0"/>
              <a:t>identification of near-equatorial waves as a hemispherically symmetric Rossby wave.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2925" y="5406158"/>
            <a:ext cx="4703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Cross-check visible cloud structure </a:t>
            </a:r>
            <a:r>
              <a:rPr lang="en-US" dirty="0" smtClean="0"/>
              <a:t>to determine whether some of the small-scale oscillations are not simply periodic chains of vortices.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80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9513" y="-164955"/>
            <a:ext cx="3171687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What’s next?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7766" y="685130"/>
            <a:ext cx="1038422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endParaRPr lang="en-US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 algn="just">
              <a:buFontTx/>
              <a:buChar char="-"/>
            </a:pPr>
            <a:endParaRPr lang="en-US" sz="2000" b="1" dirty="0" smtClean="0">
              <a:solidFill>
                <a:srgbClr val="00B050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en-US" sz="3200" u="sng" dirty="0" smtClean="0">
                <a:solidFill>
                  <a:schemeClr val="bg1"/>
                </a:solidFill>
              </a:rPr>
              <a:t>Keep </a:t>
            </a:r>
            <a:r>
              <a:rPr lang="en-US" sz="3200" u="sng" dirty="0">
                <a:solidFill>
                  <a:schemeClr val="bg1"/>
                </a:solidFill>
              </a:rPr>
              <a:t>observing </a:t>
            </a:r>
            <a:r>
              <a:rPr lang="en-US" sz="3200" u="sng" dirty="0" smtClean="0">
                <a:solidFill>
                  <a:schemeClr val="bg1"/>
                </a:solidFill>
              </a:rPr>
              <a:t>for northern equivalent of the prominent waves in the southern hemisphere</a:t>
            </a:r>
            <a:r>
              <a:rPr lang="en-US" sz="3200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algn="just">
              <a:buFontTx/>
              <a:buChar char="-"/>
            </a:pPr>
            <a:endParaRPr lang="en-US" sz="3200" dirty="0">
              <a:solidFill>
                <a:srgbClr val="FFFF00"/>
              </a:solidFill>
            </a:endParaRPr>
          </a:p>
          <a:p>
            <a:pPr marL="800100" lvl="1" indent="-342900" algn="just">
              <a:buFontTx/>
              <a:buChar char="-"/>
            </a:pPr>
            <a:r>
              <a:rPr lang="en-US" sz="3200" dirty="0" smtClean="0">
                <a:solidFill>
                  <a:srgbClr val="FFFF00"/>
                </a:solidFill>
              </a:rPr>
              <a:t>If purely a function of season, northern equivalent of prominent southern-hemisphere waves in 2003 &amp; 2008 waves should appear in 2018 &amp; 2023</a:t>
            </a:r>
          </a:p>
          <a:p>
            <a:pPr marL="342900" indent="-342900" algn="just">
              <a:buFontTx/>
              <a:buChar char="-"/>
            </a:pPr>
            <a:endParaRPr lang="en-US" sz="3200" dirty="0">
              <a:solidFill>
                <a:srgbClr val="FFFF00"/>
              </a:solidFill>
            </a:endParaRPr>
          </a:p>
          <a:p>
            <a:pPr marL="800100" lvl="1" indent="-342900" algn="just">
              <a:buFontTx/>
              <a:buChar char="-"/>
            </a:pPr>
            <a:r>
              <a:rPr lang="en-US" sz="3200" dirty="0" smtClean="0">
                <a:solidFill>
                  <a:srgbClr val="FFFF00"/>
                </a:solidFill>
              </a:rPr>
              <a:t>If they don’t then we have another fundamental difference between Saturn’s northern and southern hemispheres</a:t>
            </a:r>
            <a:r>
              <a:rPr lang="en-US" sz="4000" dirty="0" smtClean="0">
                <a:solidFill>
                  <a:srgbClr val="FFFF00"/>
                </a:solidFill>
              </a:rPr>
              <a:t>.</a:t>
            </a:r>
            <a:endParaRPr lang="en-US" sz="4000" dirty="0">
              <a:solidFill>
                <a:schemeClr val="accent1">
                  <a:lumMod val="75000"/>
                </a:schemeClr>
              </a:solidFill>
              <a:cs typeface="Arial Black"/>
            </a:endParaRPr>
          </a:p>
          <a:p>
            <a:pPr marL="342900" indent="-342900" algn="just">
              <a:buFontTx/>
              <a:buChar char="-"/>
            </a:pPr>
            <a:endParaRPr lang="en-US" sz="2000" b="1" dirty="0" smtClean="0">
              <a:solidFill>
                <a:schemeClr val="accent1">
                  <a:lumMod val="75000"/>
                </a:schemeClr>
              </a:solidFill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92386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71704">
            <a:off x="1285260" y="1602415"/>
            <a:ext cx="2163860" cy="24377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96" b="1326"/>
          <a:stretch/>
        </p:blipFill>
        <p:spPr>
          <a:xfrm rot="1929176">
            <a:off x="4495194" y="1824987"/>
            <a:ext cx="2515191" cy="20476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4"/>
          <a:stretch/>
        </p:blipFill>
        <p:spPr>
          <a:xfrm rot="2041458">
            <a:off x="7741092" y="1349081"/>
            <a:ext cx="3940605" cy="3006169"/>
          </a:xfrm>
          <a:prstGeom prst="rect">
            <a:avLst/>
          </a:prstGeom>
        </p:spPr>
      </p:pic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415969" y="1267603"/>
            <a:ext cx="41132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2017 May 18 7.8 </a:t>
            </a:r>
            <a:r>
              <a:rPr lang="en-US" dirty="0">
                <a:solidFill>
                  <a:schemeClr val="bg1"/>
                </a:solidFill>
                <a:latin typeface="Lucida Grande" charset="0"/>
                <a:cs typeface="Lucida Grande" charset="0"/>
              </a:rPr>
              <a:t>μm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/>
              <a:t> </a:t>
            </a:r>
          </a:p>
        </p:txBody>
      </p:sp>
      <p:sp>
        <p:nvSpPr>
          <p:cNvPr id="11" name="TextBox 13"/>
          <p:cNvSpPr txBox="1">
            <a:spLocks noChangeArrowheads="1"/>
          </p:cNvSpPr>
          <p:nvPr/>
        </p:nvSpPr>
        <p:spPr bwMode="auto">
          <a:xfrm>
            <a:off x="4143202" y="1277010"/>
            <a:ext cx="41132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2017 May 17 12.5 </a:t>
            </a:r>
            <a:r>
              <a:rPr lang="en-US" dirty="0">
                <a:solidFill>
                  <a:schemeClr val="bg1"/>
                </a:solidFill>
                <a:latin typeface="Lucida Grande" charset="0"/>
                <a:cs typeface="Lucida Grande" charset="0"/>
              </a:rPr>
              <a:t>μm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/>
              <a:t> 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870435" y="1277010"/>
            <a:ext cx="41132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2017 May 17 17.80 </a:t>
            </a:r>
            <a:r>
              <a:rPr lang="en-US" dirty="0">
                <a:solidFill>
                  <a:schemeClr val="bg1"/>
                </a:solidFill>
                <a:latin typeface="Lucida Grande" charset="0"/>
                <a:cs typeface="Lucida Grande" charset="0"/>
              </a:rPr>
              <a:t>μm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/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0382" y="0"/>
            <a:ext cx="1195885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00" dirty="0" smtClean="0">
                <a:solidFill>
                  <a:schemeClr val="bg1"/>
                </a:solidFill>
              </a:rPr>
              <a:t>We’ll be working on this with all deliberate speed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257" y="4092228"/>
            <a:ext cx="3230890" cy="24231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60587" y="4359020"/>
            <a:ext cx="5711179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Observing run on Subaru using COMICS:</a:t>
            </a: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Sinclair, Orton, Momary: 2018 August 19-20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41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lenn-Orton-VIDEO - Blue_Group_Outside_Turn_1 (shot at 1121 AM).MP4-Sun-06-24-2018-09-22-0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34949" y="65598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521763"/>
            <a:ext cx="11958851" cy="4955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00" dirty="0" smtClean="0">
                <a:solidFill>
                  <a:schemeClr val="bg1"/>
                </a:solidFill>
              </a:rPr>
              <a:t>We’ll be working on this with all deliberate speed</a:t>
            </a:r>
          </a:p>
          <a:p>
            <a:endParaRPr lang="en-US" sz="5400" dirty="0" smtClean="0">
              <a:solidFill>
                <a:schemeClr val="bg1"/>
              </a:solidFill>
            </a:endParaRPr>
          </a:p>
          <a:p>
            <a:endParaRPr lang="en-US" sz="5400" dirty="0">
              <a:solidFill>
                <a:schemeClr val="bg1"/>
              </a:solidFill>
            </a:endParaRPr>
          </a:p>
          <a:p>
            <a:endParaRPr lang="en-US" sz="5400" dirty="0" smtClean="0">
              <a:solidFill>
                <a:schemeClr val="bg1"/>
              </a:solidFill>
            </a:endParaRPr>
          </a:p>
          <a:p>
            <a:endParaRPr lang="en-US" sz="5400" dirty="0">
              <a:solidFill>
                <a:schemeClr val="bg1"/>
              </a:solidFill>
            </a:endParaRPr>
          </a:p>
          <a:p>
            <a:r>
              <a:rPr lang="en-US" sz="5400" dirty="0" smtClean="0">
                <a:solidFill>
                  <a:schemeClr val="bg1"/>
                </a:solidFill>
              </a:rPr>
              <a:t>	Questions?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14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34949" y="65598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23461"/>
            <a:ext cx="5811078" cy="5811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7" t="3079" r="9954" b="3193"/>
          <a:stretch/>
        </p:blipFill>
        <p:spPr>
          <a:xfrm>
            <a:off x="-1" y="523460"/>
            <a:ext cx="6255027" cy="60363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9166" y="-117324"/>
            <a:ext cx="37936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Backup visuals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60421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34949" y="65598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" y="463826"/>
            <a:ext cx="6096000" cy="609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765" y="424069"/>
            <a:ext cx="6009861" cy="600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8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34949" y="65598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8" y="602974"/>
            <a:ext cx="5956852" cy="59568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365" y="503582"/>
            <a:ext cx="6155635" cy="615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2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34949" y="65598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6" y="622853"/>
            <a:ext cx="5843344" cy="58433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785" y="622852"/>
            <a:ext cx="6039245" cy="603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12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34949" y="65598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816"/>
            <a:ext cx="6149009" cy="61490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"/>
          <a:stretch/>
        </p:blipFill>
        <p:spPr>
          <a:xfrm>
            <a:off x="6083694" y="410815"/>
            <a:ext cx="6042991" cy="347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41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1277592" y="1189677"/>
            <a:ext cx="2652712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/>
              <a:t>004_004    2005 Mar 10</a:t>
            </a:r>
            <a:br>
              <a:rPr lang="en-US" dirty="0"/>
            </a:br>
            <a:r>
              <a:rPr lang="en-US" dirty="0"/>
              <a:t>008_007    2005 May 22</a:t>
            </a:r>
            <a:br>
              <a:rPr lang="en-US" dirty="0"/>
            </a:br>
            <a:r>
              <a:rPr lang="en-US" dirty="0"/>
              <a:t>017_010    2005 Oct 30</a:t>
            </a:r>
            <a:br>
              <a:rPr lang="en-US" dirty="0"/>
            </a:br>
            <a:r>
              <a:rPr lang="en-US" dirty="0"/>
              <a:t>018_011    2005 Nov 25</a:t>
            </a:r>
            <a:br>
              <a:rPr lang="en-US" dirty="0"/>
            </a:br>
            <a:r>
              <a:rPr lang="en-US" dirty="0"/>
              <a:t>022_014A  2006 Mar 22</a:t>
            </a:r>
            <a:br>
              <a:rPr lang="en-US" dirty="0"/>
            </a:br>
            <a:r>
              <a:rPr lang="en-US" dirty="0"/>
              <a:t>022_014B  2006 Mar 23</a:t>
            </a:r>
            <a:br>
              <a:rPr lang="en-US" dirty="0"/>
            </a:br>
            <a:r>
              <a:rPr lang="en-US" dirty="0"/>
              <a:t>027_015     2006 Aug 1</a:t>
            </a:r>
            <a:br>
              <a:rPr lang="en-US" dirty="0"/>
            </a:br>
            <a:r>
              <a:rPr lang="en-US" dirty="0"/>
              <a:t>040_018     2007 Mar 2</a:t>
            </a:r>
            <a:br>
              <a:rPr lang="en-US" dirty="0"/>
            </a:br>
            <a:r>
              <a:rPr lang="en-US" dirty="0"/>
              <a:t>055_030     2008 Jan 1</a:t>
            </a:r>
            <a:br>
              <a:rPr lang="en-US" dirty="0"/>
            </a:br>
            <a:r>
              <a:rPr lang="en-US" dirty="0"/>
              <a:t>060_A027   2008 Mar 5</a:t>
            </a:r>
            <a:br>
              <a:rPr lang="en-US" dirty="0"/>
            </a:br>
            <a:r>
              <a:rPr lang="en-US" dirty="0"/>
              <a:t>060_B027   2008 Mar 5</a:t>
            </a:r>
            <a:br>
              <a:rPr lang="en-US" dirty="0"/>
            </a:br>
            <a:r>
              <a:rPr lang="en-US" dirty="0"/>
              <a:t>068_A024   2008 May 20</a:t>
            </a:r>
            <a:br>
              <a:rPr lang="en-US" dirty="0"/>
            </a:br>
            <a:r>
              <a:rPr lang="en-US" dirty="0"/>
              <a:t>068_B024   2008 May 21</a:t>
            </a:r>
            <a:br>
              <a:rPr lang="en-US" dirty="0"/>
            </a:br>
            <a:r>
              <a:rPr lang="en-US" dirty="0"/>
              <a:t>075_A002   2008 Jul 10</a:t>
            </a:r>
            <a:br>
              <a:rPr lang="en-US" dirty="0"/>
            </a:br>
            <a:r>
              <a:rPr lang="en-US" dirty="0"/>
              <a:t>076_B002   2008 Jul 11</a:t>
            </a:r>
            <a:br>
              <a:rPr lang="en-US" dirty="0"/>
            </a:br>
            <a:r>
              <a:rPr lang="en-US" dirty="0"/>
              <a:t>076_C002   2008 Jul 12</a:t>
            </a:r>
            <a:br>
              <a:rPr lang="en-US" dirty="0"/>
            </a:br>
            <a:r>
              <a:rPr lang="en-US" dirty="0"/>
              <a:t>095_001     2008 Nov 28</a:t>
            </a:r>
            <a:br>
              <a:rPr lang="en-US" dirty="0"/>
            </a:br>
            <a:r>
              <a:rPr lang="en-US" dirty="0"/>
              <a:t>099_001     2009 Jan 1</a:t>
            </a:r>
            <a:br>
              <a:rPr lang="en-US" dirty="0"/>
            </a:br>
            <a:r>
              <a:rPr lang="en-US" dirty="0"/>
              <a:t>101_001     2009 Jan 20</a:t>
            </a:r>
            <a:br>
              <a:rPr lang="en-US" dirty="0"/>
            </a:br>
            <a:r>
              <a:rPr lang="en-US" dirty="0"/>
              <a:t>110_001     2009 May 16</a:t>
            </a:r>
            <a:br>
              <a:rPr lang="en-US" dirty="0"/>
            </a:br>
            <a:endParaRPr lang="en-US" dirty="0"/>
          </a:p>
        </p:txBody>
      </p:sp>
      <p:sp>
        <p:nvSpPr>
          <p:cNvPr id="31746" name="TextBox 5"/>
          <p:cNvSpPr txBox="1">
            <a:spLocks noChangeArrowheads="1"/>
          </p:cNvSpPr>
          <p:nvPr/>
        </p:nvSpPr>
        <p:spPr bwMode="auto">
          <a:xfrm>
            <a:off x="1166191" y="-47940"/>
            <a:ext cx="6573079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5000" dirty="0"/>
              <a:t>6</a:t>
            </a:r>
            <a:r>
              <a:rPr lang="en-US" sz="5000" dirty="0" smtClean="0"/>
              <a:t>1 Individual FIRMAPS</a:t>
            </a:r>
            <a:endParaRPr lang="en-US" sz="5000" dirty="0"/>
          </a:p>
        </p:txBody>
      </p:sp>
      <p:sp>
        <p:nvSpPr>
          <p:cNvPr id="31747" name="TextBox 6"/>
          <p:cNvSpPr txBox="1">
            <a:spLocks noChangeArrowheads="1"/>
          </p:cNvSpPr>
          <p:nvPr/>
        </p:nvSpPr>
        <p:spPr bwMode="auto">
          <a:xfrm>
            <a:off x="1697134" y="712623"/>
            <a:ext cx="391610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500" smtClean="0"/>
              <a:t>Northern Hemisphere (40)</a:t>
            </a:r>
            <a:endParaRPr lang="en-US" sz="2500" dirty="0"/>
          </a:p>
        </p:txBody>
      </p:sp>
      <p:sp>
        <p:nvSpPr>
          <p:cNvPr id="31748" name="TextBox 7"/>
          <p:cNvSpPr txBox="1">
            <a:spLocks noChangeArrowheads="1"/>
          </p:cNvSpPr>
          <p:nvPr/>
        </p:nvSpPr>
        <p:spPr bwMode="auto">
          <a:xfrm>
            <a:off x="6982712" y="493346"/>
            <a:ext cx="385238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500"/>
              <a:t>Southern </a:t>
            </a:r>
            <a:r>
              <a:rPr lang="en-US" sz="2500" smtClean="0"/>
              <a:t>Hemisphere (21)</a:t>
            </a:r>
            <a:endParaRPr lang="en-US" sz="2500"/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7561220" y="936148"/>
            <a:ext cx="2721872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/>
              <a:t>00A_001     2004 Oct 30</a:t>
            </a:r>
          </a:p>
          <a:p>
            <a:r>
              <a:rPr lang="en-US" dirty="0"/>
              <a:t>006_005A   2005 Apr 8</a:t>
            </a:r>
          </a:p>
          <a:p>
            <a:r>
              <a:rPr lang="en-US" dirty="0"/>
              <a:t>006_005B   2005 Apr 9</a:t>
            </a:r>
          </a:p>
          <a:p>
            <a:r>
              <a:rPr lang="en-US" dirty="0"/>
              <a:t>012_008     2005 Aug 3</a:t>
            </a:r>
          </a:p>
          <a:p>
            <a:r>
              <a:rPr lang="en-US" dirty="0"/>
              <a:t>012_009     2005 Jul 30</a:t>
            </a:r>
          </a:p>
          <a:p>
            <a:r>
              <a:rPr lang="en-US" dirty="0"/>
              <a:t>049_020     2007 Sep 1</a:t>
            </a:r>
          </a:p>
          <a:p>
            <a:r>
              <a:rPr lang="en-US" dirty="0"/>
              <a:t>076_A001  2008 Jul 16</a:t>
            </a:r>
            <a:br>
              <a:rPr lang="en-US" dirty="0"/>
            </a:br>
            <a:r>
              <a:rPr lang="en-US" dirty="0"/>
              <a:t>076_B001  2008 Jul 17</a:t>
            </a:r>
          </a:p>
          <a:p>
            <a:r>
              <a:rPr lang="en-US" dirty="0"/>
              <a:t>097_002    2008 Dec 19</a:t>
            </a:r>
            <a:br>
              <a:rPr lang="en-US" dirty="0"/>
            </a:br>
            <a:r>
              <a:rPr lang="en-US" dirty="0"/>
              <a:t>098_001    2008 Dec 29</a:t>
            </a:r>
          </a:p>
          <a:p>
            <a:r>
              <a:rPr lang="en-US" dirty="0"/>
              <a:t>101_002    2009 Jan 26</a:t>
            </a:r>
            <a:br>
              <a:rPr lang="en-US" dirty="0"/>
            </a:br>
            <a:r>
              <a:rPr lang="en-US" dirty="0"/>
              <a:t>108_001    2009 Apr 6</a:t>
            </a:r>
          </a:p>
          <a:p>
            <a:r>
              <a:rPr lang="en-US" dirty="0"/>
              <a:t>139_002    2010 Oct 18</a:t>
            </a:r>
          </a:p>
          <a:p>
            <a:r>
              <a:rPr lang="en-US" dirty="0"/>
              <a:t>171_001    2012 Sep 1</a:t>
            </a:r>
          </a:p>
          <a:p>
            <a:r>
              <a:rPr lang="en-US" dirty="0"/>
              <a:t>197_002    2013 Sep 14</a:t>
            </a:r>
          </a:p>
          <a:p>
            <a:r>
              <a:rPr lang="en-US" dirty="0"/>
              <a:t>199_003    2013 Dec 5</a:t>
            </a:r>
          </a:p>
          <a:p>
            <a:r>
              <a:rPr lang="en-US" dirty="0"/>
              <a:t>203_001    2014 Dec 4</a:t>
            </a:r>
          </a:p>
          <a:p>
            <a:r>
              <a:rPr lang="en-US" dirty="0"/>
              <a:t>213_002    2015 Mar 18</a:t>
            </a:r>
          </a:p>
          <a:p>
            <a:r>
              <a:rPr lang="en-US" dirty="0"/>
              <a:t>227_001    2015 Dec 3</a:t>
            </a:r>
          </a:p>
          <a:p>
            <a:r>
              <a:rPr lang="en-US" dirty="0"/>
              <a:t>242_001    2016 </a:t>
            </a:r>
            <a:r>
              <a:rPr lang="en-US" dirty="0" smtClean="0"/>
              <a:t>Sep 14</a:t>
            </a:r>
          </a:p>
          <a:p>
            <a:r>
              <a:rPr lang="en-US" dirty="0" smtClean="0"/>
              <a:t>284_001    2017 Jul 20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634949" y="65598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002708" y="1228176"/>
            <a:ext cx="3011488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/>
              <a:t>114_001     2009 Jul 1 </a:t>
            </a:r>
          </a:p>
          <a:p>
            <a:r>
              <a:rPr lang="en-US" dirty="0" smtClean="0"/>
              <a:t>120_001F   </a:t>
            </a:r>
            <a:r>
              <a:rPr lang="en-US" dirty="0"/>
              <a:t>2009 Nov 4</a:t>
            </a:r>
          </a:p>
          <a:p>
            <a:r>
              <a:rPr lang="en-US" dirty="0"/>
              <a:t>152_001     2011 Aug 22</a:t>
            </a:r>
          </a:p>
          <a:p>
            <a:r>
              <a:rPr lang="en-US" dirty="0"/>
              <a:t>160_001     2012 Jan 27</a:t>
            </a:r>
          </a:p>
          <a:p>
            <a:r>
              <a:rPr lang="en-US" dirty="0" smtClean="0"/>
              <a:t>170_101     </a:t>
            </a:r>
            <a:r>
              <a:rPr lang="en-US" dirty="0"/>
              <a:t>2012 Aug 16</a:t>
            </a:r>
          </a:p>
          <a:p>
            <a:r>
              <a:rPr lang="en-US" dirty="0"/>
              <a:t>209_001     2014 Oct 18</a:t>
            </a:r>
          </a:p>
          <a:p>
            <a:r>
              <a:rPr lang="en-US" dirty="0"/>
              <a:t>215_001a  2015 May </a:t>
            </a:r>
            <a:r>
              <a:rPr lang="en-US" dirty="0" smtClean="0"/>
              <a:t>13-14</a:t>
            </a:r>
            <a:endParaRPr lang="en-US" dirty="0"/>
          </a:p>
          <a:p>
            <a:r>
              <a:rPr lang="en-US" dirty="0"/>
              <a:t>215_001b  2015 May </a:t>
            </a:r>
            <a:r>
              <a:rPr lang="en-US" dirty="0" smtClean="0"/>
              <a:t>13-14</a:t>
            </a:r>
            <a:endParaRPr lang="en-US" dirty="0"/>
          </a:p>
          <a:p>
            <a:r>
              <a:rPr lang="en-US" dirty="0"/>
              <a:t>220_001     2015 Jun 13</a:t>
            </a:r>
          </a:p>
          <a:p>
            <a:r>
              <a:rPr lang="en-US" dirty="0"/>
              <a:t>222_001    2015 Oct 3</a:t>
            </a:r>
          </a:p>
          <a:p>
            <a:r>
              <a:rPr lang="en-US" dirty="0"/>
              <a:t>227_001    2015 Dec 3</a:t>
            </a:r>
          </a:p>
          <a:p>
            <a:r>
              <a:rPr lang="en-US" dirty="0"/>
              <a:t>230_001     2016 Jan 26</a:t>
            </a:r>
          </a:p>
          <a:p>
            <a:r>
              <a:rPr lang="en-US" dirty="0" smtClean="0"/>
              <a:t>233_001     </a:t>
            </a:r>
            <a:r>
              <a:rPr lang="en-US" dirty="0"/>
              <a:t>2016 Mar 13</a:t>
            </a:r>
          </a:p>
          <a:p>
            <a:r>
              <a:rPr lang="en-US" dirty="0"/>
              <a:t>235_001     2016 Apr 30</a:t>
            </a:r>
          </a:p>
          <a:p>
            <a:r>
              <a:rPr lang="en-US" dirty="0"/>
              <a:t>236_002     2016 Jun 9</a:t>
            </a:r>
          </a:p>
          <a:p>
            <a:r>
              <a:rPr lang="en-US" dirty="0"/>
              <a:t>239_001     2016 Aug 11</a:t>
            </a:r>
          </a:p>
          <a:p>
            <a:r>
              <a:rPr lang="en-US" dirty="0"/>
              <a:t>243_001     2016 Sep 20 </a:t>
            </a:r>
          </a:p>
          <a:p>
            <a:r>
              <a:rPr lang="en-US" dirty="0" smtClean="0"/>
              <a:t>257_001    2017 </a:t>
            </a:r>
            <a:r>
              <a:rPr lang="en-US" dirty="0"/>
              <a:t>Jan </a:t>
            </a:r>
            <a:r>
              <a:rPr lang="en-US" dirty="0" smtClean="0"/>
              <a:t>19</a:t>
            </a:r>
          </a:p>
          <a:p>
            <a:r>
              <a:rPr lang="en-US" dirty="0" smtClean="0"/>
              <a:t>270_001    2017 Apr 17</a:t>
            </a:r>
          </a:p>
          <a:p>
            <a:r>
              <a:rPr lang="en-US" dirty="0" smtClean="0"/>
              <a:t>290_001    2017 Aug 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1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7" descr="plotphase_al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590550"/>
            <a:ext cx="7334250" cy="550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2" name="Title 1"/>
          <p:cNvSpPr>
            <a:spLocks noGrp="1"/>
          </p:cNvSpPr>
          <p:nvPr>
            <p:ph type="title"/>
          </p:nvPr>
        </p:nvSpPr>
        <p:spPr>
          <a:xfrm>
            <a:off x="715617" y="0"/>
            <a:ext cx="10535479" cy="533400"/>
          </a:xfrm>
        </p:spPr>
        <p:txBody>
          <a:bodyPr anchor="t">
            <a:normAutofit/>
          </a:bodyPr>
          <a:lstStyle/>
          <a:p>
            <a:pPr eaLnBrk="1" hangingPunct="1"/>
            <a:r>
              <a:rPr lang="en-US" sz="2800" dirty="0" smtClean="0">
                <a:latin typeface="Georgia" charset="0"/>
              </a:rPr>
              <a:t>Wave phase speed at 40°S, consistent </a:t>
            </a:r>
            <a:r>
              <a:rPr lang="en-US" sz="2800" dirty="0">
                <a:latin typeface="Georgia" charset="0"/>
              </a:rPr>
              <a:t>with -0.5°/ day offset</a:t>
            </a:r>
          </a:p>
        </p:txBody>
      </p:sp>
      <p:sp>
        <p:nvSpPr>
          <p:cNvPr id="97283" name="TextBox 5"/>
          <p:cNvSpPr txBox="1">
            <a:spLocks noChangeArrowheads="1"/>
          </p:cNvSpPr>
          <p:nvPr/>
        </p:nvSpPr>
        <p:spPr bwMode="auto">
          <a:xfrm>
            <a:off x="9155113" y="1522413"/>
            <a:ext cx="1363662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Times" charset="0"/>
              </a:rPr>
              <a:t>2009 Apr  6</a:t>
            </a:r>
          </a:p>
          <a:p>
            <a:pPr eaLnBrk="1" hangingPunct="1"/>
            <a:endParaRPr lang="en-US" sz="1800">
              <a:latin typeface="Times" charset="0"/>
            </a:endParaRPr>
          </a:p>
          <a:p>
            <a:pPr eaLnBrk="1" hangingPunct="1"/>
            <a:endParaRPr lang="en-US" sz="1800">
              <a:latin typeface="Times" charset="0"/>
            </a:endParaRPr>
          </a:p>
          <a:p>
            <a:pPr eaLnBrk="1" hangingPunct="1"/>
            <a:r>
              <a:rPr lang="en-US" sz="1800">
                <a:latin typeface="Times" charset="0"/>
              </a:rPr>
              <a:t>2009 Jan 26</a:t>
            </a:r>
          </a:p>
          <a:p>
            <a:pPr eaLnBrk="1" hangingPunct="1"/>
            <a:endParaRPr lang="en-US" sz="1800">
              <a:latin typeface="Times" charset="0"/>
            </a:endParaRPr>
          </a:p>
          <a:p>
            <a:pPr eaLnBrk="1" hangingPunct="1"/>
            <a:endParaRPr lang="en-US" sz="1800">
              <a:latin typeface="Times" charset="0"/>
            </a:endParaRPr>
          </a:p>
          <a:p>
            <a:pPr eaLnBrk="1" hangingPunct="1"/>
            <a:endParaRPr lang="en-US" sz="1800">
              <a:latin typeface="Times" charset="0"/>
            </a:endParaRPr>
          </a:p>
          <a:p>
            <a:pPr eaLnBrk="1" hangingPunct="1"/>
            <a:r>
              <a:rPr lang="en-US" sz="1800">
                <a:latin typeface="Times" charset="0"/>
              </a:rPr>
              <a:t>2008 Dec 19</a:t>
            </a:r>
          </a:p>
          <a:p>
            <a:pPr eaLnBrk="1" hangingPunct="1"/>
            <a:endParaRPr lang="en-US" sz="1800">
              <a:latin typeface="Times" charset="0"/>
            </a:endParaRPr>
          </a:p>
          <a:p>
            <a:pPr eaLnBrk="1" hangingPunct="1"/>
            <a:endParaRPr lang="en-US" sz="1800">
              <a:latin typeface="Times" charset="0"/>
            </a:endParaRPr>
          </a:p>
          <a:p>
            <a:pPr eaLnBrk="1" hangingPunct="1"/>
            <a:endParaRPr lang="en-US" sz="1800">
              <a:latin typeface="Times" charset="0"/>
            </a:endParaRPr>
          </a:p>
          <a:p>
            <a:pPr eaLnBrk="1" hangingPunct="1"/>
            <a:r>
              <a:rPr lang="en-US" sz="1800">
                <a:latin typeface="Times" charset="0"/>
              </a:rPr>
              <a:t>2008 Jul 16</a:t>
            </a:r>
          </a:p>
        </p:txBody>
      </p:sp>
      <p:sp>
        <p:nvSpPr>
          <p:cNvPr id="97284" name="TextBox 8"/>
          <p:cNvSpPr txBox="1">
            <a:spLocks noChangeArrowheads="1"/>
          </p:cNvSpPr>
          <p:nvPr/>
        </p:nvSpPr>
        <p:spPr bwMode="auto">
          <a:xfrm>
            <a:off x="2187576" y="5938838"/>
            <a:ext cx="5356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Times" charset="0"/>
              </a:rPr>
              <a:t>Heavy lines – 580-620 cm</a:t>
            </a:r>
            <a:r>
              <a:rPr lang="en-US" sz="2000" baseline="30000">
                <a:latin typeface="Times" charset="0"/>
              </a:rPr>
              <a:t>-1</a:t>
            </a:r>
            <a:r>
              <a:rPr lang="en-US" sz="2000">
                <a:latin typeface="Times" charset="0"/>
              </a:rPr>
              <a:t> tropospheric residuals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17981" y="5984945"/>
            <a:ext cx="142218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270-290 cm</a:t>
            </a:r>
            <a:r>
              <a:rPr lang="en-US" baseline="30000" dirty="0" smtClean="0">
                <a:latin typeface="Times" charset="0"/>
                <a:ea typeface="Times" charset="0"/>
                <a:cs typeface="Times" charset="0"/>
              </a:rPr>
              <a:t>-1</a:t>
            </a:r>
            <a:endParaRPr lang="en-US" baseline="300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87576" y="6338888"/>
            <a:ext cx="5314275" cy="3847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900" dirty="0" smtClean="0">
                <a:latin typeface="Times" charset="0"/>
                <a:ea typeface="Times" charset="0"/>
                <a:cs typeface="Times" charset="0"/>
              </a:rPr>
              <a:t>Light lines – 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1280-1320 cm</a:t>
            </a:r>
            <a:r>
              <a:rPr lang="en-US" baseline="30000" dirty="0" smtClean="0">
                <a:latin typeface="Times" charset="0"/>
                <a:ea typeface="Times" charset="0"/>
                <a:cs typeface="Times" charset="0"/>
              </a:rPr>
              <a:t>-1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 </a:t>
            </a:r>
            <a:r>
              <a:rPr lang="en-US" sz="1900" dirty="0" smtClean="0">
                <a:latin typeface="Times" charset="0"/>
                <a:ea typeface="Times" charset="0"/>
                <a:cs typeface="Times" charset="0"/>
              </a:rPr>
              <a:t>stratospheric residuals </a:t>
            </a:r>
            <a:endParaRPr lang="en-US" sz="1900" dirty="0">
              <a:latin typeface="Times" charset="0"/>
              <a:ea typeface="Times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62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5" descr="Slide1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1"/>
          <a:stretch/>
        </p:blipFill>
        <p:spPr bwMode="auto">
          <a:xfrm>
            <a:off x="1553887" y="14944"/>
            <a:ext cx="5632823" cy="389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Slide2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41" t="6666" r="-4412" b="10982"/>
          <a:stretch/>
        </p:blipFill>
        <p:spPr bwMode="auto">
          <a:xfrm>
            <a:off x="1553886" y="3272119"/>
            <a:ext cx="6024850" cy="346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07198" y="444505"/>
            <a:ext cx="327300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Pronounced time variability</a:t>
            </a:r>
          </a:p>
          <a:p>
            <a:r>
              <a:rPr lang="en-US" dirty="0"/>
              <a:t>  of the  most prominent waves</a:t>
            </a:r>
          </a:p>
          <a:p>
            <a:r>
              <a:rPr lang="en-US" dirty="0"/>
              <a:t>  in the northern and southern</a:t>
            </a:r>
          </a:p>
          <a:p>
            <a:r>
              <a:rPr lang="en-US" dirty="0"/>
              <a:t>  hemispheres.</a:t>
            </a:r>
          </a:p>
          <a:p>
            <a:endParaRPr lang="en-US" dirty="0"/>
          </a:p>
          <a:p>
            <a:r>
              <a:rPr lang="en-US" dirty="0" smtClean="0"/>
              <a:t>Prominent northern waves appeared over several months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Prominent southern waves appeared for over two years.</a:t>
            </a:r>
          </a:p>
          <a:p>
            <a:endParaRPr lang="en-US" dirty="0"/>
          </a:p>
          <a:p>
            <a:r>
              <a:rPr lang="en-US" dirty="0"/>
              <a:t>F</a:t>
            </a:r>
            <a:r>
              <a:rPr lang="en-US" dirty="0" smtClean="0"/>
              <a:t>or </a:t>
            </a:r>
            <a:r>
              <a:rPr lang="en-US" dirty="0"/>
              <a:t>the southern </a:t>
            </a:r>
            <a:r>
              <a:rPr lang="en-US" dirty="0" smtClean="0"/>
              <a:t>hemisphere,</a:t>
            </a:r>
            <a:endParaRPr lang="en-US" dirty="0"/>
          </a:p>
          <a:p>
            <a:r>
              <a:rPr lang="en-US" dirty="0" smtClean="0"/>
              <a:t>    prominent waves are also seen</a:t>
            </a:r>
            <a:endParaRPr lang="en-US" dirty="0"/>
          </a:p>
          <a:p>
            <a:r>
              <a:rPr lang="en-US" dirty="0" smtClean="0"/>
              <a:t>    in 2003-2004 from the </a:t>
            </a:r>
            <a:endParaRPr lang="en-US" dirty="0"/>
          </a:p>
          <a:p>
            <a:r>
              <a:rPr lang="en-US" dirty="0" smtClean="0"/>
              <a:t>    ground-based record, much </a:t>
            </a:r>
          </a:p>
          <a:p>
            <a:r>
              <a:rPr lang="en-US" dirty="0"/>
              <a:t> </a:t>
            </a:r>
            <a:r>
              <a:rPr lang="en-US" dirty="0" smtClean="0"/>
              <a:t>   stronger than in earlier years.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91194" y="444505"/>
            <a:ext cx="22942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rgbClr val="FF0000"/>
                </a:solidFill>
              </a:rPr>
              <a:t>(N.B. </a:t>
            </a:r>
            <a:r>
              <a:rPr lang="en-US" sz="1000" dirty="0">
                <a:solidFill>
                  <a:srgbClr val="FF0000"/>
                </a:solidFill>
              </a:rPr>
              <a:t>beacon temperatures are off scale)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3630459"/>
            <a:ext cx="5692595" cy="29136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370392"/>
            <a:ext cx="5662709" cy="28661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55355" y="1046175"/>
            <a:ext cx="1885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Note: beacon </a:t>
            </a:r>
            <a:r>
              <a:rPr lang="en-US" sz="1200"/>
              <a:t>temperature </a:t>
            </a:r>
          </a:p>
          <a:p>
            <a:r>
              <a:rPr lang="en-US" sz="1200" dirty="0"/>
              <a:t>displacements are off scale</a:t>
            </a:r>
          </a:p>
        </p:txBody>
      </p:sp>
    </p:spTree>
    <p:extLst>
      <p:ext uri="{BB962C8B-B14F-4D97-AF65-F5344CB8AC3E}">
        <p14:creationId xmlns:p14="http://schemas.microsoft.com/office/powerpoint/2010/main" val="145785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0445" y="91148"/>
            <a:ext cx="111818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8D572C"/>
                </a:solidFill>
              </a:rPr>
              <a:t> </a:t>
            </a:r>
            <a:r>
              <a:rPr lang="en-US" sz="3200" b="1" u="sng" dirty="0"/>
              <a:t>BASIC WAVE TAXONOMY</a:t>
            </a:r>
            <a:endParaRPr lang="en-US" sz="3200" b="1" dirty="0"/>
          </a:p>
          <a:p>
            <a:pPr algn="ctr"/>
            <a:endParaRPr lang="en-US" sz="1600" b="1" dirty="0"/>
          </a:p>
          <a:p>
            <a:pPr algn="just"/>
            <a:r>
              <a:rPr lang="en-US" sz="2400" b="1" i="1" dirty="0" smtClean="0"/>
              <a:t>4. Stratospheric mid-latitude wavenumber </a:t>
            </a:r>
            <a:r>
              <a:rPr lang="en-US" sz="2400" b="1" i="1" dirty="0"/>
              <a:t>&gt;2 oscillations in </a:t>
            </a:r>
            <a:r>
              <a:rPr lang="en-US" sz="2400" b="1" i="1" dirty="0" smtClean="0"/>
              <a:t>both hemispheres </a:t>
            </a:r>
            <a:endParaRPr lang="en-US" sz="2400" b="1" i="1" dirty="0"/>
          </a:p>
          <a:p>
            <a:pPr algn="just"/>
            <a:endParaRPr lang="en-US" sz="2400" b="1" dirty="0">
              <a:cs typeface="Arial Black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649" y="1671318"/>
            <a:ext cx="6165351" cy="37940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2" y="1660807"/>
            <a:ext cx="6165351" cy="379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4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turn_Adjuste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813" r="254" b="433"/>
          <a:stretch/>
        </p:blipFill>
        <p:spPr>
          <a:xfrm>
            <a:off x="1011381" y="1"/>
            <a:ext cx="9462655" cy="677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3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Slide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1" b="7825"/>
          <a:stretch/>
        </p:blipFill>
        <p:spPr bwMode="auto">
          <a:xfrm>
            <a:off x="1058108" y="724926"/>
            <a:ext cx="9873353" cy="604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26826" y="201706"/>
            <a:ext cx="8504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Initial Reconnaissance by Brightness-Temperature Proxy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676846" y="2001330"/>
            <a:ext cx="47320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EAC65C"/>
                </a:solidFill>
              </a:rPr>
              <a:t>S(1)</a:t>
            </a:r>
            <a:endParaRPr lang="en-US" sz="1400" b="1" dirty="0">
              <a:solidFill>
                <a:srgbClr val="EAC65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62356" y="1268585"/>
            <a:ext cx="93326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7718D"/>
                </a:solidFill>
              </a:rPr>
              <a:t>mbar)     </a:t>
            </a:r>
            <a:endParaRPr lang="en-US" sz="1600" b="1" dirty="0">
              <a:solidFill>
                <a:srgbClr val="F7718D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7002" y="2204007"/>
            <a:ext cx="93326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E7BD64"/>
                </a:solidFill>
              </a:rPr>
              <a:t>mbar)     </a:t>
            </a:r>
            <a:endParaRPr lang="en-US" sz="1600" b="1" dirty="0">
              <a:solidFill>
                <a:srgbClr val="E7BD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99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9957"/>
          <a:stretch/>
        </p:blipFill>
        <p:spPr>
          <a:xfrm>
            <a:off x="1524001" y="37615"/>
            <a:ext cx="8996216" cy="6752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Title 1"/>
          <p:cNvSpPr>
            <a:spLocks noGrp="1"/>
          </p:cNvSpPr>
          <p:nvPr/>
        </p:nvSpPr>
        <p:spPr>
          <a:xfrm>
            <a:off x="3459207" y="5962395"/>
            <a:ext cx="6703974" cy="814932"/>
          </a:xfrm>
          <a:prstGeom prst="rect">
            <a:avLst/>
          </a:prstGeom>
        </p:spPr>
        <p:txBody>
          <a:bodyPr vert="horz" lIns="83814" tIns="41907" rIns="83814" bIns="41907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700" dirty="0">
                <a:solidFill>
                  <a:srgbClr val="FF660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sz="27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               </a:t>
            </a:r>
            <a:endParaRPr lang="en-US" sz="2700" dirty="0">
              <a:solidFill>
                <a:srgbClr val="FF000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3459207" y="2839514"/>
            <a:ext cx="6495800" cy="814932"/>
          </a:xfrm>
          <a:prstGeom prst="rect">
            <a:avLst/>
          </a:prstGeom>
        </p:spPr>
        <p:txBody>
          <a:bodyPr vert="horz" lIns="83814" tIns="41907" rIns="83814" bIns="41907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700" dirty="0">
                <a:solidFill>
                  <a:srgbClr val="FF660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sz="27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               </a:t>
            </a:r>
            <a:endParaRPr lang="en-US" sz="27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81597" y="832541"/>
            <a:ext cx="29891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6600"/>
                </a:solidFill>
              </a:rPr>
              <a:t>Sensitivity to tropospheric</a:t>
            </a:r>
          </a:p>
          <a:p>
            <a:r>
              <a:rPr lang="en-US" b="1" dirty="0">
                <a:solidFill>
                  <a:srgbClr val="FF6600"/>
                </a:solidFill>
              </a:rPr>
              <a:t>temperatures via H</a:t>
            </a:r>
            <a:r>
              <a:rPr lang="en-US" b="1" baseline="-25000" dirty="0">
                <a:solidFill>
                  <a:srgbClr val="FF6600"/>
                </a:solidFill>
              </a:rPr>
              <a:t>2</a:t>
            </a:r>
            <a:r>
              <a:rPr lang="en-US" b="1" dirty="0">
                <a:solidFill>
                  <a:srgbClr val="FF6600"/>
                </a:solidFill>
              </a:rPr>
              <a:t> collision-</a:t>
            </a:r>
          </a:p>
          <a:p>
            <a:r>
              <a:rPr lang="en-US" b="1" dirty="0">
                <a:solidFill>
                  <a:srgbClr val="FF6600"/>
                </a:solidFill>
              </a:rPr>
              <a:t> induced emission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14959" y="811501"/>
            <a:ext cx="42816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Sensitivity to stratospheric temperatures via C</a:t>
            </a:r>
            <a:r>
              <a:rPr lang="en-US" b="1" baseline="-25000" dirty="0">
                <a:solidFill>
                  <a:srgbClr val="FF0000"/>
                </a:solidFill>
              </a:rPr>
              <a:t>2</a:t>
            </a:r>
            <a:r>
              <a:rPr lang="en-US" b="1" dirty="0">
                <a:solidFill>
                  <a:srgbClr val="FF0000"/>
                </a:solidFill>
              </a:rPr>
              <a:t>H</a:t>
            </a:r>
            <a:r>
              <a:rPr lang="en-US" b="1" baseline="-25000" dirty="0">
                <a:solidFill>
                  <a:srgbClr val="FF0000"/>
                </a:solidFill>
              </a:rPr>
              <a:t>6</a:t>
            </a:r>
            <a:r>
              <a:rPr lang="en-US" b="1" dirty="0">
                <a:solidFill>
                  <a:srgbClr val="FF0000"/>
                </a:solidFill>
              </a:rPr>
              <a:t> and CH</a:t>
            </a:r>
            <a:r>
              <a:rPr lang="en-US" b="1" baseline="-25000" dirty="0">
                <a:solidFill>
                  <a:srgbClr val="FF0000"/>
                </a:solidFill>
              </a:rPr>
              <a:t>4</a:t>
            </a:r>
            <a:r>
              <a:rPr lang="en-US" b="1" dirty="0">
                <a:solidFill>
                  <a:srgbClr val="FF0000"/>
                </a:solidFill>
              </a:rPr>
              <a:t> band emissions</a:t>
            </a:r>
            <a:r>
              <a:rPr lang="en-US" dirty="0">
                <a:solidFill>
                  <a:srgbClr val="FF0000"/>
                </a:solidFill>
              </a:rPr>
              <a:t>.</a:t>
            </a:r>
            <a:endParaRPr lang="en-US" baseline="-250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403959" y="4091758"/>
            <a:ext cx="158537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dirty="0" smtClean="0"/>
              <a:t>COMICS/VISIR</a:t>
            </a:r>
            <a:endParaRPr lang="en-US" sz="1900" dirty="0"/>
          </a:p>
        </p:txBody>
      </p:sp>
      <p:sp>
        <p:nvSpPr>
          <p:cNvPr id="10" name="TextBox 9"/>
          <p:cNvSpPr txBox="1"/>
          <p:nvPr/>
        </p:nvSpPr>
        <p:spPr>
          <a:xfrm>
            <a:off x="5775343" y="4042780"/>
            <a:ext cx="158537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dirty="0" smtClean="0"/>
              <a:t>COMICS/VISIR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122746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90"/>
          <a:stretch/>
        </p:blipFill>
        <p:spPr>
          <a:xfrm>
            <a:off x="0" y="3146639"/>
            <a:ext cx="12116832" cy="136648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644346" y="151070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Creation of of “proxy maps”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882842" y="3155787"/>
            <a:ext cx="3722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x10</a:t>
            </a:r>
            <a:endParaRPr lang="en-US" sz="1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47"/>
          <a:stretch/>
        </p:blipFill>
        <p:spPr>
          <a:xfrm>
            <a:off x="34121" y="4992409"/>
            <a:ext cx="12116832" cy="14127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8083" y="2761677"/>
            <a:ext cx="8672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Upper troposphere, ~100-mbar temperatures from 270-290 cm</a:t>
            </a:r>
            <a:r>
              <a:rPr lang="en-US" baseline="30000" dirty="0" smtClean="0"/>
              <a:t>-1</a:t>
            </a:r>
            <a:r>
              <a:rPr lang="en-US" dirty="0" smtClean="0"/>
              <a:t> brightness temperatures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39462" y="4604886"/>
            <a:ext cx="7844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Stratosphere, ~1-mbar temperatures from 270-290 cm</a:t>
            </a:r>
            <a:r>
              <a:rPr lang="en-US" baseline="30000" dirty="0" smtClean="0"/>
              <a:t>-1</a:t>
            </a:r>
            <a:r>
              <a:rPr lang="en-US" dirty="0" smtClean="0"/>
              <a:t> brightness temperatures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63948" y="896190"/>
            <a:ext cx="105734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cs typeface="Arial Black"/>
              </a:rPr>
              <a:t>• </a:t>
            </a:r>
            <a:r>
              <a:rPr lang="en-US" dirty="0" smtClean="0">
                <a:cs typeface="Arial Black"/>
              </a:rPr>
              <a:t>Scan ~90</a:t>
            </a:r>
            <a:r>
              <a:rPr lang="en-US" baseline="30000" dirty="0" smtClean="0">
                <a:cs typeface="Arial Black"/>
              </a:rPr>
              <a:t>o</a:t>
            </a:r>
            <a:r>
              <a:rPr lang="en-US" dirty="0" smtClean="0">
                <a:cs typeface="Arial Black"/>
              </a:rPr>
              <a:t> of latitude in N or S hemisphere, over ~10-hour rotation, covering close to 360</a:t>
            </a:r>
            <a:r>
              <a:rPr lang="en-US" baseline="30000" dirty="0" smtClean="0">
                <a:cs typeface="Arial Black"/>
              </a:rPr>
              <a:t>o</a:t>
            </a:r>
            <a:r>
              <a:rPr lang="en-US" dirty="0" smtClean="0">
                <a:cs typeface="Arial Black"/>
              </a:rPr>
              <a:t> of longitude </a:t>
            </a:r>
          </a:p>
          <a:p>
            <a:pPr algn="just"/>
            <a:r>
              <a:rPr lang="en-US" b="1" dirty="0" smtClean="0">
                <a:cs typeface="Arial Black"/>
              </a:rPr>
              <a:t>• </a:t>
            </a:r>
            <a:r>
              <a:rPr lang="en-US" dirty="0" smtClean="0">
                <a:cs typeface="Arial Black"/>
              </a:rPr>
              <a:t>Map the radiance in each spectral interval with Nyquist sampling over adjacent fields of view</a:t>
            </a:r>
          </a:p>
          <a:p>
            <a:pPr algn="just"/>
            <a:r>
              <a:rPr lang="en-US" b="1" dirty="0">
                <a:cs typeface="Arial Black"/>
              </a:rPr>
              <a:t>• </a:t>
            </a:r>
            <a:r>
              <a:rPr lang="en-US" dirty="0" smtClean="0">
                <a:cs typeface="Arial Black"/>
              </a:rPr>
              <a:t>Convert to brightness temperature</a:t>
            </a:r>
          </a:p>
          <a:p>
            <a:pPr algn="just"/>
            <a:r>
              <a:rPr lang="en-US" b="1" dirty="0">
                <a:cs typeface="Arial Black"/>
              </a:rPr>
              <a:t>• </a:t>
            </a:r>
            <a:r>
              <a:rPr lang="en-US" dirty="0" smtClean="0">
                <a:cs typeface="Arial Black"/>
              </a:rPr>
              <a:t>Determine the zonal mean brightness temperature</a:t>
            </a:r>
          </a:p>
          <a:p>
            <a:pPr algn="just"/>
            <a:r>
              <a:rPr lang="en-US" b="1" dirty="0">
                <a:cs typeface="Arial Black"/>
              </a:rPr>
              <a:t>• </a:t>
            </a:r>
            <a:r>
              <a:rPr lang="en-US" dirty="0" smtClean="0">
                <a:cs typeface="Arial Black"/>
              </a:rPr>
              <a:t>Subtract this from the map to reveal residual brightness temperatures, ΔT</a:t>
            </a:r>
            <a:r>
              <a:rPr lang="en-US" baseline="-25000" dirty="0" smtClean="0">
                <a:cs typeface="Arial Black"/>
              </a:rPr>
              <a:t>B</a:t>
            </a:r>
            <a:r>
              <a:rPr lang="en-US" dirty="0" smtClean="0">
                <a:cs typeface="Arial Black"/>
              </a:rPr>
              <a:t>, that are sensitive to waves</a:t>
            </a:r>
          </a:p>
          <a:p>
            <a:pPr algn="just"/>
            <a:r>
              <a:rPr lang="en-US" b="1" dirty="0" smtClean="0">
                <a:cs typeface="Arial Black"/>
              </a:rPr>
              <a:t>• </a:t>
            </a:r>
            <a:r>
              <a:rPr lang="en-US" dirty="0" smtClean="0">
                <a:cs typeface="Arial Black"/>
              </a:rPr>
              <a:t>Determine variance at each latitude as well as power spectrum from Lomb-Scargle periodogram analysis </a:t>
            </a:r>
          </a:p>
        </p:txBody>
      </p:sp>
    </p:spTree>
    <p:extLst>
      <p:ext uri="{BB962C8B-B14F-4D97-AF65-F5344CB8AC3E}">
        <p14:creationId xmlns:p14="http://schemas.microsoft.com/office/powerpoint/2010/main" val="70445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9933" y="272793"/>
            <a:ext cx="943312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/>
              <a:t>BASIC WAVE TAXONOMY</a:t>
            </a:r>
            <a:endParaRPr lang="en-US" sz="1600" b="1" dirty="0"/>
          </a:p>
          <a:p>
            <a:endParaRPr lang="en-US" sz="1600" b="1" i="1" dirty="0">
              <a:cs typeface="Arial Black"/>
            </a:endParaRPr>
          </a:p>
          <a:p>
            <a:r>
              <a:rPr lang="en-US" sz="2400" b="1" i="1" dirty="0" smtClean="0">
                <a:cs typeface="Arial Black"/>
              </a:rPr>
              <a:t>1. Wavenumber 1-2 oscillations</a:t>
            </a:r>
            <a:endParaRPr lang="en-US" sz="2400" b="1" dirty="0">
              <a:cs typeface="Arial Black"/>
            </a:endParaRPr>
          </a:p>
          <a:p>
            <a:r>
              <a:rPr lang="en-US" b="1" dirty="0" smtClean="0">
                <a:cs typeface="Arial Black"/>
              </a:rPr>
              <a:t>Easiest to see in the absence of other wave structures (e.g. northern hemisphere in winter),</a:t>
            </a:r>
          </a:p>
          <a:p>
            <a:r>
              <a:rPr lang="en-US" b="1" dirty="0">
                <a:cs typeface="Arial Black"/>
              </a:rPr>
              <a:t> </a:t>
            </a:r>
            <a:r>
              <a:rPr lang="en-US" b="1" dirty="0" smtClean="0">
                <a:cs typeface="Arial Black"/>
              </a:rPr>
              <a:t>     but they are fairly common, in fact rather ubiquitous</a:t>
            </a:r>
          </a:p>
          <a:p>
            <a:r>
              <a:rPr lang="en-US" b="1" dirty="0">
                <a:cs typeface="Arial Black"/>
              </a:rPr>
              <a:t>Prominent in stratosphere, not so much in troposphere.</a:t>
            </a:r>
          </a:p>
          <a:p>
            <a:r>
              <a:rPr lang="en-US" b="1" dirty="0" smtClean="0">
                <a:cs typeface="Arial Black"/>
              </a:rPr>
              <a:t>Wavenumber-2 oscillations dominated Voyager IRIS observations (Achterberg &amp; Flasar 1996)</a:t>
            </a:r>
          </a:p>
          <a:p>
            <a:r>
              <a:rPr lang="en-US" b="1" dirty="0">
                <a:cs typeface="Arial Black"/>
              </a:rPr>
              <a:t>Most often seen imposed on other wave </a:t>
            </a:r>
            <a:r>
              <a:rPr lang="en-US" b="1" dirty="0" smtClean="0">
                <a:cs typeface="Arial Black"/>
              </a:rPr>
              <a:t>structures, so hard to follow evolution in time.</a:t>
            </a:r>
            <a:endParaRPr lang="en-US" b="1" dirty="0">
              <a:cs typeface="Arial Black"/>
            </a:endParaRPr>
          </a:p>
          <a:p>
            <a:endParaRPr lang="en-US" b="1" dirty="0" smtClean="0">
              <a:cs typeface="Arial Black"/>
            </a:endParaRPr>
          </a:p>
          <a:p>
            <a:r>
              <a:rPr lang="en-US" sz="1600" b="1" dirty="0">
                <a:cs typeface="Arial Black"/>
              </a:rPr>
              <a:t>		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27"/>
          <a:stretch/>
        </p:blipFill>
        <p:spPr>
          <a:xfrm>
            <a:off x="6326494" y="2950984"/>
            <a:ext cx="5579175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2892856"/>
            <a:ext cx="5818494" cy="35806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51" y="2892856"/>
            <a:ext cx="5847327" cy="359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2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9458" y="96746"/>
            <a:ext cx="1155386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8D572C"/>
                </a:solidFill>
              </a:rPr>
              <a:t> </a:t>
            </a:r>
            <a:r>
              <a:rPr lang="en-US" sz="3200" b="1" u="sng" dirty="0"/>
              <a:t>BASIC WAVE </a:t>
            </a:r>
            <a:r>
              <a:rPr lang="en-US" sz="3200" b="1" u="sng" dirty="0" smtClean="0"/>
              <a:t>TAXONOMY</a:t>
            </a:r>
          </a:p>
          <a:p>
            <a:pPr algn="ctr"/>
            <a:endParaRPr lang="en-US" sz="2000" b="1" dirty="0"/>
          </a:p>
          <a:p>
            <a:pPr algn="just"/>
            <a:r>
              <a:rPr lang="en-US" sz="2400" b="1" i="1" dirty="0" smtClean="0">
                <a:cs typeface="Arial Black"/>
              </a:rPr>
              <a:t>2. Prominent high-wavenumber </a:t>
            </a:r>
            <a:r>
              <a:rPr lang="en-US" sz="2400" b="1" i="1" dirty="0">
                <a:cs typeface="Arial Black"/>
              </a:rPr>
              <a:t>oscillations in the southern hemisphere</a:t>
            </a:r>
            <a:r>
              <a:rPr lang="en-US" sz="2400" b="1" dirty="0">
                <a:cs typeface="Arial Black"/>
              </a:rPr>
              <a:t>, which </a:t>
            </a:r>
            <a:r>
              <a:rPr lang="en-US" sz="2400" b="1" dirty="0" smtClean="0">
                <a:cs typeface="Arial Black"/>
              </a:rPr>
              <a:t>extend from </a:t>
            </a:r>
            <a:r>
              <a:rPr lang="en-US" sz="2400" b="1" dirty="0" smtClean="0"/>
              <a:t>15°S to 35°S</a:t>
            </a: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2000" b="1" dirty="0" smtClean="0">
                <a:cs typeface="Arial Black"/>
              </a:rPr>
              <a:t>Most prominent wave structure of all waves surveyed	       Troposphere	                      Stratosphere</a:t>
            </a:r>
          </a:p>
          <a:p>
            <a:r>
              <a:rPr lang="en-US" sz="2000" b="1" dirty="0" smtClean="0">
                <a:cs typeface="Arial Black"/>
              </a:rPr>
              <a:t>Evolution can be tracked.</a:t>
            </a:r>
            <a:endParaRPr lang="en-US" sz="2000" b="1" dirty="0">
              <a:cs typeface="Arial Black"/>
            </a:endParaRPr>
          </a:p>
          <a:p>
            <a:pPr algn="just"/>
            <a:endParaRPr lang="en-US" sz="2400" dirty="0"/>
          </a:p>
        </p:txBody>
      </p:sp>
      <p:pic>
        <p:nvPicPr>
          <p:cNvPr id="3" name="Picture 1" descr="south.098_001a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57"/>
          <a:stretch/>
        </p:blipFill>
        <p:spPr bwMode="auto">
          <a:xfrm>
            <a:off x="539440" y="3142593"/>
            <a:ext cx="5288554" cy="296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274" y="1953492"/>
            <a:ext cx="5806966" cy="490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>
            <a:spLocks noGrp="1"/>
          </p:cNvSpPr>
          <p:nvPr>
            <p:ph type="title"/>
          </p:nvPr>
        </p:nvSpPr>
        <p:spPr>
          <a:xfrm>
            <a:off x="1524000" y="118890"/>
            <a:ext cx="9144000" cy="533400"/>
          </a:xfrm>
        </p:spPr>
        <p:txBody>
          <a:bodyPr anchor="t">
            <a:normAutofit/>
          </a:bodyPr>
          <a:lstStyle/>
          <a:p>
            <a:pPr eaLnBrk="1" hangingPunct="1"/>
            <a:r>
              <a:rPr lang="en-US" sz="2800" dirty="0">
                <a:latin typeface="+mn-lt"/>
              </a:rPr>
              <a:t>Southern Mid-Latitude Wave Properties</a:t>
            </a:r>
          </a:p>
        </p:txBody>
      </p:sp>
      <p:sp>
        <p:nvSpPr>
          <p:cNvPr id="97284" name="TextBox 8"/>
          <p:cNvSpPr txBox="1">
            <a:spLocks noChangeArrowheads="1"/>
          </p:cNvSpPr>
          <p:nvPr/>
        </p:nvSpPr>
        <p:spPr bwMode="auto">
          <a:xfrm>
            <a:off x="6722952" y="5829499"/>
            <a:ext cx="493776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latin typeface="+mn-lt"/>
              </a:rPr>
              <a:t>Heavy lines – 580-620 cm</a:t>
            </a:r>
            <a:r>
              <a:rPr lang="en-US" sz="1600" baseline="30000" dirty="0">
                <a:latin typeface="+mn-lt"/>
              </a:rPr>
              <a:t>-1</a:t>
            </a:r>
            <a:r>
              <a:rPr lang="en-US" sz="1600" dirty="0">
                <a:latin typeface="+mn-lt"/>
              </a:rPr>
              <a:t> tropospheric residuals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08" y="3025836"/>
            <a:ext cx="3610356" cy="2859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952" y="587474"/>
            <a:ext cx="4056611" cy="22431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004" y="4818244"/>
            <a:ext cx="3121601" cy="18620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5"/>
          <a:stretch/>
        </p:blipFill>
        <p:spPr>
          <a:xfrm>
            <a:off x="1524001" y="751848"/>
            <a:ext cx="4871258" cy="39861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90034" y="5909165"/>
            <a:ext cx="114326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270-290 cm</a:t>
            </a:r>
            <a:r>
              <a:rPr lang="en-US" sz="1400" baseline="30000" dirty="0" smtClean="0"/>
              <a:t>-1</a:t>
            </a:r>
            <a:endParaRPr lang="en-US" sz="1400" baseline="30000" dirty="0"/>
          </a:p>
        </p:txBody>
      </p:sp>
      <p:sp>
        <p:nvSpPr>
          <p:cNvPr id="5" name="TextBox 4"/>
          <p:cNvSpPr txBox="1"/>
          <p:nvPr/>
        </p:nvSpPr>
        <p:spPr>
          <a:xfrm>
            <a:off x="6706156" y="6152019"/>
            <a:ext cx="5001241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dirty="0" smtClean="0"/>
              <a:t>Dotted lines – 1280-1320 cm</a:t>
            </a:r>
            <a:r>
              <a:rPr lang="en-US" sz="1500" baseline="30000" dirty="0" smtClean="0"/>
              <a:t>-1</a:t>
            </a:r>
            <a:r>
              <a:rPr lang="en-US" sz="1500" dirty="0" smtClean="0"/>
              <a:t> stratospheric residuals</a:t>
            </a:r>
          </a:p>
          <a:p>
            <a:r>
              <a:rPr lang="en-US" sz="1500" dirty="0" smtClean="0"/>
              <a:t>Both are consistent with -0.5</a:t>
            </a:r>
            <a:r>
              <a:rPr lang="en-US" sz="1500" baseline="30000" dirty="0" smtClean="0"/>
              <a:t>o</a:t>
            </a:r>
            <a:r>
              <a:rPr lang="en-US" sz="1500" dirty="0" smtClean="0"/>
              <a:t> / day motion (using SKR period)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59231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14192</TotalTime>
  <Words>1321</Words>
  <Application>Microsoft Macintosh PowerPoint</Application>
  <PresentationFormat>Widescreen</PresentationFormat>
  <Paragraphs>299</Paragraphs>
  <Slides>33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Arial Black</vt:lpstr>
      <vt:lpstr>Calibri</vt:lpstr>
      <vt:lpstr>Calibri Light</vt:lpstr>
      <vt:lpstr>Georgia</vt:lpstr>
      <vt:lpstr>Lucida Grande</vt:lpstr>
      <vt:lpstr>ＭＳ Ｐゴシック</vt:lpstr>
      <vt:lpstr>Times</vt:lpstr>
      <vt:lpstr>Wingdings</vt:lpstr>
      <vt:lpstr>Arial</vt:lpstr>
      <vt:lpstr>Office Theme</vt:lpstr>
      <vt:lpstr>A Survey of Slowly Moving Thermal Waves in Saturn from Cassini CIRS and Ground-Based Thermal Observations from 2003 to 2017 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Southern Mid-Latitude Wave Properties</vt:lpstr>
      <vt:lpstr>Verified by ground-based observations.</vt:lpstr>
      <vt:lpstr>With an extension of the same phenomenon back in time.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Comparison with Jupiter’s upper-tropospheric waves: T(100 mbar) ref. B. Fisher, G. Orton, J. Liu, T. Schneider, M. Ressler, W. Hoffman. 2016. Icarus. 280, 268-277 The organization of Jupiter's upper tropospheric temperature structure and its evolution: 1996-1997.</vt:lpstr>
      <vt:lpstr>What we know so far</vt:lpstr>
      <vt:lpstr>What’s next?</vt:lpstr>
      <vt:lpstr>What’s next: Identify /  model the origin of the waves </vt:lpstr>
      <vt:lpstr>What’s next?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Wave phase speed at 40°S, consistent with -0.5°/ day offset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Survey of Slowly Moving Thermal Waves in Saturn from Cassini CIRS and Ground-Based Thermal Observations from 2003 to 2017 </dc:title>
  <dc:creator>Microsoft Office User</dc:creator>
  <cp:lastModifiedBy>Microsoft Office User</cp:lastModifiedBy>
  <cp:revision>190</cp:revision>
  <dcterms:created xsi:type="dcterms:W3CDTF">2018-07-30T23:54:58Z</dcterms:created>
  <dcterms:modified xsi:type="dcterms:W3CDTF">2018-08-17T13:33:10Z</dcterms:modified>
</cp:coreProperties>
</file>