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059" r:id="rId1"/>
  </p:sldMasterIdLst>
  <p:notesMasterIdLst>
    <p:notesMasterId r:id="rId24"/>
  </p:notesMasterIdLst>
  <p:sldIdLst>
    <p:sldId id="386" r:id="rId2"/>
    <p:sldId id="477" r:id="rId3"/>
    <p:sldId id="447" r:id="rId4"/>
    <p:sldId id="448" r:id="rId5"/>
    <p:sldId id="430" r:id="rId6"/>
    <p:sldId id="440" r:id="rId7"/>
    <p:sldId id="433" r:id="rId8"/>
    <p:sldId id="437" r:id="rId9"/>
    <p:sldId id="435" r:id="rId10"/>
    <p:sldId id="442" r:id="rId11"/>
    <p:sldId id="453" r:id="rId12"/>
    <p:sldId id="472" r:id="rId13"/>
    <p:sldId id="446" r:id="rId14"/>
    <p:sldId id="468" r:id="rId15"/>
    <p:sldId id="458" r:id="rId16"/>
    <p:sldId id="473" r:id="rId17"/>
    <p:sldId id="461" r:id="rId18"/>
    <p:sldId id="475" r:id="rId19"/>
    <p:sldId id="444" r:id="rId20"/>
    <p:sldId id="462" r:id="rId21"/>
    <p:sldId id="476" r:id="rId22"/>
    <p:sldId id="464" r:id="rId23"/>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Arial" pitchFamily="-102" charset="0"/>
        <a:ea typeface="ＭＳ Ｐゴシック" pitchFamily="-102" charset="-128"/>
        <a:cs typeface="ＭＳ Ｐゴシック" pitchFamily="-102" charset="-128"/>
      </a:defRPr>
    </a:lvl1pPr>
    <a:lvl2pPr marL="457200" algn="l" defTabSz="457200" rtl="0" fontAlgn="base">
      <a:spcBef>
        <a:spcPct val="0"/>
      </a:spcBef>
      <a:spcAft>
        <a:spcPct val="0"/>
      </a:spcAft>
      <a:defRPr sz="2400" kern="1200">
        <a:solidFill>
          <a:schemeClr val="tx1"/>
        </a:solidFill>
        <a:latin typeface="Arial" pitchFamily="-102" charset="0"/>
        <a:ea typeface="ＭＳ Ｐゴシック" pitchFamily="-102" charset="-128"/>
        <a:cs typeface="ＭＳ Ｐゴシック" pitchFamily="-102" charset="-128"/>
      </a:defRPr>
    </a:lvl2pPr>
    <a:lvl3pPr marL="914400" algn="l" defTabSz="457200" rtl="0" fontAlgn="base">
      <a:spcBef>
        <a:spcPct val="0"/>
      </a:spcBef>
      <a:spcAft>
        <a:spcPct val="0"/>
      </a:spcAft>
      <a:defRPr sz="2400" kern="1200">
        <a:solidFill>
          <a:schemeClr val="tx1"/>
        </a:solidFill>
        <a:latin typeface="Arial" pitchFamily="-102" charset="0"/>
        <a:ea typeface="ＭＳ Ｐゴシック" pitchFamily="-102" charset="-128"/>
        <a:cs typeface="ＭＳ Ｐゴシック" pitchFamily="-102" charset="-128"/>
      </a:defRPr>
    </a:lvl3pPr>
    <a:lvl4pPr marL="1371600" algn="l" defTabSz="457200" rtl="0" fontAlgn="base">
      <a:spcBef>
        <a:spcPct val="0"/>
      </a:spcBef>
      <a:spcAft>
        <a:spcPct val="0"/>
      </a:spcAft>
      <a:defRPr sz="2400" kern="1200">
        <a:solidFill>
          <a:schemeClr val="tx1"/>
        </a:solidFill>
        <a:latin typeface="Arial" pitchFamily="-102" charset="0"/>
        <a:ea typeface="ＭＳ Ｐゴシック" pitchFamily="-102" charset="-128"/>
        <a:cs typeface="ＭＳ Ｐゴシック" pitchFamily="-102" charset="-128"/>
      </a:defRPr>
    </a:lvl4pPr>
    <a:lvl5pPr marL="1828800" algn="l" defTabSz="457200" rtl="0" fontAlgn="base">
      <a:spcBef>
        <a:spcPct val="0"/>
      </a:spcBef>
      <a:spcAft>
        <a:spcPct val="0"/>
      </a:spcAft>
      <a:defRPr sz="2400" kern="1200">
        <a:solidFill>
          <a:schemeClr val="tx1"/>
        </a:solidFill>
        <a:latin typeface="Arial" pitchFamily="-102" charset="0"/>
        <a:ea typeface="ＭＳ Ｐゴシック" pitchFamily="-102" charset="-128"/>
        <a:cs typeface="ＭＳ Ｐゴシック" pitchFamily="-102" charset="-128"/>
      </a:defRPr>
    </a:lvl5pPr>
    <a:lvl6pPr marL="2286000" algn="l" defTabSz="457200" rtl="0" eaLnBrk="1" latinLnBrk="0" hangingPunct="1">
      <a:defRPr sz="2400" kern="1200">
        <a:solidFill>
          <a:schemeClr val="tx1"/>
        </a:solidFill>
        <a:latin typeface="Arial" pitchFamily="-102" charset="0"/>
        <a:ea typeface="ＭＳ Ｐゴシック" pitchFamily="-102" charset="-128"/>
        <a:cs typeface="ＭＳ Ｐゴシック" pitchFamily="-102" charset="-128"/>
      </a:defRPr>
    </a:lvl6pPr>
    <a:lvl7pPr marL="2743200" algn="l" defTabSz="457200" rtl="0" eaLnBrk="1" latinLnBrk="0" hangingPunct="1">
      <a:defRPr sz="2400" kern="1200">
        <a:solidFill>
          <a:schemeClr val="tx1"/>
        </a:solidFill>
        <a:latin typeface="Arial" pitchFamily="-102" charset="0"/>
        <a:ea typeface="ＭＳ Ｐゴシック" pitchFamily="-102" charset="-128"/>
        <a:cs typeface="ＭＳ Ｐゴシック" pitchFamily="-102" charset="-128"/>
      </a:defRPr>
    </a:lvl7pPr>
    <a:lvl8pPr marL="3200400" algn="l" defTabSz="457200" rtl="0" eaLnBrk="1" latinLnBrk="0" hangingPunct="1">
      <a:defRPr sz="2400" kern="1200">
        <a:solidFill>
          <a:schemeClr val="tx1"/>
        </a:solidFill>
        <a:latin typeface="Arial" pitchFamily="-102" charset="0"/>
        <a:ea typeface="ＭＳ Ｐゴシック" pitchFamily="-102" charset="-128"/>
        <a:cs typeface="ＭＳ Ｐゴシック" pitchFamily="-102" charset="-128"/>
      </a:defRPr>
    </a:lvl8pPr>
    <a:lvl9pPr marL="3657600" algn="l" defTabSz="457200" rtl="0" eaLnBrk="1" latinLnBrk="0" hangingPunct="1">
      <a:defRPr sz="2400" kern="1200">
        <a:solidFill>
          <a:schemeClr val="tx1"/>
        </a:solidFill>
        <a:latin typeface="Arial" pitchFamily="-102" charset="0"/>
        <a:ea typeface="ＭＳ Ｐゴシック" pitchFamily="-102" charset="-128"/>
        <a:cs typeface="ＭＳ Ｐゴシック" pitchFamily="-102" charset="-128"/>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DA643E"/>
    <a:srgbClr val="9CA4B1"/>
    <a:srgbClr val="767676"/>
    <a:srgbClr val="E72101"/>
    <a:srgbClr val="DA7FAA"/>
    <a:srgbClr val="70C765"/>
    <a:srgbClr val="EDFFEE"/>
    <a:srgbClr val="5D8B14"/>
    <a:srgbClr val="FFDF00"/>
    <a:srgbClr val="C065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39"/>
    <p:restoredTop sz="77857"/>
  </p:normalViewPr>
  <p:slideViewPr>
    <p:cSldViewPr snapToObjects="1">
      <p:cViewPr varScale="1">
        <p:scale>
          <a:sx n="97" d="100"/>
          <a:sy n="97" d="100"/>
        </p:scale>
        <p:origin x="1416" y="192"/>
      </p:cViewPr>
      <p:guideLst>
        <p:guide orient="horz" pos="1620"/>
        <p:guide pos="2880"/>
      </p:guideLst>
    </p:cSldViewPr>
  </p:slideViewPr>
  <p:notesTextViewPr>
    <p:cViewPr>
      <p:scale>
        <a:sx n="85" d="100"/>
        <a:sy n="8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ＭＳ Ｐゴシック" charset="-128"/>
                <a:cs typeface="ＭＳ Ｐゴシック" charset="-128"/>
              </a:defRPr>
            </a:lvl1pPr>
          </a:lstStyle>
          <a:p>
            <a:pPr>
              <a:defRPr/>
            </a:pPr>
            <a:fld id="{D0BCD3E9-3D4E-2E4F-A379-27D60870328B}" type="datetime1">
              <a:rPr lang="en-US"/>
              <a:pPr>
                <a:defRPr/>
              </a:pPr>
              <a:t>8/17/18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ＭＳ Ｐゴシック" charset="-128"/>
                <a:cs typeface="ＭＳ Ｐゴシック" charset="-128"/>
              </a:defRPr>
            </a:lvl1pPr>
          </a:lstStyle>
          <a:p>
            <a:pPr>
              <a:defRPr/>
            </a:pPr>
            <a:fld id="{E357FCFA-4D92-F34B-83BD-EDB906E02B5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r>
              <a:rPr lang="en-US" dirty="0">
                <a:ea typeface="ＭＳ Ｐゴシック" pitchFamily="-102" charset="-128"/>
                <a:cs typeface="ＭＳ Ｐゴシック" pitchFamily="-102" charset="-128"/>
              </a:rPr>
              <a:t>Good morning.  This image of Saturn’s south polar</a:t>
            </a:r>
            <a:r>
              <a:rPr lang="en-US" baseline="0" dirty="0">
                <a:ea typeface="ＭＳ Ｐゴシック" pitchFamily="-102" charset="-128"/>
                <a:cs typeface="ＭＳ Ｐゴシック" pitchFamily="-102" charset="-128"/>
              </a:rPr>
              <a:t> region was taken by Cassini’s Imaging Science Subsystem in 2006 using the deeply penetrating 752-nm filter.  It contains a fascinating variety of cloud features, including at the center of this image what resembles the eye of a hurricane, with a double eye-wall, casting shadows that imply a vertical relief ranging up to 100 km or more, according to a geometric analysis by </a:t>
            </a:r>
            <a:r>
              <a:rPr lang="en-US" baseline="0" dirty="0" err="1">
                <a:ea typeface="ＭＳ Ｐゴシック" pitchFamily="-102" charset="-128"/>
                <a:cs typeface="ＭＳ Ｐゴシック" pitchFamily="-102" charset="-128"/>
              </a:rPr>
              <a:t>Dyudina</a:t>
            </a:r>
            <a:r>
              <a:rPr lang="en-US" baseline="0" dirty="0">
                <a:ea typeface="ＭＳ Ｐゴシック" pitchFamily="-102" charset="-128"/>
                <a:cs typeface="ＭＳ Ｐゴシック" pitchFamily="-102" charset="-128"/>
              </a:rPr>
              <a:t> et al. (2009).  What I want to discuss today is what can be learned about the vertical structure and composition of the aerosols in this region from a radiation transfer analysis of VIMS spectral observations, which provide powerful constraints not available from ISS imaging.  But first, I need to provide some background information.</a:t>
            </a:r>
            <a:endParaRPr lang="en-US" dirty="0">
              <a:ea typeface="ＭＳ Ｐゴシック" pitchFamily="-102" charset="-128"/>
              <a:cs typeface="ＭＳ Ｐゴシック" pitchFamily="-102" charset="-128"/>
            </a:endParaRPr>
          </a:p>
        </p:txBody>
      </p:sp>
      <p:sp>
        <p:nvSpPr>
          <p:cNvPr id="15364" name="Slide Number Placeholder 3"/>
          <p:cNvSpPr>
            <a:spLocks noGrp="1"/>
          </p:cNvSpPr>
          <p:nvPr>
            <p:ph type="sldNum" sz="quarter" idx="5"/>
          </p:nvPr>
        </p:nvSpPr>
        <p:spPr bwMode="auto">
          <a:noFill/>
          <a:ln>
            <a:miter lim="800000"/>
            <a:headEnd/>
            <a:tailEnd/>
          </a:ln>
        </p:spPr>
        <p:txBody>
          <a:bodyPr/>
          <a:lstStyle/>
          <a:p>
            <a:fld id="{94F62EEA-CBB5-4D4A-9800-23933DE708A6}" type="slidenum">
              <a:rPr lang="en-US" smtClean="0">
                <a:latin typeface="Calibri" pitchFamily="-102" charset="0"/>
                <a:ea typeface="ＭＳ Ｐゴシック" pitchFamily="-102" charset="-128"/>
                <a:cs typeface="ＭＳ Ｐゴシック" pitchFamily="-102" charset="-128"/>
              </a:rPr>
              <a:pPr/>
              <a:t>1</a:t>
            </a:fld>
            <a:endParaRPr lang="en-US">
              <a:latin typeface="Calibri" pitchFamily="-102" charset="0"/>
              <a:ea typeface="ＭＳ Ｐゴシック" pitchFamily="-102" charset="-128"/>
              <a:cs typeface="ＭＳ Ｐゴシック" pitchFamily="-102"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Here</a:t>
            </a:r>
            <a:r>
              <a:rPr lang="en-US" altLang="en-US" baseline="0" dirty="0">
                <a:ea typeface="ＭＳ Ｐゴシック" charset="-128"/>
              </a:rPr>
              <a:t> we focus on VIMS observations from 75</a:t>
            </a:r>
            <a:r>
              <a:rPr lang="en-US" altLang="en-US" baseline="30000" dirty="0">
                <a:ea typeface="ＭＳ Ｐゴシック" charset="-128"/>
              </a:rPr>
              <a:t>o</a:t>
            </a:r>
            <a:r>
              <a:rPr lang="en-US" altLang="en-US" baseline="0" dirty="0">
                <a:ea typeface="ＭＳ Ｐゴシック" charset="-128"/>
              </a:rPr>
              <a:t> S to the south pole, inside</a:t>
            </a:r>
            <a:r>
              <a:rPr lang="en-US" altLang="en-US" dirty="0">
                <a:ea typeface="ＭＳ Ｐゴシック" charset="-128"/>
              </a:rPr>
              <a:t> a region bounded by a bright cloud band without an NH</a:t>
            </a:r>
            <a:r>
              <a:rPr lang="en-US" altLang="en-US" baseline="-25000" dirty="0">
                <a:ea typeface="ＭＳ Ｐゴシック" charset="-128"/>
              </a:rPr>
              <a:t>3</a:t>
            </a:r>
            <a:r>
              <a:rPr lang="en-US" altLang="en-US" dirty="0">
                <a:ea typeface="ＭＳ Ｐゴシック" charset="-128"/>
              </a:rPr>
              <a:t> signature.</a:t>
            </a:r>
          </a:p>
          <a:p>
            <a:r>
              <a:rPr lang="en-US" altLang="en-US" dirty="0">
                <a:ea typeface="ＭＳ Ｐゴシック" charset="-128"/>
              </a:rPr>
              <a:t>The left VIMS composite is the outer region</a:t>
            </a:r>
            <a:r>
              <a:rPr lang="en-US" altLang="en-US" baseline="0" dirty="0">
                <a:ea typeface="ＭＳ Ｐゴシック" charset="-128"/>
              </a:rPr>
              <a:t> and the right color composite is the inner region.</a:t>
            </a:r>
          </a:p>
          <a:p>
            <a:r>
              <a:rPr lang="en-US" altLang="en-US" baseline="0" dirty="0">
                <a:ea typeface="ＭＳ Ｐゴシック" charset="-128"/>
              </a:rPr>
              <a:t>Red circles identify some of the bright clouds that exhibit ammonia ice signatures.</a:t>
            </a:r>
          </a:p>
          <a:p>
            <a:r>
              <a:rPr lang="en-US" altLang="en-US" baseline="0" dirty="0">
                <a:ea typeface="ＭＳ Ｐゴシック" charset="-128"/>
              </a:rPr>
              <a:t>It turns out that all discrete bright clouds inside 75\</a:t>
            </a:r>
            <a:r>
              <a:rPr lang="en-US" altLang="en-US" baseline="0" dirty="0" err="1">
                <a:ea typeface="ＭＳ Ｐゴシック" charset="-128"/>
              </a:rPr>
              <a:t>deg</a:t>
            </a:r>
            <a:r>
              <a:rPr lang="en-US" altLang="en-US" baseline="0" dirty="0">
                <a:ea typeface="ＭＳ Ｐゴシック" charset="-128"/>
              </a:rPr>
              <a:t> S have ammonia ice signatures.</a:t>
            </a:r>
          </a:p>
          <a:p>
            <a:endParaRPr lang="en-US" altLang="en-US" baseline="0" dirty="0">
              <a:ea typeface="ＭＳ Ｐゴシック" charset="-128"/>
            </a:endParaRPr>
          </a:p>
          <a:p>
            <a:endParaRPr lang="en-US" altLang="en-US" dirty="0">
              <a:ea typeface="ＭＳ Ｐゴシック" charset="-128"/>
            </a:endParaRP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5EF7976-D3E3-3147-AC90-E5E13248761A}" type="slidenum">
              <a:rPr lang="en-US" altLang="en-US" sz="1200">
                <a:latin typeface="Calibri" charset="0"/>
              </a:rPr>
              <a:pPr eaLnBrk="1" hangingPunct="1"/>
              <a:t>10</a:t>
            </a:fld>
            <a:endParaRPr lang="en-US" altLang="en-US" sz="1200">
              <a:latin typeface="Calibri" charset="0"/>
            </a:endParaRPr>
          </a:p>
        </p:txBody>
      </p:sp>
    </p:spTree>
    <p:extLst>
      <p:ext uri="{BB962C8B-B14F-4D97-AF65-F5344CB8AC3E}">
        <p14:creationId xmlns:p14="http://schemas.microsoft.com/office/powerpoint/2010/main" val="1809876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We interpret the</a:t>
            </a:r>
            <a:r>
              <a:rPr lang="en-US" altLang="en-US" baseline="0" dirty="0">
                <a:ea typeface="ＭＳ Ｐゴシック" charset="-128"/>
              </a:rPr>
              <a:t> VIMS spectra of these features using a 4-layer model of polar cloud structure.</a:t>
            </a:r>
          </a:p>
          <a:p>
            <a:r>
              <a:rPr lang="en-US" altLang="en-US" baseline="0" dirty="0">
                <a:ea typeface="ＭＳ Ｐゴシック" charset="-128"/>
              </a:rPr>
              <a:t>[X] At the top is a stratospheric haze of very low optical depth.</a:t>
            </a:r>
          </a:p>
          <a:p>
            <a:r>
              <a:rPr lang="en-US" altLang="en-US" baseline="0" dirty="0">
                <a:ea typeface="ＭＳ Ｐゴシック" charset="-128"/>
              </a:rPr>
              <a:t>[X] Next is a layer of relatively non-absorbing haze, perhaps made of </a:t>
            </a:r>
            <a:r>
              <a:rPr lang="en-US" altLang="en-US" baseline="0" dirty="0" err="1">
                <a:ea typeface="ＭＳ Ｐゴシック" charset="-128"/>
              </a:rPr>
              <a:t>diphosphine</a:t>
            </a:r>
            <a:r>
              <a:rPr lang="en-US" altLang="en-US" baseline="0" dirty="0">
                <a:ea typeface="ＭＳ Ｐゴシック" charset="-128"/>
              </a:rPr>
              <a:t>.</a:t>
            </a:r>
          </a:p>
          <a:p>
            <a:r>
              <a:rPr lang="en-US" altLang="en-US" baseline="0" dirty="0">
                <a:ea typeface="ＭＳ Ｐゴシック" charset="-128"/>
              </a:rPr>
              <a:t>[X] A layer on ammonia ice.</a:t>
            </a:r>
          </a:p>
          <a:p>
            <a:r>
              <a:rPr lang="en-US" altLang="en-US" baseline="0" dirty="0">
                <a:ea typeface="ＭＳ Ｐゴシック" charset="-128"/>
              </a:rPr>
              <a:t>[X] and finally a deep thermal-blocking layer assumed to be ammonium hydrogen sulfide</a:t>
            </a:r>
          </a:p>
          <a:p>
            <a:endParaRPr lang="en-US" altLang="en-US" baseline="0" dirty="0">
              <a:ea typeface="ＭＳ Ｐゴシック" charset="-128"/>
            </a:endParaRPr>
          </a:p>
          <a:p>
            <a:r>
              <a:rPr lang="en-US" altLang="en-US" baseline="0" dirty="0">
                <a:ea typeface="ＭＳ Ｐゴシック" charset="-128"/>
              </a:rPr>
              <a:t>The middle layers are treated as sheet clouds with adjustable pressures, optical depths, and particle sizes.</a:t>
            </a:r>
          </a:p>
          <a:p>
            <a:r>
              <a:rPr lang="en-US" altLang="en-US" baseline="0" dirty="0">
                <a:ea typeface="ＭＳ Ｐゴシック" charset="-128"/>
              </a:rPr>
              <a:t>The bottom layer is treated as a 20 optical depth per bar layer extending upward from 4 bars to an adjustable top pressure.</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5EF7976-D3E3-3147-AC90-E5E13248761A}" type="slidenum">
              <a:rPr lang="en-US" altLang="en-US" sz="1200">
                <a:latin typeface="Calibri" charset="0"/>
              </a:rPr>
              <a:pPr eaLnBrk="1" hangingPunct="1"/>
              <a:t>11</a:t>
            </a:fld>
            <a:endParaRPr lang="en-US" altLang="en-US" sz="1200">
              <a:latin typeface="Calibri" charset="0"/>
            </a:endParaRPr>
          </a:p>
        </p:txBody>
      </p:sp>
    </p:spTree>
    <p:extLst>
      <p:ext uri="{BB962C8B-B14F-4D97-AF65-F5344CB8AC3E}">
        <p14:creationId xmlns:p14="http://schemas.microsoft.com/office/powerpoint/2010/main" val="1193067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fit to the</a:t>
            </a:r>
            <a:r>
              <a:rPr lang="en-US" baseline="0" dirty="0"/>
              <a:t> spectrum of an NH3-signature cloud from the outer polar region. The VIMS background region (from location 4) is shown in green in the upper plot, with the model spectrum displayed as black dots.  The VIMS observed spectrum of the NH3-signature cloud is shown in dull red in the lower panel, with the model spectrum also shown as black dots.  The background observed spectrum is shown underneath in green for reference.  </a:t>
            </a:r>
          </a:p>
          <a:p>
            <a:r>
              <a:rPr lang="en-US" baseline="0" dirty="0"/>
              <a:t>[X] Relative to the background cloud structure, the NH3 signature structure</a:t>
            </a:r>
          </a:p>
          <a:p>
            <a:r>
              <a:rPr lang="en-US" baseline="0" dirty="0"/>
              <a:t>[X] (1) provides significant blocking of thermal radiation (in the region beyond 4.8 microns).</a:t>
            </a:r>
          </a:p>
          <a:p>
            <a:r>
              <a:rPr lang="en-US" baseline="0" dirty="0"/>
              <a:t>[X} (2) is brighter at continuum wavelengths</a:t>
            </a:r>
          </a:p>
          <a:p>
            <a:r>
              <a:rPr lang="en-US" baseline="0" dirty="0"/>
              <a:t>[X} (3) is darker at 3.05 microns.</a:t>
            </a:r>
          </a:p>
          <a:p>
            <a:endParaRPr lang="en-US" dirty="0"/>
          </a:p>
        </p:txBody>
      </p:sp>
      <p:sp>
        <p:nvSpPr>
          <p:cNvPr id="4" name="Slide Number Placeholder 3"/>
          <p:cNvSpPr>
            <a:spLocks noGrp="1"/>
          </p:cNvSpPr>
          <p:nvPr>
            <p:ph type="sldNum" sz="quarter" idx="10"/>
          </p:nvPr>
        </p:nvSpPr>
        <p:spPr/>
        <p:txBody>
          <a:bodyPr/>
          <a:lstStyle/>
          <a:p>
            <a:pPr>
              <a:defRPr/>
            </a:pPr>
            <a:fld id="{E357FCFA-4D92-F34B-83BD-EDB906E02B50}" type="slidenum">
              <a:rPr lang="en-US" smtClean="0"/>
              <a:pPr>
                <a:defRPr/>
              </a:pPr>
              <a:t>12</a:t>
            </a:fld>
            <a:endParaRPr lang="en-US"/>
          </a:p>
        </p:txBody>
      </p:sp>
    </p:spTree>
    <p:extLst>
      <p:ext uri="{BB962C8B-B14F-4D97-AF65-F5344CB8AC3E}">
        <p14:creationId xmlns:p14="http://schemas.microsoft.com/office/powerpoint/2010/main" val="1785055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shows the</a:t>
            </a:r>
            <a:r>
              <a:rPr lang="en-US" dirty="0"/>
              <a:t> model vertical structures corresponding</a:t>
            </a:r>
            <a:r>
              <a:rPr lang="en-US" baseline="0" dirty="0"/>
              <a:t> to the model spectra shown in the previous slide.  [X] Relative to the background cloud, [X] the ammonia-signature structure shows about the same stratospheric haze opacity, but other layers are different. [X] The pink layer has about half the particle size and 1/9 the optical depth. [X]  The NH3 layer has twice the optical depth and is elevated 400 </a:t>
            </a:r>
            <a:r>
              <a:rPr lang="en-US" baseline="0" dirty="0" err="1"/>
              <a:t>mb</a:t>
            </a:r>
            <a:r>
              <a:rPr lang="en-US" baseline="0" dirty="0"/>
              <a:t> in altitude. [X] And the NH4SH layer reaches 1.5 bars higher in </a:t>
            </a:r>
            <a:r>
              <a:rPr lang="en-US" baseline="0" dirty="0" err="1"/>
              <a:t>altiude</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E357FCFA-4D92-F34B-83BD-EDB906E02B50}" type="slidenum">
              <a:rPr lang="en-US" smtClean="0"/>
              <a:pPr>
                <a:defRPr/>
              </a:pPr>
              <a:t>13</a:t>
            </a:fld>
            <a:endParaRPr lang="en-US"/>
          </a:p>
        </p:txBody>
      </p:sp>
    </p:spTree>
    <p:extLst>
      <p:ext uri="{BB962C8B-B14F-4D97-AF65-F5344CB8AC3E}">
        <p14:creationId xmlns:p14="http://schemas.microsoft.com/office/powerpoint/2010/main" val="105955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Compared to</a:t>
            </a:r>
            <a:r>
              <a:rPr lang="en-US" baseline="0" dirty="0"/>
              <a:t> the south polar clouds, the Storm Alley clouds have much greater optical depths, with ten times the stratospheric optical depth,</a:t>
            </a:r>
          </a:p>
          <a:p>
            <a:r>
              <a:rPr lang="en-US" baseline="0" dirty="0"/>
              <a:t>And 7-35 times the </a:t>
            </a:r>
            <a:r>
              <a:rPr lang="en-US" baseline="0" dirty="0" err="1"/>
              <a:t>diphosphine</a:t>
            </a:r>
            <a:r>
              <a:rPr lang="en-US" baseline="0" dirty="0"/>
              <a:t> optical depth.  The storm alley thunderstorms have to </a:t>
            </a:r>
            <a:r>
              <a:rPr lang="en-US" baseline="0" dirty="0" err="1"/>
              <a:t>penentrate</a:t>
            </a:r>
            <a:r>
              <a:rPr lang="en-US" baseline="0" dirty="0"/>
              <a:t> into the </a:t>
            </a:r>
            <a:r>
              <a:rPr lang="en-US" baseline="0" dirty="0" err="1"/>
              <a:t>diphosphine</a:t>
            </a:r>
            <a:r>
              <a:rPr lang="en-US" baseline="0" dirty="0"/>
              <a:t> layer to produce any evidence of ammonia absorption.  The south polar clouds don’t need violent convection because the overlying </a:t>
            </a:r>
            <a:r>
              <a:rPr lang="en-US" baseline="0" dirty="0" err="1"/>
              <a:t>diphosphine</a:t>
            </a:r>
            <a:r>
              <a:rPr lang="en-US" baseline="0" dirty="0"/>
              <a:t> layer is so optically thin that the ammonia absorption can be seen relatively easily.</a:t>
            </a:r>
            <a:endParaRPr lang="en-US" dirty="0"/>
          </a:p>
        </p:txBody>
      </p:sp>
      <p:sp>
        <p:nvSpPr>
          <p:cNvPr id="4" name="Slide Number Placeholder 3"/>
          <p:cNvSpPr>
            <a:spLocks noGrp="1"/>
          </p:cNvSpPr>
          <p:nvPr>
            <p:ph type="sldNum" sz="quarter" idx="10"/>
          </p:nvPr>
        </p:nvSpPr>
        <p:spPr/>
        <p:txBody>
          <a:bodyPr/>
          <a:lstStyle/>
          <a:p>
            <a:pPr>
              <a:defRPr/>
            </a:pPr>
            <a:fld id="{E357FCFA-4D92-F34B-83BD-EDB906E02B50}" type="slidenum">
              <a:rPr lang="en-US" smtClean="0"/>
              <a:pPr>
                <a:defRPr/>
              </a:pPr>
              <a:t>14</a:t>
            </a:fld>
            <a:endParaRPr lang="en-US"/>
          </a:p>
        </p:txBody>
      </p:sp>
    </p:spTree>
    <p:extLst>
      <p:ext uri="{BB962C8B-B14F-4D97-AF65-F5344CB8AC3E}">
        <p14:creationId xmlns:p14="http://schemas.microsoft.com/office/powerpoint/2010/main" val="441374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plots summarize model fit parameters as a function of latitude for background clouds (black) and ammonia-signature clouds (magenta).  At the top are pressures of the </a:t>
            </a:r>
            <a:r>
              <a:rPr lang="en-US" baseline="0" dirty="0" err="1"/>
              <a:t>diphosphine</a:t>
            </a:r>
            <a:r>
              <a:rPr lang="en-US" baseline="0" dirty="0"/>
              <a:t> layer (near 300 </a:t>
            </a:r>
            <a:r>
              <a:rPr lang="en-US" baseline="0" dirty="0" err="1"/>
              <a:t>mb</a:t>
            </a:r>
            <a:r>
              <a:rPr lang="en-US" baseline="0" dirty="0"/>
              <a:t>), the ammonia layer (500 </a:t>
            </a:r>
            <a:r>
              <a:rPr lang="en-US" baseline="0" dirty="0" err="1"/>
              <a:t>mb</a:t>
            </a:r>
            <a:r>
              <a:rPr lang="en-US" baseline="0" dirty="0"/>
              <a:t> to 1 bar), and the top of the NH4SH layer (2-4 bars).  In the next panel (B) are the optical depths of the ammonia layer (filled circles) and </a:t>
            </a:r>
            <a:r>
              <a:rPr lang="en-US" baseline="0" dirty="0" err="1"/>
              <a:t>diphosphine</a:t>
            </a:r>
            <a:r>
              <a:rPr lang="en-US" baseline="0" dirty="0"/>
              <a:t> layer (open circles).  At the bottom are estimated particle sizes for the ammonia and </a:t>
            </a:r>
            <a:r>
              <a:rPr lang="en-US" baseline="0" dirty="0" err="1"/>
              <a:t>diphosphine</a:t>
            </a:r>
            <a:r>
              <a:rPr lang="en-US" baseline="0" dirty="0"/>
              <a:t> layers.  Note that the south pole is at the far right in these plots.</a:t>
            </a:r>
          </a:p>
          <a:p>
            <a:endParaRPr lang="en-US" baseline="0" dirty="0"/>
          </a:p>
          <a:p>
            <a:r>
              <a:rPr lang="en-US" baseline="0" dirty="0"/>
              <a:t>Some general trends are worth noting in the characteristics of the NH3-signature clouds compared to the background clouds.</a:t>
            </a:r>
          </a:p>
          <a:p>
            <a:r>
              <a:rPr lang="en-US" baseline="0" dirty="0"/>
              <a:t>[X] All have significantly elevated deep cloud tops, suggesting that the features are induced by some vertical convection in the water layer.</a:t>
            </a:r>
          </a:p>
          <a:p>
            <a:r>
              <a:rPr lang="en-US" baseline="0" dirty="0"/>
              <a:t>[X] There is a split in other parameters near </a:t>
            </a:r>
            <a:r>
              <a:rPr lang="en-US" baseline="0" dirty="0" err="1"/>
              <a:t>lattitude</a:t>
            </a:r>
            <a:r>
              <a:rPr lang="en-US" baseline="0" dirty="0"/>
              <a:t> 83 degrees South.</a:t>
            </a:r>
          </a:p>
          <a:p>
            <a:r>
              <a:rPr lang="en-US" baseline="0" dirty="0"/>
              <a:t>[X] </a:t>
            </a:r>
            <a:r>
              <a:rPr lang="en-US" baseline="0" dirty="0" err="1"/>
              <a:t>Furtheset</a:t>
            </a:r>
            <a:r>
              <a:rPr lang="en-US" baseline="0" dirty="0"/>
              <a:t> from the pole, the </a:t>
            </a:r>
            <a:r>
              <a:rPr lang="en-US" baseline="0" dirty="0" err="1"/>
              <a:t>diphosphine</a:t>
            </a:r>
            <a:r>
              <a:rPr lang="en-US" baseline="0" dirty="0"/>
              <a:t> and ammonia layers are elevated, and the </a:t>
            </a:r>
            <a:r>
              <a:rPr lang="en-US" baseline="0" dirty="0" err="1"/>
              <a:t>diphosphine</a:t>
            </a:r>
            <a:r>
              <a:rPr lang="en-US" baseline="0" dirty="0"/>
              <a:t> optical depth is significantly reduced, while it is </a:t>
            </a:r>
            <a:r>
              <a:rPr lang="en-US" baseline="0" dirty="0" err="1"/>
              <a:t>incrdeased</a:t>
            </a:r>
            <a:r>
              <a:rPr lang="en-US" baseline="0" dirty="0"/>
              <a:t> for the ammonia layer.</a:t>
            </a:r>
          </a:p>
          <a:p>
            <a:r>
              <a:rPr lang="en-US" baseline="0" dirty="0"/>
              <a:t>[X] Closer to the pole, these layers are not elevated, and only the ammonia layer optical depth is significantly </a:t>
            </a:r>
            <a:r>
              <a:rPr lang="en-US" baseline="0" dirty="0" err="1"/>
              <a:t>increasee</a:t>
            </a:r>
            <a:r>
              <a:rPr lang="en-US" baseline="0" dirty="0"/>
              <a:t>, while both layers show increased particle size.</a:t>
            </a:r>
          </a:p>
        </p:txBody>
      </p:sp>
      <p:sp>
        <p:nvSpPr>
          <p:cNvPr id="4" name="Slide Number Placeholder 3"/>
          <p:cNvSpPr>
            <a:spLocks noGrp="1"/>
          </p:cNvSpPr>
          <p:nvPr>
            <p:ph type="sldNum" sz="quarter" idx="10"/>
          </p:nvPr>
        </p:nvSpPr>
        <p:spPr/>
        <p:txBody>
          <a:bodyPr/>
          <a:lstStyle/>
          <a:p>
            <a:pPr>
              <a:defRPr/>
            </a:pPr>
            <a:fld id="{E357FCFA-4D92-F34B-83BD-EDB906E02B50}" type="slidenum">
              <a:rPr lang="en-US" smtClean="0"/>
              <a:pPr>
                <a:defRPr/>
              </a:pPr>
              <a:t>15</a:t>
            </a:fld>
            <a:endParaRPr lang="en-US"/>
          </a:p>
        </p:txBody>
      </p:sp>
    </p:spTree>
    <p:extLst>
      <p:ext uri="{BB962C8B-B14F-4D97-AF65-F5344CB8AC3E}">
        <p14:creationId xmlns:p14="http://schemas.microsoft.com/office/powerpoint/2010/main" val="1596942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the eyewall cloud</a:t>
            </a:r>
            <a:r>
              <a:rPr lang="en-US" baseline="0" dirty="0"/>
              <a:t> structure, you might ask?</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a:t>[X] </a:t>
            </a:r>
            <a:r>
              <a:rPr lang="en-US" baseline="0" dirty="0" err="1"/>
              <a:t>Dyudina</a:t>
            </a:r>
            <a:r>
              <a:rPr lang="en-US" baseline="0" dirty="0"/>
              <a:t> et al. (2009) showed </a:t>
            </a:r>
            <a:r>
              <a:rPr lang="en-US" sz="1200" dirty="0"/>
              <a:t>that dark crescent features beginning at 1 and 2 degrees from the pole were shadows, based on their orientation with respect to the direction of </a:t>
            </a:r>
            <a:r>
              <a:rPr lang="en-US" sz="1200" dirty="0" err="1"/>
              <a:t>incomling</a:t>
            </a:r>
            <a:r>
              <a:rPr lang="en-US" sz="1200" dirty="0"/>
              <a:t> sunlight (indicated</a:t>
            </a:r>
            <a:r>
              <a:rPr lang="en-US" sz="1200" baseline="0" dirty="0"/>
              <a:t> by the white arrows)</a:t>
            </a:r>
            <a:r>
              <a:rPr lang="en-US" sz="1200" dirty="0"/>
              <a:t>.</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[X]They estimated the</a:t>
            </a:r>
            <a:r>
              <a:rPr lang="en-US" sz="1200" baseline="0" dirty="0"/>
              <a:t> relative height from shadow length, finding that the inner wall averaged 70+/-30 km and the outer wall averaged about 30 km.</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aseline="0" dirty="0"/>
              <a:t>[X] They suggested that the eyewall clouds were formed by convection over two scale heights, rising slightly above the tropopause.</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aseline="0" dirty="0"/>
              <a:t>[X] However, this interpretation is not consistent with VIMS constraints…</a:t>
            </a: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E357FCFA-4D92-F34B-83BD-EDB906E02B50}" type="slidenum">
              <a:rPr lang="en-US" smtClean="0"/>
              <a:pPr>
                <a:defRPr/>
              </a:pPr>
              <a:t>16</a:t>
            </a:fld>
            <a:endParaRPr lang="en-US"/>
          </a:p>
        </p:txBody>
      </p:sp>
    </p:spTree>
    <p:extLst>
      <p:ext uri="{BB962C8B-B14F-4D97-AF65-F5344CB8AC3E}">
        <p14:creationId xmlns:p14="http://schemas.microsoft.com/office/powerpoint/2010/main" val="1251316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VIMS spectra between 86 </a:t>
            </a:r>
            <a:r>
              <a:rPr lang="en-US" sz="1200" dirty="0" err="1"/>
              <a:t>deg</a:t>
            </a:r>
            <a:r>
              <a:rPr lang="en-US" sz="1200" dirty="0"/>
              <a:t> S and 90 </a:t>
            </a:r>
            <a:r>
              <a:rPr lang="en-US" sz="1200" dirty="0" err="1"/>
              <a:t>deg</a:t>
            </a:r>
            <a:r>
              <a:rPr lang="en-US" sz="1200" dirty="0"/>
              <a:t> S at locations shown in the above VIMS image, yielded cloud models shown in the plots at the right.</a:t>
            </a:r>
          </a:p>
          <a:p>
            <a:endParaRPr lang="en-US" sz="1200" dirty="0"/>
          </a:p>
          <a:p>
            <a:r>
              <a:rPr lang="en-US" sz="1200" dirty="0"/>
              <a:t>[X] In panel A, all the cloud layers appear at nearly the same pressures all the way across this inner region.  They do not show the </a:t>
            </a:r>
            <a:r>
              <a:rPr lang="en-US" sz="1200" dirty="0" err="1"/>
              <a:t>stairstep</a:t>
            </a:r>
            <a:r>
              <a:rPr lang="en-US" sz="1200" dirty="0"/>
              <a:t> eyewall</a:t>
            </a:r>
            <a:r>
              <a:rPr lang="en-US" sz="1200" baseline="0" dirty="0"/>
              <a:t> structure (shown in gray) that was inferred from shadow geometry.</a:t>
            </a:r>
            <a:endParaRPr lang="en-US" sz="1200" dirty="0"/>
          </a:p>
          <a:p>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t>[X] Except for the deep layer, optical depths are small and </a:t>
            </a:r>
            <a:r>
              <a:rPr lang="en-US" sz="1200" dirty="0"/>
              <a:t>decrease slightly towards the pole, suggesting downward motions and evaporation rather than deep convection reaching up to the tropopause.</a:t>
            </a:r>
          </a:p>
          <a:p>
            <a:endParaRPr lang="en-US" dirty="0"/>
          </a:p>
        </p:txBody>
      </p:sp>
      <p:sp>
        <p:nvSpPr>
          <p:cNvPr id="4" name="Slide Number Placeholder 3"/>
          <p:cNvSpPr>
            <a:spLocks noGrp="1"/>
          </p:cNvSpPr>
          <p:nvPr>
            <p:ph type="sldNum" sz="quarter" idx="10"/>
          </p:nvPr>
        </p:nvSpPr>
        <p:spPr/>
        <p:txBody>
          <a:bodyPr/>
          <a:lstStyle/>
          <a:p>
            <a:pPr>
              <a:defRPr/>
            </a:pPr>
            <a:fld id="{E357FCFA-4D92-F34B-83BD-EDB906E02B50}" type="slidenum">
              <a:rPr lang="en-US" smtClean="0"/>
              <a:pPr>
                <a:defRPr/>
              </a:pPr>
              <a:t>17</a:t>
            </a:fld>
            <a:endParaRPr lang="en-US"/>
          </a:p>
        </p:txBody>
      </p:sp>
    </p:spTree>
    <p:extLst>
      <p:ext uri="{BB962C8B-B14F-4D97-AF65-F5344CB8AC3E}">
        <p14:creationId xmlns:p14="http://schemas.microsoft.com/office/powerpoint/2010/main" val="548850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plausible shadow explanation</a:t>
            </a:r>
            <a:r>
              <a:rPr lang="en-US" baseline="0" dirty="0"/>
              <a:t> that is </a:t>
            </a:r>
            <a:r>
              <a:rPr lang="en-US" dirty="0"/>
              <a:t>consistent with radiation transfer modeling is that the</a:t>
            </a:r>
            <a:r>
              <a:rPr lang="en-US" baseline="0" dirty="0"/>
              <a:t> shadows </a:t>
            </a:r>
            <a:r>
              <a:rPr lang="en-US" dirty="0"/>
              <a:t>are created</a:t>
            </a:r>
            <a:r>
              <a:rPr lang="en-US" baseline="0" dirty="0"/>
              <a:t> by optical depth step changes in the putative </a:t>
            </a:r>
            <a:r>
              <a:rPr lang="en-US" baseline="0" dirty="0" err="1"/>
              <a:t>diphosphine</a:t>
            </a:r>
            <a:r>
              <a:rPr lang="en-US" baseline="0" dirty="0"/>
              <a:t> layer.  A step change at 89 </a:t>
            </a:r>
            <a:r>
              <a:rPr lang="en-US" baseline="0" dirty="0" err="1"/>
              <a:t>deg</a:t>
            </a:r>
            <a:r>
              <a:rPr lang="en-US" baseline="0" dirty="0"/>
              <a:t> S produces the inner shadow, and a step increase at 88 </a:t>
            </a:r>
            <a:r>
              <a:rPr lang="en-US" baseline="0" dirty="0" err="1"/>
              <a:t>deg</a:t>
            </a:r>
            <a:r>
              <a:rPr lang="en-US" baseline="0" dirty="0"/>
              <a:t> S produces the outer shadow.</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a:t>Each step increase away from the pole creates a shadow on the lower layers, probably mainly on the ammonia layer. A more complete discussion of the pros and cons of this model, and the implication that it should produce anti-shadows as well as shadows, will be presented at the DPS meeting in October. </a:t>
            </a:r>
          </a:p>
          <a:p>
            <a:endParaRPr lang="en-US" dirty="0"/>
          </a:p>
        </p:txBody>
      </p:sp>
      <p:sp>
        <p:nvSpPr>
          <p:cNvPr id="4" name="Slide Number Placeholder 3"/>
          <p:cNvSpPr>
            <a:spLocks noGrp="1"/>
          </p:cNvSpPr>
          <p:nvPr>
            <p:ph type="sldNum" sz="quarter" idx="10"/>
          </p:nvPr>
        </p:nvSpPr>
        <p:spPr/>
        <p:txBody>
          <a:bodyPr/>
          <a:lstStyle/>
          <a:p>
            <a:pPr>
              <a:defRPr/>
            </a:pPr>
            <a:fld id="{E357FCFA-4D92-F34B-83BD-EDB906E02B50}" type="slidenum">
              <a:rPr lang="en-US" smtClean="0"/>
              <a:pPr>
                <a:defRPr/>
              </a:pPr>
              <a:t>18</a:t>
            </a:fld>
            <a:endParaRPr lang="en-US"/>
          </a:p>
        </p:txBody>
      </p:sp>
    </p:spTree>
    <p:extLst>
      <p:ext uri="{BB962C8B-B14F-4D97-AF65-F5344CB8AC3E}">
        <p14:creationId xmlns:p14="http://schemas.microsoft.com/office/powerpoint/2010/main" val="1785312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357FCFA-4D92-F34B-83BD-EDB906E02B50}" type="slidenum">
              <a:rPr lang="en-US" smtClean="0"/>
              <a:pPr>
                <a:defRPr/>
              </a:pPr>
              <a:t>19</a:t>
            </a:fld>
            <a:endParaRPr lang="en-US"/>
          </a:p>
        </p:txBody>
      </p:sp>
    </p:spTree>
    <p:extLst>
      <p:ext uri="{BB962C8B-B14F-4D97-AF65-F5344CB8AC3E}">
        <p14:creationId xmlns:p14="http://schemas.microsoft.com/office/powerpoint/2010/main" val="2113588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r>
              <a:rPr lang="en-US" dirty="0">
                <a:ea typeface="ＭＳ Ｐゴシック" pitchFamily="-102" charset="-128"/>
                <a:cs typeface="ＭＳ Ｐゴシック" pitchFamily="-102" charset="-128"/>
              </a:rPr>
              <a:t>Good morning.  This image of Saturn’s south polar</a:t>
            </a:r>
            <a:r>
              <a:rPr lang="en-US" baseline="0" dirty="0">
                <a:ea typeface="ＭＳ Ｐゴシック" pitchFamily="-102" charset="-128"/>
                <a:cs typeface="ＭＳ Ｐゴシック" pitchFamily="-102" charset="-128"/>
              </a:rPr>
              <a:t> region was taken by Cassini’s Imaging Science Subsystem in 2006 using the deeply penetrating 752-nm filter.  It contains a fascinating variety of cloud features, including at the center of this image what resembles the eye of a hurricane, with a double eye-wall, casting shadows that imply a vertical relief ranging up to 100 km or more, according to a geometric analysis by </a:t>
            </a:r>
            <a:r>
              <a:rPr lang="en-US" baseline="0" dirty="0" err="1">
                <a:ea typeface="ＭＳ Ｐゴシック" pitchFamily="-102" charset="-128"/>
                <a:cs typeface="ＭＳ Ｐゴシック" pitchFamily="-102" charset="-128"/>
              </a:rPr>
              <a:t>Dyudina</a:t>
            </a:r>
            <a:r>
              <a:rPr lang="en-US" baseline="0" dirty="0">
                <a:ea typeface="ＭＳ Ｐゴシック" pitchFamily="-102" charset="-128"/>
                <a:cs typeface="ＭＳ Ｐゴシック" pitchFamily="-102" charset="-128"/>
              </a:rPr>
              <a:t> et al. (2009).  What I want to discuss today is what can be learned about the vertical structure and composition of the aerosols in this region from a radiation transfer analysis of VIMS spectral observations, which provide powerful constraints not available from ISS imaging.  But first, I need to provide some background information.</a:t>
            </a:r>
            <a:endParaRPr lang="en-US" dirty="0">
              <a:ea typeface="ＭＳ Ｐゴシック" pitchFamily="-102" charset="-128"/>
              <a:cs typeface="ＭＳ Ｐゴシック" pitchFamily="-102" charset="-128"/>
            </a:endParaRPr>
          </a:p>
        </p:txBody>
      </p:sp>
      <p:sp>
        <p:nvSpPr>
          <p:cNvPr id="15364" name="Slide Number Placeholder 3"/>
          <p:cNvSpPr>
            <a:spLocks noGrp="1"/>
          </p:cNvSpPr>
          <p:nvPr>
            <p:ph type="sldNum" sz="quarter" idx="5"/>
          </p:nvPr>
        </p:nvSpPr>
        <p:spPr bwMode="auto">
          <a:noFill/>
          <a:ln>
            <a:miter lim="800000"/>
            <a:headEnd/>
            <a:tailEnd/>
          </a:ln>
        </p:spPr>
        <p:txBody>
          <a:bodyPr/>
          <a:lstStyle/>
          <a:p>
            <a:fld id="{94F62EEA-CBB5-4D4A-9800-23933DE708A6}" type="slidenum">
              <a:rPr lang="en-US" smtClean="0">
                <a:latin typeface="Calibri" pitchFamily="-102" charset="0"/>
                <a:ea typeface="ＭＳ Ｐゴシック" pitchFamily="-102" charset="-128"/>
                <a:cs typeface="ＭＳ Ｐゴシック" pitchFamily="-102" charset="-128"/>
              </a:rPr>
              <a:pPr/>
              <a:t>2</a:t>
            </a:fld>
            <a:endParaRPr lang="en-US">
              <a:latin typeface="Calibri" pitchFamily="-102" charset="0"/>
              <a:ea typeface="ＭＳ Ｐゴシック" pitchFamily="-102" charset="-128"/>
              <a:cs typeface="ＭＳ Ｐゴシック" pitchFamily="-102" charset="-128"/>
            </a:endParaRPr>
          </a:p>
        </p:txBody>
      </p:sp>
    </p:spTree>
    <p:extLst>
      <p:ext uri="{BB962C8B-B14F-4D97-AF65-F5344CB8AC3E}">
        <p14:creationId xmlns:p14="http://schemas.microsoft.com/office/powerpoint/2010/main" val="176203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Equilibrium Cloud Condensation Models by </a:t>
            </a:r>
            <a:r>
              <a:rPr lang="en-US" altLang="en-US" dirty="0" err="1">
                <a:ea typeface="ＭＳ Ｐゴシック" charset="-128"/>
              </a:rPr>
              <a:t>Atryea</a:t>
            </a:r>
            <a:r>
              <a:rPr lang="en-US" altLang="en-US" dirty="0">
                <a:ea typeface="ＭＳ Ｐゴシック" charset="-128"/>
              </a:rPr>
              <a:t> and Wong in a 2005 Space</a:t>
            </a:r>
            <a:r>
              <a:rPr lang="en-US" altLang="en-US" baseline="0" dirty="0">
                <a:ea typeface="ＭＳ Ｐゴシック" charset="-128"/>
              </a:rPr>
              <a:t> Science Reviews article predict an ammonia ice a cloud as the upper layer of Saturn’s condensation clouds.</a:t>
            </a:r>
          </a:p>
          <a:p>
            <a:r>
              <a:rPr lang="en-US" altLang="en-US" baseline="0" dirty="0">
                <a:ea typeface="ＭＳ Ｐゴシック" charset="-128"/>
              </a:rPr>
              <a:t>Near IR spectra should easily detect this ammonia ice cloud layer because of ammonia’s strong absorption feature near 3 microns.</a:t>
            </a:r>
            <a:endParaRPr lang="en-US" altLang="en-US" dirty="0">
              <a:ea typeface="ＭＳ Ｐゴシック" charset="-128"/>
            </a:endParaRP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5EF7976-D3E3-3147-AC90-E5E13248761A}" type="slidenum">
              <a:rPr lang="en-US" altLang="en-US" sz="1200">
                <a:latin typeface="Calibri" charset="0"/>
              </a:rPr>
              <a:pPr eaLnBrk="1" hangingPunct="1"/>
              <a:t>3</a:t>
            </a:fld>
            <a:endParaRPr lang="en-US" altLang="en-US" sz="1200">
              <a:latin typeface="Calibri" charset="0"/>
            </a:endParaRPr>
          </a:p>
        </p:txBody>
      </p:sp>
    </p:spTree>
    <p:extLst>
      <p:ext uri="{BB962C8B-B14F-4D97-AF65-F5344CB8AC3E}">
        <p14:creationId xmlns:p14="http://schemas.microsoft.com/office/powerpoint/2010/main" val="1860942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But this absorption feature is almost never seen because of a thick overlying haze of unknown composition (perhaps </a:t>
            </a:r>
            <a:r>
              <a:rPr lang="en-US" sz="1200" dirty="0" err="1"/>
              <a:t>diphosphine</a:t>
            </a:r>
            <a:r>
              <a:rPr lang="en-US" sz="1200" dirty="0"/>
              <a:t>).</a:t>
            </a:r>
            <a:r>
              <a:rPr lang="en-US" sz="1200" baseline="0" dirty="0"/>
              <a:t>  Its optical depth at 2 microns is significant, ranging from 3-6 in most regions of Saturn.  But there are some </a:t>
            </a:r>
            <a:r>
              <a:rPr lang="en-US" sz="1200" baseline="0" dirty="0" err="1"/>
              <a:t>situtations</a:t>
            </a:r>
            <a:r>
              <a:rPr lang="en-US" sz="1200" baseline="0" dirty="0"/>
              <a:t> where violent convection can move the material from the deeper layers up to the visible cloud deck, then revealing the signature of ammonia.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aseline="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a:p>
          <a:p>
            <a:endParaRPr lang="en-US" altLang="en-US" dirty="0">
              <a:ea typeface="ＭＳ Ｐゴシック" charset="-128"/>
            </a:endParaRP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5EF7976-D3E3-3147-AC90-E5E13248761A}" type="slidenum">
              <a:rPr lang="en-US" altLang="en-US" sz="1200">
                <a:latin typeface="Calibri" charset="0"/>
              </a:rPr>
              <a:pPr eaLnBrk="1" hangingPunct="1"/>
              <a:t>4</a:t>
            </a:fld>
            <a:endParaRPr lang="en-US" altLang="en-US" sz="1200">
              <a:latin typeface="Calibri" charset="0"/>
            </a:endParaRPr>
          </a:p>
        </p:txBody>
      </p:sp>
    </p:spTree>
    <p:extLst>
      <p:ext uri="{BB962C8B-B14F-4D97-AF65-F5344CB8AC3E}">
        <p14:creationId xmlns:p14="http://schemas.microsoft.com/office/powerpoint/2010/main" val="469033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charset="-128"/>
              </a:rPr>
              <a:t>The most dramatic example is provided</a:t>
            </a:r>
            <a:r>
              <a:rPr lang="en-US" altLang="en-US" baseline="0" dirty="0">
                <a:ea typeface="ＭＳ Ｐゴシック" charset="-128"/>
              </a:rPr>
              <a:t> by the Great Storm of 2010-2011.  A VIMS spectrum of the storm head at an active stage is here shown in red [X], with a background cloud spectrum shown in blue [X].  Images at 3 key wavelengths are shown at the top, with locations of the spectral samples indicated by colored circles. At this point the storm was producing </a:t>
            </a:r>
            <a:r>
              <a:rPr lang="en-US" altLang="en-US" baseline="0" dirty="0" err="1">
                <a:ea typeface="ＭＳ Ｐゴシック" charset="-128"/>
              </a:rPr>
              <a:t>copius</a:t>
            </a:r>
            <a:r>
              <a:rPr lang="en-US" altLang="en-US" baseline="0" dirty="0">
                <a:ea typeface="ＭＳ Ｐゴシック" charset="-128"/>
              </a:rPr>
              <a:t> amounts of lightning and rapid vertical convection penetrating the overlying haze.[x] It was bright at a wide range of continuum wavelengths, indicating the presence of large particles. {X] But it was very dark at 3.05 microns, revealing the key signature of ammonia ice.  [X] The color composite with 3.05 microns as the green component </a:t>
            </a:r>
            <a:r>
              <a:rPr lang="en-US" altLang="en-US" baseline="0" dirty="0" err="1">
                <a:ea typeface="ＭＳ Ｐゴシック" charset="-128"/>
              </a:rPr>
              <a:t>yeilds</a:t>
            </a:r>
            <a:r>
              <a:rPr lang="en-US" altLang="en-US" baseline="0" dirty="0">
                <a:ea typeface="ＭＳ Ｐゴシック" charset="-128"/>
              </a:rPr>
              <a:t> a distinctive near-IR magenta color. [x] In this case </a:t>
            </a:r>
            <a:r>
              <a:rPr lang="en-US" sz="1200" dirty="0"/>
              <a:t>NH</a:t>
            </a:r>
            <a:r>
              <a:rPr lang="en-US" sz="1200" baseline="-25000" dirty="0"/>
              <a:t>3</a:t>
            </a:r>
            <a:r>
              <a:rPr lang="en-US" sz="1200" dirty="0"/>
              <a:t> ice is made visible by strong convection that penetrates the overlying layer.</a:t>
            </a:r>
          </a:p>
          <a:p>
            <a:endParaRPr lang="en-US" altLang="en-US" dirty="0">
              <a:ea typeface="ＭＳ Ｐゴシック" charset="-128"/>
            </a:endParaRP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5EF7976-D3E3-3147-AC90-E5E13248761A}" type="slidenum">
              <a:rPr lang="en-US" altLang="en-US" sz="1200">
                <a:latin typeface="Calibri" charset="0"/>
              </a:rPr>
              <a:pPr eaLnBrk="1" hangingPunct="1"/>
              <a:t>5</a:t>
            </a:fld>
            <a:endParaRPr lang="en-US" altLang="en-US" sz="1200">
              <a:latin typeface="Calibri" charset="0"/>
            </a:endParaRPr>
          </a:p>
        </p:txBody>
      </p:sp>
    </p:spTree>
    <p:extLst>
      <p:ext uri="{BB962C8B-B14F-4D97-AF65-F5344CB8AC3E}">
        <p14:creationId xmlns:p14="http://schemas.microsoft.com/office/powerpoint/2010/main" val="83068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second</a:t>
            </a:r>
            <a:r>
              <a:rPr lang="en-US" baseline="0" dirty="0"/>
              <a:t> example of ammonia ice detection is provided by the Storm Alley thunderstorms. </a:t>
            </a:r>
          </a:p>
          <a:p>
            <a:endParaRPr lang="en-US"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rPr>
              <a:t>[X] </a:t>
            </a:r>
            <a:r>
              <a:rPr lang="en-US" altLang="en-US" sz="1200" dirty="0" err="1">
                <a:solidFill>
                  <a:srgbClr val="FFFF00"/>
                </a:solidFill>
              </a:rPr>
              <a:t>Dyudina</a:t>
            </a:r>
            <a:r>
              <a:rPr lang="en-US" altLang="en-US" sz="1200" dirty="0">
                <a:solidFill>
                  <a:srgbClr val="FFFF00"/>
                </a:solidFill>
              </a:rPr>
              <a:t> et al. (2007) showed that there was a strong spatial and nearly perfect temporal correlation between bright cloud features at 35</a:t>
            </a:r>
            <a:r>
              <a:rPr lang="en-US" altLang="en-US" sz="1200" baseline="30000" dirty="0">
                <a:solidFill>
                  <a:srgbClr val="FFFF00"/>
                </a:solidFill>
              </a:rPr>
              <a:t>o</a:t>
            </a:r>
            <a:r>
              <a:rPr lang="en-US" altLang="en-US" sz="1200" dirty="0">
                <a:solidFill>
                  <a:srgbClr val="FFFF00"/>
                </a:solidFill>
              </a:rPr>
              <a:t>S and lightning activity</a:t>
            </a:r>
            <a:r>
              <a:rPr lang="en-US" altLang="en-US" sz="1200" baseline="0" dirty="0">
                <a:solidFill>
                  <a:srgbClr val="FFFF00"/>
                </a:solidFill>
              </a:rPr>
              <a:t>, an indicator of strong convection.</a:t>
            </a:r>
            <a:endParaRPr lang="en-US" dirty="0"/>
          </a:p>
        </p:txBody>
      </p:sp>
      <p:sp>
        <p:nvSpPr>
          <p:cNvPr id="4" name="Slide Number Placeholder 3"/>
          <p:cNvSpPr>
            <a:spLocks noGrp="1"/>
          </p:cNvSpPr>
          <p:nvPr>
            <p:ph type="sldNum" sz="quarter" idx="10"/>
          </p:nvPr>
        </p:nvSpPr>
        <p:spPr/>
        <p:txBody>
          <a:bodyPr/>
          <a:lstStyle/>
          <a:p>
            <a:pPr>
              <a:defRPr/>
            </a:pPr>
            <a:fld id="{E357FCFA-4D92-F34B-83BD-EDB906E02B50}" type="slidenum">
              <a:rPr lang="en-US" smtClean="0"/>
              <a:pPr>
                <a:defRPr/>
              </a:pPr>
              <a:t>6</a:t>
            </a:fld>
            <a:endParaRPr lang="en-US"/>
          </a:p>
        </p:txBody>
      </p:sp>
    </p:spTree>
    <p:extLst>
      <p:ext uri="{BB962C8B-B14F-4D97-AF65-F5344CB8AC3E}">
        <p14:creationId xmlns:p14="http://schemas.microsoft.com/office/powerpoint/2010/main" val="548436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These</a:t>
            </a:r>
            <a:r>
              <a:rPr lang="en-US" altLang="en-US" baseline="0" dirty="0">
                <a:ea typeface="ＭＳ Ｐゴシック" charset="-128"/>
              </a:rPr>
              <a:t> VIMS images of the </a:t>
            </a:r>
            <a:r>
              <a:rPr lang="en-US" altLang="en-US" dirty="0">
                <a:ea typeface="ＭＳ Ｐゴシック" charset="-128"/>
              </a:rPr>
              <a:t>Storm Alley region use the same format and wavelengths as used</a:t>
            </a:r>
            <a:r>
              <a:rPr lang="en-US" altLang="en-US" baseline="0" dirty="0">
                <a:ea typeface="ＭＳ Ｐゴシック" charset="-128"/>
              </a:rPr>
              <a:t> for the Great Storm.</a:t>
            </a:r>
          </a:p>
          <a:p>
            <a:r>
              <a:rPr lang="en-US" altLang="en-US" baseline="0" dirty="0">
                <a:ea typeface="ＭＳ Ｐゴシック" charset="-128"/>
              </a:rPr>
              <a:t> [X] These</a:t>
            </a:r>
            <a:r>
              <a:rPr lang="en-US" altLang="en-US" dirty="0">
                <a:ea typeface="ＭＳ Ｐゴシック" charset="-128"/>
              </a:rPr>
              <a:t> storm clouds are also</a:t>
            </a:r>
            <a:r>
              <a:rPr lang="en-US" altLang="en-US" baseline="0" dirty="0">
                <a:ea typeface="ＭＳ Ｐゴシック" charset="-128"/>
              </a:rPr>
              <a:t> bright</a:t>
            </a:r>
            <a:r>
              <a:rPr lang="en-US" altLang="en-US" dirty="0">
                <a:ea typeface="ＭＳ Ｐゴシック" charset="-128"/>
              </a:rPr>
              <a:t> at the same pair</a:t>
            </a:r>
            <a:r>
              <a:rPr lang="en-US" altLang="en-US" baseline="0" dirty="0">
                <a:ea typeface="ＭＳ Ｐゴシック" charset="-128"/>
              </a:rPr>
              <a:t> of continuum wavelengths.</a:t>
            </a:r>
          </a:p>
          <a:p>
            <a:r>
              <a:rPr lang="en-US" altLang="en-US" baseline="0" dirty="0">
                <a:ea typeface="ＭＳ Ｐゴシック" charset="-128"/>
              </a:rPr>
              <a:t> [X] They also appear darker than background clouds at 3.05 microns. </a:t>
            </a:r>
          </a:p>
          <a:p>
            <a:r>
              <a:rPr lang="en-US" altLang="en-US" baseline="0" dirty="0">
                <a:ea typeface="ＭＳ Ｐゴシック" charset="-128"/>
              </a:rPr>
              <a:t>[X]The result is the same near-IR ammonia ice color signature as for the Great Storm.</a:t>
            </a:r>
          </a:p>
          <a:p>
            <a:r>
              <a:rPr lang="en-US" altLang="en-US" baseline="0" dirty="0">
                <a:ea typeface="ＭＳ Ｐゴシック" charset="-128"/>
              </a:rPr>
              <a:t>[X] Again, ammonia ice is made visible by strong convection that penetrates the overlying haze layer.  </a:t>
            </a:r>
          </a:p>
          <a:p>
            <a:endParaRPr lang="en-US" altLang="en-US" dirty="0">
              <a:ea typeface="ＭＳ Ｐゴシック" charset="-128"/>
            </a:endParaRPr>
          </a:p>
          <a:p>
            <a:r>
              <a:rPr lang="en-US" altLang="en-US" dirty="0">
                <a:ea typeface="ＭＳ Ｐゴシック" charset="-128"/>
              </a:rPr>
              <a:t>Next</a:t>
            </a:r>
            <a:r>
              <a:rPr lang="en-US" altLang="en-US" baseline="0" dirty="0">
                <a:ea typeface="ＭＳ Ｐゴシック" charset="-128"/>
              </a:rPr>
              <a:t> </a:t>
            </a:r>
            <a:r>
              <a:rPr lang="en-US" altLang="en-US" dirty="0">
                <a:ea typeface="ＭＳ Ｐゴシック" charset="-128"/>
              </a:rPr>
              <a:t>we</a:t>
            </a:r>
            <a:r>
              <a:rPr lang="en-US" altLang="en-US" baseline="0" dirty="0">
                <a:ea typeface="ＭＳ Ｐゴシック" charset="-128"/>
              </a:rPr>
              <a:t> turn to the south polar region.</a:t>
            </a:r>
          </a:p>
          <a:p>
            <a:endParaRPr lang="en-US" altLang="en-US" baseline="0" dirty="0">
              <a:ea typeface="ＭＳ Ｐゴシック" charset="-128"/>
            </a:endParaRPr>
          </a:p>
          <a:p>
            <a:endParaRPr lang="en-US" altLang="en-US" dirty="0">
              <a:ea typeface="ＭＳ Ｐゴシック" charset="-128"/>
            </a:endParaRP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5EF7976-D3E3-3147-AC90-E5E13248761A}" type="slidenum">
              <a:rPr lang="en-US" altLang="en-US" sz="1200">
                <a:latin typeface="Calibri" charset="0"/>
              </a:rPr>
              <a:pPr eaLnBrk="1" hangingPunct="1"/>
              <a:t>7</a:t>
            </a:fld>
            <a:endParaRPr lang="en-US" altLang="en-US" sz="1200">
              <a:latin typeface="Calibri" charset="0"/>
            </a:endParaRPr>
          </a:p>
        </p:txBody>
      </p:sp>
    </p:spTree>
    <p:extLst>
      <p:ext uri="{BB962C8B-B14F-4D97-AF65-F5344CB8AC3E}">
        <p14:creationId xmlns:p14="http://schemas.microsoft.com/office/powerpoint/2010/main" val="1908951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[X] In</a:t>
            </a:r>
            <a:r>
              <a:rPr lang="en-US" altLang="en-US" baseline="0" dirty="0">
                <a:ea typeface="ＭＳ Ｐゴシック" charset="-128"/>
              </a:rPr>
              <a:t> the south polar region t</a:t>
            </a:r>
            <a:r>
              <a:rPr lang="en-US" altLang="en-US" dirty="0">
                <a:ea typeface="ＭＳ Ｐゴシック" charset="-128"/>
              </a:rPr>
              <a:t>here</a:t>
            </a:r>
            <a:r>
              <a:rPr lang="en-US" altLang="en-US" baseline="0" dirty="0">
                <a:ea typeface="ＭＳ Ｐゴシック" charset="-128"/>
              </a:rPr>
              <a:t> are numerous small bright cloud features f</a:t>
            </a:r>
            <a:r>
              <a:rPr lang="en-US" altLang="en-US" dirty="0">
                <a:ea typeface="ＭＳ Ｐゴシック" charset="-128"/>
              </a:rPr>
              <a:t>rom</a:t>
            </a:r>
            <a:r>
              <a:rPr lang="en-US" altLang="en-US" baseline="0" dirty="0">
                <a:ea typeface="ＭＳ Ｐゴシック" charset="-128"/>
              </a:rPr>
              <a:t> about 75</a:t>
            </a:r>
            <a:r>
              <a:rPr lang="en-US" altLang="en-US" baseline="30000" dirty="0">
                <a:ea typeface="ＭＳ Ｐゴシック" charset="-128"/>
              </a:rPr>
              <a:t>o </a:t>
            </a:r>
            <a:r>
              <a:rPr lang="en-US" altLang="en-US" baseline="0" dirty="0">
                <a:ea typeface="ＭＳ Ｐゴシック" charset="-128"/>
              </a:rPr>
              <a:t>S almost to the south pole, as well as a ring of bright clouds at 86</a:t>
            </a:r>
            <a:r>
              <a:rPr lang="en-US" altLang="en-US" baseline="30000" dirty="0">
                <a:ea typeface="ＭＳ Ｐゴシック" charset="-128"/>
              </a:rPr>
              <a:t>o</a:t>
            </a:r>
            <a:r>
              <a:rPr lang="en-US" altLang="en-US" baseline="0" dirty="0">
                <a:ea typeface="ＭＳ Ｐゴシック" charset="-128"/>
              </a:rPr>
              <a:t> S, and decreasing reflectivity toward the pole, with an especially low reflectivity within 1 degree of the pole.</a:t>
            </a:r>
          </a:p>
          <a:p>
            <a:r>
              <a:rPr lang="en-US" altLang="en-US" baseline="0" dirty="0">
                <a:ea typeface="ＭＳ Ｐゴシック" charset="-128"/>
              </a:rPr>
              <a:t>[X] No lightning has been detected to indicate the presence of strong convection. [X] Yet, in the following we will show that the small cloud features do have ammonia ice signatures.  First we will look at VIMS observations from the region outlined by the black square, and second the inner region outlined by the white square.  </a:t>
            </a:r>
          </a:p>
          <a:p>
            <a:endParaRPr lang="en-US" altLang="en-US" baseline="0" dirty="0">
              <a:ea typeface="ＭＳ Ｐゴシック" charset="-128"/>
            </a:endParaRP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5EF7976-D3E3-3147-AC90-E5E13248761A}" type="slidenum">
              <a:rPr lang="en-US" altLang="en-US" sz="1200">
                <a:latin typeface="Calibri" charset="0"/>
              </a:rPr>
              <a:pPr eaLnBrk="1" hangingPunct="1"/>
              <a:t>8</a:t>
            </a:fld>
            <a:endParaRPr lang="en-US" altLang="en-US" sz="1200">
              <a:latin typeface="Calibri" charset="0"/>
            </a:endParaRPr>
          </a:p>
        </p:txBody>
      </p:sp>
    </p:spTree>
    <p:extLst>
      <p:ext uri="{BB962C8B-B14F-4D97-AF65-F5344CB8AC3E}">
        <p14:creationId xmlns:p14="http://schemas.microsoft.com/office/powerpoint/2010/main" val="64719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These spectra and images of the outer south polar region again use the previous</a:t>
            </a:r>
            <a:r>
              <a:rPr lang="en-US" altLang="en-US" baseline="0" dirty="0">
                <a:ea typeface="ＭＳ Ｐゴシック" charset="-128"/>
              </a:rPr>
              <a:t> format.</a:t>
            </a:r>
          </a:p>
          <a:p>
            <a:r>
              <a:rPr lang="en-US" altLang="en-US" baseline="0" dirty="0">
                <a:ea typeface="ＭＳ Ｐゴシック" charset="-128"/>
              </a:rPr>
              <a:t>[X] The </a:t>
            </a:r>
            <a:r>
              <a:rPr lang="en-US" altLang="en-US" baseline="0" dirty="0" err="1">
                <a:ea typeface="ＭＳ Ｐゴシック" charset="-128"/>
              </a:rPr>
              <a:t>rsample</a:t>
            </a:r>
            <a:r>
              <a:rPr lang="en-US" altLang="en-US" baseline="0" dirty="0">
                <a:ea typeface="ＭＳ Ｐゴシック" charset="-128"/>
              </a:rPr>
              <a:t> bright cloud circled in red is bright at continuum wavelengths,</a:t>
            </a:r>
          </a:p>
          <a:p>
            <a:r>
              <a:rPr lang="en-US" altLang="en-US" baseline="0" dirty="0">
                <a:ea typeface="ＭＳ Ｐゴシック" charset="-128"/>
              </a:rPr>
              <a:t>[X] dark at 3.05 microns.</a:t>
            </a:r>
          </a:p>
          <a:p>
            <a:r>
              <a:rPr lang="en-US" altLang="en-US" baseline="0" dirty="0">
                <a:ea typeface="ＭＳ Ｐゴシック" charset="-128"/>
              </a:rPr>
              <a:t>[X] and also has the characteristic magenta near-IR color signature.</a:t>
            </a:r>
            <a:endParaRPr lang="en-US" altLang="en-US" dirty="0">
              <a:ea typeface="ＭＳ Ｐゴシック" charset="-128"/>
            </a:endParaRP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5EF7976-D3E3-3147-AC90-E5E13248761A}" type="slidenum">
              <a:rPr lang="en-US" altLang="en-US" sz="1200">
                <a:latin typeface="Calibri" charset="0"/>
              </a:rPr>
              <a:pPr eaLnBrk="1" hangingPunct="1"/>
              <a:t>9</a:t>
            </a:fld>
            <a:endParaRPr lang="en-US" altLang="en-US" sz="1200">
              <a:latin typeface="Calibri" charset="0"/>
            </a:endParaRPr>
          </a:p>
        </p:txBody>
      </p:sp>
    </p:spTree>
    <p:extLst>
      <p:ext uri="{BB962C8B-B14F-4D97-AF65-F5344CB8AC3E}">
        <p14:creationId xmlns:p14="http://schemas.microsoft.com/office/powerpoint/2010/main" val="1570026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1B9AA38-FFE7-444C-931D-8F03F58B31C2}" type="datetime1">
              <a:rPr lang="en-US"/>
              <a:pPr>
                <a:defRPr/>
              </a:pPr>
              <a:t>8/17/18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77B5DD-CB02-6941-8B9E-7F236598003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6C71ACD-0784-894A-810C-F5EEF57FC046}" type="datetime1">
              <a:rPr lang="en-US"/>
              <a:pPr>
                <a:defRPr/>
              </a:pPr>
              <a:t>8/17/18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E82C46-E7FF-0046-BEEF-3D47334E37D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6B1E5C-46A4-7E45-96AD-833A324DA09C}" type="datetime1">
              <a:rPr lang="en-US"/>
              <a:pPr>
                <a:defRPr/>
              </a:pPr>
              <a:t>8/17/18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5FAEC1-D138-8447-A834-A2A351A7FD9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B952FA9-F85B-A04D-AF02-C01B5E5DD17E}" type="datetime1">
              <a:rPr lang="en-US"/>
              <a:pPr>
                <a:defRPr/>
              </a:pPr>
              <a:t>8/17/18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E11D4A-CECF-184A-A190-7BDB437918A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DA0FF80-F317-7941-B8E8-0A8E435CF7C2}" type="datetime1">
              <a:rPr lang="en-US"/>
              <a:pPr>
                <a:defRPr/>
              </a:pPr>
              <a:t>8/17/18</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Sample footer text</a:t>
            </a:r>
          </a:p>
        </p:txBody>
      </p:sp>
      <p:sp>
        <p:nvSpPr>
          <p:cNvPr id="6" name="Slide Number Placeholder 5"/>
          <p:cNvSpPr>
            <a:spLocks noGrp="1"/>
          </p:cNvSpPr>
          <p:nvPr>
            <p:ph type="sldNum" sz="quarter" idx="12"/>
          </p:nvPr>
        </p:nvSpPr>
        <p:spPr/>
        <p:txBody>
          <a:bodyPr/>
          <a:lstStyle>
            <a:lvl1pPr>
              <a:defRPr/>
            </a:lvl1pPr>
          </a:lstStyle>
          <a:p>
            <a:pPr>
              <a:defRPr/>
            </a:pPr>
            <a:fld id="{6E28DA5A-F2CE-BC44-B00C-B511B3A586D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24C2C22-D91F-364A-B762-F00AD28F0C70}" type="datetime1">
              <a:rPr lang="en-US"/>
              <a:pPr>
                <a:defRPr/>
              </a:pPr>
              <a:t>8/17/18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45B3907-3C5E-3D45-870A-DB7C215A13B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4833461-106A-2F47-A72C-AAA2A7EFBC63}" type="datetime1">
              <a:rPr lang="en-US"/>
              <a:pPr>
                <a:defRPr/>
              </a:pPr>
              <a:t>8/17/18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0920D3E-D8E1-AC45-8221-A1496BD57C2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4C8A891-1B28-FE44-BFA4-FE1B0607C22E}" type="datetime1">
              <a:rPr lang="en-US"/>
              <a:pPr>
                <a:defRPr/>
              </a:pPr>
              <a:t>8/17/18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44A357B-F071-E04C-B2B8-D4F5357A878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CAFE444-E5AC-1A4F-973C-25700987F3C2}" type="datetime1">
              <a:rPr lang="en-US"/>
              <a:pPr>
                <a:defRPr/>
              </a:pPr>
              <a:t>8/17/18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1916096-283F-F749-9A18-3B7FE3C1F16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2928B61-5FE1-BB44-A608-3FABC2C4CF42}" type="datetime1">
              <a:rPr lang="en-US"/>
              <a:pPr>
                <a:defRPr/>
              </a:pPr>
              <a:t>8/17/18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D499CB9-9290-4243-B87D-FBB64D0A36A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F346D1A-5AA9-6B44-A886-339A3C124A63}" type="datetime1">
              <a:rPr lang="en-US"/>
              <a:pPr>
                <a:defRPr/>
              </a:pPr>
              <a:t>8/17/18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8D0500-6298-3742-87C2-013E48FEC6F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charset="0"/>
                <a:ea typeface="ＭＳ Ｐゴシック" charset="-128"/>
                <a:cs typeface="ＭＳ Ｐゴシック" charset="-128"/>
              </a:defRPr>
            </a:lvl1pPr>
          </a:lstStyle>
          <a:p>
            <a:pPr>
              <a:defRPr/>
            </a:pPr>
            <a:fld id="{2DC7607C-CFEB-214C-A92D-9FF3BC387179}" type="datetime1">
              <a:rPr lang="en-US"/>
              <a:pPr>
                <a:defRPr/>
              </a:pPr>
              <a:t>8/17/18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wrap="square" lIns="91440" tIns="45720" rIns="91440" bIns="45720" numCol="1" anchor="ctr" anchorCtr="0" compatLnSpc="1">
            <a:prstTxWarp prst="textNoShape">
              <a:avLst/>
            </a:prstTxWarp>
          </a:bodyPr>
          <a:lstStyle>
            <a:lvl1pPr algn="ctr">
              <a:defRPr sz="900">
                <a:solidFill>
                  <a:srgbClr val="898989"/>
                </a:solidFill>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charset="0"/>
                <a:ea typeface="ＭＳ Ｐゴシック" charset="-128"/>
                <a:cs typeface="ＭＳ Ｐゴシック" charset="-128"/>
              </a:defRPr>
            </a:lvl1pPr>
          </a:lstStyle>
          <a:p>
            <a:pPr>
              <a:defRPr/>
            </a:pPr>
            <a:fld id="{96523BC7-B123-694B-A263-0B5BEA477D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76" r:id="rId1"/>
    <p:sldLayoutId id="2147485277" r:id="rId2"/>
    <p:sldLayoutId id="2147485286" r:id="rId3"/>
    <p:sldLayoutId id="2147485278" r:id="rId4"/>
    <p:sldLayoutId id="2147485279" r:id="rId5"/>
    <p:sldLayoutId id="2147485280" r:id="rId6"/>
    <p:sldLayoutId id="2147485281" r:id="rId7"/>
    <p:sldLayoutId id="2147485282" r:id="rId8"/>
    <p:sldLayoutId id="2147485283" r:id="rId9"/>
    <p:sldLayoutId id="2147485284" r:id="rId10"/>
    <p:sldLayoutId id="2147485285" r:id="rId11"/>
  </p:sldLayoutIdLst>
  <p:txStyles>
    <p:titleStyle>
      <a:lvl1pPr algn="ctr" defTabSz="342900" rtl="0" eaLnBrk="0" fontAlgn="base" hangingPunct="0">
        <a:spcBef>
          <a:spcPct val="0"/>
        </a:spcBef>
        <a:spcAft>
          <a:spcPct val="0"/>
        </a:spcAft>
        <a:defRPr sz="3300" kern="1200">
          <a:solidFill>
            <a:schemeClr val="tx1"/>
          </a:solidFill>
          <a:latin typeface="+mj-lt"/>
          <a:ea typeface="ＭＳ Ｐゴシック" pitchFamily="-65" charset="-128"/>
          <a:cs typeface="ＭＳ Ｐゴシック" pitchFamily="-65" charset="-128"/>
        </a:defRPr>
      </a:lvl1pPr>
      <a:lvl2pPr algn="ctr" defTabSz="342900" rtl="0" eaLnBrk="0" fontAlgn="base" hangingPunct="0">
        <a:spcBef>
          <a:spcPct val="0"/>
        </a:spcBef>
        <a:spcAft>
          <a:spcPct val="0"/>
        </a:spcAft>
        <a:defRPr sz="3300">
          <a:solidFill>
            <a:schemeClr val="tx1"/>
          </a:solidFill>
          <a:latin typeface="Calibri" pitchFamily="-65" charset="0"/>
          <a:ea typeface="ＭＳ Ｐゴシック" pitchFamily="-65" charset="-128"/>
          <a:cs typeface="ＭＳ Ｐゴシック" pitchFamily="-65" charset="-128"/>
        </a:defRPr>
      </a:lvl2pPr>
      <a:lvl3pPr algn="ctr" defTabSz="342900" rtl="0" eaLnBrk="0" fontAlgn="base" hangingPunct="0">
        <a:spcBef>
          <a:spcPct val="0"/>
        </a:spcBef>
        <a:spcAft>
          <a:spcPct val="0"/>
        </a:spcAft>
        <a:defRPr sz="3300">
          <a:solidFill>
            <a:schemeClr val="tx1"/>
          </a:solidFill>
          <a:latin typeface="Calibri" pitchFamily="-65" charset="0"/>
          <a:ea typeface="ＭＳ Ｐゴシック" pitchFamily="-65" charset="-128"/>
          <a:cs typeface="ＭＳ Ｐゴシック" pitchFamily="-65" charset="-128"/>
        </a:defRPr>
      </a:lvl3pPr>
      <a:lvl4pPr algn="ctr" defTabSz="342900" rtl="0" eaLnBrk="0" fontAlgn="base" hangingPunct="0">
        <a:spcBef>
          <a:spcPct val="0"/>
        </a:spcBef>
        <a:spcAft>
          <a:spcPct val="0"/>
        </a:spcAft>
        <a:defRPr sz="3300">
          <a:solidFill>
            <a:schemeClr val="tx1"/>
          </a:solidFill>
          <a:latin typeface="Calibri" pitchFamily="-65" charset="0"/>
          <a:ea typeface="ＭＳ Ｐゴシック" pitchFamily="-65" charset="-128"/>
          <a:cs typeface="ＭＳ Ｐゴシック" pitchFamily="-65" charset="-128"/>
        </a:defRPr>
      </a:lvl4pPr>
      <a:lvl5pPr algn="ctr" defTabSz="342900" rtl="0" eaLnBrk="0" fontAlgn="base" hangingPunct="0">
        <a:spcBef>
          <a:spcPct val="0"/>
        </a:spcBef>
        <a:spcAft>
          <a:spcPct val="0"/>
        </a:spcAft>
        <a:defRPr sz="3300">
          <a:solidFill>
            <a:schemeClr val="tx1"/>
          </a:solidFill>
          <a:latin typeface="Calibri" pitchFamily="-65" charset="0"/>
          <a:ea typeface="ＭＳ Ｐゴシック" pitchFamily="-65" charset="-128"/>
          <a:cs typeface="ＭＳ Ｐゴシック" pitchFamily="-65" charset="-128"/>
        </a:defRPr>
      </a:lvl5pPr>
      <a:lvl6pPr marL="342900" algn="ctr" defTabSz="342900" rtl="0" fontAlgn="base">
        <a:spcBef>
          <a:spcPct val="0"/>
        </a:spcBef>
        <a:spcAft>
          <a:spcPct val="0"/>
        </a:spcAft>
        <a:defRPr sz="3300">
          <a:solidFill>
            <a:schemeClr val="tx1"/>
          </a:solidFill>
          <a:latin typeface="Calibri" pitchFamily="-65" charset="0"/>
          <a:ea typeface="ＭＳ Ｐゴシック" pitchFamily="-65" charset="-128"/>
          <a:cs typeface="ＭＳ Ｐゴシック" pitchFamily="-65" charset="-128"/>
        </a:defRPr>
      </a:lvl6pPr>
      <a:lvl7pPr marL="685800" algn="ctr" defTabSz="342900" rtl="0" fontAlgn="base">
        <a:spcBef>
          <a:spcPct val="0"/>
        </a:spcBef>
        <a:spcAft>
          <a:spcPct val="0"/>
        </a:spcAft>
        <a:defRPr sz="3300">
          <a:solidFill>
            <a:schemeClr val="tx1"/>
          </a:solidFill>
          <a:latin typeface="Calibri" pitchFamily="-65" charset="0"/>
          <a:ea typeface="ＭＳ Ｐゴシック" pitchFamily="-65" charset="-128"/>
          <a:cs typeface="ＭＳ Ｐゴシック" pitchFamily="-65" charset="-128"/>
        </a:defRPr>
      </a:lvl7pPr>
      <a:lvl8pPr marL="1028700" algn="ctr" defTabSz="342900" rtl="0" fontAlgn="base">
        <a:spcBef>
          <a:spcPct val="0"/>
        </a:spcBef>
        <a:spcAft>
          <a:spcPct val="0"/>
        </a:spcAft>
        <a:defRPr sz="3300">
          <a:solidFill>
            <a:schemeClr val="tx1"/>
          </a:solidFill>
          <a:latin typeface="Calibri" pitchFamily="-65" charset="0"/>
          <a:ea typeface="ＭＳ Ｐゴシック" pitchFamily="-65" charset="-128"/>
          <a:cs typeface="ＭＳ Ｐゴシック" pitchFamily="-65" charset="-128"/>
        </a:defRPr>
      </a:lvl8pPr>
      <a:lvl9pPr marL="1371600" algn="ctr" defTabSz="342900" rtl="0" fontAlgn="base">
        <a:spcBef>
          <a:spcPct val="0"/>
        </a:spcBef>
        <a:spcAft>
          <a:spcPct val="0"/>
        </a:spcAft>
        <a:defRPr sz="3300">
          <a:solidFill>
            <a:schemeClr val="tx1"/>
          </a:solidFill>
          <a:latin typeface="Calibri" pitchFamily="-65" charset="0"/>
          <a:ea typeface="ＭＳ Ｐゴシック" pitchFamily="-65" charset="-128"/>
          <a:cs typeface="ＭＳ Ｐゴシック" pitchFamily="-65" charset="-128"/>
        </a:defRPr>
      </a:lvl9pPr>
    </p:titleStyle>
    <p:bodyStyle>
      <a:lvl1pPr marL="257175" indent="-257175" algn="l" defTabSz="342900" rtl="0" eaLnBrk="0" fontAlgn="base" hangingPunct="0">
        <a:spcBef>
          <a:spcPct val="20000"/>
        </a:spcBef>
        <a:spcAft>
          <a:spcPct val="0"/>
        </a:spcAft>
        <a:buFont typeface="Arial" pitchFamily="-102" charset="0"/>
        <a:buChar char="•"/>
        <a:defRPr sz="2400" kern="1200">
          <a:solidFill>
            <a:schemeClr val="tx1"/>
          </a:solidFill>
          <a:latin typeface="+mn-lt"/>
          <a:ea typeface="ＭＳ Ｐゴシック" pitchFamily="-65" charset="-128"/>
          <a:cs typeface="ＭＳ Ｐゴシック" pitchFamily="-65" charset="-128"/>
        </a:defRPr>
      </a:lvl1pPr>
      <a:lvl2pPr marL="557213" indent="-214313" algn="l" defTabSz="342900" rtl="0" eaLnBrk="0" fontAlgn="base" hangingPunct="0">
        <a:spcBef>
          <a:spcPct val="20000"/>
        </a:spcBef>
        <a:spcAft>
          <a:spcPct val="0"/>
        </a:spcAft>
        <a:buFont typeface="Arial" pitchFamily="-102" charset="0"/>
        <a:buChar char="–"/>
        <a:defRPr sz="2100" kern="1200">
          <a:solidFill>
            <a:schemeClr val="tx1"/>
          </a:solidFill>
          <a:latin typeface="+mn-lt"/>
          <a:ea typeface="ＭＳ Ｐゴシック" pitchFamily="-65" charset="-128"/>
          <a:cs typeface="+mn-cs"/>
        </a:defRPr>
      </a:lvl2pPr>
      <a:lvl3pPr marL="857250" indent="-171450" algn="l" defTabSz="342900" rtl="0" eaLnBrk="0" fontAlgn="base" hangingPunct="0">
        <a:spcBef>
          <a:spcPct val="20000"/>
        </a:spcBef>
        <a:spcAft>
          <a:spcPct val="0"/>
        </a:spcAft>
        <a:buFont typeface="Arial" pitchFamily="-102" charset="0"/>
        <a:buChar char="•"/>
        <a:defRPr sz="1800" kern="1200">
          <a:solidFill>
            <a:schemeClr val="tx1"/>
          </a:solidFill>
          <a:latin typeface="+mn-lt"/>
          <a:ea typeface="ＭＳ Ｐゴシック" pitchFamily="-65" charset="-128"/>
          <a:cs typeface="+mn-cs"/>
        </a:defRPr>
      </a:lvl3pPr>
      <a:lvl4pPr marL="1200150" indent="-171450" algn="l" defTabSz="342900" rtl="0" eaLnBrk="0" fontAlgn="base" hangingPunct="0">
        <a:spcBef>
          <a:spcPct val="20000"/>
        </a:spcBef>
        <a:spcAft>
          <a:spcPct val="0"/>
        </a:spcAft>
        <a:buFont typeface="Arial" pitchFamily="-102" charset="0"/>
        <a:buChar char="–"/>
        <a:defRPr sz="1500" kern="1200">
          <a:solidFill>
            <a:schemeClr val="tx1"/>
          </a:solidFill>
          <a:latin typeface="+mn-lt"/>
          <a:ea typeface="ＭＳ Ｐゴシック" pitchFamily="-65" charset="-128"/>
          <a:cs typeface="+mn-cs"/>
        </a:defRPr>
      </a:lvl4pPr>
      <a:lvl5pPr marL="1543050" indent="-171450" algn="l" defTabSz="342900" rtl="0" eaLnBrk="0" fontAlgn="base" hangingPunct="0">
        <a:spcBef>
          <a:spcPct val="20000"/>
        </a:spcBef>
        <a:spcAft>
          <a:spcPct val="0"/>
        </a:spcAft>
        <a:buFont typeface="Arial" pitchFamily="-102" charset="0"/>
        <a:buChar char="»"/>
        <a:defRPr sz="1500" kern="1200">
          <a:solidFill>
            <a:schemeClr val="tx1"/>
          </a:solidFill>
          <a:latin typeface="+mn-lt"/>
          <a:ea typeface="ＭＳ Ｐゴシック" pitchFamily="-65"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9.m4a"/><Relationship Id="rId7" Type="http://schemas.openxmlformats.org/officeDocument/2006/relationships/image" Target="../media/image11.jp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13.jp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14.jp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1.m4a"/><Relationship Id="rId7" Type="http://schemas.openxmlformats.org/officeDocument/2006/relationships/image" Target="../media/image16.jp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15.jp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2.m4a"/><Relationship Id="rId7" Type="http://schemas.openxmlformats.org/officeDocument/2006/relationships/image" Target="../media/image17.jp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14.jp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17.jp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2.png"/><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18.jp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audio" Target="../media/media15.m4a"/><Relationship Id="rId7" Type="http://schemas.openxmlformats.org/officeDocument/2006/relationships/image" Target="../media/image20.jpg"/><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19.tiff"/><Relationship Id="rId5" Type="http://schemas.openxmlformats.org/officeDocument/2006/relationships/notesSlide" Target="../notesSlides/notesSlide16.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audio" Target="../media/media16.m4a"/><Relationship Id="rId7" Type="http://schemas.openxmlformats.org/officeDocument/2006/relationships/image" Target="../media/image23.jpg"/><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22.jpg"/><Relationship Id="rId5" Type="http://schemas.openxmlformats.org/officeDocument/2006/relationships/notesSlide" Target="../notesSlides/notesSlide17.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notesSlide" Target="../notesSlides/notesSlide19.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jp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m4a"/><Relationship Id="rId7" Type="http://schemas.openxmlformats.org/officeDocument/2006/relationships/image" Target="../media/image4.jp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3.jp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image" Target="../media/image6.jp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5.jp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7.jpe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image" Target="../media/image9.jp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8.jp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0.jp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8.m4a"/><Relationship Id="rId7" Type="http://schemas.openxmlformats.org/officeDocument/2006/relationships/image" Target="../media/image12.jp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11.jp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217"/>
                    </a14:imgEffect>
                    <a14:imgEffect>
                      <a14:brightnessContrast bright="-19000" contrast="9000"/>
                    </a14:imgEffect>
                  </a14:imgLayer>
                </a14:imgProps>
              </a:ext>
              <a:ext uri="{28A0092B-C50C-407E-A947-70E740481C1C}">
                <a14:useLocalDpi xmlns:a14="http://schemas.microsoft.com/office/drawing/2010/main" val="0"/>
              </a:ext>
            </a:extLst>
          </a:blip>
          <a:srcRect l="1129" t="4074" b="18889"/>
          <a:stretch/>
        </p:blipFill>
        <p:spPr>
          <a:xfrm>
            <a:off x="12700" y="1"/>
            <a:ext cx="9144000" cy="5543550"/>
          </a:xfrm>
          <a:prstGeom prst="rect">
            <a:avLst/>
          </a:prstGeom>
        </p:spPr>
      </p:pic>
      <p:sp>
        <p:nvSpPr>
          <p:cNvPr id="14339" name="Subtitle 2"/>
          <p:cNvSpPr>
            <a:spLocks noGrp="1"/>
          </p:cNvSpPr>
          <p:nvPr>
            <p:ph type="subTitle" idx="1"/>
          </p:nvPr>
        </p:nvSpPr>
        <p:spPr>
          <a:xfrm>
            <a:off x="685800" y="342900"/>
            <a:ext cx="7924800" cy="685800"/>
          </a:xfrm>
        </p:spPr>
        <p:txBody>
          <a:bodyPr/>
          <a:lstStyle/>
          <a:p>
            <a:pPr eaLnBrk="1" hangingPunct="1"/>
            <a:r>
              <a:rPr lang="en-US" sz="2800" b="1" dirty="0">
                <a:solidFill>
                  <a:srgbClr val="FFFF00"/>
                </a:solidFill>
                <a:ea typeface="ＭＳ Ｐゴシック" pitchFamily="-102" charset="-128"/>
                <a:cs typeface="ＭＳ Ｐゴシック" pitchFamily="-102" charset="-128"/>
              </a:rPr>
              <a:t>S35: Saturn’s South Polar Cloud Structure Inferred from 2006 Cassini VIMS Spectra</a:t>
            </a:r>
          </a:p>
        </p:txBody>
      </p:sp>
      <p:sp>
        <p:nvSpPr>
          <p:cNvPr id="14343" name="TextBox 3"/>
          <p:cNvSpPr txBox="1">
            <a:spLocks noChangeArrowheads="1"/>
          </p:cNvSpPr>
          <p:nvPr/>
        </p:nvSpPr>
        <p:spPr bwMode="auto">
          <a:xfrm>
            <a:off x="1885945" y="4208556"/>
            <a:ext cx="5314916" cy="830997"/>
          </a:xfrm>
          <a:prstGeom prst="rect">
            <a:avLst/>
          </a:prstGeom>
          <a:noFill/>
          <a:ln w="9525">
            <a:noFill/>
            <a:miter lim="800000"/>
            <a:headEnd/>
            <a:tailEnd/>
          </a:ln>
        </p:spPr>
        <p:txBody>
          <a:bodyPr>
            <a:prstTxWarp prst="textNoShape">
              <a:avLst/>
            </a:prstTxWarp>
            <a:spAutoFit/>
          </a:bodyPr>
          <a:lstStyle/>
          <a:p>
            <a:pPr algn="ctr"/>
            <a:r>
              <a:rPr lang="en-US" b="1" dirty="0">
                <a:solidFill>
                  <a:srgbClr val="FFFF00"/>
                </a:solidFill>
                <a:latin typeface="Calibri" pitchFamily="-102" charset="0"/>
              </a:rPr>
              <a:t>Cassini Science Symposium, Boulder, CO</a:t>
            </a:r>
          </a:p>
          <a:p>
            <a:pPr algn="ctr"/>
            <a:r>
              <a:rPr lang="en-US" b="1" dirty="0">
                <a:solidFill>
                  <a:srgbClr val="FFFF00"/>
                </a:solidFill>
                <a:latin typeface="Calibri" pitchFamily="-102" charset="0"/>
              </a:rPr>
              <a:t>12-17 August 2018</a:t>
            </a:r>
          </a:p>
        </p:txBody>
      </p:sp>
      <p:sp>
        <p:nvSpPr>
          <p:cNvPr id="14341" name="Subtitle 2"/>
          <p:cNvSpPr txBox="1">
            <a:spLocks/>
          </p:cNvSpPr>
          <p:nvPr/>
        </p:nvSpPr>
        <p:spPr bwMode="auto">
          <a:xfrm>
            <a:off x="1717653" y="1504950"/>
            <a:ext cx="5651500" cy="1360545"/>
          </a:xfrm>
          <a:prstGeom prst="rect">
            <a:avLst/>
          </a:prstGeom>
          <a:noFill/>
          <a:ln w="9525">
            <a:noFill/>
            <a:miter lim="800000"/>
            <a:headEnd/>
            <a:tailEnd/>
          </a:ln>
        </p:spPr>
        <p:txBody>
          <a:bodyPr>
            <a:prstTxWarp prst="textNoShape">
              <a:avLst/>
            </a:prstTxWarp>
          </a:bodyPr>
          <a:lstStyle/>
          <a:p>
            <a:pPr algn="ctr">
              <a:spcBef>
                <a:spcPct val="20000"/>
              </a:spcBef>
              <a:buFont typeface="Arial" pitchFamily="-102" charset="0"/>
              <a:buNone/>
            </a:pPr>
            <a:r>
              <a:rPr lang="en-US" b="1" dirty="0">
                <a:solidFill>
                  <a:srgbClr val="FFFF00"/>
                </a:solidFill>
                <a:latin typeface="Calibri" pitchFamily="-102" charset="0"/>
              </a:rPr>
              <a:t>L. A. Sromovsky, K. H. Baines, P. M. Fry</a:t>
            </a:r>
            <a:endParaRPr lang="en-US" b="1" baseline="30000" dirty="0">
              <a:solidFill>
                <a:srgbClr val="FFFF00"/>
              </a:solidFill>
              <a:latin typeface="Calibri" pitchFamily="-102" charset="0"/>
            </a:endParaRPr>
          </a:p>
          <a:p>
            <a:pPr algn="ctr">
              <a:spcBef>
                <a:spcPct val="20000"/>
              </a:spcBef>
              <a:buFont typeface="Arial" pitchFamily="-102" charset="0"/>
              <a:buNone/>
            </a:pPr>
            <a:r>
              <a:rPr lang="en-US" b="1" dirty="0">
                <a:solidFill>
                  <a:srgbClr val="FFFF00"/>
                </a:solidFill>
                <a:latin typeface="Calibri" pitchFamily="-102" charset="0"/>
              </a:rPr>
              <a:t>University of Wisconsin – Madison</a:t>
            </a:r>
          </a:p>
          <a:p>
            <a:pPr algn="ctr">
              <a:spcBef>
                <a:spcPct val="20000"/>
              </a:spcBef>
              <a:buFont typeface="Arial" pitchFamily="-102" charset="0"/>
              <a:buNone/>
            </a:pPr>
            <a:r>
              <a:rPr lang="en-US" b="1" dirty="0">
                <a:solidFill>
                  <a:srgbClr val="FFFF00"/>
                </a:solidFill>
                <a:latin typeface="Calibri" pitchFamily="-102" charset="0"/>
              </a:rPr>
              <a:t>17 August 2018</a:t>
            </a:r>
          </a:p>
        </p:txBody>
      </p:sp>
    </p:spTree>
  </p:cSld>
  <p:clrMapOvr>
    <a:masterClrMapping/>
  </p:clrMapOvr>
  <mc:AlternateContent xmlns:mc="http://schemas.openxmlformats.org/markup-compatibility/2006" xmlns:p14="http://schemas.microsoft.com/office/powerpoint/2010/main">
    <mc:Choice Requires="p14">
      <p:transition p14:dur="0" advTm="58205"/>
    </mc:Choice>
    <mc:Fallback xmlns="">
      <p:transition advTm="5820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75028" r="1"/>
          <a:stretch/>
        </p:blipFill>
        <p:spPr>
          <a:xfrm>
            <a:off x="4626595" y="419941"/>
            <a:ext cx="4539176" cy="4544394"/>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75000"/>
          <a:stretch/>
        </p:blipFill>
        <p:spPr>
          <a:xfrm>
            <a:off x="114886" y="430826"/>
            <a:ext cx="4539846" cy="4539846"/>
          </a:xfrm>
          <a:prstGeom prst="rect">
            <a:avLst/>
          </a:prstGeom>
        </p:spPr>
      </p:pic>
      <p:sp>
        <p:nvSpPr>
          <p:cNvPr id="5" name="TextBox 4"/>
          <p:cNvSpPr txBox="1"/>
          <p:nvPr/>
        </p:nvSpPr>
        <p:spPr>
          <a:xfrm>
            <a:off x="843347" y="27995"/>
            <a:ext cx="7798930" cy="400110"/>
          </a:xfrm>
          <a:prstGeom prst="rect">
            <a:avLst/>
          </a:prstGeom>
          <a:noFill/>
        </p:spPr>
        <p:txBody>
          <a:bodyPr wrap="none" rtlCol="0">
            <a:spAutoFit/>
          </a:bodyPr>
          <a:lstStyle/>
          <a:p>
            <a:r>
              <a:rPr lang="en-US" sz="2000" dirty="0"/>
              <a:t>All discrete bright clouds poleward of 75</a:t>
            </a:r>
            <a:r>
              <a:rPr lang="en-US" sz="2000" baseline="30000" dirty="0"/>
              <a:t>o</a:t>
            </a:r>
            <a:r>
              <a:rPr lang="en-US" sz="2000" dirty="0"/>
              <a:t> S have NH</a:t>
            </a:r>
            <a:r>
              <a:rPr lang="en-US" sz="2000" baseline="-25000" dirty="0"/>
              <a:t>3</a:t>
            </a:r>
            <a:r>
              <a:rPr lang="en-US" sz="2000" dirty="0"/>
              <a:t> ice signatures</a:t>
            </a:r>
          </a:p>
        </p:txBody>
      </p:sp>
      <p:grpSp>
        <p:nvGrpSpPr>
          <p:cNvPr id="19" name="Group 18"/>
          <p:cNvGrpSpPr/>
          <p:nvPr/>
        </p:nvGrpSpPr>
        <p:grpSpPr>
          <a:xfrm>
            <a:off x="304800" y="1123950"/>
            <a:ext cx="1838289" cy="1562330"/>
            <a:chOff x="304800" y="1123950"/>
            <a:chExt cx="1838289" cy="1562330"/>
          </a:xfrm>
        </p:grpSpPr>
        <p:sp>
          <p:nvSpPr>
            <p:cNvPr id="6" name="TextBox 5"/>
            <p:cNvSpPr txBox="1"/>
            <p:nvPr/>
          </p:nvSpPr>
          <p:spPr>
            <a:xfrm>
              <a:off x="304800" y="1762950"/>
              <a:ext cx="1838289" cy="923330"/>
            </a:xfrm>
            <a:prstGeom prst="rect">
              <a:avLst/>
            </a:prstGeom>
            <a:noFill/>
          </p:spPr>
          <p:txBody>
            <a:bodyPr wrap="square" rtlCol="0">
              <a:spAutoFit/>
            </a:bodyPr>
            <a:lstStyle/>
            <a:p>
              <a:r>
                <a:rPr lang="en-US" sz="1800" dirty="0">
                  <a:solidFill>
                    <a:srgbClr val="EDFFEE"/>
                  </a:solidFill>
                </a:rPr>
                <a:t>Bright cloud that is not made of NH</a:t>
              </a:r>
              <a:r>
                <a:rPr lang="en-US" sz="1800" baseline="-25000" dirty="0">
                  <a:solidFill>
                    <a:srgbClr val="EDFFEE"/>
                  </a:solidFill>
                </a:rPr>
                <a:t>3</a:t>
              </a:r>
              <a:r>
                <a:rPr lang="en-US" sz="1800" dirty="0">
                  <a:solidFill>
                    <a:srgbClr val="EDFFEE"/>
                  </a:solidFill>
                </a:rPr>
                <a:t> ice</a:t>
              </a:r>
            </a:p>
          </p:txBody>
        </p:sp>
        <p:cxnSp>
          <p:nvCxnSpPr>
            <p:cNvPr id="10" name="Straight Arrow Connector 9"/>
            <p:cNvCxnSpPr/>
            <p:nvPr/>
          </p:nvCxnSpPr>
          <p:spPr>
            <a:xfrm flipH="1" flipV="1">
              <a:off x="569189" y="1123950"/>
              <a:ext cx="471293" cy="63900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sp>
        <p:nvSpPr>
          <p:cNvPr id="3" name="Oval 2"/>
          <p:cNvSpPr/>
          <p:nvPr/>
        </p:nvSpPr>
        <p:spPr>
          <a:xfrm>
            <a:off x="1442434" y="4430333"/>
            <a:ext cx="386366" cy="391941"/>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291071" y="1247105"/>
            <a:ext cx="386366" cy="391941"/>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p:cNvGrpSpPr/>
          <p:nvPr/>
        </p:nvGrpSpPr>
        <p:grpSpPr>
          <a:xfrm>
            <a:off x="1752600" y="1654071"/>
            <a:ext cx="5410200" cy="2746479"/>
            <a:chOff x="1752600" y="1654071"/>
            <a:chExt cx="5410200" cy="2746479"/>
          </a:xfrm>
        </p:grpSpPr>
        <p:grpSp>
          <p:nvGrpSpPr>
            <p:cNvPr id="20" name="Group 19"/>
            <p:cNvGrpSpPr/>
            <p:nvPr/>
          </p:nvGrpSpPr>
          <p:grpSpPr>
            <a:xfrm>
              <a:off x="1752600" y="1654071"/>
              <a:ext cx="3396593" cy="2746479"/>
              <a:chOff x="1752600" y="1654071"/>
              <a:chExt cx="3396593" cy="2746479"/>
            </a:xfrm>
          </p:grpSpPr>
          <p:sp>
            <p:nvSpPr>
              <p:cNvPr id="7" name="TextBox 6"/>
              <p:cNvSpPr txBox="1"/>
              <p:nvPr/>
            </p:nvSpPr>
            <p:spPr>
              <a:xfrm>
                <a:off x="1981200" y="2885477"/>
                <a:ext cx="2832836" cy="646331"/>
              </a:xfrm>
              <a:prstGeom prst="rect">
                <a:avLst/>
              </a:prstGeom>
              <a:noFill/>
            </p:spPr>
            <p:txBody>
              <a:bodyPr wrap="square" rtlCol="0">
                <a:spAutoFit/>
              </a:bodyPr>
              <a:lstStyle/>
              <a:p>
                <a:r>
                  <a:rPr lang="en-US" sz="1800" dirty="0">
                    <a:solidFill>
                      <a:srgbClr val="EDFFEE"/>
                    </a:solidFill>
                  </a:rPr>
                  <a:t>Bright clouds that exhibit NH</a:t>
                </a:r>
                <a:r>
                  <a:rPr lang="en-US" sz="1800" baseline="-25000" dirty="0">
                    <a:solidFill>
                      <a:srgbClr val="EDFFEE"/>
                    </a:solidFill>
                  </a:rPr>
                  <a:t>3</a:t>
                </a:r>
                <a:r>
                  <a:rPr lang="en-US" sz="1800" dirty="0">
                    <a:solidFill>
                      <a:srgbClr val="EDFFEE"/>
                    </a:solidFill>
                  </a:rPr>
                  <a:t> ice signatures</a:t>
                </a:r>
              </a:p>
            </p:txBody>
          </p:sp>
          <p:cxnSp>
            <p:nvCxnSpPr>
              <p:cNvPr id="9" name="Straight Arrow Connector 8"/>
              <p:cNvCxnSpPr/>
              <p:nvPr/>
            </p:nvCxnSpPr>
            <p:spPr>
              <a:xfrm flipH="1">
                <a:off x="1752600" y="3531808"/>
                <a:ext cx="685800" cy="86874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2637550" y="1762950"/>
                <a:ext cx="323448" cy="97012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810000" y="1654071"/>
                <a:ext cx="1339193" cy="1079006"/>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cxnSp>
          <p:nvCxnSpPr>
            <p:cNvPr id="16" name="Straight Arrow Connector 15"/>
            <p:cNvCxnSpPr/>
            <p:nvPr/>
          </p:nvCxnSpPr>
          <p:spPr>
            <a:xfrm flipV="1">
              <a:off x="4814036" y="2114551"/>
              <a:ext cx="2348764" cy="770926"/>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pic>
        <p:nvPicPr>
          <p:cNvPr id="21" name="Sound 2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563587360"/>
      </p:ext>
    </p:extLst>
  </p:cSld>
  <p:clrMapOvr>
    <a:masterClrMapping/>
  </p:clrMapOvr>
  <p:transition spd="med" advTm="3065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5301343" y="101874"/>
            <a:ext cx="3293979" cy="50416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547950" y="4077343"/>
            <a:ext cx="3047371" cy="338554"/>
          </a:xfrm>
          <a:prstGeom prst="rect">
            <a:avLst/>
          </a:prstGeom>
          <a:solidFill>
            <a:srgbClr val="70C765">
              <a:alpha val="40000"/>
            </a:srgbClr>
          </a:solidFill>
        </p:spPr>
        <p:txBody>
          <a:bodyPr wrap="square" rtlCol="0">
            <a:spAutoFit/>
          </a:bodyPr>
          <a:lstStyle/>
          <a:p>
            <a:pPr algn="ctr"/>
            <a:r>
              <a:rPr lang="en-US" sz="1600" dirty="0"/>
              <a:t> NH</a:t>
            </a:r>
            <a:r>
              <a:rPr lang="en-US" sz="1600" baseline="-25000" dirty="0"/>
              <a:t>4</a:t>
            </a:r>
            <a:r>
              <a:rPr lang="en-US" sz="1600" dirty="0"/>
              <a:t>SH</a:t>
            </a:r>
          </a:p>
        </p:txBody>
      </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r="88350"/>
          <a:stretch/>
        </p:blipFill>
        <p:spPr>
          <a:xfrm>
            <a:off x="4114800" y="101874"/>
            <a:ext cx="1186543" cy="5092245"/>
          </a:xfrm>
          <a:prstGeom prst="rect">
            <a:avLst/>
          </a:prstGeom>
        </p:spPr>
      </p:pic>
      <p:sp>
        <p:nvSpPr>
          <p:cNvPr id="20" name="TextBox 19"/>
          <p:cNvSpPr txBox="1"/>
          <p:nvPr/>
        </p:nvSpPr>
        <p:spPr>
          <a:xfrm>
            <a:off x="5547951" y="2537996"/>
            <a:ext cx="3047370" cy="338554"/>
          </a:xfrm>
          <a:prstGeom prst="rect">
            <a:avLst/>
          </a:prstGeom>
          <a:solidFill>
            <a:srgbClr val="FF0000">
              <a:alpha val="23000"/>
            </a:srgbClr>
          </a:solidFill>
        </p:spPr>
        <p:txBody>
          <a:bodyPr wrap="square" rtlCol="0">
            <a:spAutoFit/>
          </a:bodyPr>
          <a:lstStyle/>
          <a:p>
            <a:pPr algn="ctr"/>
            <a:r>
              <a:rPr lang="en-US" sz="1600" dirty="0"/>
              <a:t> P</a:t>
            </a:r>
            <a:r>
              <a:rPr lang="en-US" sz="1600" baseline="-25000" dirty="0"/>
              <a:t>2</a:t>
            </a:r>
            <a:r>
              <a:rPr lang="en-US" sz="1600" dirty="0"/>
              <a:t>H</a:t>
            </a:r>
            <a:r>
              <a:rPr lang="en-US" sz="1600" baseline="-25000" dirty="0"/>
              <a:t>4</a:t>
            </a:r>
            <a:r>
              <a:rPr lang="en-US" sz="1600" dirty="0"/>
              <a:t>?, n=1.82</a:t>
            </a:r>
          </a:p>
        </p:txBody>
      </p:sp>
      <p:sp>
        <p:nvSpPr>
          <p:cNvPr id="21" name="TextBox 20"/>
          <p:cNvSpPr txBox="1"/>
          <p:nvPr/>
        </p:nvSpPr>
        <p:spPr>
          <a:xfrm>
            <a:off x="5562621" y="3332260"/>
            <a:ext cx="3032700" cy="338554"/>
          </a:xfrm>
          <a:prstGeom prst="rect">
            <a:avLst/>
          </a:prstGeom>
          <a:solidFill>
            <a:srgbClr val="00B0F0">
              <a:alpha val="32000"/>
            </a:srgbClr>
          </a:solidFill>
        </p:spPr>
        <p:txBody>
          <a:bodyPr wrap="square" rtlCol="0">
            <a:spAutoFit/>
          </a:bodyPr>
          <a:lstStyle/>
          <a:p>
            <a:pPr algn="ctr"/>
            <a:r>
              <a:rPr lang="en-US" sz="1600" dirty="0"/>
              <a:t> NH</a:t>
            </a:r>
            <a:r>
              <a:rPr lang="en-US" sz="1600" baseline="-25000" dirty="0"/>
              <a:t>3  </a:t>
            </a:r>
            <a:r>
              <a:rPr lang="en-US" sz="1600" dirty="0"/>
              <a:t>ice</a:t>
            </a:r>
          </a:p>
        </p:txBody>
      </p:sp>
      <p:sp>
        <p:nvSpPr>
          <p:cNvPr id="15" name="TextBox 14"/>
          <p:cNvSpPr txBox="1"/>
          <p:nvPr/>
        </p:nvSpPr>
        <p:spPr>
          <a:xfrm>
            <a:off x="5547950" y="1117595"/>
            <a:ext cx="3047371" cy="369332"/>
          </a:xfrm>
          <a:prstGeom prst="rect">
            <a:avLst/>
          </a:prstGeom>
          <a:solidFill>
            <a:srgbClr val="9CA4B1">
              <a:alpha val="24000"/>
            </a:srgbClr>
          </a:solidFill>
        </p:spPr>
        <p:txBody>
          <a:bodyPr wrap="square" rtlCol="0">
            <a:spAutoFit/>
          </a:bodyPr>
          <a:lstStyle/>
          <a:p>
            <a:pPr algn="ctr"/>
            <a:r>
              <a:rPr lang="en-US" sz="1800" dirty="0"/>
              <a:t>stratospheric haze, n=1.4</a:t>
            </a:r>
          </a:p>
        </p:txBody>
      </p:sp>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93905" t="1007" r="1371" b="-1007"/>
          <a:stretch/>
        </p:blipFill>
        <p:spPr>
          <a:xfrm>
            <a:off x="8595322" y="101874"/>
            <a:ext cx="481188" cy="5092245"/>
          </a:xfrm>
          <a:prstGeom prst="rect">
            <a:avLst/>
          </a:prstGeom>
        </p:spPr>
      </p:pic>
      <p:cxnSp>
        <p:nvCxnSpPr>
          <p:cNvPr id="27" name="Straight Connector 26"/>
          <p:cNvCxnSpPr/>
          <p:nvPr/>
        </p:nvCxnSpPr>
        <p:spPr>
          <a:xfrm flipV="1">
            <a:off x="5265400" y="4537732"/>
            <a:ext cx="3344091" cy="522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5274109" y="327137"/>
            <a:ext cx="3344091" cy="522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04800" y="514350"/>
            <a:ext cx="3276600" cy="1631216"/>
          </a:xfrm>
          <a:prstGeom prst="rect">
            <a:avLst/>
          </a:prstGeom>
          <a:noFill/>
        </p:spPr>
        <p:txBody>
          <a:bodyPr wrap="square" rtlCol="0">
            <a:spAutoFit/>
          </a:bodyPr>
          <a:lstStyle/>
          <a:p>
            <a:r>
              <a:rPr lang="en-US" sz="2000" dirty="0"/>
              <a:t>We interpret the VIMS measurements of these spectral features using a 4-layer model of polar cloud structure.</a:t>
            </a:r>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72518373"/>
      </p:ext>
    </p:extLst>
  </p:cSld>
  <p:clrMapOvr>
    <a:masterClrMapping/>
  </p:clrMapOvr>
  <mc:AlternateContent xmlns:mc="http://schemas.openxmlformats.org/markup-compatibility/2006" xmlns:p14="http://schemas.microsoft.com/office/powerpoint/2010/main">
    <mc:Choice Requires="p14">
      <p:transition spd="slow" p14:dur="1200" advTm="41697">
        <p14:prism/>
      </p:transition>
    </mc:Choice>
    <mc:Fallback xmlns="">
      <p:transition spd="slow" advTm="416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8" grpId="0" animBg="1"/>
      <p:bldP spid="20" grpId="0" animBg="1"/>
      <p:bldP spid="21"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886" y="3467370"/>
            <a:ext cx="3191378" cy="369332"/>
          </a:xfrm>
          <a:prstGeom prst="rect">
            <a:avLst/>
          </a:prstGeom>
          <a:noFill/>
        </p:spPr>
        <p:txBody>
          <a:bodyPr wrap="square" rtlCol="0">
            <a:spAutoFit/>
          </a:bodyPr>
          <a:lstStyle/>
          <a:p>
            <a:r>
              <a:rPr lang="en-US" sz="1800" dirty="0"/>
              <a:t>Model fits to VIMS spectra</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42773" r="66616"/>
          <a:stretch/>
        </p:blipFill>
        <p:spPr>
          <a:xfrm>
            <a:off x="1326" y="223198"/>
            <a:ext cx="3191378" cy="3182061"/>
          </a:xfrm>
          <a:prstGeom prst="rect">
            <a:avLst/>
          </a:prstGeom>
        </p:spPr>
      </p:pic>
      <p:grpSp>
        <p:nvGrpSpPr>
          <p:cNvPr id="7" name="Group 6"/>
          <p:cNvGrpSpPr/>
          <p:nvPr/>
        </p:nvGrpSpPr>
        <p:grpSpPr>
          <a:xfrm>
            <a:off x="3190558" y="223198"/>
            <a:ext cx="5878666" cy="3457220"/>
            <a:chOff x="457201" y="471505"/>
            <a:chExt cx="8458199" cy="4450564"/>
          </a:xfrm>
        </p:grpSpPr>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b="50106"/>
            <a:stretch/>
          </p:blipFill>
          <p:spPr>
            <a:xfrm>
              <a:off x="471392" y="471505"/>
              <a:ext cx="8444008" cy="4195660"/>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252" t="94662" r="252" b="-899"/>
            <a:stretch/>
          </p:blipFill>
          <p:spPr>
            <a:xfrm>
              <a:off x="457201" y="4400550"/>
              <a:ext cx="8438606" cy="521519"/>
            </a:xfrm>
            <a:prstGeom prst="rect">
              <a:avLst/>
            </a:prstGeom>
          </p:spPr>
        </p:pic>
      </p:grpSp>
      <p:sp>
        <p:nvSpPr>
          <p:cNvPr id="11" name="Oval 10"/>
          <p:cNvSpPr/>
          <p:nvPr/>
        </p:nvSpPr>
        <p:spPr>
          <a:xfrm>
            <a:off x="1525469" y="871616"/>
            <a:ext cx="258361" cy="23536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1798820" y="1079292"/>
            <a:ext cx="1630180" cy="1035258"/>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8178800" y="1868021"/>
            <a:ext cx="776942" cy="990599"/>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4170792" y="2073381"/>
            <a:ext cx="3570232" cy="812133"/>
            <a:chOff x="4170792" y="2073381"/>
            <a:chExt cx="3570232" cy="812133"/>
          </a:xfrm>
        </p:grpSpPr>
        <p:sp>
          <p:nvSpPr>
            <p:cNvPr id="17" name="Oval 16"/>
            <p:cNvSpPr/>
            <p:nvPr/>
          </p:nvSpPr>
          <p:spPr>
            <a:xfrm>
              <a:off x="4170792" y="2073381"/>
              <a:ext cx="311561" cy="53871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429463" y="2346804"/>
              <a:ext cx="311561" cy="53871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863602" y="2156215"/>
              <a:ext cx="322045" cy="53871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Up Arrow 19"/>
          <p:cNvSpPr/>
          <p:nvPr/>
        </p:nvSpPr>
        <p:spPr>
          <a:xfrm>
            <a:off x="6207124" y="2764490"/>
            <a:ext cx="246341" cy="510809"/>
          </a:xfrm>
          <a:prstGeom prst="upArrow">
            <a:avLst/>
          </a:prstGeom>
          <a:gradFill>
            <a:gsLst>
              <a:gs pos="0">
                <a:srgbClr val="FF0000"/>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19100" y="3855673"/>
            <a:ext cx="8193742" cy="1323439"/>
          </a:xfrm>
          <a:prstGeom prst="rect">
            <a:avLst/>
          </a:prstGeom>
        </p:spPr>
        <p:txBody>
          <a:bodyPr wrap="square">
            <a:spAutoFit/>
          </a:bodyPr>
          <a:lstStyle/>
          <a:p>
            <a:r>
              <a:rPr lang="en-US" sz="1600" dirty="0"/>
              <a:t>Relative to the background cloud structure, the NH3 signature structure</a:t>
            </a:r>
          </a:p>
          <a:p>
            <a:r>
              <a:rPr lang="en-US" sz="1600" dirty="0"/>
              <a:t> (1) provides significant blocking of thermal radiation (in the region beyond 4.7 microns).</a:t>
            </a:r>
          </a:p>
          <a:p>
            <a:r>
              <a:rPr lang="en-US" sz="1600" dirty="0"/>
              <a:t> (2) is brighter at continuum wavelengths</a:t>
            </a:r>
          </a:p>
          <a:p>
            <a:r>
              <a:rPr lang="en-US" sz="1600" dirty="0"/>
              <a:t> (3) is darker at 3.05 microns.</a:t>
            </a:r>
          </a:p>
          <a:p>
            <a:endParaRPr lang="en-US" sz="1600" dirty="0"/>
          </a:p>
        </p:txBody>
      </p:sp>
      <p:pic>
        <p:nvPicPr>
          <p:cNvPr id="26" name="Sound 2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109096722"/>
      </p:ext>
    </p:extLst>
  </p:cSld>
  <p:clrMapOvr>
    <a:masterClrMapping/>
  </p:clrMapOvr>
  <mc:AlternateContent xmlns:mc="http://schemas.openxmlformats.org/markup-compatibility/2006" xmlns:p14="http://schemas.microsoft.com/office/powerpoint/2010/main">
    <mc:Choice Requires="p14">
      <p:transition spd="slow" p14:dur="900" advTm="54369">
        <p14:warp dir="in"/>
      </p:transition>
    </mc:Choice>
    <mc:Fallback xmlns="">
      <p:transition spd="slow" advTm="543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childTnLst>
                                </p:cTn>
                              </p:par>
                              <p:par>
                                <p:cTn id="23" presetID="2" presetClass="entr" presetSubtype="4"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xEl>
                                              <p:pRg st="3" end="3"/>
                                            </p:txEl>
                                          </p:spTgt>
                                        </p:tgtEl>
                                        <p:attrNameLst>
                                          <p:attrName>style.visibility</p:attrName>
                                        </p:attrNameLst>
                                      </p:cBhvr>
                                      <p:to>
                                        <p:strVal val="visible"/>
                                      </p:to>
                                    </p:set>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6"/>
                </p:tgtEl>
              </p:cMediaNode>
            </p:audio>
          </p:childTnLst>
        </p:cTn>
      </p:par>
    </p:tnLst>
    <p:bldLst>
      <p:bldP spid="16" grpId="0" animBg="1"/>
      <p:bldP spid="20" grpId="0" animBg="1"/>
      <p:bldP spid="2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8566" y="128451"/>
            <a:ext cx="8348760" cy="369332"/>
          </a:xfrm>
          <a:prstGeom prst="rect">
            <a:avLst/>
          </a:prstGeom>
          <a:noFill/>
        </p:spPr>
        <p:txBody>
          <a:bodyPr wrap="none" rtlCol="0">
            <a:spAutoFit/>
          </a:bodyPr>
          <a:lstStyle/>
          <a:p>
            <a:r>
              <a:rPr lang="en-US" sz="1800" dirty="0"/>
              <a:t>Model of NH</a:t>
            </a:r>
            <a:r>
              <a:rPr lang="en-US" sz="1800" baseline="-25000" dirty="0"/>
              <a:t>3</a:t>
            </a:r>
            <a:r>
              <a:rPr lang="en-US" sz="1800" dirty="0"/>
              <a:t>-signature cloud at 77</a:t>
            </a:r>
            <a:r>
              <a:rPr lang="en-US" sz="1800" baseline="30000" dirty="0"/>
              <a:t>o</a:t>
            </a:r>
            <a:r>
              <a:rPr lang="en-US" sz="1800" dirty="0"/>
              <a:t> S  compared to model of background cloud:</a:t>
            </a:r>
          </a:p>
        </p:txBody>
      </p:sp>
      <p:sp>
        <p:nvSpPr>
          <p:cNvPr id="5" name="TextBox 4"/>
          <p:cNvSpPr txBox="1"/>
          <p:nvPr/>
        </p:nvSpPr>
        <p:spPr>
          <a:xfrm>
            <a:off x="5638800" y="526630"/>
            <a:ext cx="3048000" cy="4801314"/>
          </a:xfrm>
          <a:prstGeom prst="rect">
            <a:avLst/>
          </a:prstGeom>
          <a:noFill/>
        </p:spPr>
        <p:txBody>
          <a:bodyPr wrap="square" rtlCol="0">
            <a:spAutoFit/>
          </a:bodyPr>
          <a:lstStyle/>
          <a:p>
            <a:pPr>
              <a:spcAft>
                <a:spcPts val="1200"/>
              </a:spcAft>
            </a:pPr>
            <a:r>
              <a:rPr lang="en-US" sz="1600" dirty="0"/>
              <a:t>Relative to the background cloud, the NH</a:t>
            </a:r>
            <a:r>
              <a:rPr lang="en-US" sz="1600" baseline="-25000" dirty="0"/>
              <a:t>3</a:t>
            </a:r>
            <a:r>
              <a:rPr lang="en-US" sz="1600" dirty="0"/>
              <a:t> ice signature structure has:</a:t>
            </a:r>
          </a:p>
          <a:p>
            <a:pPr marL="342900" indent="-342900">
              <a:spcAft>
                <a:spcPts val="1200"/>
              </a:spcAft>
              <a:buAutoNum type="arabicPeriod"/>
            </a:pPr>
            <a:r>
              <a:rPr lang="en-US" sz="1600" dirty="0"/>
              <a:t>The same stratospheric haze opacity</a:t>
            </a:r>
          </a:p>
          <a:p>
            <a:pPr marL="342900" indent="-342900">
              <a:spcAft>
                <a:spcPts val="1200"/>
              </a:spcAft>
              <a:buAutoNum type="arabicPeriod"/>
            </a:pPr>
            <a:r>
              <a:rPr lang="en-US" sz="1600" b="1" dirty="0">
                <a:solidFill>
                  <a:srgbClr val="DA7FAA"/>
                </a:solidFill>
              </a:rPr>
              <a:t>A pink layer with half the particle size and 1/9  the optical depth.</a:t>
            </a:r>
          </a:p>
          <a:p>
            <a:pPr marL="342900" indent="-342900">
              <a:spcAft>
                <a:spcPts val="1200"/>
              </a:spcAft>
              <a:buAutoNum type="arabicPeriod"/>
            </a:pPr>
            <a:r>
              <a:rPr lang="en-US" sz="1600" b="1" dirty="0">
                <a:solidFill>
                  <a:schemeClr val="tx2">
                    <a:lumMod val="60000"/>
                    <a:lumOff val="40000"/>
                  </a:schemeClr>
                </a:solidFill>
              </a:rPr>
              <a:t>An NH</a:t>
            </a:r>
            <a:r>
              <a:rPr lang="en-US" sz="1800" b="1" baseline="-25000" dirty="0">
                <a:solidFill>
                  <a:schemeClr val="tx2">
                    <a:lumMod val="60000"/>
                    <a:lumOff val="40000"/>
                  </a:schemeClr>
                </a:solidFill>
              </a:rPr>
              <a:t>3</a:t>
            </a:r>
            <a:r>
              <a:rPr lang="en-US" sz="1600" b="1" dirty="0">
                <a:solidFill>
                  <a:schemeClr val="tx2">
                    <a:lumMod val="60000"/>
                    <a:lumOff val="40000"/>
                  </a:schemeClr>
                </a:solidFill>
              </a:rPr>
              <a:t> layer of  more than 2 x the optical depth and is 400 mbar higher in altitude</a:t>
            </a:r>
            <a:r>
              <a:rPr lang="en-US" sz="1600" dirty="0">
                <a:solidFill>
                  <a:schemeClr val="tx2">
                    <a:lumMod val="60000"/>
                    <a:lumOff val="40000"/>
                  </a:schemeClr>
                </a:solidFill>
              </a:rPr>
              <a:t>.</a:t>
            </a:r>
          </a:p>
          <a:p>
            <a:pPr marL="342900" indent="-342900">
              <a:spcAft>
                <a:spcPts val="1200"/>
              </a:spcAft>
              <a:buAutoNum type="arabicPeriod"/>
            </a:pPr>
            <a:r>
              <a:rPr lang="en-US" sz="1600" b="1" dirty="0">
                <a:solidFill>
                  <a:srgbClr val="70C765"/>
                </a:solidFill>
              </a:rPr>
              <a:t>An NH</a:t>
            </a:r>
            <a:r>
              <a:rPr lang="en-US" sz="1600" b="1" baseline="-25000" dirty="0">
                <a:solidFill>
                  <a:srgbClr val="70C765"/>
                </a:solidFill>
              </a:rPr>
              <a:t>4</a:t>
            </a:r>
            <a:r>
              <a:rPr lang="en-US" sz="1600" b="1" dirty="0">
                <a:solidFill>
                  <a:srgbClr val="70C765"/>
                </a:solidFill>
              </a:rPr>
              <a:t>SH layer that reaches 1.5 bar higher in altitude.</a:t>
            </a:r>
          </a:p>
          <a:p>
            <a:pPr marL="342900" indent="-342900">
              <a:spcAft>
                <a:spcPts val="1200"/>
              </a:spcAft>
              <a:buAutoNum type="arabicPeriod"/>
            </a:pPr>
            <a:endParaRPr lang="en-US" sz="1600" b="1" dirty="0"/>
          </a:p>
        </p:txBody>
      </p:sp>
      <p:grpSp>
        <p:nvGrpSpPr>
          <p:cNvPr id="8" name="Group 7"/>
          <p:cNvGrpSpPr/>
          <p:nvPr/>
        </p:nvGrpSpPr>
        <p:grpSpPr>
          <a:xfrm>
            <a:off x="668920" y="526630"/>
            <a:ext cx="4782646" cy="3930832"/>
            <a:chOff x="668920" y="526630"/>
            <a:chExt cx="4782646" cy="3930832"/>
          </a:xfrm>
        </p:grpSpPr>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94175"/>
            <a:stretch/>
          </p:blipFill>
          <p:spPr>
            <a:xfrm>
              <a:off x="4994366" y="526630"/>
              <a:ext cx="457200" cy="3930832"/>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r="42680"/>
            <a:stretch/>
          </p:blipFill>
          <p:spPr>
            <a:xfrm>
              <a:off x="668920" y="528034"/>
              <a:ext cx="4475117" cy="3928056"/>
            </a:xfrm>
            <a:prstGeom prst="rect">
              <a:avLst/>
            </a:prstGeom>
          </p:spPr>
        </p:pic>
      </p:grpSp>
      <p:pic>
        <p:nvPicPr>
          <p:cNvPr id="9" name="Sound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2138437275"/>
      </p:ext>
    </p:extLst>
  </p:cSld>
  <p:clrMapOvr>
    <a:masterClrMapping/>
  </p:clrMapOvr>
  <mc:AlternateContent xmlns:mc="http://schemas.openxmlformats.org/markup-compatibility/2006" xmlns:p14="http://schemas.microsoft.com/office/powerpoint/2010/main">
    <mc:Choice Requires="p14">
      <p:transition spd="slow" p14:dur="900" advTm="36020">
        <p14:warp dir="in"/>
      </p:transition>
    </mc:Choice>
    <mc:Fallback xmlns="">
      <p:transition spd="slow" advTm="360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bldLst>
      <p:bldP spid="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8566" y="128451"/>
            <a:ext cx="5861028" cy="369332"/>
          </a:xfrm>
          <a:prstGeom prst="rect">
            <a:avLst/>
          </a:prstGeom>
          <a:noFill/>
        </p:spPr>
        <p:txBody>
          <a:bodyPr wrap="none" rtlCol="0">
            <a:spAutoFit/>
          </a:bodyPr>
          <a:lstStyle/>
          <a:p>
            <a:r>
              <a:rPr lang="en-US" sz="1800" dirty="0"/>
              <a:t>Model clouds at 77</a:t>
            </a:r>
            <a:r>
              <a:rPr lang="en-US" sz="1800" baseline="30000" dirty="0"/>
              <a:t>o</a:t>
            </a:r>
            <a:r>
              <a:rPr lang="en-US" sz="1800" dirty="0"/>
              <a:t> S  compared to Storm Alley clouds:</a:t>
            </a:r>
          </a:p>
        </p:txBody>
      </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 r="231"/>
          <a:stretch/>
        </p:blipFill>
        <p:spPr>
          <a:xfrm>
            <a:off x="668920" y="528034"/>
            <a:ext cx="7789280" cy="3928056"/>
          </a:xfrm>
          <a:prstGeom prst="rect">
            <a:avLst/>
          </a:prstGeom>
        </p:spPr>
      </p:pic>
      <p:sp>
        <p:nvSpPr>
          <p:cNvPr id="9" name="TextBox 8"/>
          <p:cNvSpPr txBox="1"/>
          <p:nvPr/>
        </p:nvSpPr>
        <p:spPr>
          <a:xfrm>
            <a:off x="762000" y="4452563"/>
            <a:ext cx="7924800" cy="338554"/>
          </a:xfrm>
          <a:prstGeom prst="rect">
            <a:avLst/>
          </a:prstGeom>
          <a:noFill/>
        </p:spPr>
        <p:txBody>
          <a:bodyPr wrap="square" rtlCol="0">
            <a:spAutoFit/>
          </a:bodyPr>
          <a:lstStyle/>
          <a:p>
            <a:r>
              <a:rPr lang="en-US" sz="1600" dirty="0"/>
              <a:t>Upper layers in Storm Alley </a:t>
            </a:r>
            <a:r>
              <a:rPr lang="en-US" sz="1600"/>
              <a:t>have roughly an </a:t>
            </a:r>
            <a:r>
              <a:rPr lang="en-US" sz="1600" dirty="0"/>
              <a:t>order of magnitude more optical depth.</a:t>
            </a:r>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1553499986"/>
      </p:ext>
    </p:extLst>
  </p:cSld>
  <p:clrMapOvr>
    <a:masterClrMapping/>
  </p:clrMapOvr>
  <mc:AlternateContent xmlns:mc="http://schemas.openxmlformats.org/markup-compatibility/2006" xmlns:p14="http://schemas.microsoft.com/office/powerpoint/2010/main">
    <mc:Choice Requires="p14">
      <p:transition spd="slow" p14:dur="900" advTm="35755">
        <p14:warp dir="in"/>
      </p:transition>
    </mc:Choice>
    <mc:Fallback xmlns="">
      <p:transition spd="slow" advTm="357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0.70"/>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072" y="59159"/>
            <a:ext cx="4021728" cy="830997"/>
          </a:xfrm>
          <a:prstGeom prst="rect">
            <a:avLst/>
          </a:prstGeom>
          <a:noFill/>
        </p:spPr>
        <p:txBody>
          <a:bodyPr wrap="square" rtlCol="0">
            <a:spAutoFit/>
          </a:bodyPr>
          <a:lstStyle/>
          <a:p>
            <a:r>
              <a:rPr lang="en-US" sz="1600" dirty="0"/>
              <a:t>NH</a:t>
            </a:r>
            <a:r>
              <a:rPr lang="en-US" sz="1600" baseline="-25000" dirty="0"/>
              <a:t>3</a:t>
            </a:r>
            <a:r>
              <a:rPr lang="en-US" sz="1600" dirty="0"/>
              <a:t>-signature cloud models (magenta) compared to background models (black) over a wide range of polar latitudes:</a:t>
            </a:r>
          </a:p>
        </p:txBody>
      </p:sp>
      <p:sp>
        <p:nvSpPr>
          <p:cNvPr id="5" name="TextBox 4"/>
          <p:cNvSpPr txBox="1"/>
          <p:nvPr/>
        </p:nvSpPr>
        <p:spPr>
          <a:xfrm>
            <a:off x="228600" y="1125493"/>
            <a:ext cx="3747951" cy="3554819"/>
          </a:xfrm>
          <a:prstGeom prst="rect">
            <a:avLst/>
          </a:prstGeom>
          <a:noFill/>
        </p:spPr>
        <p:txBody>
          <a:bodyPr wrap="square" bIns="91440" rtlCol="0">
            <a:spAutoFit/>
          </a:bodyPr>
          <a:lstStyle/>
          <a:p>
            <a:pPr>
              <a:spcAft>
                <a:spcPts val="1200"/>
              </a:spcAft>
            </a:pPr>
            <a:r>
              <a:rPr lang="en-US" sz="1600" dirty="0"/>
              <a:t>All have elevated deep cloud tops.</a:t>
            </a:r>
          </a:p>
          <a:p>
            <a:pPr>
              <a:spcAft>
                <a:spcPts val="1200"/>
              </a:spcAft>
            </a:pPr>
            <a:r>
              <a:rPr lang="en-US" sz="1600" dirty="0"/>
              <a:t>There is a split near latitude 83 </a:t>
            </a:r>
            <a:r>
              <a:rPr lang="en-US" sz="1600" dirty="0" err="1"/>
              <a:t>deg</a:t>
            </a:r>
            <a:r>
              <a:rPr lang="en-US" sz="1600" dirty="0"/>
              <a:t> S:</a:t>
            </a:r>
          </a:p>
          <a:p>
            <a:pPr>
              <a:spcAft>
                <a:spcPts val="1200"/>
              </a:spcAft>
            </a:pPr>
            <a:r>
              <a:rPr lang="en-US" sz="1600" dirty="0"/>
              <a:t>Furthest from pole, the </a:t>
            </a:r>
            <a:r>
              <a:rPr lang="en-US" sz="1600" dirty="0" err="1"/>
              <a:t>diphosphine</a:t>
            </a:r>
            <a:r>
              <a:rPr lang="en-US" sz="1600" dirty="0"/>
              <a:t> and NH3 layers are elevated, and the </a:t>
            </a:r>
            <a:r>
              <a:rPr lang="en-US" sz="1600" dirty="0" err="1"/>
              <a:t>diphosphine</a:t>
            </a:r>
            <a:r>
              <a:rPr lang="en-US" sz="1600" dirty="0"/>
              <a:t> optical depth is significantly reduced, while it is increased for the NH3 layer.</a:t>
            </a:r>
          </a:p>
          <a:p>
            <a:pPr>
              <a:spcAft>
                <a:spcPts val="1200"/>
              </a:spcAft>
            </a:pPr>
            <a:r>
              <a:rPr lang="en-US" sz="1600" dirty="0"/>
              <a:t>Closer to the pole, these layers are not elevated and only the ammonia layer optical depth is </a:t>
            </a:r>
            <a:r>
              <a:rPr lang="en-US" sz="1600" dirty="0" err="1"/>
              <a:t>signifcantly</a:t>
            </a:r>
            <a:r>
              <a:rPr lang="en-US" sz="1600" dirty="0"/>
              <a:t> increased, while both layers show increased particle size.</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6551" y="0"/>
            <a:ext cx="5143500" cy="5143500"/>
          </a:xfrm>
          <a:prstGeom prst="rect">
            <a:avLst/>
          </a:prstGeom>
        </p:spPr>
      </p:pic>
      <p:cxnSp>
        <p:nvCxnSpPr>
          <p:cNvPr id="3" name="Straight Connector 2"/>
          <p:cNvCxnSpPr/>
          <p:nvPr/>
        </p:nvCxnSpPr>
        <p:spPr>
          <a:xfrm>
            <a:off x="7315200" y="128450"/>
            <a:ext cx="0" cy="4653100"/>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3976551" y="0"/>
            <a:ext cx="3338649" cy="3562350"/>
          </a:xfrm>
          <a:prstGeom prst="rect">
            <a:avLst/>
          </a:prstGeom>
          <a:solidFill>
            <a:srgbClr val="FFFF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315200" y="21290"/>
            <a:ext cx="1669324" cy="4760260"/>
          </a:xfrm>
          <a:prstGeom prst="rect">
            <a:avLst/>
          </a:prstGeom>
          <a:solidFill>
            <a:srgbClr val="FF00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Sound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141900733"/>
      </p:ext>
    </p:extLst>
  </p:cSld>
  <p:clrMapOvr>
    <a:masterClrMapping/>
  </p:clrMapOvr>
  <p:transition spd="med" advTm="8356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p:cTn id="11"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2"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p:cTn id="18"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9"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0" dur="1000"/>
                                        <p:tgtEl>
                                          <p:spTgt spid="5">
                                            <p:txEl>
                                              <p:pRg st="1" end="1"/>
                                            </p:txEl>
                                          </p:spTgt>
                                        </p:tgtEl>
                                      </p:cBhvr>
                                    </p:animEffect>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p:cTn id="30"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31"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32" dur="1000"/>
                                        <p:tgtEl>
                                          <p:spTgt spid="5">
                                            <p:txEl>
                                              <p:pRg st="2" end="2"/>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dissolv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 calcmode="lin" valueType="num">
                                      <p:cBhvr>
                                        <p:cTn id="40"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41"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42" dur="1000"/>
                                        <p:tgtEl>
                                          <p:spTgt spid="5">
                                            <p:txEl>
                                              <p:pRg st="3" end="3"/>
                                            </p:txEl>
                                          </p:spTgt>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11"/>
                </p:tgtEl>
              </p:cMediaNode>
            </p:audio>
          </p:childTnLst>
        </p:cTn>
      </p:par>
    </p:tnLst>
    <p:bldLst>
      <p:bldP spid="5" grpId="0" uiExpand="1" build="p"/>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48889"/>
            <a:ext cx="4288353" cy="369332"/>
          </a:xfrm>
          <a:prstGeom prst="rect">
            <a:avLst/>
          </a:prstGeom>
          <a:noFill/>
        </p:spPr>
        <p:txBody>
          <a:bodyPr wrap="none" rtlCol="0">
            <a:spAutoFit/>
          </a:bodyPr>
          <a:lstStyle/>
          <a:p>
            <a:r>
              <a:rPr lang="en-US" sz="1800" dirty="0"/>
              <a:t>What about the eyewall cloud structure?</a:t>
            </a:r>
          </a:p>
        </p:txBody>
      </p:sp>
      <p:sp>
        <p:nvSpPr>
          <p:cNvPr id="5" name="TextBox 4"/>
          <p:cNvSpPr txBox="1"/>
          <p:nvPr/>
        </p:nvSpPr>
        <p:spPr>
          <a:xfrm>
            <a:off x="152400" y="418221"/>
            <a:ext cx="6331352" cy="830997"/>
          </a:xfrm>
          <a:prstGeom prst="rect">
            <a:avLst/>
          </a:prstGeom>
          <a:noFill/>
        </p:spPr>
        <p:txBody>
          <a:bodyPr wrap="square" rtlCol="0">
            <a:spAutoFit/>
          </a:bodyPr>
          <a:lstStyle/>
          <a:p>
            <a:r>
              <a:rPr lang="en-US" sz="1600" dirty="0" err="1"/>
              <a:t>Dyudina</a:t>
            </a:r>
            <a:r>
              <a:rPr lang="en-US" sz="1600" dirty="0"/>
              <a:t> et al. (2009) showed that dark crescent features beginning at 1 and 2 degrees from the pole were shadows, based on their orientation with respect to the direction of </a:t>
            </a:r>
            <a:r>
              <a:rPr lang="en-US" sz="1600" dirty="0" err="1"/>
              <a:t>incomling</a:t>
            </a:r>
            <a:r>
              <a:rPr lang="en-US" sz="1600" dirty="0"/>
              <a:t> sunlight.</a:t>
            </a:r>
          </a:p>
        </p:txBody>
      </p:sp>
      <p:sp>
        <p:nvSpPr>
          <p:cNvPr id="6" name="TextBox 5"/>
          <p:cNvSpPr txBox="1"/>
          <p:nvPr/>
        </p:nvSpPr>
        <p:spPr>
          <a:xfrm>
            <a:off x="152400" y="1305164"/>
            <a:ext cx="6331352" cy="584775"/>
          </a:xfrm>
          <a:prstGeom prst="rect">
            <a:avLst/>
          </a:prstGeom>
          <a:noFill/>
        </p:spPr>
        <p:txBody>
          <a:bodyPr wrap="square" rtlCol="0">
            <a:spAutoFit/>
          </a:bodyPr>
          <a:lstStyle/>
          <a:p>
            <a:r>
              <a:rPr lang="en-US" sz="1600" dirty="0"/>
              <a:t>They estimated relative heights of inner (70 km) and outer (30 km) eyewalls based on lengths of shadows that were cast.</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50606"/>
          <a:stretch/>
        </p:blipFill>
        <p:spPr>
          <a:xfrm>
            <a:off x="6629400" y="40341"/>
            <a:ext cx="2474259" cy="5037071"/>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8960" y="2087879"/>
            <a:ext cx="3200400" cy="2835765"/>
          </a:xfrm>
          <a:prstGeom prst="rect">
            <a:avLst/>
          </a:prstGeom>
        </p:spPr>
      </p:pic>
      <p:sp>
        <p:nvSpPr>
          <p:cNvPr id="12" name="TextBox 11"/>
          <p:cNvSpPr txBox="1"/>
          <p:nvPr/>
        </p:nvSpPr>
        <p:spPr>
          <a:xfrm>
            <a:off x="152400" y="2075553"/>
            <a:ext cx="2985304" cy="1323439"/>
          </a:xfrm>
          <a:prstGeom prst="rect">
            <a:avLst/>
          </a:prstGeom>
          <a:noFill/>
        </p:spPr>
        <p:txBody>
          <a:bodyPr wrap="square" rtlCol="0">
            <a:spAutoFit/>
          </a:bodyPr>
          <a:lstStyle/>
          <a:p>
            <a:r>
              <a:rPr lang="en-US" sz="1600" dirty="0"/>
              <a:t>They suggested that the eyewall clouds were formed by convection over two scale heights, with clouds rising past the tropopause.</a:t>
            </a:r>
          </a:p>
        </p:txBody>
      </p:sp>
      <p:sp>
        <p:nvSpPr>
          <p:cNvPr id="13" name="TextBox 12"/>
          <p:cNvSpPr txBox="1"/>
          <p:nvPr/>
        </p:nvSpPr>
        <p:spPr>
          <a:xfrm>
            <a:off x="183776" y="3398992"/>
            <a:ext cx="2765144" cy="338554"/>
          </a:xfrm>
          <a:prstGeom prst="rect">
            <a:avLst/>
          </a:prstGeom>
          <a:noFill/>
        </p:spPr>
        <p:txBody>
          <a:bodyPr wrap="square" rtlCol="0">
            <a:spAutoFit/>
          </a:bodyPr>
          <a:lstStyle/>
          <a:p>
            <a:r>
              <a:rPr lang="en-US" sz="1600" dirty="0"/>
              <a:t>However …</a:t>
            </a:r>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251" y="1249218"/>
            <a:ext cx="8906407" cy="2968803"/>
          </a:xfrm>
          <a:prstGeom prst="rect">
            <a:avLst/>
          </a:prstGeom>
        </p:spPr>
      </p:pic>
      <p:pic>
        <p:nvPicPr>
          <p:cNvPr id="19" name="Sound 1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1664743710"/>
      </p:ext>
    </p:extLst>
  </p:cSld>
  <p:clrMapOvr>
    <a:masterClrMapping/>
  </p:clrMapOvr>
  <p:transition spd="med" advTm="4983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0.70"/>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4"/>
                                        </p:tgtEl>
                                        <p:attrNameLst>
                                          <p:attrName>style.visibility</p:attrName>
                                        </p:attrNameLst>
                                      </p:cBhvr>
                                      <p:to>
                                        <p:strVal val="hidden"/>
                                      </p:to>
                                    </p:set>
                                  </p:childTnLst>
                                </p:cTn>
                              </p:par>
                            </p:childTnLst>
                          </p:cTn>
                        </p:par>
                        <p:par>
                          <p:cTn id="18" fill="hold">
                            <p:stCondLst>
                              <p:cond delay="0"/>
                            </p:stCondLst>
                            <p:childTnLst>
                              <p:par>
                                <p:cTn id="19" presetID="55"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par>
                                <p:cTn id="24" presetID="1"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strVal val="#ppt_w*0.70"/>
                                          </p:val>
                                        </p:tav>
                                        <p:tav tm="100000">
                                          <p:val>
                                            <p:strVal val="#ppt_w"/>
                                          </p:val>
                                        </p:tav>
                                      </p:tavLst>
                                    </p:anim>
                                    <p:anim calcmode="lin" valueType="num">
                                      <p:cBhvr>
                                        <p:cTn id="31" dur="1000" fill="hold"/>
                                        <p:tgtEl>
                                          <p:spTgt spid="12"/>
                                        </p:tgtEl>
                                        <p:attrNameLst>
                                          <p:attrName>ppt_h</p:attrName>
                                        </p:attrNameLst>
                                      </p:cBhvr>
                                      <p:tavLst>
                                        <p:tav tm="0">
                                          <p:val>
                                            <p:strVal val="#ppt_h"/>
                                          </p:val>
                                        </p:tav>
                                        <p:tav tm="100000">
                                          <p:val>
                                            <p:strVal val="#ppt_h"/>
                                          </p:val>
                                        </p:tav>
                                      </p:tavLst>
                                    </p:anim>
                                    <p:animEffect transition="in" filter="fade">
                                      <p:cBhvr>
                                        <p:cTn id="32" dur="1000"/>
                                        <p:tgtEl>
                                          <p:spTgt spid="12"/>
                                        </p:tgtEl>
                                      </p:cBhvr>
                                    </p:animEffect>
                                  </p:childTnLst>
                                </p:cTn>
                              </p:par>
                              <p:par>
                                <p:cTn id="33" presetID="55"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strVal val="#ppt_w*0.70"/>
                                          </p:val>
                                        </p:tav>
                                        <p:tav tm="100000">
                                          <p:val>
                                            <p:strVal val="#ppt_w"/>
                                          </p:val>
                                        </p:tav>
                                      </p:tavLst>
                                    </p:anim>
                                    <p:anim calcmode="lin" valueType="num">
                                      <p:cBhvr>
                                        <p:cTn id="36" dur="1000" fill="hold"/>
                                        <p:tgtEl>
                                          <p:spTgt spid="11"/>
                                        </p:tgtEl>
                                        <p:attrNameLst>
                                          <p:attrName>ppt_h</p:attrName>
                                        </p:attrNameLst>
                                      </p:cBhvr>
                                      <p:tavLst>
                                        <p:tav tm="0">
                                          <p:val>
                                            <p:strVal val="#ppt_h"/>
                                          </p:val>
                                        </p:tav>
                                        <p:tav tm="100000">
                                          <p:val>
                                            <p:strVal val="#ppt_h"/>
                                          </p:val>
                                        </p:tav>
                                      </p:tavLst>
                                    </p:anim>
                                    <p:animEffect transition="in" filter="fade">
                                      <p:cBhvr>
                                        <p:cTn id="37" dur="1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1000" fill="hold"/>
                                        <p:tgtEl>
                                          <p:spTgt spid="13"/>
                                        </p:tgtEl>
                                        <p:attrNameLst>
                                          <p:attrName>ppt_w</p:attrName>
                                        </p:attrNameLst>
                                      </p:cBhvr>
                                      <p:tavLst>
                                        <p:tav tm="0">
                                          <p:val>
                                            <p:strVal val="#ppt_w*0.70"/>
                                          </p:val>
                                        </p:tav>
                                        <p:tav tm="100000">
                                          <p:val>
                                            <p:strVal val="#ppt_w"/>
                                          </p:val>
                                        </p:tav>
                                      </p:tavLst>
                                    </p:anim>
                                    <p:anim calcmode="lin" valueType="num">
                                      <p:cBhvr>
                                        <p:cTn id="43" dur="1000" fill="hold"/>
                                        <p:tgtEl>
                                          <p:spTgt spid="13"/>
                                        </p:tgtEl>
                                        <p:attrNameLst>
                                          <p:attrName>ppt_h</p:attrName>
                                        </p:attrNameLst>
                                      </p:cBhvr>
                                      <p:tavLst>
                                        <p:tav tm="0">
                                          <p:val>
                                            <p:strVal val="#ppt_h"/>
                                          </p:val>
                                        </p:tav>
                                        <p:tav tm="100000">
                                          <p:val>
                                            <p:strVal val="#ppt_h"/>
                                          </p:val>
                                        </p:tav>
                                      </p:tavLst>
                                    </p:anim>
                                    <p:animEffect transition="in" filter="fade">
                                      <p:cBhvr>
                                        <p:cTn id="4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19"/>
                </p:tgtEl>
              </p:cMediaNode>
            </p:audio>
          </p:childTnLst>
        </p:cTn>
      </p:par>
    </p:tnLst>
    <p:bldLst>
      <p:bldP spid="5" grpId="0"/>
      <p:bldP spid="6"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979" y="2790258"/>
            <a:ext cx="5174322" cy="2400657"/>
          </a:xfrm>
          <a:prstGeom prst="rect">
            <a:avLst/>
          </a:prstGeom>
          <a:noFill/>
        </p:spPr>
        <p:txBody>
          <a:bodyPr wrap="square" rtlCol="0">
            <a:spAutoFit/>
          </a:bodyPr>
          <a:lstStyle/>
          <a:p>
            <a:pPr>
              <a:spcAft>
                <a:spcPts val="600"/>
              </a:spcAft>
            </a:pPr>
            <a:r>
              <a:rPr lang="en-US" sz="1400" dirty="0"/>
              <a:t>VIMS spectra between 86 </a:t>
            </a:r>
            <a:r>
              <a:rPr lang="en-US" sz="1400" dirty="0" err="1"/>
              <a:t>deg</a:t>
            </a:r>
            <a:r>
              <a:rPr lang="en-US" sz="1400" dirty="0"/>
              <a:t> S and 90 </a:t>
            </a:r>
            <a:r>
              <a:rPr lang="en-US" sz="1400" dirty="0" err="1"/>
              <a:t>deg</a:t>
            </a:r>
            <a:r>
              <a:rPr lang="en-US" sz="1400" dirty="0"/>
              <a:t> S, at locations shown in the above VIMS image, yielded cloud models shown in the plots at the right.</a:t>
            </a:r>
          </a:p>
          <a:p>
            <a:pPr>
              <a:spcAft>
                <a:spcPts val="600"/>
              </a:spcAft>
            </a:pPr>
            <a:r>
              <a:rPr lang="en-US" sz="1400" dirty="0"/>
              <a:t>In panel A, all the cloud layers appear at nearly the same pressures throughout the region.  </a:t>
            </a:r>
            <a:r>
              <a:rPr lang="en-US" sz="1400" i="1" dirty="0">
                <a:solidFill>
                  <a:srgbClr val="FF0000"/>
                </a:solidFill>
              </a:rPr>
              <a:t>They do not show the stair-step eye wall structure inferred from shadow geometry.</a:t>
            </a:r>
          </a:p>
          <a:p>
            <a:pPr>
              <a:spcAft>
                <a:spcPts val="600"/>
              </a:spcAft>
            </a:pPr>
            <a:r>
              <a:rPr lang="en-US" sz="1400" dirty="0"/>
              <a:t>Except for the deep layer, optical depths are small and decrease slightly towards the pole</a:t>
            </a:r>
            <a:r>
              <a:rPr lang="en-US" sz="1400" i="1" dirty="0"/>
              <a:t>, </a:t>
            </a:r>
            <a:r>
              <a:rPr lang="en-US" sz="1400" i="1" dirty="0">
                <a:solidFill>
                  <a:srgbClr val="FF0000"/>
                </a:solidFill>
              </a:rPr>
              <a:t>suggesting downward motions and evaporation rather than deep convection reaching up to the tropopause.</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1236" y="0"/>
            <a:ext cx="3673929" cy="5143500"/>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r="66749" b="50000"/>
          <a:stretch/>
        </p:blipFill>
        <p:spPr>
          <a:xfrm>
            <a:off x="2644589" y="57150"/>
            <a:ext cx="2682133" cy="2688772"/>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33620" r="33513" b="60370"/>
          <a:stretch/>
        </p:blipFill>
        <p:spPr>
          <a:xfrm>
            <a:off x="44825" y="26894"/>
            <a:ext cx="2663122" cy="2719028"/>
          </a:xfrm>
          <a:prstGeom prst="rect">
            <a:avLst/>
          </a:prstGeom>
        </p:spPr>
      </p:pic>
      <p:sp>
        <p:nvSpPr>
          <p:cNvPr id="10" name="TextBox 9"/>
          <p:cNvSpPr txBox="1"/>
          <p:nvPr/>
        </p:nvSpPr>
        <p:spPr>
          <a:xfrm>
            <a:off x="2707947" y="2306429"/>
            <a:ext cx="660895" cy="306143"/>
          </a:xfrm>
          <a:prstGeom prst="rect">
            <a:avLst/>
          </a:prstGeom>
          <a:solidFill>
            <a:schemeClr val="bg1"/>
          </a:solidFill>
          <a:ln>
            <a:noFill/>
          </a:ln>
        </p:spPr>
        <p:txBody>
          <a:bodyPr wrap="square" rtlCol="0">
            <a:spAutoFit/>
          </a:bodyPr>
          <a:lstStyle/>
          <a:p>
            <a:r>
              <a:rPr lang="en-US" sz="1400" dirty="0"/>
              <a:t>VIMS</a:t>
            </a:r>
          </a:p>
        </p:txBody>
      </p:sp>
      <p:sp>
        <p:nvSpPr>
          <p:cNvPr id="11" name="TextBox 10"/>
          <p:cNvSpPr txBox="1"/>
          <p:nvPr/>
        </p:nvSpPr>
        <p:spPr>
          <a:xfrm>
            <a:off x="147918" y="2335203"/>
            <a:ext cx="1500745" cy="338554"/>
          </a:xfrm>
          <a:prstGeom prst="rect">
            <a:avLst/>
          </a:prstGeom>
          <a:noFill/>
        </p:spPr>
        <p:txBody>
          <a:bodyPr wrap="square" rtlCol="0">
            <a:spAutoFit/>
          </a:bodyPr>
          <a:lstStyle/>
          <a:p>
            <a:r>
              <a:rPr lang="en-US" sz="1600">
                <a:solidFill>
                  <a:schemeClr val="bg1"/>
                </a:solidFill>
              </a:rPr>
              <a:t>ISS 752 nm</a:t>
            </a:r>
          </a:p>
        </p:txBody>
      </p:sp>
      <p:cxnSp>
        <p:nvCxnSpPr>
          <p:cNvPr id="14" name="Straight Arrow Connector 13"/>
          <p:cNvCxnSpPr/>
          <p:nvPr/>
        </p:nvCxnSpPr>
        <p:spPr>
          <a:xfrm>
            <a:off x="8686800" y="971550"/>
            <a:ext cx="0" cy="609600"/>
          </a:xfrm>
          <a:prstGeom prst="straightConnector1">
            <a:avLst/>
          </a:prstGeom>
          <a:ln>
            <a:solidFill>
              <a:srgbClr val="9CA4B1"/>
            </a:solidFill>
            <a:tailEnd type="triangle"/>
          </a:ln>
        </p:spPr>
        <p:style>
          <a:lnRef idx="2">
            <a:schemeClr val="accent1"/>
          </a:lnRef>
          <a:fillRef idx="0">
            <a:schemeClr val="accent1"/>
          </a:fillRef>
          <a:effectRef idx="1">
            <a:schemeClr val="accent1"/>
          </a:effectRef>
          <a:fontRef idx="minor">
            <a:schemeClr val="tx1"/>
          </a:fontRef>
        </p:style>
      </p:cxnSp>
      <p:pic>
        <p:nvPicPr>
          <p:cNvPr id="23" name="Sound 2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252947773"/>
      </p:ext>
    </p:extLst>
  </p:cSld>
  <p:clrMapOvr>
    <a:masterClrMapping/>
  </p:clrMapOvr>
  <p:transition spd="med" advTm="4220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3"/>
                </p:tgtEl>
              </p:cMediaNode>
            </p:audio>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75830" y="168456"/>
            <a:ext cx="6859153" cy="3349853"/>
            <a:chOff x="1065647" y="-19050"/>
            <a:chExt cx="7671799" cy="3746731"/>
          </a:xfrm>
        </p:grpSpPr>
        <p:sp>
          <p:nvSpPr>
            <p:cNvPr id="2" name="Rectangle 1"/>
            <p:cNvSpPr/>
            <p:nvPr/>
          </p:nvSpPr>
          <p:spPr>
            <a:xfrm>
              <a:off x="1066800" y="895350"/>
              <a:ext cx="2362200" cy="304800"/>
            </a:xfrm>
            <a:prstGeom prst="rect">
              <a:avLst/>
            </a:prstGeom>
            <a:solidFill>
              <a:srgbClr val="FF0000">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3429000" y="895350"/>
              <a:ext cx="2362200" cy="304800"/>
            </a:xfrm>
            <a:prstGeom prst="rect">
              <a:avLst/>
            </a:prstGeom>
            <a:solidFill>
              <a:srgbClr val="FF0000">
                <a:alpha val="1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066800" y="2038350"/>
              <a:ext cx="7059706" cy="304800"/>
            </a:xfrm>
            <a:prstGeom prst="rect">
              <a:avLst/>
            </a:prstGeom>
            <a:solidFill>
              <a:srgbClr val="00B0F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764306" y="895350"/>
              <a:ext cx="2362200" cy="304800"/>
            </a:xfrm>
            <a:prstGeom prst="rect">
              <a:avLst/>
            </a:prstGeom>
            <a:solidFill>
              <a:srgbClr val="FF0000">
                <a:alpha val="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705100" y="0"/>
              <a:ext cx="1447800" cy="20383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5067300" y="-19050"/>
              <a:ext cx="1447800" cy="20383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6178706" y="30326"/>
              <a:ext cx="1447800" cy="20383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458537" y="38788"/>
              <a:ext cx="634250" cy="8589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898396" y="2242"/>
              <a:ext cx="1447800" cy="20383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611906" y="-7284"/>
              <a:ext cx="1447800" cy="20383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310811" y="30326"/>
              <a:ext cx="1447800" cy="20383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910815" y="43971"/>
              <a:ext cx="1447800" cy="20383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486501" y="12605"/>
              <a:ext cx="1447800" cy="20383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041846" y="57321"/>
              <a:ext cx="634250" cy="8589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604934" y="45805"/>
              <a:ext cx="634250" cy="8589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4788074" y="42301"/>
              <a:ext cx="634250" cy="8589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194360" y="27453"/>
              <a:ext cx="634250" cy="8589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357701" y="11103"/>
              <a:ext cx="1447800" cy="20383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662314" y="26509"/>
              <a:ext cx="634250" cy="8589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1965811" y="59982"/>
              <a:ext cx="634250" cy="8589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173924" y="23462"/>
              <a:ext cx="634250" cy="8589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6454597" y="22972"/>
              <a:ext cx="1447800" cy="20383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429000" y="2512359"/>
              <a:ext cx="72390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764306" y="2495550"/>
              <a:ext cx="767613" cy="1680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429000" y="1200150"/>
              <a:ext cx="14239" cy="213360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5769413" y="1218079"/>
              <a:ext cx="3857" cy="2115671"/>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3443239" y="2512359"/>
              <a:ext cx="1239926" cy="646331"/>
            </a:xfrm>
            <a:prstGeom prst="rect">
              <a:avLst/>
            </a:prstGeom>
            <a:noFill/>
          </p:spPr>
          <p:txBody>
            <a:bodyPr wrap="square" rtlCol="0">
              <a:spAutoFit/>
            </a:bodyPr>
            <a:lstStyle/>
            <a:p>
              <a:r>
                <a:rPr lang="en-US" sz="1800"/>
                <a:t>Outer shadow</a:t>
              </a:r>
            </a:p>
          </p:txBody>
        </p:sp>
        <p:sp>
          <p:nvSpPr>
            <p:cNvPr id="41" name="TextBox 40"/>
            <p:cNvSpPr txBox="1"/>
            <p:nvPr/>
          </p:nvSpPr>
          <p:spPr>
            <a:xfrm>
              <a:off x="5791200" y="2469777"/>
              <a:ext cx="1218138" cy="722906"/>
            </a:xfrm>
            <a:prstGeom prst="rect">
              <a:avLst/>
            </a:prstGeom>
            <a:noFill/>
          </p:spPr>
          <p:txBody>
            <a:bodyPr wrap="square" rtlCol="0">
              <a:spAutoFit/>
            </a:bodyPr>
            <a:lstStyle/>
            <a:p>
              <a:r>
                <a:rPr lang="en-US" sz="1800"/>
                <a:t>Inner shadow</a:t>
              </a:r>
              <a:endParaRPr lang="en-US" sz="1800" dirty="0"/>
            </a:p>
          </p:txBody>
        </p:sp>
        <p:sp>
          <p:nvSpPr>
            <p:cNvPr id="42" name="TextBox 41"/>
            <p:cNvSpPr txBox="1"/>
            <p:nvPr/>
          </p:nvSpPr>
          <p:spPr>
            <a:xfrm>
              <a:off x="1065647" y="837941"/>
              <a:ext cx="1239442" cy="369332"/>
            </a:xfrm>
            <a:prstGeom prst="rect">
              <a:avLst/>
            </a:prstGeom>
            <a:noFill/>
          </p:spPr>
          <p:txBody>
            <a:bodyPr wrap="none" rtlCol="0">
              <a:spAutoFit/>
            </a:bodyPr>
            <a:lstStyle/>
            <a:p>
              <a:r>
                <a:rPr lang="en-US" sz="1800" dirty="0"/>
                <a:t>P</a:t>
              </a:r>
              <a:r>
                <a:rPr lang="en-US" sz="1800" baseline="-25000" dirty="0"/>
                <a:t>2</a:t>
              </a:r>
              <a:r>
                <a:rPr lang="en-US" sz="1800" dirty="0"/>
                <a:t>H</a:t>
              </a:r>
              <a:r>
                <a:rPr lang="en-US" sz="1800" baseline="-25000" dirty="0"/>
                <a:t>4</a:t>
              </a:r>
              <a:r>
                <a:rPr lang="en-US" sz="1800" dirty="0"/>
                <a:t> layer</a:t>
              </a:r>
            </a:p>
          </p:txBody>
        </p:sp>
        <p:sp>
          <p:nvSpPr>
            <p:cNvPr id="43" name="TextBox 42"/>
            <p:cNvSpPr txBox="1"/>
            <p:nvPr/>
          </p:nvSpPr>
          <p:spPr>
            <a:xfrm>
              <a:off x="1137400" y="2004074"/>
              <a:ext cx="1167307" cy="369332"/>
            </a:xfrm>
            <a:prstGeom prst="rect">
              <a:avLst/>
            </a:prstGeom>
            <a:noFill/>
          </p:spPr>
          <p:txBody>
            <a:bodyPr wrap="none" rtlCol="0">
              <a:spAutoFit/>
            </a:bodyPr>
            <a:lstStyle/>
            <a:p>
              <a:r>
                <a:rPr lang="en-US" sz="1800" dirty="0"/>
                <a:t>NH</a:t>
              </a:r>
              <a:r>
                <a:rPr lang="en-US" sz="1800" baseline="-25000" dirty="0"/>
                <a:t>3</a:t>
              </a:r>
              <a:r>
                <a:rPr lang="en-US" sz="1800" dirty="0"/>
                <a:t> layer</a:t>
              </a:r>
            </a:p>
          </p:txBody>
        </p:sp>
        <p:cxnSp>
          <p:nvCxnSpPr>
            <p:cNvPr id="45" name="Straight Connector 44"/>
            <p:cNvCxnSpPr/>
            <p:nvPr/>
          </p:nvCxnSpPr>
          <p:spPr>
            <a:xfrm flipH="1">
              <a:off x="6501652" y="2001441"/>
              <a:ext cx="16819" cy="63978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4151789" y="2005992"/>
              <a:ext cx="16819" cy="63978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8111422" y="1209114"/>
              <a:ext cx="3857" cy="2115671"/>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3165239" y="3342071"/>
              <a:ext cx="893107" cy="369332"/>
            </a:xfrm>
            <a:prstGeom prst="rect">
              <a:avLst/>
            </a:prstGeom>
            <a:noFill/>
          </p:spPr>
          <p:txBody>
            <a:bodyPr wrap="square" rtlCol="0">
              <a:spAutoFit/>
            </a:bodyPr>
            <a:lstStyle/>
            <a:p>
              <a:r>
                <a:rPr lang="en-US" sz="1800"/>
                <a:t>88º S</a:t>
              </a:r>
              <a:endParaRPr lang="en-US" sz="1800" dirty="0"/>
            </a:p>
          </p:txBody>
        </p:sp>
        <p:sp>
          <p:nvSpPr>
            <p:cNvPr id="52" name="TextBox 51"/>
            <p:cNvSpPr txBox="1"/>
            <p:nvPr/>
          </p:nvSpPr>
          <p:spPr>
            <a:xfrm>
              <a:off x="5509899" y="3348265"/>
              <a:ext cx="893107" cy="369332"/>
            </a:xfrm>
            <a:prstGeom prst="rect">
              <a:avLst/>
            </a:prstGeom>
            <a:noFill/>
          </p:spPr>
          <p:txBody>
            <a:bodyPr wrap="square" rtlCol="0">
              <a:spAutoFit/>
            </a:bodyPr>
            <a:lstStyle/>
            <a:p>
              <a:r>
                <a:rPr lang="en-US" sz="1800" dirty="0"/>
                <a:t>89º S</a:t>
              </a:r>
            </a:p>
          </p:txBody>
        </p:sp>
        <p:sp>
          <p:nvSpPr>
            <p:cNvPr id="53" name="TextBox 52"/>
            <p:cNvSpPr txBox="1"/>
            <p:nvPr/>
          </p:nvSpPr>
          <p:spPr>
            <a:xfrm>
              <a:off x="7844339" y="3358349"/>
              <a:ext cx="893107" cy="369332"/>
            </a:xfrm>
            <a:prstGeom prst="rect">
              <a:avLst/>
            </a:prstGeom>
            <a:noFill/>
          </p:spPr>
          <p:txBody>
            <a:bodyPr wrap="square" rtlCol="0">
              <a:spAutoFit/>
            </a:bodyPr>
            <a:lstStyle/>
            <a:p>
              <a:r>
                <a:rPr lang="en-US" sz="1800" dirty="0"/>
                <a:t>90º S</a:t>
              </a:r>
            </a:p>
          </p:txBody>
        </p:sp>
      </p:grpSp>
      <p:sp>
        <p:nvSpPr>
          <p:cNvPr id="54" name="TextBox 53"/>
          <p:cNvSpPr txBox="1"/>
          <p:nvPr/>
        </p:nvSpPr>
        <p:spPr>
          <a:xfrm>
            <a:off x="914400" y="3714750"/>
            <a:ext cx="7582014" cy="923330"/>
          </a:xfrm>
          <a:prstGeom prst="rect">
            <a:avLst/>
          </a:prstGeom>
          <a:noFill/>
        </p:spPr>
        <p:txBody>
          <a:bodyPr wrap="square" rtlCol="0">
            <a:spAutoFit/>
          </a:bodyPr>
          <a:lstStyle/>
          <a:p>
            <a:r>
              <a:rPr lang="en-US" sz="1800" b="1" dirty="0"/>
              <a:t>Possible shadow explanation</a:t>
            </a:r>
            <a:r>
              <a:rPr lang="en-US" sz="1800" dirty="0"/>
              <a:t>: step increases in optical depth of the </a:t>
            </a:r>
            <a:r>
              <a:rPr lang="en-US" sz="1800" dirty="0" err="1"/>
              <a:t>diphosphine</a:t>
            </a:r>
            <a:r>
              <a:rPr lang="en-US" sz="1800" dirty="0"/>
              <a:t> layer away from the pole create shadows on deeper (possibly ammonia) layer.</a:t>
            </a:r>
          </a:p>
        </p:txBody>
      </p:sp>
      <p:sp>
        <p:nvSpPr>
          <p:cNvPr id="16" name="Rectangle 15"/>
          <p:cNvSpPr/>
          <p:nvPr/>
        </p:nvSpPr>
        <p:spPr>
          <a:xfrm>
            <a:off x="1524000" y="0"/>
            <a:ext cx="5176171" cy="3619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Sound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064486631"/>
      </p:ext>
    </p:extLst>
  </p:cSld>
  <p:clrMapOvr>
    <a:masterClrMapping/>
  </p:clrMapOvr>
  <mc:AlternateContent xmlns:mc="http://schemas.openxmlformats.org/markup-compatibility/2006" xmlns:p14="http://schemas.microsoft.com/office/powerpoint/2010/main">
    <mc:Choice Requires="p14">
      <p:transition spd="slow" p14:dur="2000" advTm="46401"/>
    </mc:Choice>
    <mc:Fallback xmlns="">
      <p:transition spd="slow" advTm="46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139957"/>
            <a:ext cx="1949573" cy="461665"/>
          </a:xfrm>
          <a:prstGeom prst="rect">
            <a:avLst/>
          </a:prstGeom>
          <a:noFill/>
        </p:spPr>
        <p:txBody>
          <a:bodyPr wrap="none" rtlCol="0">
            <a:spAutoFit/>
          </a:bodyPr>
          <a:lstStyle/>
          <a:p>
            <a:r>
              <a:rPr lang="en-US" dirty="0"/>
              <a:t>Conclusions:</a:t>
            </a:r>
          </a:p>
        </p:txBody>
      </p:sp>
      <p:sp>
        <p:nvSpPr>
          <p:cNvPr id="3" name="TextBox 2"/>
          <p:cNvSpPr txBox="1"/>
          <p:nvPr/>
        </p:nvSpPr>
        <p:spPr>
          <a:xfrm>
            <a:off x="533400" y="651450"/>
            <a:ext cx="8229600" cy="3847207"/>
          </a:xfrm>
          <a:prstGeom prst="rect">
            <a:avLst/>
          </a:prstGeom>
          <a:noFill/>
        </p:spPr>
        <p:txBody>
          <a:bodyPr wrap="square" rtlCol="0">
            <a:spAutoFit/>
          </a:bodyPr>
          <a:lstStyle/>
          <a:p>
            <a:pPr>
              <a:spcBef>
                <a:spcPts val="600"/>
              </a:spcBef>
            </a:pPr>
            <a:r>
              <a:rPr lang="en-US" sz="1600" dirty="0"/>
              <a:t>Over most of Saturn, the 3-micron absorption feature of ammonia ice is hidden from external observations by an overlying layer typically near the 200 mbar level, with 3-6 or more optical depths of particles with an unknown composition, which may be P</a:t>
            </a:r>
            <a:r>
              <a:rPr lang="en-US" sz="1600" baseline="-25000" dirty="0"/>
              <a:t>2</a:t>
            </a:r>
            <a:r>
              <a:rPr lang="en-US" sz="1600" dirty="0"/>
              <a:t>H</a:t>
            </a:r>
            <a:r>
              <a:rPr lang="en-US" sz="1600" baseline="-25000" dirty="0"/>
              <a:t>4</a:t>
            </a:r>
            <a:r>
              <a:rPr lang="en-US" sz="1600" dirty="0"/>
              <a:t>.</a:t>
            </a:r>
          </a:p>
          <a:p>
            <a:pPr>
              <a:spcBef>
                <a:spcPts val="600"/>
              </a:spcBef>
            </a:pPr>
            <a:r>
              <a:rPr lang="en-US" sz="1600" dirty="0"/>
              <a:t>In the Great Storm of 2010-11 and in Storm Alley, NH</a:t>
            </a:r>
            <a:r>
              <a:rPr lang="en-US" sz="1600" baseline="-25000" dirty="0"/>
              <a:t>3</a:t>
            </a:r>
            <a:r>
              <a:rPr lang="en-US" sz="1600" dirty="0"/>
              <a:t> ice was made visible by strong convection of NH</a:t>
            </a:r>
            <a:r>
              <a:rPr lang="en-US" sz="1600" baseline="-25000" dirty="0"/>
              <a:t>3</a:t>
            </a:r>
            <a:r>
              <a:rPr lang="en-US" sz="1600" dirty="0"/>
              <a:t> particles that penetrated above or significantly into this overlying layer.</a:t>
            </a:r>
          </a:p>
          <a:p>
            <a:pPr>
              <a:spcBef>
                <a:spcPts val="600"/>
              </a:spcBef>
            </a:pPr>
            <a:r>
              <a:rPr lang="en-US" sz="1600" dirty="0"/>
              <a:t>In the south polar region, a significant thinning of the overlying putative </a:t>
            </a:r>
            <a:r>
              <a:rPr lang="en-US" sz="1600" dirty="0" err="1"/>
              <a:t>diphosphine</a:t>
            </a:r>
            <a:r>
              <a:rPr lang="en-US" sz="1600" dirty="0"/>
              <a:t> layer, to just a fraction of one optical depth, allows the detection of ammonia ice signatures without the need for strong convection.</a:t>
            </a:r>
          </a:p>
          <a:p>
            <a:pPr>
              <a:spcBef>
                <a:spcPts val="600"/>
              </a:spcBef>
            </a:pPr>
            <a:r>
              <a:rPr lang="en-US" sz="1600" dirty="0"/>
              <a:t>Enhanced south polar ammonia ice signatures associated with small bright features appear to be related to a possible convective pulse at the 3-bar level in the NH</a:t>
            </a:r>
            <a:r>
              <a:rPr lang="en-US" sz="1600" baseline="-25000" dirty="0"/>
              <a:t>4</a:t>
            </a:r>
            <a:r>
              <a:rPr lang="en-US" sz="1600" dirty="0"/>
              <a:t>SH cloud, although there is no evident mass transport from this level to much higher levels.</a:t>
            </a:r>
          </a:p>
          <a:p>
            <a:pPr>
              <a:spcBef>
                <a:spcPts val="600"/>
              </a:spcBef>
            </a:pPr>
            <a:r>
              <a:rPr lang="en-US" sz="1600" dirty="0"/>
              <a:t>The prior interpretation of cloud shadows as deep convective eyewalls is inconsistent with radiative transfer models that instead suggest that shadows are created by small step decreases in optical depth of the putative </a:t>
            </a:r>
            <a:r>
              <a:rPr lang="en-US" sz="1600" dirty="0" err="1"/>
              <a:t>diphosphine</a:t>
            </a:r>
            <a:r>
              <a:rPr lang="en-US" sz="1600" dirty="0"/>
              <a:t> layer at 88º S and 89º S.</a:t>
            </a:r>
          </a:p>
        </p:txBody>
      </p:sp>
      <p:pic>
        <p:nvPicPr>
          <p:cNvPr id="8" name="Sound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1822250025"/>
      </p:ext>
    </p:extLst>
  </p:cSld>
  <p:clrMapOvr>
    <a:masterClrMapping/>
  </p:clrMapOvr>
  <mc:AlternateContent xmlns:mc="http://schemas.openxmlformats.org/markup-compatibility/2006" xmlns:p14="http://schemas.microsoft.com/office/powerpoint/2010/main">
    <mc:Choice Requires="p14">
      <p:transition spd="slow" p14:dur="1500" advTm="91852">
        <p14:window dir="vert"/>
      </p:transition>
    </mc:Choice>
    <mc:Fallback xmlns="">
      <p:transition spd="slow" advTm="918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accent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217"/>
                    </a14:imgEffect>
                    <a14:imgEffect>
                      <a14:brightnessContrast bright="-19000" contrast="9000"/>
                    </a14:imgEffect>
                  </a14:imgLayer>
                </a14:imgProps>
              </a:ext>
              <a:ext uri="{28A0092B-C50C-407E-A947-70E740481C1C}">
                <a14:useLocalDpi xmlns:a14="http://schemas.microsoft.com/office/drawing/2010/main" val="0"/>
              </a:ext>
            </a:extLst>
          </a:blip>
          <a:srcRect l="1129" t="4074" b="18889"/>
          <a:stretch/>
        </p:blipFill>
        <p:spPr>
          <a:xfrm>
            <a:off x="12700" y="1"/>
            <a:ext cx="9144000" cy="5543550"/>
          </a:xfrm>
          <a:prstGeom prst="rect">
            <a:avLst/>
          </a:prstGeom>
        </p:spPr>
      </p:pic>
      <p:sp>
        <p:nvSpPr>
          <p:cNvPr id="14339" name="Subtitle 2"/>
          <p:cNvSpPr>
            <a:spLocks noGrp="1"/>
          </p:cNvSpPr>
          <p:nvPr>
            <p:ph type="subTitle" idx="1"/>
          </p:nvPr>
        </p:nvSpPr>
        <p:spPr>
          <a:xfrm>
            <a:off x="685800" y="342900"/>
            <a:ext cx="7924800" cy="685800"/>
          </a:xfrm>
        </p:spPr>
        <p:txBody>
          <a:bodyPr/>
          <a:lstStyle/>
          <a:p>
            <a:pPr eaLnBrk="1" hangingPunct="1"/>
            <a:r>
              <a:rPr lang="en-US" sz="2800" b="1" dirty="0">
                <a:solidFill>
                  <a:srgbClr val="FFFF00"/>
                </a:solidFill>
                <a:ea typeface="ＭＳ Ｐゴシック" pitchFamily="-102" charset="-128"/>
                <a:cs typeface="ＭＳ Ｐゴシック" pitchFamily="-102" charset="-128"/>
              </a:rPr>
              <a:t>S35: Saturn’s South Polar Cloud Structure Inferred from 2006 Cassini VIMS Spectra</a:t>
            </a:r>
          </a:p>
        </p:txBody>
      </p:sp>
      <p:sp>
        <p:nvSpPr>
          <p:cNvPr id="14343" name="TextBox 3"/>
          <p:cNvSpPr txBox="1">
            <a:spLocks noChangeArrowheads="1"/>
          </p:cNvSpPr>
          <p:nvPr/>
        </p:nvSpPr>
        <p:spPr bwMode="auto">
          <a:xfrm>
            <a:off x="1885945" y="4208556"/>
            <a:ext cx="5314916" cy="830997"/>
          </a:xfrm>
          <a:prstGeom prst="rect">
            <a:avLst/>
          </a:prstGeom>
          <a:noFill/>
          <a:ln w="9525">
            <a:noFill/>
            <a:miter lim="800000"/>
            <a:headEnd/>
            <a:tailEnd/>
          </a:ln>
        </p:spPr>
        <p:txBody>
          <a:bodyPr>
            <a:prstTxWarp prst="textNoShape">
              <a:avLst/>
            </a:prstTxWarp>
            <a:spAutoFit/>
          </a:bodyPr>
          <a:lstStyle/>
          <a:p>
            <a:pPr algn="ctr"/>
            <a:r>
              <a:rPr lang="en-US" b="1" dirty="0">
                <a:solidFill>
                  <a:srgbClr val="FFFF00"/>
                </a:solidFill>
                <a:latin typeface="Calibri" pitchFamily="-102" charset="0"/>
              </a:rPr>
              <a:t>Cassini Science Symposium, Boulder, CO</a:t>
            </a:r>
          </a:p>
          <a:p>
            <a:pPr algn="ctr"/>
            <a:r>
              <a:rPr lang="en-US" b="1" dirty="0">
                <a:solidFill>
                  <a:srgbClr val="FFFF00"/>
                </a:solidFill>
                <a:latin typeface="Calibri" pitchFamily="-102" charset="0"/>
              </a:rPr>
              <a:t>12-17 August 2018</a:t>
            </a:r>
          </a:p>
        </p:txBody>
      </p:sp>
      <p:sp>
        <p:nvSpPr>
          <p:cNvPr id="14341" name="Subtitle 2"/>
          <p:cNvSpPr txBox="1">
            <a:spLocks/>
          </p:cNvSpPr>
          <p:nvPr/>
        </p:nvSpPr>
        <p:spPr bwMode="auto">
          <a:xfrm>
            <a:off x="1717653" y="1504950"/>
            <a:ext cx="5651500" cy="1360545"/>
          </a:xfrm>
          <a:prstGeom prst="rect">
            <a:avLst/>
          </a:prstGeom>
          <a:noFill/>
          <a:ln w="9525">
            <a:noFill/>
            <a:miter lim="800000"/>
            <a:headEnd/>
            <a:tailEnd/>
          </a:ln>
        </p:spPr>
        <p:txBody>
          <a:bodyPr>
            <a:prstTxWarp prst="textNoShape">
              <a:avLst/>
            </a:prstTxWarp>
          </a:bodyPr>
          <a:lstStyle/>
          <a:p>
            <a:pPr algn="ctr">
              <a:spcBef>
                <a:spcPct val="20000"/>
              </a:spcBef>
              <a:buFont typeface="Arial" pitchFamily="-102" charset="0"/>
              <a:buNone/>
            </a:pPr>
            <a:r>
              <a:rPr lang="en-US" b="1" dirty="0">
                <a:solidFill>
                  <a:srgbClr val="FFFF00"/>
                </a:solidFill>
                <a:latin typeface="Calibri" pitchFamily="-102" charset="0"/>
              </a:rPr>
              <a:t>L. A. Sromovsky, K. H. Baines, P. M. Fry</a:t>
            </a:r>
            <a:endParaRPr lang="en-US" b="1" baseline="30000" dirty="0">
              <a:solidFill>
                <a:srgbClr val="FFFF00"/>
              </a:solidFill>
              <a:latin typeface="Calibri" pitchFamily="-102" charset="0"/>
            </a:endParaRPr>
          </a:p>
          <a:p>
            <a:pPr algn="ctr">
              <a:spcBef>
                <a:spcPct val="20000"/>
              </a:spcBef>
              <a:buFont typeface="Arial" pitchFamily="-102" charset="0"/>
              <a:buNone/>
            </a:pPr>
            <a:r>
              <a:rPr lang="en-US" b="1" dirty="0">
                <a:solidFill>
                  <a:srgbClr val="FFFF00"/>
                </a:solidFill>
                <a:latin typeface="Calibri" pitchFamily="-102" charset="0"/>
              </a:rPr>
              <a:t>University of Wisconsin – Madison</a:t>
            </a:r>
          </a:p>
          <a:p>
            <a:pPr algn="ctr">
              <a:spcBef>
                <a:spcPct val="20000"/>
              </a:spcBef>
              <a:buFont typeface="Arial" pitchFamily="-102" charset="0"/>
              <a:buNone/>
            </a:pPr>
            <a:r>
              <a:rPr lang="en-US" b="1" dirty="0">
                <a:solidFill>
                  <a:srgbClr val="FFFF00"/>
                </a:solidFill>
                <a:latin typeface="Calibri" pitchFamily="-102" charset="0"/>
              </a:rPr>
              <a:t>17 August 2018</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694658524"/>
      </p:ext>
    </p:extLst>
  </p:cSld>
  <p:clrMapOvr>
    <a:masterClrMapping/>
  </p:clrMapOvr>
  <mc:AlternateContent xmlns:mc="http://schemas.openxmlformats.org/markup-compatibility/2006" xmlns:p14="http://schemas.microsoft.com/office/powerpoint/2010/main">
    <mc:Choice Requires="p14">
      <p:transition p14:dur="0" advTm="58205"/>
    </mc:Choice>
    <mc:Fallback xmlns="">
      <p:transition advTm="58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76600" y="139957"/>
            <a:ext cx="1949573" cy="461665"/>
          </a:xfrm>
          <a:prstGeom prst="rect">
            <a:avLst/>
          </a:prstGeom>
          <a:noFill/>
        </p:spPr>
        <p:txBody>
          <a:bodyPr wrap="none" rtlCol="0">
            <a:spAutoFit/>
          </a:bodyPr>
          <a:lstStyle/>
          <a:p>
            <a:r>
              <a:rPr lang="en-US" dirty="0"/>
              <a:t>Conclusions:</a:t>
            </a:r>
          </a:p>
        </p:txBody>
      </p:sp>
      <p:sp>
        <p:nvSpPr>
          <p:cNvPr id="8" name="TextBox 7"/>
          <p:cNvSpPr txBox="1"/>
          <p:nvPr/>
        </p:nvSpPr>
        <p:spPr>
          <a:xfrm>
            <a:off x="533400" y="601622"/>
            <a:ext cx="8229600" cy="3847207"/>
          </a:xfrm>
          <a:prstGeom prst="rect">
            <a:avLst/>
          </a:prstGeom>
          <a:noFill/>
        </p:spPr>
        <p:txBody>
          <a:bodyPr wrap="square" rtlCol="0">
            <a:spAutoFit/>
          </a:bodyPr>
          <a:lstStyle/>
          <a:p>
            <a:pPr>
              <a:spcBef>
                <a:spcPts val="600"/>
              </a:spcBef>
            </a:pPr>
            <a:r>
              <a:rPr lang="en-US" sz="1600" dirty="0"/>
              <a:t>Over most of Saturn, the 3-micron absorption feature of ammonia ice is hidden from external observations by an overlying layer typically near the 200 mbar level, with 3-6 or more optical depths of particles with an unknown composition, which may be P</a:t>
            </a:r>
            <a:r>
              <a:rPr lang="en-US" sz="1600" baseline="-25000" dirty="0"/>
              <a:t>2</a:t>
            </a:r>
            <a:r>
              <a:rPr lang="en-US" sz="1600" dirty="0"/>
              <a:t>H</a:t>
            </a:r>
            <a:r>
              <a:rPr lang="en-US" sz="1600" baseline="-25000" dirty="0"/>
              <a:t>4</a:t>
            </a:r>
            <a:r>
              <a:rPr lang="en-US" sz="1600" dirty="0"/>
              <a:t>.</a:t>
            </a:r>
          </a:p>
          <a:p>
            <a:pPr>
              <a:spcBef>
                <a:spcPts val="600"/>
              </a:spcBef>
            </a:pPr>
            <a:r>
              <a:rPr lang="en-US" sz="1600" dirty="0"/>
              <a:t>In the Great Storm of 2010-11 and in Storm Alley, NH</a:t>
            </a:r>
            <a:r>
              <a:rPr lang="en-US" sz="1600" baseline="-25000" dirty="0"/>
              <a:t>3</a:t>
            </a:r>
            <a:r>
              <a:rPr lang="en-US" sz="1600" dirty="0"/>
              <a:t> ice was made visible by strong convection of NH</a:t>
            </a:r>
            <a:r>
              <a:rPr lang="en-US" sz="1600" baseline="-25000" dirty="0"/>
              <a:t>3</a:t>
            </a:r>
            <a:r>
              <a:rPr lang="en-US" sz="1600" dirty="0"/>
              <a:t> particles that penetrated above or significantly into this overlying layer.</a:t>
            </a:r>
          </a:p>
          <a:p>
            <a:pPr>
              <a:spcBef>
                <a:spcPts val="600"/>
              </a:spcBef>
            </a:pPr>
            <a:r>
              <a:rPr lang="en-US" sz="1600" dirty="0"/>
              <a:t>In the south polar region, a significant thinning of the overlying putative </a:t>
            </a:r>
            <a:r>
              <a:rPr lang="en-US" sz="1600" dirty="0" err="1"/>
              <a:t>diphosphine</a:t>
            </a:r>
            <a:r>
              <a:rPr lang="en-US" sz="1600" dirty="0"/>
              <a:t> layer, to just a fraction of one optical depth, allows the detection of ammonia ice signatures without the need for strong convection.</a:t>
            </a:r>
          </a:p>
          <a:p>
            <a:pPr>
              <a:spcBef>
                <a:spcPts val="600"/>
              </a:spcBef>
            </a:pPr>
            <a:r>
              <a:rPr lang="en-US" sz="1600" dirty="0"/>
              <a:t>Enhanced south polar ammonia ice signatures associated with small bright features appear to be related to a possible convective pulse at the 3-bar level in the NH</a:t>
            </a:r>
            <a:r>
              <a:rPr lang="en-US" sz="1600" baseline="-25000" dirty="0"/>
              <a:t>4</a:t>
            </a:r>
            <a:r>
              <a:rPr lang="en-US" sz="1600" dirty="0"/>
              <a:t>SH cloud, although there is no evident mass transport from this level to much higher levels.</a:t>
            </a:r>
          </a:p>
          <a:p>
            <a:pPr>
              <a:spcBef>
                <a:spcPts val="600"/>
              </a:spcBef>
            </a:pPr>
            <a:r>
              <a:rPr lang="en-US" sz="1600" dirty="0"/>
              <a:t>The prior interpretation of cloud shadows as deep convective eyewalls is inconsistent with radiative transfer models that instead suggest that shadows are created by small step decreases in optical depth of the putative </a:t>
            </a:r>
            <a:r>
              <a:rPr lang="en-US" sz="1600" dirty="0" err="1"/>
              <a:t>diphosphine</a:t>
            </a:r>
            <a:r>
              <a:rPr lang="en-US" sz="1600" dirty="0"/>
              <a:t> layer at 88º S and 89º S.</a:t>
            </a:r>
          </a:p>
        </p:txBody>
      </p:sp>
    </p:spTree>
    <p:extLst>
      <p:ext uri="{BB962C8B-B14F-4D97-AF65-F5344CB8AC3E}">
        <p14:creationId xmlns:p14="http://schemas.microsoft.com/office/powerpoint/2010/main" val="1423083398"/>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1053" y="2508250"/>
            <a:ext cx="7522947" cy="250764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250" y="0"/>
            <a:ext cx="7524750" cy="2508250"/>
          </a:xfrm>
          <a:prstGeom prst="rect">
            <a:avLst/>
          </a:prstGeom>
        </p:spPr>
      </p:pic>
    </p:spTree>
    <p:extLst>
      <p:ext uri="{BB962C8B-B14F-4D97-AF65-F5344CB8AC3E}">
        <p14:creationId xmlns:p14="http://schemas.microsoft.com/office/powerpoint/2010/main" val="2105183823"/>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609600" y="895350"/>
            <a:ext cx="3200400" cy="707886"/>
          </a:xfrm>
          <a:prstGeom prst="rect">
            <a:avLst/>
          </a:prstGeom>
          <a:noFill/>
        </p:spPr>
        <p:txBody>
          <a:bodyPr wrap="square" rtlCol="0">
            <a:spAutoFit/>
          </a:bodyPr>
          <a:lstStyle/>
          <a:p>
            <a:r>
              <a:rPr lang="en-US" sz="2000" dirty="0"/>
              <a:t>Example model fits to VIMS south </a:t>
            </a:r>
            <a:r>
              <a:rPr lang="en-US" sz="2000"/>
              <a:t>polar spectra:</a:t>
            </a:r>
            <a:endParaRPr lang="en-US" sz="2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84" b="1"/>
          <a:stretch/>
        </p:blipFill>
        <p:spPr>
          <a:xfrm>
            <a:off x="3938567" y="57150"/>
            <a:ext cx="5058731" cy="5029200"/>
          </a:xfrm>
          <a:prstGeom prst="rect">
            <a:avLst/>
          </a:prstGeom>
        </p:spPr>
      </p:pic>
      <p:sp>
        <p:nvSpPr>
          <p:cNvPr id="5" name="TextBox 4"/>
          <p:cNvSpPr txBox="1"/>
          <p:nvPr/>
        </p:nvSpPr>
        <p:spPr>
          <a:xfrm>
            <a:off x="609600" y="3257550"/>
            <a:ext cx="2590800" cy="707886"/>
          </a:xfrm>
          <a:prstGeom prst="rect">
            <a:avLst/>
          </a:prstGeom>
          <a:noFill/>
        </p:spPr>
        <p:txBody>
          <a:bodyPr wrap="square" rtlCol="0">
            <a:spAutoFit/>
          </a:bodyPr>
          <a:lstStyle/>
          <a:p>
            <a:r>
              <a:rPr lang="en-US" sz="2000" dirty="0"/>
              <a:t>Example model fits to VIMS Storm Alley:</a:t>
            </a:r>
          </a:p>
        </p:txBody>
      </p:sp>
    </p:spTree>
    <p:extLst>
      <p:ext uri="{BB962C8B-B14F-4D97-AF65-F5344CB8AC3E}">
        <p14:creationId xmlns:p14="http://schemas.microsoft.com/office/powerpoint/2010/main" val="12016942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98863" y="1617998"/>
            <a:ext cx="8878784" cy="3478473"/>
            <a:chOff x="298863" y="1617998"/>
            <a:chExt cx="8878784" cy="3478473"/>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13064" t="5264" r="13702" b="12281"/>
            <a:stretch/>
          </p:blipFill>
          <p:spPr>
            <a:xfrm>
              <a:off x="4605647" y="1617998"/>
              <a:ext cx="4572000" cy="3478473"/>
            </a:xfrm>
            <a:prstGeom prst="rect">
              <a:avLst/>
            </a:prstGeom>
          </p:spPr>
        </p:pic>
        <p:sp>
          <p:nvSpPr>
            <p:cNvPr id="6" name="TextBox 5"/>
            <p:cNvSpPr txBox="1"/>
            <p:nvPr/>
          </p:nvSpPr>
          <p:spPr>
            <a:xfrm>
              <a:off x="298863" y="2190228"/>
              <a:ext cx="4114800" cy="1200329"/>
            </a:xfrm>
            <a:prstGeom prst="rect">
              <a:avLst/>
            </a:prstGeom>
            <a:noFill/>
          </p:spPr>
          <p:txBody>
            <a:bodyPr wrap="square" rtlCol="0">
              <a:spAutoFit/>
            </a:bodyPr>
            <a:lstStyle/>
            <a:p>
              <a:r>
                <a:rPr lang="en-US" sz="1800" dirty="0"/>
                <a:t>ECCM models by </a:t>
              </a:r>
              <a:r>
                <a:rPr lang="en-US" sz="1800" dirty="0" err="1"/>
                <a:t>Atreya</a:t>
              </a:r>
              <a:r>
                <a:rPr lang="en-US" sz="1800" dirty="0"/>
                <a:t> and Wong (2005) predict an NH</a:t>
              </a:r>
              <a:r>
                <a:rPr lang="en-US" sz="1800" baseline="-25000" dirty="0"/>
                <a:t>3</a:t>
              </a:r>
              <a:r>
                <a:rPr lang="en-US" sz="1800" dirty="0"/>
                <a:t> ice cloud as the upper layer of Saturn’s condensation clouds.</a:t>
              </a:r>
            </a:p>
          </p:txBody>
        </p:sp>
      </p:grpSp>
      <p:sp>
        <p:nvSpPr>
          <p:cNvPr id="16" name="Rectangle 15"/>
          <p:cNvSpPr/>
          <p:nvPr/>
        </p:nvSpPr>
        <p:spPr>
          <a:xfrm>
            <a:off x="281446" y="3595761"/>
            <a:ext cx="4320390" cy="1200329"/>
          </a:xfrm>
          <a:prstGeom prst="rect">
            <a:avLst/>
          </a:prstGeom>
        </p:spPr>
        <p:txBody>
          <a:bodyPr wrap="square">
            <a:spAutoFit/>
          </a:bodyPr>
          <a:lstStyle/>
          <a:p>
            <a:r>
              <a:rPr lang="en-US" sz="1800" dirty="0"/>
              <a:t>Near IR spectra should easily detect NH</a:t>
            </a:r>
            <a:r>
              <a:rPr lang="en-US" sz="1800" baseline="-25000" dirty="0"/>
              <a:t>3</a:t>
            </a:r>
            <a:r>
              <a:rPr lang="en-US" sz="1800" dirty="0"/>
              <a:t> ice clouds because of ammonia’s strong absorption feature near 3 microns.</a:t>
            </a:r>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835875021"/>
      </p:ext>
    </p:extLst>
  </p:cSld>
  <p:clrMapOvr>
    <a:masterClrMapping/>
  </p:clrMapOvr>
  <mc:AlternateContent xmlns:mc="http://schemas.openxmlformats.org/markup-compatibility/2006" xmlns:p14="http://schemas.microsoft.com/office/powerpoint/2010/main">
    <mc:Choice Requires="p14">
      <p:transition spd="slow" p14:dur="1200" advTm="24125">
        <p14:prism/>
      </p:transition>
    </mc:Choice>
    <mc:Fallback xmlns="">
      <p:transition spd="slow" advTm="241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98863" y="1617998"/>
            <a:ext cx="8878784" cy="3478473"/>
            <a:chOff x="298863" y="1617998"/>
            <a:chExt cx="8878784" cy="3478473"/>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13064" t="5264" r="13702" b="12281"/>
            <a:stretch/>
          </p:blipFill>
          <p:spPr>
            <a:xfrm>
              <a:off x="4605647" y="1617998"/>
              <a:ext cx="4572000" cy="3478473"/>
            </a:xfrm>
            <a:prstGeom prst="rect">
              <a:avLst/>
            </a:prstGeom>
          </p:spPr>
        </p:pic>
        <p:sp>
          <p:nvSpPr>
            <p:cNvPr id="6" name="TextBox 5"/>
            <p:cNvSpPr txBox="1"/>
            <p:nvPr/>
          </p:nvSpPr>
          <p:spPr>
            <a:xfrm>
              <a:off x="298863" y="2190228"/>
              <a:ext cx="4114800" cy="1200329"/>
            </a:xfrm>
            <a:prstGeom prst="rect">
              <a:avLst/>
            </a:prstGeom>
            <a:noFill/>
          </p:spPr>
          <p:txBody>
            <a:bodyPr wrap="square" rtlCol="0">
              <a:spAutoFit/>
            </a:bodyPr>
            <a:lstStyle/>
            <a:p>
              <a:r>
                <a:rPr lang="en-US" sz="1800" dirty="0"/>
                <a:t>ECCM models by </a:t>
              </a:r>
              <a:r>
                <a:rPr lang="en-US" sz="1800" dirty="0" err="1"/>
                <a:t>Atreya</a:t>
              </a:r>
              <a:r>
                <a:rPr lang="en-US" sz="1800" dirty="0"/>
                <a:t> and Wong (2005) predict an NH</a:t>
              </a:r>
              <a:r>
                <a:rPr lang="en-US" sz="1800" baseline="-25000" dirty="0"/>
                <a:t>3</a:t>
              </a:r>
              <a:r>
                <a:rPr lang="en-US" sz="1800" dirty="0"/>
                <a:t> ice cloud as the upper layer of Saturn’s condensation clouds.</a:t>
              </a:r>
            </a:p>
          </p:txBody>
        </p:sp>
      </p:gr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7239" t="5610" b="58994"/>
          <a:stretch/>
        </p:blipFill>
        <p:spPr>
          <a:xfrm>
            <a:off x="4993574" y="297625"/>
            <a:ext cx="3845198" cy="1600200"/>
          </a:xfrm>
          <a:prstGeom prst="rect">
            <a:avLst/>
          </a:prstGeom>
        </p:spPr>
      </p:pic>
      <p:grpSp>
        <p:nvGrpSpPr>
          <p:cNvPr id="13" name="Group 12"/>
          <p:cNvGrpSpPr/>
          <p:nvPr/>
        </p:nvGrpSpPr>
        <p:grpSpPr>
          <a:xfrm>
            <a:off x="298863" y="297625"/>
            <a:ext cx="8882595" cy="1769492"/>
            <a:chOff x="298863" y="297625"/>
            <a:chExt cx="8882595" cy="1769492"/>
          </a:xfrm>
        </p:grpSpPr>
        <p:sp>
          <p:nvSpPr>
            <p:cNvPr id="2" name="Rectangle 1"/>
            <p:cNvSpPr/>
            <p:nvPr/>
          </p:nvSpPr>
          <p:spPr>
            <a:xfrm>
              <a:off x="5486400" y="666750"/>
              <a:ext cx="2971800" cy="1231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26489" t="16126" r="36894" b="70810"/>
            <a:stretch/>
          </p:blipFill>
          <p:spPr>
            <a:xfrm>
              <a:off x="5334000" y="1061257"/>
              <a:ext cx="2971800" cy="836568"/>
            </a:xfrm>
            <a:prstGeom prst="rect">
              <a:avLst/>
            </a:prstGeom>
          </p:spPr>
        </p:pic>
        <p:sp>
          <p:nvSpPr>
            <p:cNvPr id="9" name="TextBox 8"/>
            <p:cNvSpPr txBox="1"/>
            <p:nvPr/>
          </p:nvSpPr>
          <p:spPr>
            <a:xfrm>
              <a:off x="298863" y="866788"/>
              <a:ext cx="4114800" cy="1200329"/>
            </a:xfrm>
            <a:prstGeom prst="rect">
              <a:avLst/>
            </a:prstGeom>
            <a:noFill/>
          </p:spPr>
          <p:txBody>
            <a:bodyPr wrap="square" rtlCol="0">
              <a:spAutoFit/>
            </a:bodyPr>
            <a:lstStyle/>
            <a:p>
              <a:r>
                <a:rPr lang="en-US" sz="1800" dirty="0"/>
                <a:t>But this absorption feature is almost never seen because of a thick overlying haze of unknown composition (perhaps </a:t>
              </a:r>
              <a:r>
                <a:rPr lang="en-US" sz="1800" dirty="0" err="1"/>
                <a:t>diphosphine</a:t>
              </a:r>
              <a:r>
                <a:rPr lang="en-US" sz="1800" dirty="0"/>
                <a:t>).</a:t>
              </a:r>
            </a:p>
          </p:txBody>
        </p:sp>
        <p:sp>
          <p:nvSpPr>
            <p:cNvPr id="10" name="Rectangle 9"/>
            <p:cNvSpPr/>
            <p:nvPr/>
          </p:nvSpPr>
          <p:spPr>
            <a:xfrm>
              <a:off x="4613002" y="297625"/>
              <a:ext cx="380572" cy="14359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8800886" y="299271"/>
              <a:ext cx="380572" cy="14359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6477000" y="1061257"/>
            <a:ext cx="914400" cy="338554"/>
          </a:xfrm>
          <a:prstGeom prst="rect">
            <a:avLst/>
          </a:prstGeom>
          <a:solidFill>
            <a:schemeClr val="bg1"/>
          </a:solidFill>
        </p:spPr>
        <p:txBody>
          <a:bodyPr wrap="square" rtlCol="0">
            <a:spAutoFit/>
          </a:bodyPr>
          <a:lstStyle/>
          <a:p>
            <a:r>
              <a:rPr lang="en-US" sz="1600">
                <a:effectLst>
                  <a:outerShdw blurRad="50800" dist="50800" dir="5400000" algn="ctr" rotWithShape="0">
                    <a:schemeClr val="tx1"/>
                  </a:outerShdw>
                </a:effectLst>
              </a:rPr>
              <a:t> P</a:t>
            </a:r>
            <a:r>
              <a:rPr lang="en-US" sz="1600" baseline="-25000">
                <a:effectLst>
                  <a:outerShdw blurRad="50800" dist="50800" dir="5400000" algn="ctr" rotWithShape="0">
                    <a:schemeClr val="tx1"/>
                  </a:outerShdw>
                </a:effectLst>
              </a:rPr>
              <a:t>2</a:t>
            </a:r>
            <a:r>
              <a:rPr lang="en-US" sz="1600">
                <a:effectLst>
                  <a:outerShdw blurRad="50800" dist="50800" dir="5400000" algn="ctr" rotWithShape="0">
                    <a:schemeClr val="tx1"/>
                  </a:outerShdw>
                </a:effectLst>
              </a:rPr>
              <a:t>H</a:t>
            </a:r>
            <a:r>
              <a:rPr lang="en-US" sz="1600" baseline="-25000">
                <a:effectLst>
                  <a:outerShdw blurRad="50800" dist="50800" dir="5400000" algn="ctr" rotWithShape="0">
                    <a:schemeClr val="tx1"/>
                  </a:outerShdw>
                </a:effectLst>
              </a:rPr>
              <a:t>4</a:t>
            </a:r>
            <a:r>
              <a:rPr lang="en-US" sz="1600" dirty="0">
                <a:effectLst>
                  <a:outerShdw blurRad="50800" dist="50800" dir="5400000" algn="ctr" rotWithShape="0">
                    <a:schemeClr val="tx1"/>
                  </a:outerShdw>
                </a:effectLst>
              </a:rPr>
              <a:t>?</a:t>
            </a:r>
          </a:p>
        </p:txBody>
      </p:sp>
      <p:sp>
        <p:nvSpPr>
          <p:cNvPr id="16" name="Rectangle 15"/>
          <p:cNvSpPr/>
          <p:nvPr/>
        </p:nvSpPr>
        <p:spPr>
          <a:xfrm>
            <a:off x="281446" y="3595761"/>
            <a:ext cx="4320390" cy="1200329"/>
          </a:xfrm>
          <a:prstGeom prst="rect">
            <a:avLst/>
          </a:prstGeom>
        </p:spPr>
        <p:txBody>
          <a:bodyPr wrap="square">
            <a:spAutoFit/>
          </a:bodyPr>
          <a:lstStyle/>
          <a:p>
            <a:r>
              <a:rPr lang="en-US" sz="1800" dirty="0"/>
              <a:t>Near IR spectra should easily detect NH</a:t>
            </a:r>
            <a:r>
              <a:rPr lang="en-US" sz="1800" baseline="-25000" dirty="0"/>
              <a:t>3</a:t>
            </a:r>
            <a:r>
              <a:rPr lang="en-US" sz="1800" dirty="0"/>
              <a:t> ice clouds because of ammonia’s strong absorption feature near 3 microns.</a:t>
            </a:r>
          </a:p>
        </p:txBody>
      </p:sp>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1416010163"/>
      </p:ext>
    </p:extLst>
  </p:cSld>
  <p:clrMapOvr>
    <a:masterClrMapping/>
  </p:clrMapOvr>
  <mc:AlternateContent xmlns:mc="http://schemas.openxmlformats.org/markup-compatibility/2006" xmlns:p14="http://schemas.microsoft.com/office/powerpoint/2010/main">
    <mc:Choice Requires="p14">
      <p:transition spd="med" p14:dur="700" advTm="28366">
        <p:fade/>
      </p:transition>
    </mc:Choice>
    <mc:Fallback xmlns="">
      <p:transition spd="med" advTm="283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209550"/>
            <a:ext cx="8839200" cy="22098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99" y="2419351"/>
            <a:ext cx="6934197" cy="2600324"/>
          </a:xfrm>
          <a:prstGeom prst="rect">
            <a:avLst/>
          </a:prstGeom>
        </p:spPr>
      </p:pic>
      <p:sp>
        <p:nvSpPr>
          <p:cNvPr id="4" name="TextBox 3"/>
          <p:cNvSpPr txBox="1"/>
          <p:nvPr/>
        </p:nvSpPr>
        <p:spPr>
          <a:xfrm>
            <a:off x="457200" y="175259"/>
            <a:ext cx="8229600" cy="400110"/>
          </a:xfrm>
          <a:prstGeom prst="rect">
            <a:avLst/>
          </a:prstGeom>
          <a:noFill/>
        </p:spPr>
        <p:txBody>
          <a:bodyPr wrap="square" rtlCol="0">
            <a:spAutoFit/>
          </a:bodyPr>
          <a:lstStyle/>
          <a:p>
            <a:r>
              <a:rPr lang="en-US" sz="2000">
                <a:solidFill>
                  <a:srgbClr val="FFFF00"/>
                </a:solidFill>
              </a:rPr>
              <a:t>The most dramatic example: </a:t>
            </a:r>
            <a:r>
              <a:rPr lang="en-US" sz="2000" dirty="0">
                <a:solidFill>
                  <a:srgbClr val="FFFF00"/>
                </a:solidFill>
              </a:rPr>
              <a:t>The Great Storm of 2010-2011</a:t>
            </a:r>
          </a:p>
        </p:txBody>
      </p:sp>
      <p:sp>
        <p:nvSpPr>
          <p:cNvPr id="5" name="TextBox 4"/>
          <p:cNvSpPr txBox="1"/>
          <p:nvPr/>
        </p:nvSpPr>
        <p:spPr>
          <a:xfrm>
            <a:off x="7038019" y="2403574"/>
            <a:ext cx="2057400" cy="2462213"/>
          </a:xfrm>
          <a:prstGeom prst="rect">
            <a:avLst/>
          </a:prstGeom>
          <a:noFill/>
        </p:spPr>
        <p:txBody>
          <a:bodyPr wrap="square" rtlCol="0">
            <a:spAutoFit/>
          </a:bodyPr>
          <a:lstStyle/>
          <a:p>
            <a:pPr>
              <a:spcAft>
                <a:spcPts val="600"/>
              </a:spcAft>
            </a:pPr>
            <a:r>
              <a:rPr lang="en-US" sz="1600" dirty="0"/>
              <a:t>The storm head is very bright at continuum wavelengths,</a:t>
            </a:r>
          </a:p>
          <a:p>
            <a:pPr>
              <a:spcAft>
                <a:spcPts val="600"/>
              </a:spcAft>
            </a:pPr>
            <a:r>
              <a:rPr lang="en-US" sz="1600" dirty="0">
                <a:solidFill>
                  <a:srgbClr val="FF0000"/>
                </a:solidFill>
              </a:rPr>
              <a:t>very dark at 3.05  microns,</a:t>
            </a:r>
          </a:p>
          <a:p>
            <a:pPr>
              <a:spcAft>
                <a:spcPts val="600"/>
              </a:spcAft>
            </a:pPr>
            <a:r>
              <a:rPr lang="en-US" sz="1600" dirty="0">
                <a:solidFill>
                  <a:srgbClr val="0070C0"/>
                </a:solidFill>
              </a:rPr>
              <a:t>giving NH</a:t>
            </a:r>
            <a:r>
              <a:rPr lang="en-US" sz="1600" baseline="-25000" dirty="0">
                <a:solidFill>
                  <a:srgbClr val="0070C0"/>
                </a:solidFill>
              </a:rPr>
              <a:t>3</a:t>
            </a:r>
            <a:r>
              <a:rPr lang="en-US" sz="1600" dirty="0">
                <a:solidFill>
                  <a:srgbClr val="0070C0"/>
                </a:solidFill>
              </a:rPr>
              <a:t> ice a distinctive near IR color.</a:t>
            </a:r>
          </a:p>
        </p:txBody>
      </p:sp>
      <p:grpSp>
        <p:nvGrpSpPr>
          <p:cNvPr id="9" name="Group 8"/>
          <p:cNvGrpSpPr/>
          <p:nvPr/>
        </p:nvGrpSpPr>
        <p:grpSpPr>
          <a:xfrm>
            <a:off x="1021491" y="1973992"/>
            <a:ext cx="4388709" cy="688374"/>
            <a:chOff x="1021491" y="1973992"/>
            <a:chExt cx="4388709" cy="688374"/>
          </a:xfrm>
        </p:grpSpPr>
        <p:sp>
          <p:nvSpPr>
            <p:cNvPr id="7" name="Up-Down Arrow 6"/>
            <p:cNvSpPr/>
            <p:nvPr/>
          </p:nvSpPr>
          <p:spPr>
            <a:xfrm flipH="1">
              <a:off x="1021491" y="1976566"/>
              <a:ext cx="304800" cy="685800"/>
            </a:xfrm>
            <a:prstGeom prst="upDownArrow">
              <a:avLst/>
            </a:prstGeom>
            <a:gradFill>
              <a:gsLst>
                <a:gs pos="0">
                  <a:srgbClr val="FFFF00"/>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Up-Down Arrow 22"/>
            <p:cNvSpPr/>
            <p:nvPr/>
          </p:nvSpPr>
          <p:spPr>
            <a:xfrm flipH="1">
              <a:off x="5105400" y="1973992"/>
              <a:ext cx="304800" cy="685800"/>
            </a:xfrm>
            <a:prstGeom prst="upDownArrow">
              <a:avLst/>
            </a:prstGeom>
            <a:gradFill>
              <a:gsLst>
                <a:gs pos="0">
                  <a:srgbClr val="FFFF00"/>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Up-Down Arrow 23"/>
          <p:cNvSpPr/>
          <p:nvPr/>
        </p:nvSpPr>
        <p:spPr>
          <a:xfrm flipH="1">
            <a:off x="3583459" y="1968328"/>
            <a:ext cx="304800" cy="685800"/>
          </a:xfrm>
          <a:prstGeom prst="upDownArrow">
            <a:avLst/>
          </a:prstGeom>
          <a:gradFill>
            <a:gsLst>
              <a:gs pos="0">
                <a:srgbClr val="FF0000"/>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p:cNvGrpSpPr/>
          <p:nvPr/>
        </p:nvGrpSpPr>
        <p:grpSpPr>
          <a:xfrm>
            <a:off x="3759927" y="2826799"/>
            <a:ext cx="2725983" cy="861361"/>
            <a:chOff x="3759927" y="2826799"/>
            <a:chExt cx="2725983" cy="861361"/>
          </a:xfrm>
        </p:grpSpPr>
        <p:cxnSp>
          <p:nvCxnSpPr>
            <p:cNvPr id="11" name="Straight Arrow Connector 10"/>
            <p:cNvCxnSpPr/>
            <p:nvPr/>
          </p:nvCxnSpPr>
          <p:spPr>
            <a:xfrm flipH="1">
              <a:off x="3759927" y="3159731"/>
              <a:ext cx="666646" cy="528429"/>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272241" y="2826799"/>
              <a:ext cx="2213669" cy="338554"/>
            </a:xfrm>
            <a:prstGeom prst="rect">
              <a:avLst/>
            </a:prstGeom>
            <a:noFill/>
            <a:ln w="25400">
              <a:solidFill>
                <a:srgbClr val="0070C0"/>
              </a:solidFill>
            </a:ln>
          </p:spPr>
          <p:txBody>
            <a:bodyPr wrap="square" rtlCol="0">
              <a:spAutoFit/>
            </a:bodyPr>
            <a:lstStyle/>
            <a:p>
              <a:r>
                <a:rPr lang="en-US" sz="1600" dirty="0">
                  <a:solidFill>
                    <a:srgbClr val="0070C0"/>
                  </a:solidFill>
                </a:rPr>
                <a:t>Background spectrum</a:t>
              </a:r>
            </a:p>
          </p:txBody>
        </p:sp>
      </p:grpSp>
      <p:grpSp>
        <p:nvGrpSpPr>
          <p:cNvPr id="30" name="Group 29"/>
          <p:cNvGrpSpPr/>
          <p:nvPr/>
        </p:nvGrpSpPr>
        <p:grpSpPr>
          <a:xfrm>
            <a:off x="3888259" y="3295025"/>
            <a:ext cx="2169080" cy="865339"/>
            <a:chOff x="3888259" y="3295025"/>
            <a:chExt cx="2169080" cy="865339"/>
          </a:xfrm>
        </p:grpSpPr>
        <p:cxnSp>
          <p:nvCxnSpPr>
            <p:cNvPr id="29" name="Straight Arrow Connector 28"/>
            <p:cNvCxnSpPr/>
            <p:nvPr/>
          </p:nvCxnSpPr>
          <p:spPr>
            <a:xfrm flipH="1">
              <a:off x="3888259" y="3423945"/>
              <a:ext cx="923226" cy="736419"/>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811485" y="3295025"/>
              <a:ext cx="1245854" cy="338554"/>
            </a:xfrm>
            <a:prstGeom prst="rect">
              <a:avLst/>
            </a:prstGeom>
            <a:noFill/>
            <a:ln w="25400">
              <a:solidFill>
                <a:srgbClr val="FF0000"/>
              </a:solidFill>
            </a:ln>
          </p:spPr>
          <p:txBody>
            <a:bodyPr wrap="none" rtlCol="0">
              <a:spAutoFit/>
            </a:bodyPr>
            <a:lstStyle/>
            <a:p>
              <a:r>
                <a:rPr lang="en-US" sz="1600" dirty="0">
                  <a:solidFill>
                    <a:srgbClr val="FF0000"/>
                  </a:solidFill>
                </a:rPr>
                <a:t>Storm head</a:t>
              </a:r>
            </a:p>
          </p:txBody>
        </p:sp>
      </p:grpSp>
      <p:sp>
        <p:nvSpPr>
          <p:cNvPr id="46" name="Oval 45"/>
          <p:cNvSpPr/>
          <p:nvPr/>
        </p:nvSpPr>
        <p:spPr>
          <a:xfrm>
            <a:off x="7239000" y="476250"/>
            <a:ext cx="838199" cy="8382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350000" y="1598156"/>
            <a:ext cx="8763001" cy="369332"/>
          </a:xfrm>
          <a:prstGeom prst="rect">
            <a:avLst/>
          </a:prstGeom>
          <a:noFill/>
        </p:spPr>
        <p:txBody>
          <a:bodyPr wrap="square" rtlCol="0">
            <a:spAutoFit/>
          </a:bodyPr>
          <a:lstStyle/>
          <a:p>
            <a:pPr>
              <a:spcAft>
                <a:spcPts val="1200"/>
              </a:spcAft>
            </a:pPr>
            <a:r>
              <a:rPr lang="en-US" sz="1800" dirty="0"/>
              <a:t>NH</a:t>
            </a:r>
            <a:r>
              <a:rPr lang="en-US" sz="1800" baseline="-25000" dirty="0"/>
              <a:t>3</a:t>
            </a:r>
            <a:r>
              <a:rPr lang="en-US" sz="1800" dirty="0"/>
              <a:t> ice is made visible by strong convection that penetrates the overlying layer.</a:t>
            </a:r>
          </a:p>
        </p:txBody>
      </p:sp>
      <p:sp>
        <p:nvSpPr>
          <p:cNvPr id="36" name="TextBox 35"/>
          <p:cNvSpPr txBox="1"/>
          <p:nvPr/>
        </p:nvSpPr>
        <p:spPr>
          <a:xfrm>
            <a:off x="1688418" y="2780636"/>
            <a:ext cx="2390398" cy="369332"/>
          </a:xfrm>
          <a:prstGeom prst="rect">
            <a:avLst/>
          </a:prstGeom>
          <a:noFill/>
        </p:spPr>
        <p:txBody>
          <a:bodyPr wrap="none" rtlCol="0">
            <a:spAutoFit/>
          </a:bodyPr>
          <a:lstStyle/>
          <a:p>
            <a:r>
              <a:rPr lang="en-US" sz="1800" dirty="0"/>
              <a:t>Cassini </a:t>
            </a:r>
            <a:r>
              <a:rPr lang="en-US" sz="1800"/>
              <a:t>VIMS spectra</a:t>
            </a:r>
          </a:p>
        </p:txBody>
      </p:sp>
      <p:pic>
        <p:nvPicPr>
          <p:cNvPr id="6" name="Sound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1265725952"/>
      </p:ext>
    </p:extLst>
  </p:cSld>
  <p:clrMapOvr>
    <a:masterClrMapping/>
  </p:clrMapOvr>
  <mc:AlternateContent xmlns:mc="http://schemas.openxmlformats.org/markup-compatibility/2006" xmlns:p14="http://schemas.microsoft.com/office/powerpoint/2010/main">
    <mc:Choice Requires="p14">
      <p:transition spd="slow" p14:dur="1400" advTm="63878">
        <p14:doors dir="vert"/>
      </p:transition>
    </mc:Choice>
    <mc:Fallback xmlns="">
      <p:transition spd="slow" advTm="638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par>
                                <p:cTn id="25" presetID="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childTnLst>
                                </p:cTn>
                              </p:par>
                              <p:par>
                                <p:cTn id="33" presetID="2" presetClass="entr" presetSubtype="4"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additive="base">
                                        <p:cTn id="35" dur="500" fill="hold"/>
                                        <p:tgtEl>
                                          <p:spTgt spid="46"/>
                                        </p:tgtEl>
                                        <p:attrNameLst>
                                          <p:attrName>ppt_x</p:attrName>
                                        </p:attrNameLst>
                                      </p:cBhvr>
                                      <p:tavLst>
                                        <p:tav tm="0">
                                          <p:val>
                                            <p:strVal val="#ppt_x"/>
                                          </p:val>
                                        </p:tav>
                                        <p:tav tm="100000">
                                          <p:val>
                                            <p:strVal val="#ppt_x"/>
                                          </p:val>
                                        </p:tav>
                                      </p:tavLst>
                                    </p:anim>
                                    <p:anim calcmode="lin" valueType="num">
                                      <p:cBhvr additive="base">
                                        <p:cTn id="3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p:cTn id="41" dur="500" fill="hold"/>
                                        <p:tgtEl>
                                          <p:spTgt spid="34"/>
                                        </p:tgtEl>
                                        <p:attrNameLst>
                                          <p:attrName>ppt_w</p:attrName>
                                        </p:attrNameLst>
                                      </p:cBhvr>
                                      <p:tavLst>
                                        <p:tav tm="0">
                                          <p:val>
                                            <p:fltVal val="0"/>
                                          </p:val>
                                        </p:tav>
                                        <p:tav tm="100000">
                                          <p:val>
                                            <p:strVal val="#ppt_w"/>
                                          </p:val>
                                        </p:tav>
                                      </p:tavLst>
                                    </p:anim>
                                    <p:anim calcmode="lin" valueType="num">
                                      <p:cBhvr>
                                        <p:cTn id="42"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bldLst>
      <p:bldP spid="5" grpId="0" uiExpand="1" build="p"/>
      <p:bldP spid="24" grpId="0" animBg="1"/>
      <p:bldP spid="46" grpId="0" animBg="1"/>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63862" y="0"/>
            <a:ext cx="2280138" cy="51435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assini_ISS_2008-6-18_09:58_CB3_uf.jpeg"/>
          <p:cNvPicPr>
            <a:picLocks noChangeAspect="1"/>
          </p:cNvPicPr>
          <p:nvPr/>
        </p:nvPicPr>
        <p:blipFill>
          <a:blip r:embed="rId6">
            <a:alphaModFix/>
            <a:duotone>
              <a:prstClr val="black"/>
              <a:srgbClr val="D9C3A5">
                <a:tint val="50000"/>
                <a:satMod val="180000"/>
              </a:srgbClr>
            </a:duotone>
            <a:lum bright="-5000" contrast="-2000"/>
          </a:blip>
          <a:srcRect t="19110" b="6110"/>
          <a:stretch>
            <a:fillRect/>
          </a:stretch>
        </p:blipFill>
        <p:spPr>
          <a:xfrm>
            <a:off x="5862" y="1"/>
            <a:ext cx="6858000" cy="5143500"/>
          </a:xfrm>
          <a:prstGeom prst="rect">
            <a:avLst/>
          </a:prstGeom>
        </p:spPr>
      </p:pic>
      <p:sp>
        <p:nvSpPr>
          <p:cNvPr id="10" name="Oval 9"/>
          <p:cNvSpPr>
            <a:spLocks noChangeArrowheads="1"/>
          </p:cNvSpPr>
          <p:nvPr/>
        </p:nvSpPr>
        <p:spPr bwMode="auto">
          <a:xfrm>
            <a:off x="76200" y="2514600"/>
            <a:ext cx="723900" cy="672703"/>
          </a:xfrm>
          <a:prstGeom prst="ellipse">
            <a:avLst/>
          </a:prstGeom>
          <a:noFill/>
          <a:ln w="28575">
            <a:solidFill>
              <a:srgbClr val="FFFF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z="1800">
              <a:solidFill>
                <a:srgbClr val="FFFFFF"/>
              </a:solidFill>
              <a:latin typeface="Calibri" charset="0"/>
            </a:endParaRPr>
          </a:p>
        </p:txBody>
      </p:sp>
      <p:sp>
        <p:nvSpPr>
          <p:cNvPr id="11" name="Oval 10"/>
          <p:cNvSpPr>
            <a:spLocks noChangeArrowheads="1"/>
          </p:cNvSpPr>
          <p:nvPr/>
        </p:nvSpPr>
        <p:spPr bwMode="auto">
          <a:xfrm>
            <a:off x="2746131" y="2571751"/>
            <a:ext cx="723900" cy="672704"/>
          </a:xfrm>
          <a:prstGeom prst="ellipse">
            <a:avLst/>
          </a:prstGeom>
          <a:noFill/>
          <a:ln w="28575">
            <a:solidFill>
              <a:srgbClr val="FFFF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z="1800">
              <a:solidFill>
                <a:srgbClr val="FFFFFF"/>
              </a:solidFill>
              <a:latin typeface="Calibri" charset="0"/>
            </a:endParaRPr>
          </a:p>
        </p:txBody>
      </p:sp>
      <p:sp>
        <p:nvSpPr>
          <p:cNvPr id="15" name="TextBox 14"/>
          <p:cNvSpPr txBox="1">
            <a:spLocks noChangeArrowheads="1"/>
          </p:cNvSpPr>
          <p:nvPr/>
        </p:nvSpPr>
        <p:spPr bwMode="auto">
          <a:xfrm>
            <a:off x="1600200" y="3600450"/>
            <a:ext cx="54292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dirty="0" err="1">
                <a:solidFill>
                  <a:srgbClr val="FFFF00"/>
                </a:solidFill>
              </a:rPr>
              <a:t>Dyudina</a:t>
            </a:r>
            <a:r>
              <a:rPr lang="en-US" altLang="en-US" sz="1800" dirty="0">
                <a:solidFill>
                  <a:srgbClr val="FFFF00"/>
                </a:solidFill>
              </a:rPr>
              <a:t> et al. (2007) showed that there was a strong spatial and nearly perfect temporal correlation between bright cloud features at 35</a:t>
            </a:r>
            <a:r>
              <a:rPr lang="en-US" altLang="en-US" sz="1800" baseline="30000" dirty="0">
                <a:solidFill>
                  <a:srgbClr val="FFFF00"/>
                </a:solidFill>
              </a:rPr>
              <a:t>o</a:t>
            </a:r>
            <a:r>
              <a:rPr lang="en-US" altLang="en-US" sz="1800" dirty="0">
                <a:solidFill>
                  <a:srgbClr val="FFFF00"/>
                </a:solidFill>
              </a:rPr>
              <a:t>S and lightning activity, an indicator of strong convection. </a:t>
            </a:r>
          </a:p>
        </p:txBody>
      </p:sp>
      <p:sp>
        <p:nvSpPr>
          <p:cNvPr id="12" name="TextBox 11"/>
          <p:cNvSpPr txBox="1"/>
          <p:nvPr/>
        </p:nvSpPr>
        <p:spPr>
          <a:xfrm>
            <a:off x="460131" y="512696"/>
            <a:ext cx="7543800" cy="400110"/>
          </a:xfrm>
          <a:prstGeom prst="rect">
            <a:avLst/>
          </a:prstGeom>
          <a:noFill/>
        </p:spPr>
        <p:txBody>
          <a:bodyPr wrap="square" rtlCol="0">
            <a:spAutoFit/>
          </a:bodyPr>
          <a:lstStyle/>
          <a:p>
            <a:r>
              <a:rPr lang="en-US" sz="2000" dirty="0">
                <a:solidFill>
                  <a:srgbClr val="FFFF00"/>
                </a:solidFill>
              </a:rPr>
              <a:t>A second example </a:t>
            </a:r>
            <a:r>
              <a:rPr lang="en-US" sz="2000">
                <a:solidFill>
                  <a:srgbClr val="FFFF00"/>
                </a:solidFill>
              </a:rPr>
              <a:t>of NH</a:t>
            </a:r>
            <a:r>
              <a:rPr lang="en-US" sz="2000" baseline="-25000">
                <a:solidFill>
                  <a:srgbClr val="FFFF00"/>
                </a:solidFill>
              </a:rPr>
              <a:t>3</a:t>
            </a:r>
            <a:r>
              <a:rPr lang="en-US" sz="2000">
                <a:solidFill>
                  <a:srgbClr val="FFFF00"/>
                </a:solidFill>
              </a:rPr>
              <a:t> detection: </a:t>
            </a:r>
            <a:r>
              <a:rPr lang="en-US" sz="2000" dirty="0">
                <a:solidFill>
                  <a:srgbClr val="FFFF00"/>
                </a:solidFill>
              </a:rPr>
              <a:t>Storm Alley thunderstorms</a:t>
            </a:r>
          </a:p>
        </p:txBody>
      </p:sp>
      <p:pic>
        <p:nvPicPr>
          <p:cNvPr id="6" name="Sound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1421120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8853">
        <p15:prstTrans prst="wind"/>
      </p:transition>
    </mc:Choice>
    <mc:Fallback xmlns="">
      <p:transition spd="slow" advTm="188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10" grpId="0" animBg="1"/>
      <p:bldP spid="11"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73" y="259492"/>
            <a:ext cx="8920204" cy="2230051"/>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21" y="2489543"/>
            <a:ext cx="6947095" cy="2641600"/>
          </a:xfrm>
          <a:prstGeom prst="rect">
            <a:avLst/>
          </a:prstGeom>
        </p:spPr>
      </p:pic>
      <p:grpSp>
        <p:nvGrpSpPr>
          <p:cNvPr id="18" name="Group 17"/>
          <p:cNvGrpSpPr/>
          <p:nvPr/>
        </p:nvGrpSpPr>
        <p:grpSpPr>
          <a:xfrm>
            <a:off x="1021491" y="1973992"/>
            <a:ext cx="4388709" cy="688374"/>
            <a:chOff x="1021491" y="1973992"/>
            <a:chExt cx="4388709" cy="688374"/>
          </a:xfrm>
        </p:grpSpPr>
        <p:sp>
          <p:nvSpPr>
            <p:cNvPr id="5" name="Up-Down Arrow 4"/>
            <p:cNvSpPr/>
            <p:nvPr/>
          </p:nvSpPr>
          <p:spPr>
            <a:xfrm flipH="1">
              <a:off x="1021491" y="1976566"/>
              <a:ext cx="304800" cy="685800"/>
            </a:xfrm>
            <a:prstGeom prst="upDownArrow">
              <a:avLst/>
            </a:prstGeom>
            <a:gradFill>
              <a:gsLst>
                <a:gs pos="0">
                  <a:srgbClr val="FFFF00"/>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Up-Down Arrow 5"/>
            <p:cNvSpPr/>
            <p:nvPr/>
          </p:nvSpPr>
          <p:spPr>
            <a:xfrm flipH="1">
              <a:off x="5105400" y="1973992"/>
              <a:ext cx="304800" cy="685800"/>
            </a:xfrm>
            <a:prstGeom prst="upDownArrow">
              <a:avLst/>
            </a:prstGeom>
            <a:gradFill>
              <a:gsLst>
                <a:gs pos="0">
                  <a:srgbClr val="FFFF00"/>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Up-Down Arrow 6"/>
          <p:cNvSpPr/>
          <p:nvPr/>
        </p:nvSpPr>
        <p:spPr>
          <a:xfrm flipH="1">
            <a:off x="3601342" y="1979320"/>
            <a:ext cx="304800" cy="685800"/>
          </a:xfrm>
          <a:prstGeom prst="upDownArrow">
            <a:avLst/>
          </a:prstGeom>
          <a:gradFill>
            <a:gsLst>
              <a:gs pos="0">
                <a:srgbClr val="FF0000"/>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67375" y="217271"/>
            <a:ext cx="7391400" cy="461665"/>
          </a:xfrm>
          <a:prstGeom prst="rect">
            <a:avLst/>
          </a:prstGeom>
          <a:noFill/>
        </p:spPr>
        <p:txBody>
          <a:bodyPr wrap="square" rtlCol="0">
            <a:spAutoFit/>
          </a:bodyPr>
          <a:lstStyle/>
          <a:p>
            <a:r>
              <a:rPr lang="en-US" dirty="0">
                <a:solidFill>
                  <a:srgbClr val="FFFF00"/>
                </a:solidFill>
              </a:rPr>
              <a:t>VIMS observations of Storm Alley thunderstorms</a:t>
            </a:r>
          </a:p>
        </p:txBody>
      </p:sp>
      <p:sp>
        <p:nvSpPr>
          <p:cNvPr id="11" name="TextBox 10"/>
          <p:cNvSpPr txBox="1"/>
          <p:nvPr/>
        </p:nvSpPr>
        <p:spPr>
          <a:xfrm>
            <a:off x="7086600" y="2571750"/>
            <a:ext cx="1828800" cy="2215991"/>
          </a:xfrm>
          <a:prstGeom prst="rect">
            <a:avLst/>
          </a:prstGeom>
          <a:noFill/>
        </p:spPr>
        <p:txBody>
          <a:bodyPr wrap="square" rtlCol="0">
            <a:spAutoFit/>
          </a:bodyPr>
          <a:lstStyle/>
          <a:p>
            <a:pPr>
              <a:spcAft>
                <a:spcPts val="600"/>
              </a:spcAft>
            </a:pPr>
            <a:r>
              <a:rPr lang="en-US" sz="1600" dirty="0"/>
              <a:t>Storms are bright at continuum wavelengths,</a:t>
            </a:r>
          </a:p>
          <a:p>
            <a:pPr>
              <a:spcAft>
                <a:spcPts val="600"/>
              </a:spcAft>
            </a:pPr>
            <a:r>
              <a:rPr lang="en-US" sz="1600" dirty="0">
                <a:solidFill>
                  <a:srgbClr val="FF0000"/>
                </a:solidFill>
              </a:rPr>
              <a:t>dark at 3.05 microns,</a:t>
            </a:r>
          </a:p>
          <a:p>
            <a:pPr>
              <a:spcAft>
                <a:spcPts val="600"/>
              </a:spcAft>
            </a:pPr>
            <a:r>
              <a:rPr lang="en-US" sz="1600" dirty="0">
                <a:solidFill>
                  <a:srgbClr val="0070C0"/>
                </a:solidFill>
              </a:rPr>
              <a:t>and show the same near-IR color of NH</a:t>
            </a:r>
            <a:r>
              <a:rPr lang="en-US" sz="1600" baseline="-25000" dirty="0">
                <a:solidFill>
                  <a:srgbClr val="0070C0"/>
                </a:solidFill>
              </a:rPr>
              <a:t>3</a:t>
            </a:r>
            <a:r>
              <a:rPr lang="en-US" sz="1600" dirty="0">
                <a:solidFill>
                  <a:srgbClr val="0070C0"/>
                </a:solidFill>
              </a:rPr>
              <a:t> ice.</a:t>
            </a:r>
          </a:p>
        </p:txBody>
      </p:sp>
      <p:sp>
        <p:nvSpPr>
          <p:cNvPr id="12" name="Oval 11"/>
          <p:cNvSpPr/>
          <p:nvPr/>
        </p:nvSpPr>
        <p:spPr>
          <a:xfrm>
            <a:off x="3492961" y="3395290"/>
            <a:ext cx="533400" cy="8382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964341" y="2764481"/>
            <a:ext cx="419100" cy="8382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991100" y="3639921"/>
            <a:ext cx="533400" cy="8382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50001" y="1598156"/>
            <a:ext cx="8489200" cy="369332"/>
          </a:xfrm>
          <a:prstGeom prst="rect">
            <a:avLst/>
          </a:prstGeom>
          <a:noFill/>
        </p:spPr>
        <p:txBody>
          <a:bodyPr wrap="square" rtlCol="0">
            <a:spAutoFit/>
          </a:bodyPr>
          <a:lstStyle/>
          <a:p>
            <a:pPr>
              <a:spcAft>
                <a:spcPts val="1200"/>
              </a:spcAft>
            </a:pPr>
            <a:r>
              <a:rPr lang="en-US" sz="1800" dirty="0"/>
              <a:t>NH</a:t>
            </a:r>
            <a:r>
              <a:rPr lang="en-US" sz="1800" baseline="-25000" dirty="0"/>
              <a:t>3</a:t>
            </a:r>
            <a:r>
              <a:rPr lang="en-US" sz="1800" dirty="0"/>
              <a:t> ice is made visible by strong convection that penetrates the overlying layer.</a:t>
            </a:r>
          </a:p>
        </p:txBody>
      </p:sp>
      <p:sp>
        <p:nvSpPr>
          <p:cNvPr id="17" name="Oval 16"/>
          <p:cNvSpPr/>
          <p:nvPr/>
        </p:nvSpPr>
        <p:spPr>
          <a:xfrm>
            <a:off x="6979096" y="978442"/>
            <a:ext cx="720634" cy="689551"/>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Sound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910497408"/>
      </p:ext>
    </p:extLst>
  </p:cSld>
  <p:clrMapOvr>
    <a:masterClrMapping/>
  </p:clrMapOvr>
  <p:transition spd="slow" advTm="3429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5"/>
                </p:tgtEl>
              </p:cMediaNode>
            </p:audio>
          </p:childTnLst>
        </p:cTn>
      </p:par>
    </p:tnLst>
    <p:bldLst>
      <p:bldP spid="7" grpId="0" animBg="1"/>
      <p:bldP spid="11" grpId="0" uiExpand="1" build="p"/>
      <p:bldP spid="12" grpId="0" animBg="1"/>
      <p:bldP spid="13" grpId="0" animBg="1"/>
      <p:bldP spid="14" grpId="0" animBg="1"/>
      <p:bldP spid="16"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r="33513" b="60370"/>
          <a:stretch/>
        </p:blipFill>
        <p:spPr>
          <a:xfrm>
            <a:off x="304800" y="0"/>
            <a:ext cx="8114944" cy="4095750"/>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r="33513" b="60370"/>
          <a:stretch/>
        </p:blipFill>
        <p:spPr>
          <a:xfrm>
            <a:off x="316194" y="0"/>
            <a:ext cx="8114944" cy="4095750"/>
          </a:xfrm>
          <a:prstGeom prst="rect">
            <a:avLst/>
          </a:prstGeom>
        </p:spPr>
      </p:pic>
      <p:sp>
        <p:nvSpPr>
          <p:cNvPr id="3" name="TextBox 2"/>
          <p:cNvSpPr txBox="1"/>
          <p:nvPr/>
        </p:nvSpPr>
        <p:spPr>
          <a:xfrm>
            <a:off x="1524000" y="209549"/>
            <a:ext cx="6477000" cy="461665"/>
          </a:xfrm>
          <a:prstGeom prst="rect">
            <a:avLst/>
          </a:prstGeom>
          <a:solidFill>
            <a:schemeClr val="bg1">
              <a:lumMod val="50000"/>
            </a:schemeClr>
          </a:solidFill>
        </p:spPr>
        <p:txBody>
          <a:bodyPr wrap="square" rtlCol="0">
            <a:spAutoFit/>
          </a:bodyPr>
          <a:lstStyle/>
          <a:p>
            <a:r>
              <a:rPr lang="en-US">
                <a:solidFill>
                  <a:srgbClr val="FFFF00"/>
                </a:solidFill>
              </a:rPr>
              <a:t>Saturn’s South </a:t>
            </a:r>
            <a:r>
              <a:rPr lang="en-US" dirty="0">
                <a:solidFill>
                  <a:srgbClr val="FFFF00"/>
                </a:solidFill>
              </a:rPr>
              <a:t>Polar Region in October 2006</a:t>
            </a:r>
          </a:p>
        </p:txBody>
      </p:sp>
      <p:sp>
        <p:nvSpPr>
          <p:cNvPr id="5" name="TextBox 4"/>
          <p:cNvSpPr txBox="1"/>
          <p:nvPr/>
        </p:nvSpPr>
        <p:spPr>
          <a:xfrm>
            <a:off x="2209800" y="3521652"/>
            <a:ext cx="936475" cy="461665"/>
          </a:xfrm>
          <a:prstGeom prst="rect">
            <a:avLst/>
          </a:prstGeom>
          <a:noFill/>
        </p:spPr>
        <p:txBody>
          <a:bodyPr wrap="none" rtlCol="0">
            <a:spAutoFit/>
          </a:bodyPr>
          <a:lstStyle/>
          <a:p>
            <a:r>
              <a:rPr lang="en-US">
                <a:solidFill>
                  <a:srgbClr val="EDFFEE"/>
                </a:solidFill>
              </a:rPr>
              <a:t>VIMS</a:t>
            </a:r>
          </a:p>
        </p:txBody>
      </p:sp>
      <p:sp>
        <p:nvSpPr>
          <p:cNvPr id="6" name="TextBox 5"/>
          <p:cNvSpPr txBox="1"/>
          <p:nvPr/>
        </p:nvSpPr>
        <p:spPr>
          <a:xfrm>
            <a:off x="6019800" y="3521652"/>
            <a:ext cx="1792478" cy="461665"/>
          </a:xfrm>
          <a:prstGeom prst="rect">
            <a:avLst/>
          </a:prstGeom>
          <a:noFill/>
        </p:spPr>
        <p:txBody>
          <a:bodyPr wrap="none" rtlCol="0">
            <a:spAutoFit/>
          </a:bodyPr>
          <a:lstStyle/>
          <a:p>
            <a:r>
              <a:rPr lang="en-US"/>
              <a:t>ISS 752 nm</a:t>
            </a:r>
            <a:endParaRPr lang="en-US" dirty="0"/>
          </a:p>
        </p:txBody>
      </p:sp>
      <p:sp>
        <p:nvSpPr>
          <p:cNvPr id="7" name="TextBox 6"/>
          <p:cNvSpPr txBox="1"/>
          <p:nvPr/>
        </p:nvSpPr>
        <p:spPr>
          <a:xfrm>
            <a:off x="351820" y="4095750"/>
            <a:ext cx="8114944" cy="1015663"/>
          </a:xfrm>
          <a:prstGeom prst="rect">
            <a:avLst/>
          </a:prstGeom>
          <a:noFill/>
        </p:spPr>
        <p:txBody>
          <a:bodyPr wrap="square" rtlCol="0">
            <a:spAutoFit/>
          </a:bodyPr>
          <a:lstStyle/>
          <a:p>
            <a:r>
              <a:rPr lang="en-US" sz="2000" dirty="0">
                <a:solidFill>
                  <a:srgbClr val="0070C0"/>
                </a:solidFill>
              </a:rPr>
              <a:t>Small discrete cloud features are seen from 75 S almost to the pole.</a:t>
            </a:r>
          </a:p>
          <a:p>
            <a:r>
              <a:rPr lang="en-US" sz="2000" dirty="0">
                <a:solidFill>
                  <a:srgbClr val="0070C0"/>
                </a:solidFill>
              </a:rPr>
              <a:t>No lightning detected that would indicate strong convection.</a:t>
            </a:r>
          </a:p>
          <a:p>
            <a:r>
              <a:rPr lang="en-US" sz="2000" dirty="0">
                <a:solidFill>
                  <a:srgbClr val="0070C0"/>
                </a:solidFill>
              </a:rPr>
              <a:t>Surprisingly, ammonia ice signatures are present anyway.</a:t>
            </a:r>
          </a:p>
        </p:txBody>
      </p:sp>
      <p:sp>
        <p:nvSpPr>
          <p:cNvPr id="8" name="TextBox 7"/>
          <p:cNvSpPr txBox="1"/>
          <p:nvPr/>
        </p:nvSpPr>
        <p:spPr>
          <a:xfrm>
            <a:off x="375769" y="-21284"/>
            <a:ext cx="748923" cy="461665"/>
          </a:xfrm>
          <a:prstGeom prst="rect">
            <a:avLst/>
          </a:prstGeom>
          <a:noFill/>
        </p:spPr>
        <p:txBody>
          <a:bodyPr wrap="none" rtlCol="0">
            <a:spAutoFit/>
          </a:bodyPr>
          <a:lstStyle/>
          <a:p>
            <a:r>
              <a:rPr lang="en-US" sz="1800" dirty="0"/>
              <a:t>75</a:t>
            </a:r>
            <a:r>
              <a:rPr lang="en-US" dirty="0"/>
              <a:t>∘</a:t>
            </a:r>
            <a:r>
              <a:rPr lang="en-US" sz="1800" dirty="0"/>
              <a:t>S</a:t>
            </a:r>
          </a:p>
        </p:txBody>
      </p:sp>
      <p:sp>
        <p:nvSpPr>
          <p:cNvPr id="9" name="TextBox 8"/>
          <p:cNvSpPr txBox="1"/>
          <p:nvPr/>
        </p:nvSpPr>
        <p:spPr>
          <a:xfrm>
            <a:off x="3627856" y="2742320"/>
            <a:ext cx="748923" cy="461665"/>
          </a:xfrm>
          <a:prstGeom prst="rect">
            <a:avLst/>
          </a:prstGeom>
          <a:noFill/>
        </p:spPr>
        <p:txBody>
          <a:bodyPr wrap="none" rtlCol="0">
            <a:spAutoFit/>
          </a:bodyPr>
          <a:lstStyle/>
          <a:p>
            <a:r>
              <a:rPr lang="en-US" sz="1800" dirty="0">
                <a:solidFill>
                  <a:schemeClr val="bg1"/>
                </a:solidFill>
              </a:rPr>
              <a:t>86</a:t>
            </a:r>
            <a:r>
              <a:rPr lang="en-US" dirty="0">
                <a:solidFill>
                  <a:schemeClr val="bg1"/>
                </a:solidFill>
              </a:rPr>
              <a:t>∘</a:t>
            </a:r>
            <a:r>
              <a:rPr lang="en-US" sz="1800" dirty="0">
                <a:solidFill>
                  <a:schemeClr val="bg1"/>
                </a:solidFill>
              </a:rPr>
              <a:t>S</a:t>
            </a:r>
          </a:p>
        </p:txBody>
      </p:sp>
      <p:sp>
        <p:nvSpPr>
          <p:cNvPr id="10" name="TextBox 9"/>
          <p:cNvSpPr txBox="1"/>
          <p:nvPr/>
        </p:nvSpPr>
        <p:spPr>
          <a:xfrm>
            <a:off x="3657600" y="2123801"/>
            <a:ext cx="748923" cy="461665"/>
          </a:xfrm>
          <a:prstGeom prst="rect">
            <a:avLst/>
          </a:prstGeom>
          <a:noFill/>
        </p:spPr>
        <p:txBody>
          <a:bodyPr wrap="none" rtlCol="0">
            <a:spAutoFit/>
          </a:bodyPr>
          <a:lstStyle/>
          <a:p>
            <a:r>
              <a:rPr lang="en-US" sz="1800" dirty="0">
                <a:solidFill>
                  <a:schemeClr val="bg1"/>
                </a:solidFill>
              </a:rPr>
              <a:t>89</a:t>
            </a:r>
            <a:r>
              <a:rPr lang="en-US" dirty="0">
                <a:solidFill>
                  <a:schemeClr val="bg1"/>
                </a:solidFill>
              </a:rPr>
              <a:t>∘</a:t>
            </a:r>
            <a:r>
              <a:rPr lang="en-US" sz="1800" dirty="0">
                <a:solidFill>
                  <a:schemeClr val="bg1"/>
                </a:solidFill>
              </a:rPr>
              <a:t>S</a:t>
            </a:r>
          </a:p>
        </p:txBody>
      </p:sp>
      <p:cxnSp>
        <p:nvCxnSpPr>
          <p:cNvPr id="13" name="Straight Connector 12"/>
          <p:cNvCxnSpPr/>
          <p:nvPr/>
        </p:nvCxnSpPr>
        <p:spPr>
          <a:xfrm flipV="1">
            <a:off x="2216634" y="3004457"/>
            <a:ext cx="1440966" cy="6518"/>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2425792" y="2426734"/>
            <a:ext cx="1231808" cy="6518"/>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Sound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1670638032"/>
      </p:ext>
    </p:extLst>
  </p:cSld>
  <p:clrMapOvr>
    <a:masterClrMapping/>
  </p:clrMapOvr>
  <mc:AlternateContent xmlns:mc="http://schemas.openxmlformats.org/markup-compatibility/2006" xmlns:p14="http://schemas.microsoft.com/office/powerpoint/2010/main">
    <mc:Choice Requires="p14">
      <p:transition spd="slow" p14:dur="1200" advTm="40842">
        <p14:prism/>
      </p:transition>
    </mc:Choice>
    <mc:Fallback xmlns="">
      <p:transition spd="slow" advTm="408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bldLst>
      <p:bldP spid="7"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16" y="148281"/>
            <a:ext cx="8977184" cy="2244296"/>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44" y="2386328"/>
            <a:ext cx="6915855" cy="2593446"/>
          </a:xfrm>
          <a:prstGeom prst="rect">
            <a:avLst/>
          </a:prstGeom>
        </p:spPr>
      </p:pic>
      <p:grpSp>
        <p:nvGrpSpPr>
          <p:cNvPr id="5" name="Group 4"/>
          <p:cNvGrpSpPr/>
          <p:nvPr/>
        </p:nvGrpSpPr>
        <p:grpSpPr>
          <a:xfrm>
            <a:off x="1021491" y="1968328"/>
            <a:ext cx="4388709" cy="694038"/>
            <a:chOff x="1021491" y="1968328"/>
            <a:chExt cx="4388709" cy="694038"/>
          </a:xfrm>
        </p:grpSpPr>
        <p:sp>
          <p:nvSpPr>
            <p:cNvPr id="6" name="Up-Down Arrow 5"/>
            <p:cNvSpPr/>
            <p:nvPr/>
          </p:nvSpPr>
          <p:spPr>
            <a:xfrm flipH="1">
              <a:off x="1021491" y="1976566"/>
              <a:ext cx="304800" cy="685800"/>
            </a:xfrm>
            <a:prstGeom prst="upDownArrow">
              <a:avLst/>
            </a:prstGeom>
            <a:gradFill>
              <a:gsLst>
                <a:gs pos="0">
                  <a:srgbClr val="FFFF00"/>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Up-Down Arrow 6"/>
            <p:cNvSpPr/>
            <p:nvPr/>
          </p:nvSpPr>
          <p:spPr>
            <a:xfrm flipH="1">
              <a:off x="5105400" y="1973992"/>
              <a:ext cx="304800" cy="685800"/>
            </a:xfrm>
            <a:prstGeom prst="upDownArrow">
              <a:avLst/>
            </a:prstGeom>
            <a:gradFill>
              <a:gsLst>
                <a:gs pos="0">
                  <a:srgbClr val="FFFF00"/>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Up-Down Arrow 7"/>
            <p:cNvSpPr/>
            <p:nvPr/>
          </p:nvSpPr>
          <p:spPr>
            <a:xfrm flipH="1">
              <a:off x="3583459" y="1968328"/>
              <a:ext cx="304800" cy="685800"/>
            </a:xfrm>
            <a:prstGeom prst="upDownArrow">
              <a:avLst/>
            </a:prstGeom>
            <a:gradFill>
              <a:gsLst>
                <a:gs pos="0">
                  <a:srgbClr val="FF0000"/>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7086600" y="2571750"/>
            <a:ext cx="1828800" cy="2031325"/>
          </a:xfrm>
          <a:prstGeom prst="rect">
            <a:avLst/>
          </a:prstGeom>
          <a:noFill/>
        </p:spPr>
        <p:txBody>
          <a:bodyPr wrap="square" rtlCol="0">
            <a:spAutoFit/>
          </a:bodyPr>
          <a:lstStyle/>
          <a:p>
            <a:r>
              <a:rPr lang="en-US" sz="1800" dirty="0"/>
              <a:t>Bright at continuum wavelengths</a:t>
            </a:r>
          </a:p>
          <a:p>
            <a:r>
              <a:rPr lang="en-US" sz="1800" dirty="0">
                <a:solidFill>
                  <a:srgbClr val="FF0000"/>
                </a:solidFill>
              </a:rPr>
              <a:t>Dark at 3.05 microns</a:t>
            </a:r>
          </a:p>
          <a:p>
            <a:r>
              <a:rPr lang="en-US" sz="1800" dirty="0">
                <a:solidFill>
                  <a:srgbClr val="0070C0"/>
                </a:solidFill>
              </a:rPr>
              <a:t>Distinctive near-IR color</a:t>
            </a:r>
          </a:p>
        </p:txBody>
      </p:sp>
      <p:grpSp>
        <p:nvGrpSpPr>
          <p:cNvPr id="20" name="Group 19"/>
          <p:cNvGrpSpPr/>
          <p:nvPr/>
        </p:nvGrpSpPr>
        <p:grpSpPr>
          <a:xfrm>
            <a:off x="964341" y="2612775"/>
            <a:ext cx="4560159" cy="1990300"/>
            <a:chOff x="964341" y="2612775"/>
            <a:chExt cx="4560159" cy="1990300"/>
          </a:xfrm>
        </p:grpSpPr>
        <p:sp>
          <p:nvSpPr>
            <p:cNvPr id="11" name="Oval 10"/>
            <p:cNvSpPr/>
            <p:nvPr/>
          </p:nvSpPr>
          <p:spPr>
            <a:xfrm>
              <a:off x="964341" y="2612775"/>
              <a:ext cx="419100" cy="8382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991100" y="3764875"/>
              <a:ext cx="533400" cy="8382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3300751" y="421276"/>
            <a:ext cx="742950" cy="4127961"/>
            <a:chOff x="3300751" y="421276"/>
            <a:chExt cx="742950" cy="4127961"/>
          </a:xfrm>
        </p:grpSpPr>
        <p:sp>
          <p:nvSpPr>
            <p:cNvPr id="10" name="Oval 9"/>
            <p:cNvSpPr/>
            <p:nvPr/>
          </p:nvSpPr>
          <p:spPr>
            <a:xfrm>
              <a:off x="3510301" y="3711037"/>
              <a:ext cx="533400" cy="8382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300751" y="421276"/>
              <a:ext cx="419100" cy="53680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062515" y="420259"/>
            <a:ext cx="4895572" cy="538523"/>
            <a:chOff x="1062515" y="420259"/>
            <a:chExt cx="4895572" cy="538523"/>
          </a:xfrm>
        </p:grpSpPr>
        <p:sp>
          <p:nvSpPr>
            <p:cNvPr id="14" name="Oval 13"/>
            <p:cNvSpPr/>
            <p:nvPr/>
          </p:nvSpPr>
          <p:spPr>
            <a:xfrm>
              <a:off x="1062515" y="421980"/>
              <a:ext cx="419100" cy="53680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538987" y="420259"/>
              <a:ext cx="419100" cy="53680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Oval 18"/>
          <p:cNvSpPr/>
          <p:nvPr/>
        </p:nvSpPr>
        <p:spPr>
          <a:xfrm>
            <a:off x="7777223" y="420259"/>
            <a:ext cx="419100" cy="53680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946924" y="978208"/>
            <a:ext cx="7391400" cy="461665"/>
          </a:xfrm>
          <a:prstGeom prst="rect">
            <a:avLst/>
          </a:prstGeom>
          <a:noFill/>
        </p:spPr>
        <p:txBody>
          <a:bodyPr wrap="square" rtlCol="0">
            <a:spAutoFit/>
          </a:bodyPr>
          <a:lstStyle/>
          <a:p>
            <a:r>
              <a:rPr lang="en-US" dirty="0">
                <a:solidFill>
                  <a:srgbClr val="FFFF00"/>
                </a:solidFill>
              </a:rPr>
              <a:t>VIMS 2006 observations of the south polar region</a:t>
            </a:r>
          </a:p>
        </p:txBody>
      </p:sp>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633848332"/>
      </p:ext>
    </p:extLst>
  </p:cSld>
  <p:clrMapOvr>
    <a:masterClrMapping/>
  </p:clrMapOvr>
  <mc:AlternateContent xmlns:mc="http://schemas.openxmlformats.org/markup-compatibility/2006" xmlns:p14="http://schemas.microsoft.com/office/powerpoint/2010/main">
    <mc:Choice Requires="p14">
      <p:transition spd="slow" p14:dur="1500" advTm="21933">
        <p14:window dir="vert"/>
      </p:transition>
    </mc:Choice>
    <mc:Fallback xmlns="">
      <p:transition spd="slow" advTm="219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par>
                                <p:cTn id="19" presetID="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9" grpId="0" uiExpand="1" build="p"/>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6"/>
</p:tagLst>
</file>

<file path=ppt/tags/tag10.xml><?xml version="1.0" encoding="utf-8"?>
<p:tagLst xmlns:a="http://schemas.openxmlformats.org/drawingml/2006/main" xmlns:r="http://schemas.openxmlformats.org/officeDocument/2006/relationships" xmlns:p="http://schemas.openxmlformats.org/presentationml/2006/main">
  <p:tag name="TIMING" val="|34.1|4.5|7.1|3.4"/>
</p:tagLst>
</file>

<file path=ppt/tags/tag11.xml><?xml version="1.0" encoding="utf-8"?>
<p:tagLst xmlns:a="http://schemas.openxmlformats.org/drawingml/2006/main" xmlns:r="http://schemas.openxmlformats.org/officeDocument/2006/relationships" xmlns:p="http://schemas.openxmlformats.org/presentationml/2006/main">
  <p:tag name="TIMING" val="|6.8|4.4|5.3|4.6|5.8"/>
</p:tagLst>
</file>

<file path=ppt/tags/tag12.xml><?xml version="1.0" encoding="utf-8"?>
<p:tagLst xmlns:a="http://schemas.openxmlformats.org/drawingml/2006/main" xmlns:r="http://schemas.openxmlformats.org/officeDocument/2006/relationships" xmlns:p="http://schemas.openxmlformats.org/presentationml/2006/main">
  <p:tag name="TIMING" val="|31.5"/>
</p:tagLst>
</file>

<file path=ppt/tags/tag13.xml><?xml version="1.0" encoding="utf-8"?>
<p:tagLst xmlns:a="http://schemas.openxmlformats.org/drawingml/2006/main" xmlns:r="http://schemas.openxmlformats.org/officeDocument/2006/relationships" xmlns:p="http://schemas.openxmlformats.org/presentationml/2006/main">
  <p:tag name="TIMING" val="|48.9|8.2|5|10.1"/>
</p:tagLst>
</file>

<file path=ppt/tags/tag14.xml><?xml version="1.0" encoding="utf-8"?>
<p:tagLst xmlns:a="http://schemas.openxmlformats.org/drawingml/2006/main" xmlns:r="http://schemas.openxmlformats.org/officeDocument/2006/relationships" xmlns:p="http://schemas.openxmlformats.org/presentationml/2006/main">
  <p:tag name="TIMING" val="|4.6|16.2|12|7.9"/>
</p:tagLst>
</file>

<file path=ppt/tags/tag15.xml><?xml version="1.0" encoding="utf-8"?>
<p:tagLst xmlns:a="http://schemas.openxmlformats.org/drawingml/2006/main" xmlns:r="http://schemas.openxmlformats.org/officeDocument/2006/relationships" xmlns:p="http://schemas.openxmlformats.org/presentationml/2006/main">
  <p:tag name="TIMING" val="|13.7|14.7"/>
</p:tagLst>
</file>

<file path=ppt/tags/tag16.xml><?xml version="1.0" encoding="utf-8"?>
<p:tagLst xmlns:a="http://schemas.openxmlformats.org/drawingml/2006/main" xmlns:r="http://schemas.openxmlformats.org/officeDocument/2006/relationships" xmlns:p="http://schemas.openxmlformats.org/presentationml/2006/main">
  <p:tag name="TIMING" val="|1.9|16.8|15.3|14.1|18.8"/>
</p:tagLst>
</file>

<file path=ppt/tags/tag2.xml><?xml version="1.0" encoding="utf-8"?>
<p:tagLst xmlns:a="http://schemas.openxmlformats.org/drawingml/2006/main" xmlns:r="http://schemas.openxmlformats.org/officeDocument/2006/relationships" xmlns:p="http://schemas.openxmlformats.org/presentationml/2006/main">
  <p:tag name="TIMING" val="|17.7|10.7|12.5|20.8"/>
</p:tagLst>
</file>

<file path=ppt/tags/tag3.xml><?xml version="1.0" encoding="utf-8"?>
<p:tagLst xmlns:a="http://schemas.openxmlformats.org/drawingml/2006/main" xmlns:r="http://schemas.openxmlformats.org/officeDocument/2006/relationships" xmlns:p="http://schemas.openxmlformats.org/presentationml/2006/main">
  <p:tag name="TIMING" val="|11|3.5|17.4|7.4|8|9.1"/>
</p:tagLst>
</file>

<file path=ppt/tags/tag4.xml><?xml version="1.0" encoding="utf-8"?>
<p:tagLst xmlns:a="http://schemas.openxmlformats.org/drawingml/2006/main" xmlns:r="http://schemas.openxmlformats.org/officeDocument/2006/relationships" xmlns:p="http://schemas.openxmlformats.org/presentationml/2006/main">
  <p:tag name="TIMING" val="|5.3"/>
</p:tagLst>
</file>

<file path=ppt/tags/tag5.xml><?xml version="1.0" encoding="utf-8"?>
<p:tagLst xmlns:a="http://schemas.openxmlformats.org/drawingml/2006/main" xmlns:r="http://schemas.openxmlformats.org/officeDocument/2006/relationships" xmlns:p="http://schemas.openxmlformats.org/presentationml/2006/main">
  <p:tag name="TIMING" val="|7.8|4.5|4.2|5.4"/>
</p:tagLst>
</file>

<file path=ppt/tags/tag6.xml><?xml version="1.0" encoding="utf-8"?>
<p:tagLst xmlns:a="http://schemas.openxmlformats.org/drawingml/2006/main" xmlns:r="http://schemas.openxmlformats.org/officeDocument/2006/relationships" xmlns:p="http://schemas.openxmlformats.org/presentationml/2006/main">
  <p:tag name="TIMING" val="|2.3|16.3|5.1"/>
</p:tagLst>
</file>

<file path=ppt/tags/tag7.xml><?xml version="1.0" encoding="utf-8"?>
<p:tagLst xmlns:a="http://schemas.openxmlformats.org/drawingml/2006/main" xmlns:r="http://schemas.openxmlformats.org/officeDocument/2006/relationships" xmlns:p="http://schemas.openxmlformats.org/presentationml/2006/main">
  <p:tag name="TIMING" val="|7.4|5.2|2.6"/>
</p:tagLst>
</file>

<file path=ppt/tags/tag8.xml><?xml version="1.0" encoding="utf-8"?>
<p:tagLst xmlns:a="http://schemas.openxmlformats.org/drawingml/2006/main" xmlns:r="http://schemas.openxmlformats.org/officeDocument/2006/relationships" xmlns:p="http://schemas.openxmlformats.org/presentationml/2006/main">
  <p:tag name="TIMING" val="|11.8|8.5|5.2"/>
</p:tagLst>
</file>

<file path=ppt/tags/tag9.xml><?xml version="1.0" encoding="utf-8"?>
<p:tagLst xmlns:a="http://schemas.openxmlformats.org/drawingml/2006/main" xmlns:r="http://schemas.openxmlformats.org/officeDocument/2006/relationships" xmlns:p="http://schemas.openxmlformats.org/presentationml/2006/main">
  <p:tag name="TIMING" val="|6.5|4.6|5.9|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93168</TotalTime>
  <Words>3403</Words>
  <Application>Microsoft Macintosh PowerPoint</Application>
  <PresentationFormat>On-screen Show (16:9)</PresentationFormat>
  <Paragraphs>185</Paragraphs>
  <Slides>22</Slides>
  <Notes>19</Notes>
  <HiddenSlides>2</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ＭＳ Ｐゴシック</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SSEC</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10.06 Evidence for Widely Distributed Ammonia Ice on Jupiter</dc:title>
  <dc:creator>Larry Sromovsky</dc:creator>
  <cp:lastModifiedBy>Microsoft Office User</cp:lastModifiedBy>
  <cp:revision>336</cp:revision>
  <dcterms:created xsi:type="dcterms:W3CDTF">2016-10-11T17:29:33Z</dcterms:created>
  <dcterms:modified xsi:type="dcterms:W3CDTF">2018-08-17T14:32:18Z</dcterms:modified>
</cp:coreProperties>
</file>