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322" r:id="rId3"/>
    <p:sldId id="317" r:id="rId4"/>
    <p:sldId id="319" r:id="rId5"/>
    <p:sldId id="320" r:id="rId6"/>
    <p:sldId id="321" r:id="rId7"/>
    <p:sldId id="271" r:id="rId8"/>
    <p:sldId id="323" r:id="rId9"/>
    <p:sldId id="282" r:id="rId10"/>
    <p:sldId id="330" r:id="rId11"/>
    <p:sldId id="329" r:id="rId12"/>
    <p:sldId id="318" r:id="rId13"/>
    <p:sldId id="326" r:id="rId14"/>
    <p:sldId id="297" r:id="rId15"/>
    <p:sldId id="325" r:id="rId16"/>
    <p:sldId id="32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86751" autoAdjust="0"/>
  </p:normalViewPr>
  <p:slideViewPr>
    <p:cSldViewPr snapToGrid="0">
      <p:cViewPr varScale="1">
        <p:scale>
          <a:sx n="113" d="100"/>
          <a:sy n="113" d="100"/>
        </p:scale>
        <p:origin x="164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64E0D-0273-4A8A-BF66-881A170E2112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DFC39-11B6-4AB4-9F74-EEDFAA0AC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2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6F772-E244-428C-B4C8-49DF9428FF64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9E5D5-8DD0-4013-B268-B617EF97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6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1200FAE2-6862-3C49-97A3-ACC0E784EF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901F7F4-52C3-4D45-BDCC-8DA0AC53A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87A710E-405E-6E47-BB8D-EFA75FE7B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B9A26E-2E93-974C-B9D1-0D0BDD8B0B9D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59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F44E7AF-1A30-CC47-BEC2-A8F49775E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BB0E17-F448-5242-861B-7DF57BD37B2D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745FBD2-3CA9-E940-A0F3-81C1F1B80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2A1C667-BFE1-A542-84CA-9556DEF7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Was Voyager callibrated correctly?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If there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s an uncertainty in the solar photons flux.  Actually measured on earth.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mixing ratio of He in the deep atmosphere.  It is uncertain.</a:t>
            </a:r>
          </a:p>
        </p:txBody>
      </p:sp>
    </p:spTree>
    <p:extLst>
      <p:ext uri="{BB962C8B-B14F-4D97-AF65-F5344CB8AC3E}">
        <p14:creationId xmlns:p14="http://schemas.microsoft.com/office/powerpoint/2010/main" val="249029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>
            <a:extLst>
              <a:ext uri="{FF2B5EF4-FFF2-40B4-BE49-F238E27FC236}">
                <a16:creationId xmlns:a16="http://schemas.microsoft.com/office/drawing/2014/main" id="{BE7445C2-A963-5147-8C85-47FFCEC47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40A79D-A148-0D4C-8835-1B0298D5C597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AD9667B-5B31-834F-9B58-D022654C1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83B07F9-5C4C-DB4C-8F3D-E8B02138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24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2D05-BABD-417D-A3D2-627DB25C1A76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7F84-DEF0-4FD9-AC42-6B069A638EF8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9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69E2-79CF-4F6E-B077-AFF568E2D5B8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A17A-FD19-439C-B746-73E25F69F295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6E1B-1BE6-4D28-B74C-3E4D1093716C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95A7-9AF9-44C9-BF16-434493D50D6F}" type="datetime1">
              <a:rPr lang="en-US" smtClean="0"/>
              <a:t>8/16/18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254-3407-4F04-B179-F0C5571877AB}" type="datetime1">
              <a:rPr lang="en-US" smtClean="0"/>
              <a:t>8/16/18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9585-269B-4899-B677-E09D177E20AC}" type="datetime1">
              <a:rPr lang="en-US" smtClean="0"/>
              <a:t>8/16/18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AF9-9E3E-4D98-B233-8B154BA6A255}" type="datetime1">
              <a:rPr lang="en-US" smtClean="0"/>
              <a:t>8/16/18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B14-D920-4C9E-BF51-3882653CB62D}" type="datetime1">
              <a:rPr lang="en-US" smtClean="0"/>
              <a:t>8/16/18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E55F-E605-473C-9A0A-4DEDFE721B41}" type="datetime1">
              <a:rPr lang="en-US" smtClean="0"/>
              <a:t>8/16/18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B3886-D7D6-4D9E-A792-59CC9DC9ADB7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3EAE-86BA-4F77-AE48-A777895D2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7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3424332-8858-D042-92E7-8C3682B94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41C40A47-AE6E-304F-A43D-2A78396CE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363" name="Picture 3" descr="mw-630-saturn-cassini.jpg">
            <a:extLst>
              <a:ext uri="{FF2B5EF4-FFF2-40B4-BE49-F238E27FC236}">
                <a16:creationId xmlns:a16="http://schemas.microsoft.com/office/drawing/2014/main" id="{FB65BDA4-D897-E841-8E82-31F92FBB5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1350" y="0"/>
            <a:ext cx="129032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>
            <a:extLst>
              <a:ext uri="{FF2B5EF4-FFF2-40B4-BE49-F238E27FC236}">
                <a16:creationId xmlns:a16="http://schemas.microsoft.com/office/drawing/2014/main" id="{21CFB0FD-F63F-8841-BF5A-08E92F12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005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Monitoring Saturn's Upper Atmosphere Density Variations Using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Helium 584 </a:t>
            </a:r>
            <a:r>
              <a:rPr lang="en-US" altLang="en-US" sz="3600" dirty="0" err="1">
                <a:solidFill>
                  <a:srgbClr val="FFFF00"/>
                </a:solidFill>
                <a:latin typeface="Arial" panose="020B0604020202020204" pitchFamily="34" charset="0"/>
              </a:rPr>
              <a:t>Å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 Airglow and Determining the He Mixing Ratio</a:t>
            </a: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F0F999E9-5AAC-714D-9BC7-FD012171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2" y="4873093"/>
            <a:ext cx="52673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Christopher D. Parkinson,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Tommi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Koskinen, and Larry Esposito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Final Cassini Science Symposium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August 17, 2018</a:t>
            </a:r>
          </a:p>
        </p:txBody>
      </p:sp>
    </p:spTree>
    <p:extLst>
      <p:ext uri="{BB962C8B-B14F-4D97-AF65-F5344CB8AC3E}">
        <p14:creationId xmlns:p14="http://schemas.microsoft.com/office/powerpoint/2010/main" val="37229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C1EA-C347-6547-BEAD-F2634F4D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Same observation, broken into sequential segments with smaller integration times: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6ED5E7-08A4-3D44-BAF7-3C9E1ECF8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0838"/>
            <a:ext cx="9144001" cy="36955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698C-F660-9D40-80B4-6C26C26B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3CC35-23B4-5C4C-97C2-B3CD16369DC0}"/>
              </a:ext>
            </a:extLst>
          </p:cNvPr>
          <p:cNvSpPr txBox="1"/>
          <p:nvPr/>
        </p:nvSpPr>
        <p:spPr>
          <a:xfrm>
            <a:off x="2138288" y="2166423"/>
            <a:ext cx="509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Clearly there is evidence for short term variation!</a:t>
            </a:r>
          </a:p>
        </p:txBody>
      </p:sp>
    </p:spTree>
    <p:extLst>
      <p:ext uri="{BB962C8B-B14F-4D97-AF65-F5344CB8AC3E}">
        <p14:creationId xmlns:p14="http://schemas.microsoft.com/office/powerpoint/2010/main" val="722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B7AF-6A5E-1343-BDC8-5449F238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14" y="308683"/>
            <a:ext cx="8300861" cy="1325563"/>
          </a:xfrm>
        </p:spPr>
        <p:txBody>
          <a:bodyPr/>
          <a:lstStyle/>
          <a:p>
            <a:r>
              <a:rPr lang="en-US" dirty="0"/>
              <a:t>Other Cassini Observations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C31D93-E53C-B44E-83BD-73AD43EA0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8" y="2391508"/>
            <a:ext cx="4466492" cy="44664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4F5A6-7196-C940-AD4F-9962D4FB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BC76DF-F695-144B-BD99-603213BE6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03" y="2391508"/>
            <a:ext cx="4466492" cy="4466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1BBC31-4321-4C43-8A9C-809CEDA2500B}"/>
              </a:ext>
            </a:extLst>
          </p:cNvPr>
          <p:cNvSpPr txBox="1"/>
          <p:nvPr/>
        </p:nvSpPr>
        <p:spPr>
          <a:xfrm>
            <a:off x="5351753" y="1735462"/>
            <a:ext cx="349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(Compare with ST42 October 2014)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A5A43-2885-804B-920C-3CEF19FB82D7}"/>
              </a:ext>
            </a:extLst>
          </p:cNvPr>
          <p:cNvSpPr txBox="1"/>
          <p:nvPr/>
        </p:nvSpPr>
        <p:spPr>
          <a:xfrm>
            <a:off x="546293" y="1735462"/>
            <a:ext cx="370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(Compare with ST31 December 2008)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4A4BE-765C-1249-BDDC-9603AED0B400}"/>
              </a:ext>
            </a:extLst>
          </p:cNvPr>
          <p:cNvSpPr txBox="1"/>
          <p:nvPr/>
        </p:nvSpPr>
        <p:spPr>
          <a:xfrm>
            <a:off x="2658794" y="5345720"/>
            <a:ext cx="1507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signal </a:t>
            </a:r>
          </a:p>
          <a:p>
            <a:r>
              <a:rPr lang="en-US" dirty="0"/>
              <a:t>with very few </a:t>
            </a:r>
          </a:p>
          <a:p>
            <a:r>
              <a:rPr lang="en-US" dirty="0"/>
              <a:t>counts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1AE16-698E-1E40-B534-2C6577DE6D7F}"/>
              </a:ext>
            </a:extLst>
          </p:cNvPr>
          <p:cNvSpPr txBox="1"/>
          <p:nvPr/>
        </p:nvSpPr>
        <p:spPr>
          <a:xfrm>
            <a:off x="7118252" y="5570806"/>
            <a:ext cx="2001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~2000 counts,</a:t>
            </a:r>
          </a:p>
          <a:p>
            <a:r>
              <a:rPr lang="en-US" dirty="0"/>
              <a:t>Integrated line </a:t>
            </a:r>
          </a:p>
          <a:p>
            <a:r>
              <a:rPr lang="en-US" dirty="0"/>
              <a:t>Brightness ~1.8 R</a:t>
            </a:r>
          </a:p>
        </p:txBody>
      </p:sp>
    </p:spTree>
    <p:extLst>
      <p:ext uri="{BB962C8B-B14F-4D97-AF65-F5344CB8AC3E}">
        <p14:creationId xmlns:p14="http://schemas.microsoft.com/office/powerpoint/2010/main" val="8928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E218-6AA2-294E-88C3-D468E5E8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stellar occultation cases corresponding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E9B9-549A-F946-B1DA-B824AEF5F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ST31 Dec 2008 (long. 17.9</a:t>
            </a:r>
            <a:r>
              <a:rPr lang="en-US" baseline="30000" dirty="0"/>
              <a:t>o</a:t>
            </a:r>
            <a:r>
              <a:rPr lang="en-US" dirty="0"/>
              <a:t>N)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ST42 Oct 2014 (long. 5.85</a:t>
            </a:r>
            <a:r>
              <a:rPr lang="en-US" baseline="30000" dirty="0"/>
              <a:t>o</a:t>
            </a:r>
            <a:r>
              <a:rPr lang="en-US" dirty="0"/>
              <a:t>S)</a:t>
            </a:r>
          </a:p>
          <a:p>
            <a:endParaRPr lang="en-US" dirty="0"/>
          </a:p>
          <a:p>
            <a:r>
              <a:rPr lang="en-US" dirty="0"/>
              <a:t>Case 1 corresponds closely to solar minimum</a:t>
            </a:r>
          </a:p>
          <a:p>
            <a:endParaRPr lang="en-US" dirty="0"/>
          </a:p>
          <a:p>
            <a:r>
              <a:rPr lang="en-US" dirty="0"/>
              <a:t>Case 2 corresponds closely to solar maximum</a:t>
            </a:r>
          </a:p>
          <a:p>
            <a:endParaRPr lang="en-US" dirty="0"/>
          </a:p>
          <a:p>
            <a:r>
              <a:rPr lang="en-US" dirty="0"/>
              <a:t>Obtain solar flux values obtained from TIMED/SEE solar EUV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6C525-E3C9-0F47-A455-A12CE132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B030-299D-584C-82FC-EF2AAF6C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8"/>
            <a:ext cx="9144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Run the RT code for both cases </a:t>
            </a:r>
            <a:r>
              <a:rPr lang="en-US" sz="4000" dirty="0" err="1"/>
              <a:t>f</a:t>
            </a:r>
            <a:r>
              <a:rPr lang="en-US" sz="4000" baseline="-25000" dirty="0" err="1"/>
              <a:t>He</a:t>
            </a:r>
            <a:r>
              <a:rPr lang="en-US" sz="4000" dirty="0"/>
              <a:t> = 0.11 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31C3B0-FC26-3F40-8C87-C9FADD65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866"/>
            <a:ext cx="9144000" cy="24321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1056E-A6A7-1D44-8608-020620D8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F7C46-1261-8F45-B4BC-64F8FC3A6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808"/>
            <a:ext cx="9144000" cy="226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5703B-4F73-A84C-A405-A428071657E9}"/>
              </a:ext>
            </a:extLst>
          </p:cNvPr>
          <p:cNvSpPr txBox="1"/>
          <p:nvPr/>
        </p:nvSpPr>
        <p:spPr>
          <a:xfrm>
            <a:off x="225083" y="1420837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ST31 Dec 2008 (long. 17.9</a:t>
            </a:r>
            <a:r>
              <a:rPr lang="en-US" baseline="30000" dirty="0"/>
              <a:t>o</a:t>
            </a:r>
            <a:r>
              <a:rPr lang="en-US" dirty="0"/>
              <a:t>N)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63EE6-F39D-B24C-AF1A-9F85FF31ECFB}"/>
              </a:ext>
            </a:extLst>
          </p:cNvPr>
          <p:cNvSpPr txBox="1"/>
          <p:nvPr/>
        </p:nvSpPr>
        <p:spPr>
          <a:xfrm>
            <a:off x="225083" y="4079628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ST42 Oct 2014 (long. 5.85</a:t>
            </a:r>
            <a:r>
              <a:rPr lang="en-US" baseline="30000" dirty="0"/>
              <a:t>o</a:t>
            </a:r>
            <a:r>
              <a:rPr lang="en-US" dirty="0"/>
              <a:t>S)</a:t>
            </a:r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C062B3-765C-6C42-A8D1-EB3EE156DE8B}"/>
              </a:ext>
            </a:extLst>
          </p:cNvPr>
          <p:cNvCxnSpPr>
            <a:cxnSpLocks/>
          </p:cNvCxnSpPr>
          <p:nvPr/>
        </p:nvCxnSpPr>
        <p:spPr>
          <a:xfrm flipV="1">
            <a:off x="2756263" y="3753843"/>
            <a:ext cx="169817" cy="351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EF7CC3-4C4D-EE4F-AE80-DB1B490FB7E9}"/>
              </a:ext>
            </a:extLst>
          </p:cNvPr>
          <p:cNvCxnSpPr>
            <a:cxnSpLocks/>
          </p:cNvCxnSpPr>
          <p:nvPr/>
        </p:nvCxnSpPr>
        <p:spPr>
          <a:xfrm flipV="1">
            <a:off x="2756263" y="6545487"/>
            <a:ext cx="169817" cy="351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4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3" descr="EmergentIntensity.png">
            <a:extLst>
              <a:ext uri="{FF2B5EF4-FFF2-40B4-BE49-F238E27FC236}">
                <a16:creationId xmlns:a16="http://schemas.microsoft.com/office/drawing/2014/main" id="{5DAF134B-4B78-FD40-A9F4-3C56AEC62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81" r="-46481"/>
          <a:stretch>
            <a:fillRect/>
          </a:stretch>
        </p:blipFill>
        <p:spPr>
          <a:xfrm>
            <a:off x="-1406769" y="1938142"/>
            <a:ext cx="11999741" cy="4919857"/>
          </a:xfrm>
        </p:spPr>
      </p:pic>
      <p:sp>
        <p:nvSpPr>
          <p:cNvPr id="36866" name="Title 4">
            <a:extLst>
              <a:ext uri="{FF2B5EF4-FFF2-40B4-BE49-F238E27FC236}">
                <a16:creationId xmlns:a16="http://schemas.microsoft.com/office/drawing/2014/main" id="{3DC6E17C-B054-A144-A287-65333C24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207"/>
            <a:ext cx="9144000" cy="2086725"/>
          </a:xfr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ea typeface="ＭＳ Ｐゴシック" panose="020B0600070205080204" pitchFamily="34" charset="-128"/>
              </a:rPr>
              <a:t>Variation of He 584 A emergent intensity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with </a:t>
            </a:r>
            <a:r>
              <a:rPr lang="en-US" altLang="en-US" sz="3600" dirty="0" err="1">
                <a:ea typeface="ＭＳ Ｐゴシック" panose="020B0600070205080204" pitchFamily="34" charset="-128"/>
              </a:rPr>
              <a:t>K</a:t>
            </a:r>
            <a:r>
              <a:rPr lang="en-US" altLang="en-US" sz="3600" baseline="-25000" dirty="0" err="1">
                <a:ea typeface="ＭＳ Ｐゴシック" panose="020B0600070205080204" pitchFamily="34" charset="-128"/>
              </a:rPr>
              <a:t>h</a:t>
            </a:r>
            <a:r>
              <a:rPr lang="en-US" altLang="en-US" sz="3600" dirty="0">
                <a:ea typeface="ＭＳ Ｐゴシック" panose="020B0600070205080204" pitchFamily="34" charset="-128"/>
              </a:rPr>
              <a:t> for Voyager 1 and 2,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Cassini 2004, 2008, 2014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302480-241F-3641-A105-48CCFCC273A1}"/>
              </a:ext>
            </a:extLst>
          </p:cNvPr>
          <p:cNvCxnSpPr>
            <a:cxnSpLocks/>
          </p:cNvCxnSpPr>
          <p:nvPr/>
        </p:nvCxnSpPr>
        <p:spPr>
          <a:xfrm>
            <a:off x="3137095" y="3545058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F313FC-911D-BB4D-BD4D-DCD67B6E201F}"/>
              </a:ext>
            </a:extLst>
          </p:cNvPr>
          <p:cNvCxnSpPr/>
          <p:nvPr/>
        </p:nvCxnSpPr>
        <p:spPr>
          <a:xfrm>
            <a:off x="3137095" y="3348111"/>
            <a:ext cx="3474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653CD8-4E97-F444-A7FE-7895605F9BEF}"/>
              </a:ext>
            </a:extLst>
          </p:cNvPr>
          <p:cNvSpPr txBox="1"/>
          <p:nvPr/>
        </p:nvSpPr>
        <p:spPr>
          <a:xfrm>
            <a:off x="2489982" y="30386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58989-404C-2D4E-B3B1-AC052ADE778C}"/>
              </a:ext>
            </a:extLst>
          </p:cNvPr>
          <p:cNvSpPr txBox="1"/>
          <p:nvPr/>
        </p:nvSpPr>
        <p:spPr>
          <a:xfrm>
            <a:off x="2487636" y="34723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0DF57-5A31-4D4C-A141-7DFF858F06F5}"/>
              </a:ext>
            </a:extLst>
          </p:cNvPr>
          <p:cNvSpPr txBox="1"/>
          <p:nvPr/>
        </p:nvSpPr>
        <p:spPr>
          <a:xfrm>
            <a:off x="2484352" y="43621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9122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B425-69D5-9E46-85E4-54C7346C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179"/>
            <a:ext cx="7886700" cy="1325563"/>
          </a:xfrm>
        </p:spPr>
        <p:txBody>
          <a:bodyPr/>
          <a:lstStyle/>
          <a:p>
            <a:r>
              <a:rPr lang="en-US" dirty="0"/>
              <a:t>Interpretation: Solar flux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2F865D-8289-E64B-80E5-7A8481677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1830492"/>
            <a:ext cx="7005710" cy="50275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DBE3-7A61-9E4E-BF52-78CD30B6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4F7E7-D632-4B4E-B6E8-43991CD2AD31}"/>
              </a:ext>
            </a:extLst>
          </p:cNvPr>
          <p:cNvSpPr txBox="1"/>
          <p:nvPr/>
        </p:nvSpPr>
        <p:spPr>
          <a:xfrm>
            <a:off x="970671" y="1420836"/>
            <a:ext cx="470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 Solar Cycle 24 Sunspot Number Prediction</a:t>
            </a:r>
          </a:p>
        </p:txBody>
      </p:sp>
    </p:spTree>
    <p:extLst>
      <p:ext uri="{BB962C8B-B14F-4D97-AF65-F5344CB8AC3E}">
        <p14:creationId xmlns:p14="http://schemas.microsoft.com/office/powerpoint/2010/main" val="22282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7F1A-1F59-B245-AD96-0C86BC95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198"/>
            <a:ext cx="91440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Summary, Final Plunge, and what is next…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14BD-837D-0A4B-86BC-1DA899D7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915179"/>
            <a:ext cx="9031458" cy="5929531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3200" dirty="0"/>
              <a:t>It would appear that the </a:t>
            </a:r>
            <a:r>
              <a:rPr lang="en-US" altLang="en-US" sz="3200" dirty="0">
                <a:solidFill>
                  <a:srgbClr val="FF0000"/>
                </a:solidFill>
              </a:rPr>
              <a:t>Cassini epoch He 584 </a:t>
            </a:r>
            <a:r>
              <a:rPr lang="en-US" altLang="en-US" sz="3200" dirty="0" err="1">
                <a:solidFill>
                  <a:srgbClr val="FF0000"/>
                </a:solidFill>
              </a:rPr>
              <a:t>Å</a:t>
            </a:r>
            <a:r>
              <a:rPr lang="en-US" altLang="en-US" sz="3200" dirty="0">
                <a:solidFill>
                  <a:srgbClr val="FF0000"/>
                </a:solidFill>
              </a:rPr>
              <a:t>  brightness for this sample set is lower than during the Voyager epoch</a:t>
            </a:r>
            <a:r>
              <a:rPr lang="en-US" altLang="en-US" sz="3200" dirty="0"/>
              <a:t> with the corresponding effects consistent with and illustrated by both observations and modeling </a:t>
            </a:r>
          </a:p>
          <a:p>
            <a:endParaRPr lang="en-US" altLang="en-US" sz="3200" dirty="0"/>
          </a:p>
          <a:p>
            <a:r>
              <a:rPr lang="en-US" altLang="en-US" sz="3200" dirty="0"/>
              <a:t>Clear evidence for short term variation</a:t>
            </a:r>
          </a:p>
          <a:p>
            <a:endParaRPr lang="en-US" altLang="en-US" sz="3200" dirty="0"/>
          </a:p>
          <a:p>
            <a:r>
              <a:rPr lang="en-US" altLang="en-US" sz="3200" dirty="0"/>
              <a:t>2004/2008 brightness “anomalies” are not fully explained by solar flux and need to examine this more closely</a:t>
            </a:r>
          </a:p>
          <a:p>
            <a:pPr lvl="1"/>
            <a:r>
              <a:rPr lang="en-US" altLang="en-US" sz="3200" dirty="0"/>
              <a:t>may be due to geometry (latitude/longitude), observation corresponding to lower/higher </a:t>
            </a:r>
            <a:r>
              <a:rPr lang="en-US" altLang="en-US" sz="3200" dirty="0" err="1"/>
              <a:t>K</a:t>
            </a:r>
            <a:r>
              <a:rPr lang="en-US" altLang="en-US" sz="3200" baseline="-25000" dirty="0" err="1"/>
              <a:t>z</a:t>
            </a:r>
            <a:r>
              <a:rPr lang="en-US" altLang="en-US" sz="3200" dirty="0"/>
              <a:t> profile at this particular moment, ring shadowing, and/or temperature profile</a:t>
            </a:r>
          </a:p>
          <a:p>
            <a:pPr lvl="1"/>
            <a:endParaRPr lang="en-US" altLang="en-US" sz="3200" dirty="0"/>
          </a:p>
          <a:p>
            <a:r>
              <a:rPr lang="en-US" altLang="en-US" sz="3200" dirty="0"/>
              <a:t>Using stellar </a:t>
            </a:r>
            <a:r>
              <a:rPr lang="en-US" altLang="en-US" sz="3200" dirty="0" err="1"/>
              <a:t>occulation</a:t>
            </a:r>
            <a:r>
              <a:rPr lang="en-US" altLang="en-US" sz="3200" dirty="0"/>
              <a:t> atmospheres combined with powerful RT code provide </a:t>
            </a:r>
            <a:r>
              <a:rPr lang="en-US" altLang="en-US" sz="3200" dirty="0">
                <a:solidFill>
                  <a:srgbClr val="FF0000"/>
                </a:solidFill>
              </a:rPr>
              <a:t>precise method for monitoring upper atmospheric density variations</a:t>
            </a:r>
            <a:r>
              <a:rPr lang="en-US" altLang="en-US" sz="3200" dirty="0"/>
              <a:t> using the He 584 </a:t>
            </a:r>
            <a:r>
              <a:rPr lang="en-US" altLang="en-US" sz="3200" dirty="0" err="1"/>
              <a:t>Å</a:t>
            </a:r>
            <a:r>
              <a:rPr lang="en-US" altLang="en-US" sz="3200" dirty="0"/>
              <a:t> airglow</a:t>
            </a:r>
          </a:p>
          <a:p>
            <a:endParaRPr lang="en-US" altLang="en-US" sz="3200" dirty="0"/>
          </a:p>
          <a:p>
            <a:r>
              <a:rPr lang="en-US" altLang="en-US" sz="3200" dirty="0"/>
              <a:t>Methodology also </a:t>
            </a:r>
            <a:r>
              <a:rPr lang="en-US" altLang="en-US" sz="3200" dirty="0">
                <a:solidFill>
                  <a:srgbClr val="FF0000"/>
                </a:solidFill>
              </a:rPr>
              <a:t>provides method to obtain/constrain He mixing ratio in the deep atmosphere</a:t>
            </a:r>
            <a:r>
              <a:rPr lang="en-US" altLang="en-US" sz="3200" dirty="0"/>
              <a:t>; ST42 model atmosphere and EUV2013_153_1640 observation case closely match in He 584 </a:t>
            </a:r>
            <a:r>
              <a:rPr lang="en-US" altLang="en-US" sz="3200" dirty="0" err="1"/>
              <a:t>Å</a:t>
            </a:r>
            <a:r>
              <a:rPr lang="en-US" altLang="en-US" sz="3200" dirty="0"/>
              <a:t>  brightness for He mixing ratio of 0.11. </a:t>
            </a:r>
          </a:p>
          <a:p>
            <a:endParaRPr lang="en-US" altLang="en-US" sz="3200" dirty="0"/>
          </a:p>
          <a:p>
            <a:r>
              <a:rPr lang="en-US" altLang="en-US" sz="3200" dirty="0">
                <a:solidFill>
                  <a:srgbClr val="FF0000"/>
                </a:solidFill>
              </a:rPr>
              <a:t>More analysis required for 0.11 +/- 0.02</a:t>
            </a:r>
            <a:r>
              <a:rPr lang="en-US" alt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Look at observational data sets closest to UVIS Final Plunge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ED94-37B2-6D4C-A26D-8CA0A575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ACA8-6DBB-4745-9AFA-3E9C21998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principal parameters involved in determining the He 584 </a:t>
            </a:r>
            <a:r>
              <a:rPr lang="en-US" sz="2400" dirty="0" err="1"/>
              <a:t>Å</a:t>
            </a:r>
            <a:r>
              <a:rPr lang="en-US" sz="2400" dirty="0"/>
              <a:t> albedo are: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/>
              <a:t>f</a:t>
            </a:r>
            <a:r>
              <a:rPr lang="en-US" sz="2000" baseline="-25000" dirty="0" err="1"/>
              <a:t>He</a:t>
            </a:r>
            <a:r>
              <a:rPr lang="en-US" sz="2000" dirty="0"/>
              <a:t>, the helium volume mixing ratio well below the </a:t>
            </a:r>
            <a:r>
              <a:rPr lang="en-US" sz="2000" dirty="0" err="1"/>
              <a:t>homopause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the eddy diffusion coefficient at the </a:t>
            </a:r>
            <a:r>
              <a:rPr lang="en-US" sz="2000" dirty="0" err="1"/>
              <a:t>homopause</a:t>
            </a:r>
            <a:r>
              <a:rPr lang="en-US" sz="2000" dirty="0"/>
              <a:t>, </a:t>
            </a:r>
            <a:r>
              <a:rPr lang="en-US" sz="2000" dirty="0" err="1"/>
              <a:t>K</a:t>
            </a:r>
            <a:r>
              <a:rPr lang="en-US" sz="2000" baseline="-25000" dirty="0" err="1"/>
              <a:t>h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the solar He 584 </a:t>
            </a:r>
            <a:r>
              <a:rPr lang="en-US" sz="2000" dirty="0" err="1"/>
              <a:t>Å</a:t>
            </a:r>
            <a:r>
              <a:rPr lang="en-US" sz="2000" dirty="0"/>
              <a:t> flux and line shape, and </a:t>
            </a:r>
          </a:p>
          <a:p>
            <a:pPr lvl="1"/>
            <a:r>
              <a:rPr lang="en-US" sz="2000" dirty="0"/>
              <a:t>the atmospheric temperature profile, T(z).  </a:t>
            </a:r>
          </a:p>
          <a:p>
            <a:endParaRPr lang="en-US" sz="2400" dirty="0"/>
          </a:p>
          <a:p>
            <a:r>
              <a:rPr lang="en-US" sz="2400" dirty="0"/>
              <a:t>Parkinson et al. (1998) used a reference model atmosphere where </a:t>
            </a:r>
            <a:r>
              <a:rPr lang="en-US" sz="2400" dirty="0" err="1"/>
              <a:t>f</a:t>
            </a:r>
            <a:r>
              <a:rPr lang="en-US" sz="2400" baseline="-25000" dirty="0" err="1"/>
              <a:t>He</a:t>
            </a:r>
            <a:r>
              <a:rPr lang="en-US" sz="2400" dirty="0"/>
              <a:t> = 0.033 ± 0.025 from the Voyager IRIS measurements (</a:t>
            </a:r>
            <a:r>
              <a:rPr lang="en-US" sz="2400" dirty="0" err="1"/>
              <a:t>Conrath</a:t>
            </a:r>
            <a:r>
              <a:rPr lang="en-US" sz="2400" dirty="0"/>
              <a:t> et al., 1984), but  also explored other values. For their reference conditions they chose </a:t>
            </a:r>
            <a:r>
              <a:rPr lang="en-US" sz="2400" dirty="0" err="1"/>
              <a:t>K</a:t>
            </a:r>
            <a:r>
              <a:rPr lang="en-US" sz="2400" baseline="-25000" dirty="0" err="1"/>
              <a:t>h</a:t>
            </a:r>
            <a:r>
              <a:rPr lang="en-US" sz="2400" dirty="0"/>
              <a:t> = 10</a:t>
            </a:r>
            <a:r>
              <a:rPr lang="en-US" sz="2400" baseline="30000" dirty="0"/>
              <a:t>6</a:t>
            </a:r>
            <a:r>
              <a:rPr lang="en-US" sz="2400" dirty="0"/>
              <a:t> - 10</a:t>
            </a:r>
            <a:r>
              <a:rPr lang="en-US" sz="2400" baseline="30000" dirty="0"/>
              <a:t>9 </a:t>
            </a:r>
            <a:r>
              <a:rPr lang="en-US" sz="2400" dirty="0"/>
              <a:t>cm</a:t>
            </a:r>
            <a:r>
              <a:rPr lang="en-US" sz="2400" baseline="30000" dirty="0"/>
              <a:t>2</a:t>
            </a:r>
            <a:r>
              <a:rPr lang="en-US" sz="2400" dirty="0"/>
              <a:t> s</a:t>
            </a:r>
            <a:r>
              <a:rPr lang="en-US" sz="2400" baseline="30000" dirty="0"/>
              <a:t>-1</a:t>
            </a:r>
            <a:r>
              <a:rPr lang="en-US" sz="2400" dirty="0"/>
              <a:t>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FC01-147E-7A41-8F8F-B3419607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A28B3DE3-C0DD-4B48-8152-FE7A19EC1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Previous Results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ED4DC37-B134-F94B-816C-929EF169EA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first Saturnian He 584 </a:t>
            </a:r>
            <a:r>
              <a:rPr lang="en-US" dirty="0" err="1"/>
              <a:t>Å</a:t>
            </a:r>
            <a:r>
              <a:rPr lang="en-US" dirty="0"/>
              <a:t> dayglow emission observation was from </a:t>
            </a:r>
            <a:r>
              <a:rPr lang="en-US" dirty="0">
                <a:solidFill>
                  <a:srgbClr val="FF0000"/>
                </a:solidFill>
              </a:rPr>
              <a:t>Voyager 1 </a:t>
            </a:r>
            <a:r>
              <a:rPr lang="en-US" dirty="0"/>
              <a:t>(</a:t>
            </a:r>
            <a:r>
              <a:rPr lang="en-US" dirty="0" err="1"/>
              <a:t>Broadfoot</a:t>
            </a:r>
            <a:r>
              <a:rPr lang="en-US" dirty="0"/>
              <a:t> et al., 1981) with a disk-averaged value of </a:t>
            </a:r>
            <a:r>
              <a:rPr lang="en-US" dirty="0">
                <a:solidFill>
                  <a:srgbClr val="FF0000"/>
                </a:solidFill>
              </a:rPr>
              <a:t>3.1 ± 0.4 R</a:t>
            </a:r>
            <a:r>
              <a:rPr lang="en-US" dirty="0"/>
              <a:t>.  </a:t>
            </a:r>
            <a:r>
              <a:rPr lang="en-US" dirty="0">
                <a:solidFill>
                  <a:srgbClr val="FF0000"/>
                </a:solidFill>
              </a:rPr>
              <a:t>Voyager 2</a:t>
            </a:r>
            <a:r>
              <a:rPr lang="en-US" dirty="0"/>
              <a:t> reported a disk-averaged value of </a:t>
            </a:r>
            <a:r>
              <a:rPr lang="en-US" dirty="0">
                <a:solidFill>
                  <a:srgbClr val="FF0000"/>
                </a:solidFill>
              </a:rPr>
              <a:t>4.2 ± 0.5 R </a:t>
            </a:r>
            <a:r>
              <a:rPr lang="en-US" dirty="0"/>
              <a:t>(</a:t>
            </a:r>
            <a:r>
              <a:rPr lang="en-US" dirty="0" err="1"/>
              <a:t>Sandel</a:t>
            </a:r>
            <a:r>
              <a:rPr lang="en-US" dirty="0"/>
              <a:t> et al., 1982)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Parkinson et al. (1998) found that 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</a:t>
            </a:r>
            <a:r>
              <a:rPr lang="en-US" altLang="en-US" sz="2800" baseline="-25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ja-JP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is likely to be greater than 10</a:t>
            </a:r>
            <a:r>
              <a:rPr lang="en-US" altLang="ja-JP" sz="2800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8</a:t>
            </a:r>
            <a:r>
              <a:rPr lang="en-US" altLang="ja-JP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cm</a:t>
            </a:r>
            <a:r>
              <a:rPr lang="en-US" altLang="ja-JP" sz="2800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ja-JP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ja-JP" sz="2800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-1</a:t>
            </a:r>
            <a:r>
              <a:rPr lang="ja-JP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800" dirty="0">
                <a:ea typeface="ＭＳ Ｐゴシック" panose="020B0600070205080204" pitchFamily="34" charset="-128"/>
              </a:rPr>
              <a:t>for reference model atmospheres.</a:t>
            </a:r>
            <a:endParaRPr lang="en-US" altLang="ja-JP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Need for a more detailed analysis using new measurements (i.e. Cassini UVIS)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Issues and Uncertainties (Parkinson et al., 1998)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Problems with Voyager calibration? Were there unknown uncertainties in the airglow measurement due to calibration?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integrated He 584Å solar line flux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planetary mixing ratio of He in the deep atmosphere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4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1D5C-FFAA-FF48-988B-B441119F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Radiative Transfer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E548D4-97B0-D94E-8562-7DAAF795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4633"/>
            <a:ext cx="9144000" cy="47133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CBC09-0A01-E848-B82B-3B506098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FA71-5B8B-FA4D-8C2D-BA55191D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Parameters/terms defined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7B44D7-2729-0744-A5E0-65BC46B5F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20074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F2D65-8173-2E40-9933-CD1048A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87E63-E4E6-3047-8E3E-3218ED3F6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4645"/>
            <a:ext cx="9144000" cy="30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7285-EC3B-6348-B5E5-CB97245D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Feautrier</a:t>
            </a:r>
            <a:r>
              <a:rPr lang="en-US" dirty="0"/>
              <a:t> Technique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E07FAE-E645-374F-B7D2-433FF1833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003"/>
            <a:ext cx="9144000" cy="49869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21B32-4A11-2D4A-A193-9973838D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340A753-FE6C-B847-B2F5-5CF94935D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357" y="328247"/>
            <a:ext cx="829876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Summary of Parkinson et al. (1998)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Feautrier</a:t>
            </a:r>
            <a:r>
              <a:rPr lang="en-US" altLang="en-US" dirty="0">
                <a:ea typeface="ＭＳ Ｐゴシック" panose="020B0600070205080204" pitchFamily="34" charset="-128"/>
              </a:rPr>
              <a:t> technique RT model)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1506" name="Picture 6" descr="graph1">
            <a:extLst>
              <a:ext uri="{FF2B5EF4-FFF2-40B4-BE49-F238E27FC236}">
                <a16:creationId xmlns:a16="http://schemas.microsoft.com/office/drawing/2014/main" id="{1DE27B83-3C0F-184E-A395-F4347264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671888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graph2">
            <a:extLst>
              <a:ext uri="{FF2B5EF4-FFF2-40B4-BE49-F238E27FC236}">
                <a16:creationId xmlns:a16="http://schemas.microsoft.com/office/drawing/2014/main" id="{4F367660-300F-7248-BBA6-DB55B3E7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600200"/>
            <a:ext cx="3684587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A640-8EA4-C449-903B-ECC896BD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403"/>
            <a:ext cx="7886700" cy="1325563"/>
          </a:xfrm>
        </p:spPr>
        <p:txBody>
          <a:bodyPr/>
          <a:lstStyle/>
          <a:p>
            <a:r>
              <a:rPr lang="en-US" dirty="0"/>
              <a:t>New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A8FF-A806-BD42-BE80-A8B47FA00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4" y="1449102"/>
            <a:ext cx="8885816" cy="4351338"/>
          </a:xfrm>
        </p:spPr>
        <p:txBody>
          <a:bodyPr>
            <a:noAutofit/>
          </a:bodyPr>
          <a:lstStyle/>
          <a:p>
            <a:r>
              <a:rPr lang="en-US" sz="2400" dirty="0"/>
              <a:t>These reference model atmospheres are superseded by those determined by Koskinen et al. (2015) giving precise stellar occultation values for the mixing ratios of He, atomic H, H</a:t>
            </a:r>
            <a:r>
              <a:rPr lang="en-US" sz="2400" baseline="-25000" dirty="0"/>
              <a:t>2</a:t>
            </a:r>
            <a:r>
              <a:rPr lang="en-US" sz="2400" dirty="0"/>
              <a:t>, and CH</a:t>
            </a:r>
            <a:r>
              <a:rPr lang="en-US" sz="2400" baseline="-25000" dirty="0"/>
              <a:t>4</a:t>
            </a:r>
            <a:r>
              <a:rPr lang="en-US" sz="2400" dirty="0"/>
              <a:t>. </a:t>
            </a:r>
          </a:p>
          <a:p>
            <a:r>
              <a:rPr lang="en-US" sz="2400" dirty="0"/>
              <a:t>Also evaluated are hitherto unprecedented accurate temperature and eddy mixing profiles, T(z) and </a:t>
            </a:r>
            <a:r>
              <a:rPr lang="en-US" sz="2400" dirty="0" err="1"/>
              <a:t>K</a:t>
            </a:r>
            <a:r>
              <a:rPr lang="en-US" sz="2400" baseline="-25000" dirty="0" err="1"/>
              <a:t>z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Koskinen et al. (2018) predict </a:t>
            </a:r>
            <a:r>
              <a:rPr lang="en-US" sz="2400" dirty="0" err="1"/>
              <a:t>f</a:t>
            </a:r>
            <a:r>
              <a:rPr lang="en-US" sz="2400" baseline="-25000" dirty="0" err="1"/>
              <a:t>He</a:t>
            </a:r>
            <a:r>
              <a:rPr lang="en-US" sz="2400" dirty="0"/>
              <a:t> = 0.11 +/- 0.02; vary our model atmosphere </a:t>
            </a:r>
            <a:r>
              <a:rPr lang="en-US" sz="2400"/>
              <a:t>using new T</a:t>
            </a:r>
            <a:r>
              <a:rPr lang="en-US" sz="2400" dirty="0"/>
              <a:t>(z) and </a:t>
            </a:r>
            <a:r>
              <a:rPr lang="en-US" sz="2400" dirty="0" err="1"/>
              <a:t>K</a:t>
            </a:r>
            <a:r>
              <a:rPr lang="en-US" sz="2400" baseline="-25000" dirty="0" err="1"/>
              <a:t>z</a:t>
            </a:r>
            <a:r>
              <a:rPr lang="en-US" sz="2400" baseline="-25000" dirty="0"/>
              <a:t> </a:t>
            </a:r>
            <a:r>
              <a:rPr lang="en-US" sz="2400" dirty="0"/>
              <a:t>over this range for input to RT model.</a:t>
            </a:r>
          </a:p>
          <a:p>
            <a:endParaRPr lang="en-US" sz="2400" dirty="0"/>
          </a:p>
          <a:p>
            <a:r>
              <a:rPr lang="en-US" sz="2400" dirty="0"/>
              <a:t>Apply resonance scattering model to the He 584 </a:t>
            </a:r>
            <a:r>
              <a:rPr lang="en-US" sz="2400" dirty="0" err="1"/>
              <a:t>Å</a:t>
            </a:r>
            <a:r>
              <a:rPr lang="en-US" sz="2400" dirty="0"/>
              <a:t> problem using the </a:t>
            </a:r>
            <a:r>
              <a:rPr lang="en-US" sz="2400" dirty="0" err="1"/>
              <a:t>Feautrier</a:t>
            </a:r>
            <a:r>
              <a:rPr lang="en-US" sz="2400" dirty="0"/>
              <a:t> technique to solve the equation of radiative transfer assuming partial frequency redistribution (Gladstone, 1982; Parkinson et al., 1998; Parkinson et al., 2006; 2016)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0E750-6973-1949-B429-7489F44B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3EAE-86BA-4F77-AE48-A777895D2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7AD91CB0-6C64-C444-86E8-11746E39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9" y="63622"/>
            <a:ext cx="7751296" cy="8085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So…what about the Cassini epoch?</a:t>
            </a:r>
          </a:p>
        </p:txBody>
      </p:sp>
      <p:pic>
        <p:nvPicPr>
          <p:cNvPr id="28674" name="Content Placeholder 5">
            <a:extLst>
              <a:ext uri="{FF2B5EF4-FFF2-40B4-BE49-F238E27FC236}">
                <a16:creationId xmlns:a16="http://schemas.microsoft.com/office/drawing/2014/main" id="{2688AAAB-CFCD-D349-B9A5-7A8423FD8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5" r="-18265"/>
          <a:stretch>
            <a:fillRect/>
          </a:stretch>
        </p:blipFill>
        <p:spPr>
          <a:xfrm>
            <a:off x="457200" y="2532184"/>
            <a:ext cx="8229600" cy="4402015"/>
          </a:xfrm>
        </p:spPr>
      </p:pic>
      <p:sp>
        <p:nvSpPr>
          <p:cNvPr id="28675" name="TextBox 6">
            <a:extLst>
              <a:ext uri="{FF2B5EF4-FFF2-40B4-BE49-F238E27FC236}">
                <a16:creationId xmlns:a16="http://schemas.microsoft.com/office/drawing/2014/main" id="{98B1048F-205B-EC4F-81E6-34F0F76F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4" y="966093"/>
            <a:ext cx="869382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>
                <a:latin typeface="+mn-lt"/>
              </a:rPr>
              <a:t>He 584 </a:t>
            </a:r>
            <a:r>
              <a:rPr lang="en-US" altLang="en-US" sz="2000" dirty="0" err="1">
                <a:latin typeface="+mn-lt"/>
              </a:rPr>
              <a:t>Å</a:t>
            </a:r>
            <a:r>
              <a:rPr lang="en-US" altLang="en-US" sz="2000" dirty="0">
                <a:latin typeface="+mn-lt"/>
              </a:rPr>
              <a:t> line is definitely present with a sunlit disk averaged brightness of 0.6 +/- 0.1 R obtained (peak ~500 counts with 5-sigma detection) </a:t>
            </a:r>
            <a:r>
              <a:rPr lang="en-US" sz="2000" dirty="0">
                <a:latin typeface="+mn-lt"/>
              </a:rPr>
              <a:t>observed Oct 2004 case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>
                <a:latin typeface="+mn-lt"/>
              </a:rPr>
              <a:t>no Koskinen et al. (2015) occultation data sets for comparison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13759</TotalTime>
  <Words>870</Words>
  <Application>Microsoft Macintosh PowerPoint</Application>
  <PresentationFormat>On-screen Show (4:3)</PresentationFormat>
  <Paragraphs>100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宋体</vt:lpstr>
      <vt:lpstr>Arial</vt:lpstr>
      <vt:lpstr>Calibri</vt:lpstr>
      <vt:lpstr>Calibri Light</vt:lpstr>
      <vt:lpstr>Wingdings</vt:lpstr>
      <vt:lpstr>Office 主题</vt:lpstr>
      <vt:lpstr>PowerPoint Presentation</vt:lpstr>
      <vt:lpstr>Principal Parameters</vt:lpstr>
      <vt:lpstr>Previous Results</vt:lpstr>
      <vt:lpstr>Equation of Radiative Transfer</vt:lpstr>
      <vt:lpstr>Parameters/terms defined</vt:lpstr>
      <vt:lpstr>Feautrier Technique</vt:lpstr>
      <vt:lpstr>Summary of Parkinson et al. (1998) (Feautrier technique RT model) </vt:lpstr>
      <vt:lpstr>New Direction</vt:lpstr>
      <vt:lpstr>So…what about the Cassini epoch?</vt:lpstr>
      <vt:lpstr>Same observation, broken into sequential segments with smaller integration times:</vt:lpstr>
      <vt:lpstr>Other Cassini Observations</vt:lpstr>
      <vt:lpstr>Choose stellar occultation cases corresponding to:</vt:lpstr>
      <vt:lpstr>Run the RT code for both cases fHe = 0.11 :</vt:lpstr>
      <vt:lpstr>Variation of He 584 A emergent intensity  with Kh for Voyager 1 and 2,  Cassini 2004, 2008, 2014 </vt:lpstr>
      <vt:lpstr>Interpretation: Solar flux</vt:lpstr>
      <vt:lpstr>Summary, Final Plunge, and what is next…</vt:lpstr>
    </vt:vector>
  </TitlesOfParts>
  <Company>Razer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Retrievals of Abundances of Hydrocarbons in Titan’s upper Atmosphere</dc:title>
  <dc:creator>范斯腾</dc:creator>
  <cp:lastModifiedBy>Microsoft Office User</cp:lastModifiedBy>
  <cp:revision>294</cp:revision>
  <dcterms:created xsi:type="dcterms:W3CDTF">2016-08-31T06:22:51Z</dcterms:created>
  <dcterms:modified xsi:type="dcterms:W3CDTF">2018-08-17T16:10:16Z</dcterms:modified>
</cp:coreProperties>
</file>