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1"/>
    <p:sldMasterId id="2147483720" r:id="rId2"/>
  </p:sldMasterIdLst>
  <p:notesMasterIdLst>
    <p:notesMasterId r:id="rId21"/>
  </p:notesMasterIdLst>
  <p:handoutMasterIdLst>
    <p:handoutMasterId r:id="rId22"/>
  </p:handoutMasterIdLst>
  <p:sldIdLst>
    <p:sldId id="459" r:id="rId3"/>
    <p:sldId id="499" r:id="rId4"/>
    <p:sldId id="260" r:id="rId5"/>
    <p:sldId id="502" r:id="rId6"/>
    <p:sldId id="511" r:id="rId7"/>
    <p:sldId id="512" r:id="rId8"/>
    <p:sldId id="514" r:id="rId9"/>
    <p:sldId id="504" r:id="rId10"/>
    <p:sldId id="505" r:id="rId11"/>
    <p:sldId id="503" r:id="rId12"/>
    <p:sldId id="506" r:id="rId13"/>
    <p:sldId id="507" r:id="rId14"/>
    <p:sldId id="509" r:id="rId15"/>
    <p:sldId id="508" r:id="rId16"/>
    <p:sldId id="485" r:id="rId17"/>
    <p:sldId id="493" r:id="rId18"/>
    <p:sldId id="501" r:id="rId19"/>
    <p:sldId id="51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p15:clr>
            <a:srgbClr val="A4A3A4"/>
          </p15:clr>
        </p15:guide>
        <p15:guide id="2" orient="horz" pos="1664">
          <p15:clr>
            <a:srgbClr val="A4A3A4"/>
          </p15:clr>
        </p15:guide>
        <p15:guide id="3" orient="horz" pos="11">
          <p15:clr>
            <a:srgbClr val="A4A3A4"/>
          </p15:clr>
        </p15:guide>
        <p15:guide id="4" pos="5759">
          <p15:clr>
            <a:srgbClr val="A4A3A4"/>
          </p15:clr>
        </p15:guide>
        <p15:guide id="5"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A0C2F"/>
    <a:srgbClr val="5358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01" autoAdjust="0"/>
    <p:restoredTop sz="99388" autoAdjust="0"/>
  </p:normalViewPr>
  <p:slideViewPr>
    <p:cSldViewPr snapToGrid="0" snapToObjects="1">
      <p:cViewPr varScale="1">
        <p:scale>
          <a:sx n="97" d="100"/>
          <a:sy n="97" d="100"/>
        </p:scale>
        <p:origin x="208" y="648"/>
      </p:cViewPr>
      <p:guideLst>
        <p:guide orient="horz" pos="3026"/>
        <p:guide orient="horz" pos="1664"/>
        <p:guide orient="horz" pos="11"/>
        <p:guide pos="5759"/>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DF2216-3C6C-5242-8DB2-4752D4FEC615}" type="datetimeFigureOut">
              <a:rPr lang="en-US" smtClean="0">
                <a:latin typeface="Arial"/>
              </a:rPr>
              <a:pPr/>
              <a:t>8/15/18</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6E00F2-CC6B-3345-A584-44341337AE2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935426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D6293C-6F3F-374D-A003-D3E152FC3744}" type="datetimeFigureOut">
              <a:rPr lang="en-US" smtClean="0"/>
              <a:pPr/>
              <a:t>8/15/18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D389288A-BD78-EC48-81B6-C08E556E1607}" type="slidenum">
              <a:rPr lang="en-US" smtClean="0"/>
              <a:pPr/>
              <a:t>‹#›</a:t>
            </a:fld>
            <a:endParaRPr lang="en-US" dirty="0"/>
          </a:p>
        </p:txBody>
      </p:sp>
    </p:spTree>
    <p:extLst>
      <p:ext uri="{BB962C8B-B14F-4D97-AF65-F5344CB8AC3E}">
        <p14:creationId xmlns:p14="http://schemas.microsoft.com/office/powerpoint/2010/main" val="9267602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datasets are</a:t>
            </a:r>
            <a:r>
              <a:rPr lang="en-US" baseline="0" dirty="0"/>
              <a:t> more accessible to analysis</a:t>
            </a:r>
            <a:r>
              <a:rPr lang="en-US" dirty="0"/>
              <a:t>. </a:t>
            </a:r>
          </a:p>
          <a:p>
            <a:endParaRPr lang="en-US" baseline="0" dirty="0"/>
          </a:p>
          <a:p>
            <a:r>
              <a:rPr lang="en-US" baseline="0" dirty="0"/>
              <a:t>We want dayside observations (because we're examining scattering and I/F). We want minimal ring interference because we're focusing on Saturn's body, rather than its rings. Wide latitude range to understand the distribution </a:t>
            </a:r>
            <a:r>
              <a:rPr lang="en-US" baseline="0" dirty="0" err="1"/>
              <a:t>latitudinally</a:t>
            </a:r>
            <a:r>
              <a:rPr lang="en-US" baseline="0" dirty="0"/>
              <a:t>. Multiple phase angles so we haven't accidentally excluded any factors linked to phase angle in analysis.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GIF depicts how we used Cosmographia to find these observations. Cosmographia allows you to load in .</a:t>
            </a:r>
            <a:r>
              <a:rPr lang="en-US" baseline="0" dirty="0" err="1"/>
              <a:t>json</a:t>
            </a:r>
            <a:r>
              <a:rPr lang="en-US" baseline="0" dirty="0"/>
              <a:t> files and kernels specifying the attitude and geometry so that you can see the observation actually taking place. So, from </a:t>
            </a:r>
            <a:r>
              <a:rPr lang="en-US" dirty="0"/>
              <a:t>a list of 127</a:t>
            </a:r>
            <a:r>
              <a:rPr lang="en-US" baseline="0" dirty="0"/>
              <a:t> observations, spanning the entirety of Cassini's arrival to present time, we checked for observations that matched --&gt;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criteria. We isolated 12</a:t>
            </a:r>
            <a:r>
              <a:rPr lang="en-US" baseline="0" dirty="0"/>
              <a:t> observations spanning from 2009 to 2017 with latitude from northern to southern hemisphere but excluding -30 to 10 degrees </a:t>
            </a:r>
            <a:r>
              <a:rPr lang="en-US" baseline="0" dirty="0" err="1"/>
              <a:t>planetographic</a:t>
            </a:r>
            <a:r>
              <a:rPr lang="en-US" baseline="0" dirty="0"/>
              <a:t>. Unfortunately, latitudes in that region generally had some ring interference, so we decided to focus on observations that didn't intersect the rings. An interesting goal for future research would be to look at those datasets by filtering out ring pixels.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389288A-BD78-EC48-81B6-C08E556E1607}" type="slidenum">
              <a:rPr lang="en-US" smtClean="0"/>
              <a:pPr/>
              <a:t>2</a:t>
            </a:fld>
            <a:endParaRPr lang="en-US" dirty="0"/>
          </a:p>
        </p:txBody>
      </p:sp>
    </p:spTree>
    <p:extLst>
      <p:ext uri="{BB962C8B-B14F-4D97-AF65-F5344CB8AC3E}">
        <p14:creationId xmlns:p14="http://schemas.microsoft.com/office/powerpoint/2010/main" val="121366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reduce noise.</a:t>
            </a:r>
            <a:r>
              <a:rPr lang="en-US" baseline="0" dirty="0"/>
              <a:t> SVD can be applied to principal component analysis which is a way of looking at data through its variability. That's what we'd like to see, since we're considering the changing behavior of acetylene through time and latitude!</a:t>
            </a:r>
          </a:p>
          <a:p>
            <a:endParaRPr lang="en-US" baseline="0" dirty="0"/>
          </a:p>
          <a:p>
            <a:r>
              <a:rPr lang="en-US" baseline="0" dirty="0"/>
              <a:t>For example, look at this image of Richard Feynman. 400 vectors</a:t>
            </a:r>
          </a:p>
          <a:p>
            <a:r>
              <a:rPr lang="en-US" baseline="0" dirty="0"/>
              <a:t>it can be factorized into three matrices, </a:t>
            </a:r>
          </a:p>
          <a:p>
            <a:endParaRPr lang="en-US" dirty="0"/>
          </a:p>
        </p:txBody>
      </p:sp>
      <p:sp>
        <p:nvSpPr>
          <p:cNvPr id="4" name="Slide Number Placeholder 3"/>
          <p:cNvSpPr>
            <a:spLocks noGrp="1"/>
          </p:cNvSpPr>
          <p:nvPr>
            <p:ph type="sldNum" sz="quarter" idx="10"/>
          </p:nvPr>
        </p:nvSpPr>
        <p:spPr/>
        <p:txBody>
          <a:bodyPr/>
          <a:lstStyle/>
          <a:p>
            <a:fld id="{D389288A-BD78-EC48-81B6-C08E556E1607}" type="slidenum">
              <a:rPr lang="en-US" smtClean="0"/>
              <a:pPr/>
              <a:t>15</a:t>
            </a:fld>
            <a:endParaRPr lang="en-US" dirty="0"/>
          </a:p>
        </p:txBody>
      </p:sp>
    </p:spTree>
    <p:extLst>
      <p:ext uri="{BB962C8B-B14F-4D97-AF65-F5344CB8AC3E}">
        <p14:creationId xmlns:p14="http://schemas.microsoft.com/office/powerpoint/2010/main" val="157343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a:ea typeface="+mn-ea"/>
                <a:cs typeface="+mn-cs"/>
              </a:rPr>
              <a:t>There is a strong correlation in these plots pointing to a strong influence of the coefficient on emission angle.  This is probably telling us that the acetylene mixing ratio is increasing as the pressure increases because as the emission angle increases the measurements sense lower pressure levels (= higher altitudes). </a:t>
            </a:r>
            <a:endParaRPr lang="en-US" dirty="0"/>
          </a:p>
        </p:txBody>
      </p:sp>
      <p:sp>
        <p:nvSpPr>
          <p:cNvPr id="4" name="Slide Number Placeholder 3"/>
          <p:cNvSpPr>
            <a:spLocks noGrp="1"/>
          </p:cNvSpPr>
          <p:nvPr>
            <p:ph type="sldNum" sz="quarter" idx="10"/>
          </p:nvPr>
        </p:nvSpPr>
        <p:spPr/>
        <p:txBody>
          <a:bodyPr/>
          <a:lstStyle/>
          <a:p>
            <a:fld id="{D389288A-BD78-EC48-81B6-C08E556E1607}" type="slidenum">
              <a:rPr lang="en-US" smtClean="0"/>
              <a:pPr/>
              <a:t>17</a:t>
            </a:fld>
            <a:endParaRPr lang="en-US" dirty="0"/>
          </a:p>
        </p:txBody>
      </p:sp>
    </p:spTree>
    <p:extLst>
      <p:ext uri="{BB962C8B-B14F-4D97-AF65-F5344CB8AC3E}">
        <p14:creationId xmlns:p14="http://schemas.microsoft.com/office/powerpoint/2010/main" val="13375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sp>
        <p:nvSpPr>
          <p:cNvPr id="10" name="Text Placeholder 20"/>
          <p:cNvSpPr>
            <a:spLocks noGrp="1"/>
          </p:cNvSpPr>
          <p:nvPr>
            <p:ph type="body" sz="quarter" idx="18" hasCustomPrompt="1"/>
          </p:nvPr>
        </p:nvSpPr>
        <p:spPr>
          <a:xfrm>
            <a:off x="914950" y="2472514"/>
            <a:ext cx="7498993" cy="1345448"/>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pic>
        <p:nvPicPr>
          <p:cNvPr id="7" name="Picture 6" descr="JPL-logo_Stacked_RedBlack-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65" y="935378"/>
            <a:ext cx="1819635" cy="992528"/>
          </a:xfrm>
          <a:prstGeom prst="rect">
            <a:avLst/>
          </a:prstGeom>
        </p:spPr>
      </p:pic>
      <p:sp>
        <p:nvSpPr>
          <p:cNvPr id="6" name="Text Placeholder 4"/>
          <p:cNvSpPr>
            <a:spLocks noGrp="1"/>
          </p:cNvSpPr>
          <p:nvPr>
            <p:ph type="body" sz="quarter" idx="3" hasCustomPrompt="1"/>
          </p:nvPr>
        </p:nvSpPr>
        <p:spPr>
          <a:xfrm>
            <a:off x="903833" y="1997176"/>
            <a:ext cx="7524221"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410454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1088" y="1161143"/>
            <a:ext cx="8364762" cy="355849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10" name="Picture 9"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8"/>
          </p:nvPr>
        </p:nvSpPr>
        <p:spPr/>
        <p:txBody>
          <a:bodyPr/>
          <a:lstStyle/>
          <a:p>
            <a:r>
              <a:rPr lang="en-US"/>
              <a:t>8/15/18</a:t>
            </a:r>
          </a:p>
        </p:txBody>
      </p:sp>
      <p:sp>
        <p:nvSpPr>
          <p:cNvPr id="4" name="Footer Placeholder 3"/>
          <p:cNvSpPr>
            <a:spLocks noGrp="1"/>
          </p:cNvSpPr>
          <p:nvPr>
            <p:ph type="ftr" sz="quarter" idx="19"/>
          </p:nvPr>
        </p:nvSpPr>
        <p:spPr/>
        <p:txBody>
          <a:bodyPr/>
          <a:lstStyle/>
          <a:p>
            <a:r>
              <a:rPr lang="en-US"/>
              <a:t>West et al.</a:t>
            </a:r>
          </a:p>
        </p:txBody>
      </p:sp>
      <p:sp>
        <p:nvSpPr>
          <p:cNvPr id="5" name="Slide Number Placeholder 4"/>
          <p:cNvSpPr>
            <a:spLocks noGrp="1"/>
          </p:cNvSpPr>
          <p:nvPr>
            <p:ph type="sldNum" sz="quarter" idx="20"/>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45306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9" name="Picture 8"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21"/>
          </p:nvPr>
        </p:nvSpPr>
        <p:spPr/>
        <p:txBody>
          <a:bodyPr/>
          <a:lstStyle/>
          <a:p>
            <a:r>
              <a:rPr lang="en-US"/>
              <a:t>8/15/18</a:t>
            </a:r>
          </a:p>
        </p:txBody>
      </p:sp>
      <p:sp>
        <p:nvSpPr>
          <p:cNvPr id="4" name="Footer Placeholder 3"/>
          <p:cNvSpPr>
            <a:spLocks noGrp="1"/>
          </p:cNvSpPr>
          <p:nvPr>
            <p:ph type="ftr" sz="quarter" idx="22"/>
          </p:nvPr>
        </p:nvSpPr>
        <p:spPr/>
        <p:txBody>
          <a:bodyPr/>
          <a:lstStyle/>
          <a:p>
            <a:r>
              <a:rPr lang="en-US"/>
              <a:t>West et al.</a:t>
            </a:r>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277466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9"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r>
              <a:rPr lang="en-US"/>
              <a:t>8/15/18</a:t>
            </a:r>
          </a:p>
        </p:txBody>
      </p:sp>
      <p:sp>
        <p:nvSpPr>
          <p:cNvPr id="4" name="Footer Placeholder 3"/>
          <p:cNvSpPr>
            <a:spLocks noGrp="1"/>
          </p:cNvSpPr>
          <p:nvPr>
            <p:ph type="ftr" sz="quarter" idx="22"/>
          </p:nvPr>
        </p:nvSpPr>
        <p:spPr/>
        <p:txBody>
          <a:bodyPr/>
          <a:lstStyle/>
          <a:p>
            <a:r>
              <a:rPr lang="en-US"/>
              <a:t>West et al.</a:t>
            </a:r>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294603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8" name="Picture 7"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4"/>
          </p:nvPr>
        </p:nvSpPr>
        <p:spPr/>
        <p:txBody>
          <a:bodyPr/>
          <a:lstStyle/>
          <a:p>
            <a:r>
              <a:rPr lang="en-US"/>
              <a:t>8/15/18</a:t>
            </a:r>
          </a:p>
        </p:txBody>
      </p:sp>
      <p:sp>
        <p:nvSpPr>
          <p:cNvPr id="3" name="Footer Placeholder 2"/>
          <p:cNvSpPr>
            <a:spLocks noGrp="1"/>
          </p:cNvSpPr>
          <p:nvPr>
            <p:ph type="ftr" sz="quarter" idx="15"/>
          </p:nvPr>
        </p:nvSpPr>
        <p:spPr/>
        <p:txBody>
          <a:bodyPr/>
          <a:lstStyle/>
          <a:p>
            <a:r>
              <a:rPr lang="en-US"/>
              <a:t>West et al.</a:t>
            </a:r>
          </a:p>
        </p:txBody>
      </p:sp>
      <p:sp>
        <p:nvSpPr>
          <p:cNvPr id="4" name="Slide Number Placeholder 3"/>
          <p:cNvSpPr>
            <a:spLocks noGrp="1"/>
          </p:cNvSpPr>
          <p:nvPr>
            <p:ph type="sldNum" sz="quarter" idx="16"/>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7212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5"/>
          </p:nvPr>
        </p:nvSpPr>
        <p:spPr/>
        <p:txBody>
          <a:bodyPr/>
          <a:lstStyle/>
          <a:p>
            <a:r>
              <a:rPr lang="en-US"/>
              <a:t>8/15/18</a:t>
            </a:r>
          </a:p>
        </p:txBody>
      </p:sp>
      <p:sp>
        <p:nvSpPr>
          <p:cNvPr id="3" name="Footer Placeholder 2"/>
          <p:cNvSpPr>
            <a:spLocks noGrp="1"/>
          </p:cNvSpPr>
          <p:nvPr>
            <p:ph type="ftr" sz="quarter" idx="16"/>
          </p:nvPr>
        </p:nvSpPr>
        <p:spPr/>
        <p:txBody>
          <a:bodyPr/>
          <a:lstStyle/>
          <a:p>
            <a:r>
              <a:rPr lang="en-US"/>
              <a:t>West et al.</a:t>
            </a:r>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60867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8" name="Picture 7"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0"/>
          </p:nvPr>
        </p:nvSpPr>
        <p:spPr/>
        <p:txBody>
          <a:bodyPr/>
          <a:lstStyle/>
          <a:p>
            <a:r>
              <a:rPr lang="en-US"/>
              <a:t>8/15/18</a:t>
            </a:r>
          </a:p>
        </p:txBody>
      </p:sp>
      <p:sp>
        <p:nvSpPr>
          <p:cNvPr id="3" name="Footer Placeholder 2"/>
          <p:cNvSpPr>
            <a:spLocks noGrp="1"/>
          </p:cNvSpPr>
          <p:nvPr>
            <p:ph type="ftr" sz="quarter" idx="11"/>
          </p:nvPr>
        </p:nvSpPr>
        <p:spPr/>
        <p:txBody>
          <a:bodyPr/>
          <a:lstStyle/>
          <a:p>
            <a:r>
              <a:rPr lang="en-US"/>
              <a:t>West et al.</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19114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934403"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16" name="Content Placeholder 3"/>
          <p:cNvSpPr>
            <a:spLocks noGrp="1"/>
          </p:cNvSpPr>
          <p:nvPr>
            <p:ph sz="quarter" idx="19" hasCustomPrompt="1"/>
          </p:nvPr>
        </p:nvSpPr>
        <p:spPr>
          <a:xfrm>
            <a:off x="4929414"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pic>
        <p:nvPicPr>
          <p:cNvPr id="14" name="Picture 13"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20"/>
          </p:nvPr>
        </p:nvSpPr>
        <p:spPr/>
        <p:txBody>
          <a:bodyPr/>
          <a:lstStyle/>
          <a:p>
            <a:r>
              <a:rPr lang="en-US"/>
              <a:t>8/15/18</a:t>
            </a:r>
          </a:p>
        </p:txBody>
      </p:sp>
      <p:sp>
        <p:nvSpPr>
          <p:cNvPr id="3" name="Footer Placeholder 2"/>
          <p:cNvSpPr>
            <a:spLocks noGrp="1"/>
          </p:cNvSpPr>
          <p:nvPr>
            <p:ph type="ftr" sz="quarter" idx="21"/>
          </p:nvPr>
        </p:nvSpPr>
        <p:spPr/>
        <p:txBody>
          <a:bodyPr/>
          <a:lstStyle/>
          <a:p>
            <a:r>
              <a:rPr lang="en-US"/>
              <a:t>West et al.</a:t>
            </a:r>
          </a:p>
        </p:txBody>
      </p:sp>
      <p:sp>
        <p:nvSpPr>
          <p:cNvPr id="4" name="Slide Number Placeholder 3"/>
          <p:cNvSpPr>
            <a:spLocks noGrp="1"/>
          </p:cNvSpPr>
          <p:nvPr>
            <p:ph type="sldNum" sz="quarter" idx="22"/>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9905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8/15/18</a:t>
            </a:r>
          </a:p>
        </p:txBody>
      </p:sp>
      <p:sp>
        <p:nvSpPr>
          <p:cNvPr id="3" name="Footer Placeholder 2"/>
          <p:cNvSpPr>
            <a:spLocks noGrp="1"/>
          </p:cNvSpPr>
          <p:nvPr>
            <p:ph type="ftr" sz="quarter" idx="11"/>
          </p:nvPr>
        </p:nvSpPr>
        <p:spPr/>
        <p:txBody>
          <a:bodyPr/>
          <a:lstStyle/>
          <a:p>
            <a:r>
              <a:rPr lang="en-US"/>
              <a:t>West et al.</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pic>
        <p:nvPicPr>
          <p:cNvPr id="9" name="Picture 8"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Tree>
    <p:extLst>
      <p:ext uri="{BB962C8B-B14F-4D97-AF65-F5344CB8AC3E}">
        <p14:creationId xmlns:p14="http://schemas.microsoft.com/office/powerpoint/2010/main" val="394092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0" y="2239365"/>
            <a:ext cx="9144000" cy="664770"/>
          </a:xfrm>
          <a:prstGeom prst="rect">
            <a:avLst/>
          </a:prstGeom>
        </p:spPr>
        <p:txBody>
          <a:bodyPr anchor="t"/>
          <a:lstStyle>
            <a:lvl1pPr marL="0" indent="0" algn="ctr">
              <a:buNone/>
              <a:defRPr sz="36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ext uri="{BB962C8B-B14F-4D97-AF65-F5344CB8AC3E}">
        <p14:creationId xmlns:p14="http://schemas.microsoft.com/office/powerpoint/2010/main" val="792422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7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 Subhead w No Image">
    <p:spTree>
      <p:nvGrpSpPr>
        <p:cNvPr id="1" name=""/>
        <p:cNvGrpSpPr/>
        <p:nvPr/>
      </p:nvGrpSpPr>
      <p:grpSpPr>
        <a:xfrm>
          <a:off x="0" y="0"/>
          <a:ext cx="0" cy="0"/>
          <a:chOff x="0" y="0"/>
          <a:chExt cx="0" cy="0"/>
        </a:xfrm>
      </p:grpSpPr>
      <p:sp>
        <p:nvSpPr>
          <p:cNvPr id="9" name="Text Placeholder 4"/>
          <p:cNvSpPr>
            <a:spLocks noGrp="1"/>
          </p:cNvSpPr>
          <p:nvPr>
            <p:ph type="body" sz="quarter" idx="3" hasCustomPrompt="1"/>
          </p:nvPr>
        </p:nvSpPr>
        <p:spPr>
          <a:xfrm>
            <a:off x="903833" y="1997176"/>
            <a:ext cx="7524221"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0" name="Text Placeholder 20"/>
          <p:cNvSpPr>
            <a:spLocks noGrp="1"/>
          </p:cNvSpPr>
          <p:nvPr>
            <p:ph type="body" sz="quarter" idx="18" hasCustomPrompt="1"/>
          </p:nvPr>
        </p:nvSpPr>
        <p:spPr>
          <a:xfrm>
            <a:off x="914950" y="2858272"/>
            <a:ext cx="7498993" cy="1345448"/>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pic>
        <p:nvPicPr>
          <p:cNvPr id="7" name="Picture 6" descr="JPL-logo_Stacked_RedBlack-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165" y="935378"/>
            <a:ext cx="1819635" cy="992528"/>
          </a:xfrm>
          <a:prstGeom prst="rect">
            <a:avLst/>
          </a:prstGeom>
        </p:spPr>
      </p:pic>
      <p:sp>
        <p:nvSpPr>
          <p:cNvPr id="6" name="Text Placeholder 20"/>
          <p:cNvSpPr>
            <a:spLocks noGrp="1"/>
          </p:cNvSpPr>
          <p:nvPr>
            <p:ph type="body" sz="quarter" idx="20" hasCustomPrompt="1"/>
          </p:nvPr>
        </p:nvSpPr>
        <p:spPr>
          <a:xfrm>
            <a:off x="903833" y="2411554"/>
            <a:ext cx="7498993" cy="312363"/>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1" baseline="0">
                <a:solidFill>
                  <a:srgbClr val="000000"/>
                </a:solidFill>
                <a:latin typeface="Arial"/>
                <a:cs typeface="Arial"/>
              </a:defRPr>
            </a:lvl1pPr>
          </a:lstStyle>
          <a:p>
            <a:pPr lvl="0"/>
            <a:r>
              <a:rPr lang="en-US" dirty="0"/>
              <a:t>Click to Edit Subhead</a:t>
            </a:r>
          </a:p>
        </p:txBody>
      </p:sp>
    </p:spTree>
    <p:extLst>
      <p:ext uri="{BB962C8B-B14F-4D97-AF65-F5344CB8AC3E}">
        <p14:creationId xmlns:p14="http://schemas.microsoft.com/office/powerpoint/2010/main" val="616393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8/15/18</a:t>
            </a:r>
          </a:p>
        </p:txBody>
      </p:sp>
      <p:sp>
        <p:nvSpPr>
          <p:cNvPr id="5" name="Footer Placeholder 4"/>
          <p:cNvSpPr>
            <a:spLocks noGrp="1"/>
          </p:cNvSpPr>
          <p:nvPr>
            <p:ph type="ftr" sz="quarter" idx="11"/>
          </p:nvPr>
        </p:nvSpPr>
        <p:spPr/>
        <p:txBody>
          <a:bodyPr/>
          <a:lstStyle/>
          <a:p>
            <a:r>
              <a:rPr lang="en-US"/>
              <a:t>West et al.</a:t>
            </a:r>
          </a:p>
        </p:txBody>
      </p:sp>
      <p:sp>
        <p:nvSpPr>
          <p:cNvPr id="6" name="Slide Number Placeholder 5"/>
          <p:cNvSpPr>
            <a:spLocks noGrp="1"/>
          </p:cNvSpPr>
          <p:nvPr>
            <p:ph type="sldNum" sz="quarter" idx="12"/>
          </p:nvPr>
        </p:nvSpPr>
        <p:spPr/>
        <p:txBody>
          <a:bodyPr/>
          <a:lstStyle/>
          <a:p>
            <a:fld id="{AD957DB4-D0CF-054C-8E97-18617FF0399E}" type="slidenum">
              <a:rPr lang="en-US" smtClean="0"/>
              <a:t>‹#›</a:t>
            </a:fld>
            <a:endParaRPr lang="en-US"/>
          </a:p>
        </p:txBody>
      </p:sp>
    </p:spTree>
    <p:extLst>
      <p:ext uri="{BB962C8B-B14F-4D97-AF65-F5344CB8AC3E}">
        <p14:creationId xmlns:p14="http://schemas.microsoft.com/office/powerpoint/2010/main" val="189459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 Squar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700" y="0"/>
            <a:ext cx="5140325" cy="5143500"/>
          </a:xfrm>
          <a:prstGeom prst="rect">
            <a:avLst/>
          </a:prstGeom>
        </p:spPr>
        <p:txBody>
          <a:bodyPr vert="horz" anchor="ctr"/>
          <a:lstStyle>
            <a:lvl1pPr marL="0" indent="0" algn="ctr">
              <a:buNone/>
              <a:defRPr sz="1400"/>
            </a:lvl1pPr>
          </a:lstStyle>
          <a:p>
            <a:r>
              <a:rPr lang="en-US"/>
              <a:t>Drag picture to placeholder or click icon to add</a:t>
            </a:r>
            <a:endParaRPr lang="en-US" dirty="0"/>
          </a:p>
        </p:txBody>
      </p:sp>
      <p:sp>
        <p:nvSpPr>
          <p:cNvPr id="7" name="Text Placeholder 4"/>
          <p:cNvSpPr>
            <a:spLocks noGrp="1"/>
          </p:cNvSpPr>
          <p:nvPr>
            <p:ph type="body" sz="quarter" idx="3" hasCustomPrompt="1"/>
          </p:nvPr>
        </p:nvSpPr>
        <p:spPr>
          <a:xfrm>
            <a:off x="5127624" y="1210733"/>
            <a:ext cx="4016375" cy="496147"/>
          </a:xfrm>
          <a:prstGeom prst="rect">
            <a:avLst/>
          </a:prstGeom>
        </p:spPr>
        <p:txBody>
          <a:bodyPr anchor="t"/>
          <a:lstStyle>
            <a:lvl1pPr marL="0" indent="0" algn="ctr">
              <a:lnSpc>
                <a:spcPct val="100000"/>
              </a:lnSpc>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Title</a:t>
            </a:r>
          </a:p>
        </p:txBody>
      </p:sp>
      <p:sp>
        <p:nvSpPr>
          <p:cNvPr id="9" name="Text Placeholder 20"/>
          <p:cNvSpPr>
            <a:spLocks noGrp="1"/>
          </p:cNvSpPr>
          <p:nvPr>
            <p:ph type="body" sz="quarter" idx="19" hasCustomPrompt="1"/>
          </p:nvPr>
        </p:nvSpPr>
        <p:spPr>
          <a:xfrm>
            <a:off x="5127623" y="1735952"/>
            <a:ext cx="4016375" cy="1000129"/>
          </a:xfrm>
          <a:prstGeom prst="rect">
            <a:avLst/>
          </a:prstGeom>
        </p:spPr>
        <p:txBody>
          <a:bodyP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a:t>
            </a:r>
          </a:p>
          <a:p>
            <a:pPr lvl="0"/>
            <a:r>
              <a:rPr lang="en-US" dirty="0"/>
              <a:t>Click to Edit Directorate, Division or Group</a:t>
            </a:r>
          </a:p>
          <a:p>
            <a:pPr marL="0" marR="0" lvl="0" indent="0" algn="ctr" defTabSz="457200" rtl="0" eaLnBrk="1" fontAlgn="auto" latinLnBrk="0" hangingPunct="1">
              <a:lnSpc>
                <a:spcPct val="100000"/>
              </a:lnSpc>
              <a:spcBef>
                <a:spcPct val="20000"/>
              </a:spcBef>
              <a:spcAft>
                <a:spcPts val="0"/>
              </a:spcAft>
              <a:buClrTx/>
              <a:buSzTx/>
              <a:buFontTx/>
              <a:buNone/>
              <a:tabLst/>
              <a:defRPr/>
            </a:pPr>
            <a:r>
              <a:rPr lang="en-US" dirty="0"/>
              <a:t>Click to Edit Date</a:t>
            </a:r>
          </a:p>
        </p:txBody>
      </p:sp>
      <p:pic>
        <p:nvPicPr>
          <p:cNvPr id="8" name="Picture 7" descr="JPL-logo_Stacked_RedBlack-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1057" y="4040528"/>
            <a:ext cx="1819635" cy="992528"/>
          </a:xfrm>
          <a:prstGeom prst="rect">
            <a:avLst/>
          </a:prstGeom>
        </p:spPr>
      </p:pic>
    </p:spTree>
    <p:extLst>
      <p:ext uri="{BB962C8B-B14F-4D97-AF65-F5344CB8AC3E}">
        <p14:creationId xmlns:p14="http://schemas.microsoft.com/office/powerpoint/2010/main" val="103589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sp>
        <p:nvSpPr>
          <p:cNvPr id="13" name="Picture Placeholder 5"/>
          <p:cNvSpPr>
            <a:spLocks noGrp="1"/>
          </p:cNvSpPr>
          <p:nvPr>
            <p:ph type="pic" sz="quarter" idx="10"/>
          </p:nvPr>
        </p:nvSpPr>
        <p:spPr>
          <a:xfrm>
            <a:off x="0" y="0"/>
            <a:ext cx="9144000" cy="3529263"/>
          </a:xfrm>
          <a:prstGeom prst="rect">
            <a:avLst/>
          </a:prstGeom>
        </p:spPr>
        <p:txBody>
          <a:bodyPr vert="horz" anchor="ctr"/>
          <a:lstStyle>
            <a:lvl1pPr marL="0" indent="0" algn="ctr">
              <a:buNone/>
              <a:defRPr sz="1400"/>
            </a:lvl1pPr>
          </a:lstStyle>
          <a:p>
            <a:r>
              <a:rPr lang="en-US"/>
              <a:t>Drag picture to placeholder or click icon to add</a:t>
            </a:r>
            <a:endParaRPr lang="en-US" dirty="0"/>
          </a:p>
        </p:txBody>
      </p:sp>
      <p:sp>
        <p:nvSpPr>
          <p:cNvPr id="14" name="Text Placeholder 4"/>
          <p:cNvSpPr>
            <a:spLocks noGrp="1"/>
          </p:cNvSpPr>
          <p:nvPr>
            <p:ph type="body" sz="quarter" idx="3" hasCustomPrompt="1"/>
          </p:nvPr>
        </p:nvSpPr>
        <p:spPr>
          <a:xfrm>
            <a:off x="368118" y="3904542"/>
            <a:ext cx="6513975"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5" name="Text Placeholder 20"/>
          <p:cNvSpPr>
            <a:spLocks noGrp="1"/>
          </p:cNvSpPr>
          <p:nvPr>
            <p:ph type="body" sz="quarter" idx="18" hasCustomPrompt="1"/>
          </p:nvPr>
        </p:nvSpPr>
        <p:spPr>
          <a:xfrm>
            <a:off x="379235" y="4379880"/>
            <a:ext cx="6492134" cy="46514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spTree>
    <p:extLst>
      <p:ext uri="{BB962C8B-B14F-4D97-AF65-F5344CB8AC3E}">
        <p14:creationId xmlns:p14="http://schemas.microsoft.com/office/powerpoint/2010/main" val="368187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9" name="Picture 8" descr="JPL-logo_Stacked_RedBlack-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7070" y="1963607"/>
            <a:ext cx="2229861" cy="1216287"/>
          </a:xfrm>
          <a:prstGeom prst="rect">
            <a:avLst/>
          </a:prstGeom>
        </p:spPr>
      </p:pic>
    </p:spTree>
    <p:extLst>
      <p:ext uri="{BB962C8B-B14F-4D97-AF65-F5344CB8AC3E}">
        <p14:creationId xmlns:p14="http://schemas.microsoft.com/office/powerpoint/2010/main" val="106073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cxnSp>
        <p:nvCxnSpPr>
          <p:cNvPr id="4" name="Straight Connector 3"/>
          <p:cNvCxnSpPr/>
          <p:nvPr userDrawn="1"/>
        </p:nvCxnSpPr>
        <p:spPr>
          <a:xfrm flipH="1" flipV="1">
            <a:off x="5890626" y="1340395"/>
            <a:ext cx="2" cy="319314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add Mission or Project Name</a:t>
            </a:r>
          </a:p>
        </p:txBody>
      </p:sp>
      <p:sp>
        <p:nvSpPr>
          <p:cNvPr id="27" name="Content Placeholder 3"/>
          <p:cNvSpPr>
            <a:spLocks noGrp="1"/>
          </p:cNvSpPr>
          <p:nvPr>
            <p:ph sz="quarter" idx="18" hasCustomPrompt="1"/>
          </p:nvPr>
        </p:nvSpPr>
        <p:spPr>
          <a:xfrm>
            <a:off x="1026160" y="1340395"/>
            <a:ext cx="3886017" cy="3193140"/>
          </a:xfrm>
          <a:prstGeom prst="rect">
            <a:avLst/>
          </a:prstGeom>
        </p:spPr>
        <p:txBody>
          <a:bodyPr vert="horz"/>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sp>
        <p:nvSpPr>
          <p:cNvPr id="28" name="Content Placeholder 3"/>
          <p:cNvSpPr>
            <a:spLocks noGrp="1"/>
          </p:cNvSpPr>
          <p:nvPr>
            <p:ph sz="quarter" idx="19" hasCustomPrompt="1"/>
          </p:nvPr>
        </p:nvSpPr>
        <p:spPr>
          <a:xfrm>
            <a:off x="6521956" y="1340395"/>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9" name="Content Placeholder 3"/>
          <p:cNvSpPr>
            <a:spLocks noGrp="1"/>
          </p:cNvSpPr>
          <p:nvPr>
            <p:ph sz="quarter" idx="20" hasCustomPrompt="1"/>
          </p:nvPr>
        </p:nvSpPr>
        <p:spPr>
          <a:xfrm>
            <a:off x="6521956" y="243840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30" name="Content Placeholder 3"/>
          <p:cNvSpPr>
            <a:spLocks noGrp="1"/>
          </p:cNvSpPr>
          <p:nvPr>
            <p:ph sz="quarter" idx="21" hasCustomPrompt="1"/>
          </p:nvPr>
        </p:nvSpPr>
        <p:spPr>
          <a:xfrm>
            <a:off x="6521956" y="353713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pic>
        <p:nvPicPr>
          <p:cNvPr id="13" name="Picture 12"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22"/>
          </p:nvPr>
        </p:nvSpPr>
        <p:spPr/>
        <p:txBody>
          <a:bodyPr/>
          <a:lstStyle/>
          <a:p>
            <a:r>
              <a:rPr lang="en-US"/>
              <a:t>8/15/18</a:t>
            </a:r>
          </a:p>
        </p:txBody>
      </p:sp>
      <p:sp>
        <p:nvSpPr>
          <p:cNvPr id="3" name="Footer Placeholder 2"/>
          <p:cNvSpPr>
            <a:spLocks noGrp="1"/>
          </p:cNvSpPr>
          <p:nvPr>
            <p:ph type="ftr" sz="quarter" idx="23"/>
          </p:nvPr>
        </p:nvSpPr>
        <p:spPr/>
        <p:txBody>
          <a:bodyPr/>
          <a:lstStyle/>
          <a:p>
            <a:r>
              <a:rPr lang="en-US"/>
              <a:t>West et al.</a:t>
            </a:r>
          </a:p>
        </p:txBody>
      </p:sp>
      <p:sp>
        <p:nvSpPr>
          <p:cNvPr id="5" name="Slide Number Placeholder 4"/>
          <p:cNvSpPr>
            <a:spLocks noGrp="1"/>
          </p:cNvSpPr>
          <p:nvPr>
            <p:ph type="sldNum" sz="quarter" idx="24"/>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135258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7" name="Picture 6"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0"/>
          </p:nvPr>
        </p:nvSpPr>
        <p:spPr/>
        <p:txBody>
          <a:bodyPr/>
          <a:lstStyle/>
          <a:p>
            <a:r>
              <a:rPr lang="en-US"/>
              <a:t>8/15/18</a:t>
            </a:r>
          </a:p>
        </p:txBody>
      </p:sp>
      <p:sp>
        <p:nvSpPr>
          <p:cNvPr id="3" name="Footer Placeholder 2"/>
          <p:cNvSpPr>
            <a:spLocks noGrp="1"/>
          </p:cNvSpPr>
          <p:nvPr>
            <p:ph type="ftr" sz="quarter" idx="11"/>
          </p:nvPr>
        </p:nvSpPr>
        <p:spPr/>
        <p:txBody>
          <a:bodyPr/>
          <a:lstStyle/>
          <a:p>
            <a:r>
              <a:rPr lang="en-US"/>
              <a:t>West et al.</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134493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8" name="Picture 7"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5"/>
          </p:nvPr>
        </p:nvSpPr>
        <p:spPr/>
        <p:txBody>
          <a:bodyPr/>
          <a:lstStyle/>
          <a:p>
            <a:r>
              <a:rPr lang="en-US"/>
              <a:t>8/15/18</a:t>
            </a:r>
          </a:p>
        </p:txBody>
      </p:sp>
      <p:sp>
        <p:nvSpPr>
          <p:cNvPr id="3" name="Footer Placeholder 2"/>
          <p:cNvSpPr>
            <a:spLocks noGrp="1"/>
          </p:cNvSpPr>
          <p:nvPr>
            <p:ph type="ftr" sz="quarter" idx="16"/>
          </p:nvPr>
        </p:nvSpPr>
        <p:spPr/>
        <p:txBody>
          <a:bodyPr/>
          <a:lstStyle/>
          <a:p>
            <a:r>
              <a:rPr lang="en-US"/>
              <a:t>West et al.</a:t>
            </a:r>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290760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1088" y="1161143"/>
            <a:ext cx="8364762" cy="355849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pic>
        <p:nvPicPr>
          <p:cNvPr id="8" name="Picture 7" descr="JPL-logo_Stacked_RedBlack-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b="36678"/>
          <a:stretch/>
        </p:blipFill>
        <p:spPr>
          <a:xfrm>
            <a:off x="8607084" y="4867032"/>
            <a:ext cx="347745" cy="120107"/>
          </a:xfrm>
          <a:prstGeom prst="rect">
            <a:avLst/>
          </a:prstGeom>
        </p:spPr>
      </p:pic>
      <p:sp>
        <p:nvSpPr>
          <p:cNvPr id="2" name="Date Placeholder 1"/>
          <p:cNvSpPr>
            <a:spLocks noGrp="1"/>
          </p:cNvSpPr>
          <p:nvPr>
            <p:ph type="dt" sz="half" idx="18"/>
          </p:nvPr>
        </p:nvSpPr>
        <p:spPr/>
        <p:txBody>
          <a:bodyPr/>
          <a:lstStyle/>
          <a:p>
            <a:r>
              <a:rPr lang="en-US"/>
              <a:t>8/15/18</a:t>
            </a:r>
          </a:p>
        </p:txBody>
      </p:sp>
      <p:sp>
        <p:nvSpPr>
          <p:cNvPr id="4" name="Footer Placeholder 3"/>
          <p:cNvSpPr>
            <a:spLocks noGrp="1"/>
          </p:cNvSpPr>
          <p:nvPr>
            <p:ph type="ftr" sz="quarter" idx="19"/>
          </p:nvPr>
        </p:nvSpPr>
        <p:spPr/>
        <p:txBody>
          <a:bodyPr/>
          <a:lstStyle/>
          <a:p>
            <a:r>
              <a:rPr lang="en-US"/>
              <a:t>West et al.</a:t>
            </a:r>
          </a:p>
        </p:txBody>
      </p:sp>
      <p:sp>
        <p:nvSpPr>
          <p:cNvPr id="5" name="Slide Number Placeholder 4"/>
          <p:cNvSpPr>
            <a:spLocks noGrp="1"/>
          </p:cNvSpPr>
          <p:nvPr>
            <p:ph type="sldNum" sz="quarter" idx="20"/>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972480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82265"/>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5" r:id="rId3"/>
    <p:sldLayoutId id="2147483707" r:id="rId4"/>
    <p:sldLayoutId id="2147483718"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341298" y="4797743"/>
            <a:ext cx="2133600" cy="274637"/>
          </a:xfrm>
          <a:prstGeom prst="rect">
            <a:avLst/>
          </a:prstGeom>
        </p:spPr>
        <p:txBody>
          <a:bodyPr vert="horz" lIns="91440" tIns="45720" rIns="91440" bIns="45720" rtlCol="0" anchor="ctr"/>
          <a:lstStyle>
            <a:lvl1pPr algn="l">
              <a:defRPr sz="700">
                <a:solidFill>
                  <a:schemeClr val="tx1">
                    <a:lumMod val="50000"/>
                    <a:lumOff val="50000"/>
                  </a:schemeClr>
                </a:solidFill>
              </a:defRPr>
            </a:lvl1pPr>
          </a:lstStyle>
          <a:p>
            <a:r>
              <a:rPr lang="en-US"/>
              <a:t>8/15/18</a:t>
            </a:r>
            <a:endParaRPr lang="en-US" dirty="0"/>
          </a:p>
        </p:txBody>
      </p:sp>
      <p:sp>
        <p:nvSpPr>
          <p:cNvPr id="4" name="Footer Placeholder 3"/>
          <p:cNvSpPr>
            <a:spLocks noGrp="1"/>
          </p:cNvSpPr>
          <p:nvPr>
            <p:ph type="ftr" sz="quarter" idx="3"/>
          </p:nvPr>
        </p:nvSpPr>
        <p:spPr>
          <a:xfrm>
            <a:off x="3124200" y="4797743"/>
            <a:ext cx="2895600" cy="274637"/>
          </a:xfrm>
          <a:prstGeom prst="rect">
            <a:avLst/>
          </a:prstGeom>
        </p:spPr>
        <p:txBody>
          <a:bodyPr vert="horz" lIns="91440" tIns="45720" rIns="91440" bIns="45720" rtlCol="0" anchor="ctr"/>
          <a:lstStyle>
            <a:lvl1pPr algn="ctr">
              <a:defRPr sz="700">
                <a:solidFill>
                  <a:schemeClr val="tx1">
                    <a:lumMod val="50000"/>
                    <a:lumOff val="50000"/>
                  </a:schemeClr>
                </a:solidFill>
              </a:defRPr>
            </a:lvl1pPr>
          </a:lstStyle>
          <a:p>
            <a:r>
              <a:rPr lang="en-US"/>
              <a:t>West et al.</a:t>
            </a:r>
          </a:p>
        </p:txBody>
      </p:sp>
      <p:sp>
        <p:nvSpPr>
          <p:cNvPr id="5" name="Slide Number Placeholder 4"/>
          <p:cNvSpPr>
            <a:spLocks noGrp="1"/>
          </p:cNvSpPr>
          <p:nvPr>
            <p:ph type="sldNum" sz="quarter" idx="4"/>
          </p:nvPr>
        </p:nvSpPr>
        <p:spPr>
          <a:xfrm>
            <a:off x="6553200" y="4797743"/>
            <a:ext cx="2053884" cy="274637"/>
          </a:xfrm>
          <a:prstGeom prst="rect">
            <a:avLst/>
          </a:prstGeom>
        </p:spPr>
        <p:txBody>
          <a:bodyPr vert="horz" lIns="91440" tIns="45720" rIns="91440" bIns="45720" rtlCol="0" anchor="ctr"/>
          <a:lstStyle>
            <a:lvl1pPr algn="r">
              <a:defRPr sz="700">
                <a:solidFill>
                  <a:schemeClr val="tx1">
                    <a:lumMod val="50000"/>
                    <a:lumOff val="50000"/>
                  </a:schemeClr>
                </a:solidFill>
              </a:defRPr>
            </a:lvl1pPr>
          </a:lstStyle>
          <a:p>
            <a:fld id="{95819BC3-7E48-734B-B255-F05E5B733943}" type="slidenum">
              <a:rPr lang="en-US" smtClean="0"/>
              <a:pPr/>
              <a:t>‹#›</a:t>
            </a:fld>
            <a:endParaRPr lang="en-US"/>
          </a:p>
        </p:txBody>
      </p:sp>
    </p:spTree>
    <p:extLst>
      <p:ext uri="{BB962C8B-B14F-4D97-AF65-F5344CB8AC3E}">
        <p14:creationId xmlns:p14="http://schemas.microsoft.com/office/powerpoint/2010/main" val="644842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0" r:id="rId3"/>
    <p:sldLayoutId id="2147483723" r:id="rId4"/>
    <p:sldLayoutId id="2147483731" r:id="rId5"/>
    <p:sldLayoutId id="2147483724" r:id="rId6"/>
    <p:sldLayoutId id="2147483732" r:id="rId7"/>
    <p:sldLayoutId id="2147483725" r:id="rId8"/>
    <p:sldLayoutId id="2147483733" r:id="rId9"/>
    <p:sldLayoutId id="2147483726" r:id="rId10"/>
    <p:sldLayoutId id="2147483734" r:id="rId11"/>
    <p:sldLayoutId id="2147483727" r:id="rId12"/>
    <p:sldLayoutId id="2147483728" r:id="rId13"/>
    <p:sldLayoutId id="2147483729" r:id="rId14"/>
    <p:sldLayoutId id="2147483735"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273115" y="3529263"/>
            <a:ext cx="6513975" cy="475338"/>
          </a:xfrm>
        </p:spPr>
        <p:txBody>
          <a:bodyPr/>
          <a:lstStyle/>
          <a:p>
            <a:r>
              <a:rPr lang="en-US" dirty="0"/>
              <a:t>Cassini UV reflection spectra of Saturn: Acetylene and Haze</a:t>
            </a:r>
          </a:p>
        </p:txBody>
      </p:sp>
      <p:sp>
        <p:nvSpPr>
          <p:cNvPr id="4" name="Text Placeholder 3"/>
          <p:cNvSpPr>
            <a:spLocks noGrp="1"/>
          </p:cNvSpPr>
          <p:nvPr>
            <p:ph type="body" sz="quarter" idx="18"/>
          </p:nvPr>
        </p:nvSpPr>
        <p:spPr/>
        <p:txBody>
          <a:bodyPr/>
          <a:lstStyle/>
          <a:p>
            <a:r>
              <a:rPr lang="en-US" dirty="0"/>
              <a:t>Robert West, Juliette Hu, Tommi Koskinen, Wayne Pryor, and Scott Edgington </a:t>
            </a:r>
          </a:p>
          <a:p>
            <a:endParaRPr lang="en-US" i="1" dirty="0"/>
          </a:p>
        </p:txBody>
      </p:sp>
      <p:pic>
        <p:nvPicPr>
          <p:cNvPr id="7" name="Picture Placeholder 6">
            <a:extLst>
              <a:ext uri="{FF2B5EF4-FFF2-40B4-BE49-F238E27FC236}">
                <a16:creationId xmlns:a16="http://schemas.microsoft.com/office/drawing/2014/main" id="{C6F52EAF-59DF-354B-836C-C2E980AEDD2F}"/>
              </a:ext>
            </a:extLst>
          </p:cNvPr>
          <p:cNvPicPr>
            <a:picLocks noGrp="1" noChangeAspect="1"/>
          </p:cNvPicPr>
          <p:nvPr>
            <p:ph type="pic" sz="quarter" idx="10"/>
          </p:nvPr>
        </p:nvPicPr>
        <p:blipFill rotWithShape="1">
          <a:blip r:embed="rId2"/>
          <a:srcRect l="28406" t="57123" r="43478" b="2282"/>
          <a:stretch/>
        </p:blipFill>
        <p:spPr>
          <a:xfrm>
            <a:off x="5585108" y="265043"/>
            <a:ext cx="3015554" cy="3264220"/>
          </a:xfrm>
        </p:spPr>
      </p:pic>
    </p:spTree>
    <p:extLst>
      <p:ext uri="{BB962C8B-B14F-4D97-AF65-F5344CB8AC3E}">
        <p14:creationId xmlns:p14="http://schemas.microsoft.com/office/powerpoint/2010/main" val="22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5E38EE-2D38-9740-9576-9A8EE9FE7E87}"/>
              </a:ext>
            </a:extLst>
          </p:cNvPr>
          <p:cNvSpPr>
            <a:spLocks noGrp="1"/>
          </p:cNvSpPr>
          <p:nvPr>
            <p:ph type="body" sz="quarter" idx="18"/>
          </p:nvPr>
        </p:nvSpPr>
        <p:spPr/>
        <p:txBody>
          <a:bodyPr/>
          <a:lstStyle/>
          <a:p>
            <a:endParaRPr lang="en-US" dirty="0"/>
          </a:p>
        </p:txBody>
      </p:sp>
      <p:pic>
        <p:nvPicPr>
          <p:cNvPr id="9" name="Content Placeholder 8">
            <a:extLst>
              <a:ext uri="{FF2B5EF4-FFF2-40B4-BE49-F238E27FC236}">
                <a16:creationId xmlns:a16="http://schemas.microsoft.com/office/drawing/2014/main" id="{3B759C30-F4C5-A144-AC18-080EE8A9B2C4}"/>
              </a:ext>
            </a:extLst>
          </p:cNvPr>
          <p:cNvPicPr>
            <a:picLocks noGrp="1" noChangeAspect="1"/>
          </p:cNvPicPr>
          <p:nvPr>
            <p:ph sz="quarter" idx="20"/>
          </p:nvPr>
        </p:nvPicPr>
        <p:blipFill rotWithShape="1">
          <a:blip r:embed="rId2"/>
          <a:srcRect l="4903" t="13192" r="17519" b="20158"/>
          <a:stretch/>
        </p:blipFill>
        <p:spPr>
          <a:xfrm>
            <a:off x="320978" y="768187"/>
            <a:ext cx="3907540" cy="4344409"/>
          </a:xfrm>
        </p:spPr>
      </p:pic>
      <p:sp>
        <p:nvSpPr>
          <p:cNvPr id="4" name="Text Placeholder 3">
            <a:extLst>
              <a:ext uri="{FF2B5EF4-FFF2-40B4-BE49-F238E27FC236}">
                <a16:creationId xmlns:a16="http://schemas.microsoft.com/office/drawing/2014/main" id="{7182BB05-AAC3-0742-856B-5CC43AD7365C}"/>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34633E64-E5D9-1B48-9CEE-D97178CE0095}"/>
              </a:ext>
            </a:extLst>
          </p:cNvPr>
          <p:cNvSpPr>
            <a:spLocks noGrp="1"/>
          </p:cNvSpPr>
          <p:nvPr>
            <p:ph type="ctrTitle"/>
          </p:nvPr>
        </p:nvSpPr>
        <p:spPr/>
        <p:txBody>
          <a:bodyPr/>
          <a:lstStyle/>
          <a:p>
            <a:r>
              <a:rPr lang="en-US" dirty="0"/>
              <a:t>Sample Data (+ symbols) and Model (Acetylene Only)</a:t>
            </a:r>
          </a:p>
        </p:txBody>
      </p:sp>
      <p:sp>
        <p:nvSpPr>
          <p:cNvPr id="6" name="Footer Placeholder 5">
            <a:extLst>
              <a:ext uri="{FF2B5EF4-FFF2-40B4-BE49-F238E27FC236}">
                <a16:creationId xmlns:a16="http://schemas.microsoft.com/office/drawing/2014/main" id="{7A86073F-1886-2146-8CED-5106EC18729B}"/>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C6504C76-57F2-BE4A-BEF4-0B3BC265225D}"/>
              </a:ext>
            </a:extLst>
          </p:cNvPr>
          <p:cNvSpPr>
            <a:spLocks noGrp="1"/>
          </p:cNvSpPr>
          <p:nvPr>
            <p:ph type="sldNum" sz="quarter" idx="23"/>
          </p:nvPr>
        </p:nvSpPr>
        <p:spPr/>
        <p:txBody>
          <a:bodyPr/>
          <a:lstStyle/>
          <a:p>
            <a:fld id="{95819BC3-7E48-734B-B255-F05E5B733943}" type="slidenum">
              <a:rPr lang="en-US" smtClean="0"/>
              <a:pPr/>
              <a:t>10</a:t>
            </a:fld>
            <a:endParaRPr lang="en-US"/>
          </a:p>
        </p:txBody>
      </p:sp>
      <p:pic>
        <p:nvPicPr>
          <p:cNvPr id="11" name="Picture 10">
            <a:extLst>
              <a:ext uri="{FF2B5EF4-FFF2-40B4-BE49-F238E27FC236}">
                <a16:creationId xmlns:a16="http://schemas.microsoft.com/office/drawing/2014/main" id="{8F56BE85-85B5-424F-97F5-CEBB67CD37A4}"/>
              </a:ext>
            </a:extLst>
          </p:cNvPr>
          <p:cNvPicPr>
            <a:picLocks noChangeAspect="1"/>
          </p:cNvPicPr>
          <p:nvPr/>
        </p:nvPicPr>
        <p:blipFill rotWithShape="1">
          <a:blip r:embed="rId3"/>
          <a:srcRect l="8452" t="11791" r="18527" b="20447"/>
          <a:stretch/>
        </p:blipFill>
        <p:spPr>
          <a:xfrm>
            <a:off x="4617583" y="655093"/>
            <a:ext cx="3678278" cy="4417288"/>
          </a:xfrm>
          <a:prstGeom prst="rect">
            <a:avLst/>
          </a:prstGeom>
        </p:spPr>
      </p:pic>
    </p:spTree>
    <p:extLst>
      <p:ext uri="{BB962C8B-B14F-4D97-AF65-F5344CB8AC3E}">
        <p14:creationId xmlns:p14="http://schemas.microsoft.com/office/powerpoint/2010/main" val="365515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B5A0C-97CF-CE41-882D-5F5BD8111150}"/>
              </a:ext>
            </a:extLst>
          </p:cNvPr>
          <p:cNvSpPr>
            <a:spLocks noGrp="1"/>
          </p:cNvSpPr>
          <p:nvPr>
            <p:ph type="body" sz="quarter" idx="18"/>
          </p:nvPr>
        </p:nvSpPr>
        <p:spPr/>
        <p:txBody>
          <a:bodyPr/>
          <a:lstStyle/>
          <a:p>
            <a:endParaRPr lang="en-US" dirty="0"/>
          </a:p>
        </p:txBody>
      </p:sp>
      <p:pic>
        <p:nvPicPr>
          <p:cNvPr id="9" name="Content Placeholder 8">
            <a:extLst>
              <a:ext uri="{FF2B5EF4-FFF2-40B4-BE49-F238E27FC236}">
                <a16:creationId xmlns:a16="http://schemas.microsoft.com/office/drawing/2014/main" id="{73DA44F7-76A2-B746-8C75-72D1A9B9C66B}"/>
              </a:ext>
            </a:extLst>
          </p:cNvPr>
          <p:cNvPicPr>
            <a:picLocks noGrp="1" noChangeAspect="1"/>
          </p:cNvPicPr>
          <p:nvPr>
            <p:ph sz="quarter" idx="20"/>
          </p:nvPr>
        </p:nvPicPr>
        <p:blipFill rotWithShape="1">
          <a:blip r:embed="rId2"/>
          <a:srcRect l="4904" t="13548" r="17503" b="20535"/>
          <a:stretch/>
        </p:blipFill>
        <p:spPr>
          <a:xfrm>
            <a:off x="674641" y="1161145"/>
            <a:ext cx="3486542" cy="3833030"/>
          </a:xfrm>
        </p:spPr>
      </p:pic>
      <p:sp>
        <p:nvSpPr>
          <p:cNvPr id="4" name="Text Placeholder 3">
            <a:extLst>
              <a:ext uri="{FF2B5EF4-FFF2-40B4-BE49-F238E27FC236}">
                <a16:creationId xmlns:a16="http://schemas.microsoft.com/office/drawing/2014/main" id="{89176A9E-9BE7-9B48-9B55-EB5D6011FAAE}"/>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581B3CA8-A448-5445-B2AF-DC6A5399EC68}"/>
              </a:ext>
            </a:extLst>
          </p:cNvPr>
          <p:cNvSpPr>
            <a:spLocks noGrp="1"/>
          </p:cNvSpPr>
          <p:nvPr>
            <p:ph type="ctrTitle"/>
          </p:nvPr>
        </p:nvSpPr>
        <p:spPr/>
        <p:txBody>
          <a:bodyPr/>
          <a:lstStyle/>
          <a:p>
            <a:r>
              <a:rPr lang="en-US" dirty="0"/>
              <a:t>Sample Data (+ symbols) and Model (Acetylene Only)</a:t>
            </a:r>
          </a:p>
        </p:txBody>
      </p:sp>
      <p:sp>
        <p:nvSpPr>
          <p:cNvPr id="6" name="Footer Placeholder 5">
            <a:extLst>
              <a:ext uri="{FF2B5EF4-FFF2-40B4-BE49-F238E27FC236}">
                <a16:creationId xmlns:a16="http://schemas.microsoft.com/office/drawing/2014/main" id="{D33B711A-96ED-3E4A-8A11-D95788C2A3D4}"/>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A212362E-0E91-E94C-A4FB-8A58F0438B02}"/>
              </a:ext>
            </a:extLst>
          </p:cNvPr>
          <p:cNvSpPr>
            <a:spLocks noGrp="1"/>
          </p:cNvSpPr>
          <p:nvPr>
            <p:ph type="sldNum" sz="quarter" idx="23"/>
          </p:nvPr>
        </p:nvSpPr>
        <p:spPr/>
        <p:txBody>
          <a:bodyPr/>
          <a:lstStyle/>
          <a:p>
            <a:fld id="{95819BC3-7E48-734B-B255-F05E5B733943}" type="slidenum">
              <a:rPr lang="en-US" smtClean="0"/>
              <a:pPr/>
              <a:t>11</a:t>
            </a:fld>
            <a:endParaRPr lang="en-US"/>
          </a:p>
        </p:txBody>
      </p:sp>
      <p:pic>
        <p:nvPicPr>
          <p:cNvPr id="13" name="Picture 12">
            <a:extLst>
              <a:ext uri="{FF2B5EF4-FFF2-40B4-BE49-F238E27FC236}">
                <a16:creationId xmlns:a16="http://schemas.microsoft.com/office/drawing/2014/main" id="{710CE85A-E4ED-404F-A835-E2F6AF94EB31}"/>
              </a:ext>
            </a:extLst>
          </p:cNvPr>
          <p:cNvPicPr>
            <a:picLocks noChangeAspect="1"/>
          </p:cNvPicPr>
          <p:nvPr/>
        </p:nvPicPr>
        <p:blipFill rotWithShape="1">
          <a:blip r:embed="rId3"/>
          <a:srcRect l="8863" t="12526" r="17115" b="20714"/>
          <a:stretch/>
        </p:blipFill>
        <p:spPr>
          <a:xfrm>
            <a:off x="4540250" y="1094105"/>
            <a:ext cx="3313044" cy="3866906"/>
          </a:xfrm>
          <a:prstGeom prst="rect">
            <a:avLst/>
          </a:prstGeom>
        </p:spPr>
      </p:pic>
    </p:spTree>
    <p:extLst>
      <p:ext uri="{BB962C8B-B14F-4D97-AF65-F5344CB8AC3E}">
        <p14:creationId xmlns:p14="http://schemas.microsoft.com/office/powerpoint/2010/main" val="255762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873A95-0105-FB4F-A413-CF9FB6C76293}"/>
              </a:ext>
            </a:extLst>
          </p:cNvPr>
          <p:cNvSpPr>
            <a:spLocks noGrp="1"/>
          </p:cNvSpPr>
          <p:nvPr>
            <p:ph type="body" sz="quarter" idx="18"/>
          </p:nvPr>
        </p:nvSpPr>
        <p:spPr/>
        <p:txBody>
          <a:bodyPr/>
          <a:lstStyle/>
          <a:p>
            <a:endParaRPr lang="en-US" dirty="0"/>
          </a:p>
        </p:txBody>
      </p:sp>
      <p:pic>
        <p:nvPicPr>
          <p:cNvPr id="9" name="Content Placeholder 8">
            <a:extLst>
              <a:ext uri="{FF2B5EF4-FFF2-40B4-BE49-F238E27FC236}">
                <a16:creationId xmlns:a16="http://schemas.microsoft.com/office/drawing/2014/main" id="{6DACECF9-7E77-C845-A92D-1B0C14E8E074}"/>
              </a:ext>
            </a:extLst>
          </p:cNvPr>
          <p:cNvPicPr>
            <a:picLocks noGrp="1" noChangeAspect="1"/>
          </p:cNvPicPr>
          <p:nvPr>
            <p:ph sz="quarter" idx="20"/>
          </p:nvPr>
        </p:nvPicPr>
        <p:blipFill rotWithShape="1">
          <a:blip r:embed="rId2"/>
          <a:srcRect l="4903" t="13937" r="16555" b="20532"/>
          <a:stretch/>
        </p:blipFill>
        <p:spPr>
          <a:xfrm>
            <a:off x="644601" y="1016001"/>
            <a:ext cx="3621313" cy="3910129"/>
          </a:xfrm>
        </p:spPr>
      </p:pic>
      <p:sp>
        <p:nvSpPr>
          <p:cNvPr id="4" name="Text Placeholder 3">
            <a:extLst>
              <a:ext uri="{FF2B5EF4-FFF2-40B4-BE49-F238E27FC236}">
                <a16:creationId xmlns:a16="http://schemas.microsoft.com/office/drawing/2014/main" id="{046FCE6D-E03A-AC4D-BC37-5203FA7C6D64}"/>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BB3D0CA7-D002-3843-8C33-5FEB6F7328E6}"/>
              </a:ext>
            </a:extLst>
          </p:cNvPr>
          <p:cNvSpPr>
            <a:spLocks noGrp="1"/>
          </p:cNvSpPr>
          <p:nvPr>
            <p:ph type="ctrTitle"/>
          </p:nvPr>
        </p:nvSpPr>
        <p:spPr/>
        <p:txBody>
          <a:bodyPr/>
          <a:lstStyle/>
          <a:p>
            <a:r>
              <a:rPr lang="en-US" dirty="0"/>
              <a:t>Sample Data (+ symbols) and Model (Acetylene Only)</a:t>
            </a:r>
          </a:p>
        </p:txBody>
      </p:sp>
      <p:sp>
        <p:nvSpPr>
          <p:cNvPr id="6" name="Footer Placeholder 5">
            <a:extLst>
              <a:ext uri="{FF2B5EF4-FFF2-40B4-BE49-F238E27FC236}">
                <a16:creationId xmlns:a16="http://schemas.microsoft.com/office/drawing/2014/main" id="{B3D2A5FC-82B2-ED4F-B47B-76230AE9E4F5}"/>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B228C519-8FD3-D044-8609-063CE9EEFA1D}"/>
              </a:ext>
            </a:extLst>
          </p:cNvPr>
          <p:cNvSpPr>
            <a:spLocks noGrp="1"/>
          </p:cNvSpPr>
          <p:nvPr>
            <p:ph type="sldNum" sz="quarter" idx="23"/>
          </p:nvPr>
        </p:nvSpPr>
        <p:spPr/>
        <p:txBody>
          <a:bodyPr/>
          <a:lstStyle/>
          <a:p>
            <a:fld id="{95819BC3-7E48-734B-B255-F05E5B733943}" type="slidenum">
              <a:rPr lang="en-US" smtClean="0"/>
              <a:pPr/>
              <a:t>12</a:t>
            </a:fld>
            <a:endParaRPr lang="en-US"/>
          </a:p>
        </p:txBody>
      </p:sp>
      <p:pic>
        <p:nvPicPr>
          <p:cNvPr id="11" name="Picture 10">
            <a:extLst>
              <a:ext uri="{FF2B5EF4-FFF2-40B4-BE49-F238E27FC236}">
                <a16:creationId xmlns:a16="http://schemas.microsoft.com/office/drawing/2014/main" id="{062B47A8-0296-974A-B003-8CBFB6F91579}"/>
              </a:ext>
            </a:extLst>
          </p:cNvPr>
          <p:cNvPicPr>
            <a:picLocks noChangeAspect="1"/>
          </p:cNvPicPr>
          <p:nvPr/>
        </p:nvPicPr>
        <p:blipFill rotWithShape="1">
          <a:blip r:embed="rId3"/>
          <a:srcRect l="9197" t="13508" r="17115" b="20355"/>
          <a:stretch/>
        </p:blipFill>
        <p:spPr>
          <a:xfrm>
            <a:off x="4664764" y="986356"/>
            <a:ext cx="3391935" cy="3939773"/>
          </a:xfrm>
          <a:prstGeom prst="rect">
            <a:avLst/>
          </a:prstGeom>
        </p:spPr>
      </p:pic>
    </p:spTree>
    <p:extLst>
      <p:ext uri="{BB962C8B-B14F-4D97-AF65-F5344CB8AC3E}">
        <p14:creationId xmlns:p14="http://schemas.microsoft.com/office/powerpoint/2010/main" val="179741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2FB2E-9D6E-1B4F-8C7C-AC0B24AED9DF}"/>
              </a:ext>
            </a:extLst>
          </p:cNvPr>
          <p:cNvSpPr>
            <a:spLocks noGrp="1"/>
          </p:cNvSpPr>
          <p:nvPr>
            <p:ph type="body" sz="quarter" idx="18"/>
          </p:nvPr>
        </p:nvSpPr>
        <p:spPr/>
        <p:txBody>
          <a:bodyPr/>
          <a:lstStyle/>
          <a:p>
            <a:endParaRPr lang="en-US" dirty="0"/>
          </a:p>
        </p:txBody>
      </p:sp>
      <p:sp>
        <p:nvSpPr>
          <p:cNvPr id="3" name="Content Placeholder 2">
            <a:extLst>
              <a:ext uri="{FF2B5EF4-FFF2-40B4-BE49-F238E27FC236}">
                <a16:creationId xmlns:a16="http://schemas.microsoft.com/office/drawing/2014/main" id="{5BF092E9-4986-AA4B-9690-AA12363FF337}"/>
              </a:ext>
            </a:extLst>
          </p:cNvPr>
          <p:cNvSpPr>
            <a:spLocks noGrp="1"/>
          </p:cNvSpPr>
          <p:nvPr>
            <p:ph sz="quarter" idx="20"/>
          </p:nvPr>
        </p:nvSpPr>
        <p:spPr>
          <a:xfrm>
            <a:off x="341088" y="1083041"/>
            <a:ext cx="8265996" cy="3558494"/>
          </a:xfrm>
        </p:spPr>
        <p:txBody>
          <a:bodyPr/>
          <a:lstStyle/>
          <a:p>
            <a:r>
              <a:rPr lang="en-US" sz="2000" dirty="0"/>
              <a:t>Low and mid-latitude spectra are consistent with acetylene as the only absorber over a limited spectral range (180-188 nm) while wavelengths 160-180 nm show evidence for some other (haze or H</a:t>
            </a:r>
            <a:r>
              <a:rPr lang="en-US" sz="2000" baseline="-25000" dirty="0"/>
              <a:t>2</a:t>
            </a:r>
            <a:r>
              <a:rPr lang="en-US" sz="2000" dirty="0"/>
              <a:t>O) absorber.</a:t>
            </a:r>
          </a:p>
          <a:p>
            <a:r>
              <a:rPr lang="en-US" sz="2000" dirty="0"/>
              <a:t>Haze absorption in the range 180-190 nm ramps up strongly poleward of -65 degrees, consistent with ISS and CIRS data</a:t>
            </a:r>
          </a:p>
          <a:p>
            <a:r>
              <a:rPr lang="en-US" sz="2000" dirty="0"/>
              <a:t>The case for and against H</a:t>
            </a:r>
            <a:r>
              <a:rPr lang="en-US" sz="2000" baseline="-25000" dirty="0"/>
              <a:t>2</a:t>
            </a:r>
            <a:r>
              <a:rPr lang="en-US" sz="2000" dirty="0"/>
              <a:t>O in the region 0.1 – 20 mbar.</a:t>
            </a:r>
          </a:p>
          <a:p>
            <a:pPr lvl="1"/>
            <a:r>
              <a:rPr lang="en-US" sz="1600" dirty="0"/>
              <a:t>Pro: H</a:t>
            </a:r>
            <a:r>
              <a:rPr lang="en-US" sz="1600" baseline="-25000" dirty="0"/>
              <a:t>2</a:t>
            </a:r>
            <a:r>
              <a:rPr lang="en-US" sz="1600" dirty="0"/>
              <a:t>O opacity may have the ‘right’ wavelength dependence to help with the model fit in the region 160-180 nm (opacity steeply increasing toward 160 nm).</a:t>
            </a:r>
          </a:p>
          <a:p>
            <a:pPr lvl="1"/>
            <a:r>
              <a:rPr lang="en-US" sz="1600" dirty="0"/>
              <a:t>Con: H</a:t>
            </a:r>
            <a:r>
              <a:rPr lang="en-US" sz="1600" baseline="-25000" dirty="0"/>
              <a:t>2</a:t>
            </a:r>
            <a:r>
              <a:rPr lang="en-US" sz="1600" dirty="0"/>
              <a:t>O opacity was not needed to fit the UVIS stellar occultation profiles and is not part of CIRS stratospheric retrievals</a:t>
            </a:r>
          </a:p>
          <a:p>
            <a:pPr lvl="1"/>
            <a:endParaRPr lang="en-US" sz="1600" dirty="0"/>
          </a:p>
        </p:txBody>
      </p:sp>
      <p:sp>
        <p:nvSpPr>
          <p:cNvPr id="4" name="Text Placeholder 3">
            <a:extLst>
              <a:ext uri="{FF2B5EF4-FFF2-40B4-BE49-F238E27FC236}">
                <a16:creationId xmlns:a16="http://schemas.microsoft.com/office/drawing/2014/main" id="{B25ECACC-FA25-6E41-9797-7F33F3E285C9}"/>
              </a:ext>
            </a:extLst>
          </p:cNvPr>
          <p:cNvSpPr>
            <a:spLocks noGrp="1"/>
          </p:cNvSpPr>
          <p:nvPr>
            <p:ph type="body" sz="quarter" idx="14"/>
          </p:nvPr>
        </p:nvSpPr>
        <p:spPr/>
        <p:txBody>
          <a:bodyPr/>
          <a:lstStyle/>
          <a:p>
            <a:r>
              <a:rPr lang="en-US" dirty="0"/>
              <a:t>Wait, there’s more to come!</a:t>
            </a:r>
          </a:p>
        </p:txBody>
      </p:sp>
      <p:sp>
        <p:nvSpPr>
          <p:cNvPr id="5" name="Title 4">
            <a:extLst>
              <a:ext uri="{FF2B5EF4-FFF2-40B4-BE49-F238E27FC236}">
                <a16:creationId xmlns:a16="http://schemas.microsoft.com/office/drawing/2014/main" id="{9BAAC1D9-508E-7040-BDAE-4B88F543B815}"/>
              </a:ext>
            </a:extLst>
          </p:cNvPr>
          <p:cNvSpPr>
            <a:spLocks noGrp="1"/>
          </p:cNvSpPr>
          <p:nvPr>
            <p:ph type="ctrTitle"/>
          </p:nvPr>
        </p:nvSpPr>
        <p:spPr/>
        <p:txBody>
          <a:bodyPr/>
          <a:lstStyle/>
          <a:p>
            <a:r>
              <a:rPr lang="en-US" dirty="0"/>
              <a:t>Summary So Far, Illustrated by Just a Few Spectra</a:t>
            </a:r>
          </a:p>
        </p:txBody>
      </p:sp>
      <p:sp>
        <p:nvSpPr>
          <p:cNvPr id="6" name="Footer Placeholder 5">
            <a:extLst>
              <a:ext uri="{FF2B5EF4-FFF2-40B4-BE49-F238E27FC236}">
                <a16:creationId xmlns:a16="http://schemas.microsoft.com/office/drawing/2014/main" id="{A37A0DD7-B53A-1D4C-A577-0708A1BB06A3}"/>
              </a:ext>
            </a:extLst>
          </p:cNvPr>
          <p:cNvSpPr>
            <a:spLocks noGrp="1"/>
          </p:cNvSpPr>
          <p:nvPr>
            <p:ph type="ftr" sz="quarter" idx="22"/>
          </p:nvPr>
        </p:nvSpPr>
        <p:spPr/>
        <p:txBody>
          <a:bodyPr/>
          <a:lstStyle/>
          <a:p>
            <a:r>
              <a:rPr lang="en-US" dirty="0"/>
              <a:t>West et al.</a:t>
            </a:r>
          </a:p>
        </p:txBody>
      </p:sp>
      <p:sp>
        <p:nvSpPr>
          <p:cNvPr id="7" name="Slide Number Placeholder 6">
            <a:extLst>
              <a:ext uri="{FF2B5EF4-FFF2-40B4-BE49-F238E27FC236}">
                <a16:creationId xmlns:a16="http://schemas.microsoft.com/office/drawing/2014/main" id="{19001F1A-4BFD-9B4D-8DAF-7E1C08F6E97E}"/>
              </a:ext>
            </a:extLst>
          </p:cNvPr>
          <p:cNvSpPr>
            <a:spLocks noGrp="1"/>
          </p:cNvSpPr>
          <p:nvPr>
            <p:ph type="sldNum" sz="quarter" idx="23"/>
          </p:nvPr>
        </p:nvSpPr>
        <p:spPr/>
        <p:txBody>
          <a:bodyPr/>
          <a:lstStyle/>
          <a:p>
            <a:fld id="{95819BC3-7E48-734B-B255-F05E5B733943}" type="slidenum">
              <a:rPr lang="en-US" smtClean="0"/>
              <a:pPr/>
              <a:t>13</a:t>
            </a:fld>
            <a:endParaRPr lang="en-US" dirty="0"/>
          </a:p>
        </p:txBody>
      </p:sp>
    </p:spTree>
    <p:extLst>
      <p:ext uri="{BB962C8B-B14F-4D97-AF65-F5344CB8AC3E}">
        <p14:creationId xmlns:p14="http://schemas.microsoft.com/office/powerpoint/2010/main" val="290578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159E2-7C82-7547-B809-F398BBF2434B}"/>
              </a:ext>
            </a:extLst>
          </p:cNvPr>
          <p:cNvSpPr>
            <a:spLocks noGrp="1"/>
          </p:cNvSpPr>
          <p:nvPr>
            <p:ph type="body" sz="quarter" idx="18"/>
          </p:nvPr>
        </p:nvSpPr>
        <p:spPr/>
        <p:txBody>
          <a:bodyPr/>
          <a:lstStyle/>
          <a:p>
            <a:endParaRPr lang="en-US"/>
          </a:p>
        </p:txBody>
      </p:sp>
      <p:sp>
        <p:nvSpPr>
          <p:cNvPr id="3" name="Content Placeholder 2">
            <a:extLst>
              <a:ext uri="{FF2B5EF4-FFF2-40B4-BE49-F238E27FC236}">
                <a16:creationId xmlns:a16="http://schemas.microsoft.com/office/drawing/2014/main" id="{FB7AEFF6-A11E-4744-987E-8D0C393A3FFF}"/>
              </a:ext>
            </a:extLst>
          </p:cNvPr>
          <p:cNvSpPr>
            <a:spLocks noGrp="1"/>
          </p:cNvSpPr>
          <p:nvPr>
            <p:ph sz="quarter" idx="20"/>
          </p:nvPr>
        </p:nvSpPr>
        <p:spPr>
          <a:xfrm>
            <a:off x="341088" y="1161144"/>
            <a:ext cx="8265996" cy="3558494"/>
          </a:xfrm>
        </p:spPr>
        <p:txBody>
          <a:bodyPr/>
          <a:lstStyle/>
          <a:p>
            <a:r>
              <a:rPr lang="en-US" sz="2400" dirty="0"/>
              <a:t>UVIS data are now in the realm of ‘Big Data’ and demand a ‘big data’ approach</a:t>
            </a:r>
          </a:p>
          <a:p>
            <a:r>
              <a:rPr lang="en-US" sz="2400" dirty="0"/>
              <a:t>Our current effort is to develop the methodology to tackle the entire UVIS Saturn spectral image data set.</a:t>
            </a:r>
          </a:p>
          <a:p>
            <a:r>
              <a:rPr lang="en-US" sz="2400" dirty="0"/>
              <a:t>Our ‘small’ initial set consists of ~18,000 Saturn spectra selected for high S/N (implies long integration times) and selecting the spectral range 160 – 190 nm (reflected sunlight)</a:t>
            </a:r>
          </a:p>
        </p:txBody>
      </p:sp>
      <p:sp>
        <p:nvSpPr>
          <p:cNvPr id="4" name="Text Placeholder 3">
            <a:extLst>
              <a:ext uri="{FF2B5EF4-FFF2-40B4-BE49-F238E27FC236}">
                <a16:creationId xmlns:a16="http://schemas.microsoft.com/office/drawing/2014/main" id="{D486B40C-9497-8640-92C7-76132978769A}"/>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5B03EA05-7EEF-B447-9A7D-74A7F758A113}"/>
              </a:ext>
            </a:extLst>
          </p:cNvPr>
          <p:cNvSpPr>
            <a:spLocks noGrp="1"/>
          </p:cNvSpPr>
          <p:nvPr>
            <p:ph type="ctrTitle"/>
          </p:nvPr>
        </p:nvSpPr>
        <p:spPr/>
        <p:txBody>
          <a:bodyPr/>
          <a:lstStyle/>
          <a:p>
            <a:r>
              <a:rPr lang="en-US" dirty="0"/>
              <a:t>Goals for This Study – Beyond Results from IUE and HST and UVIS Analysis of Few Data</a:t>
            </a:r>
          </a:p>
        </p:txBody>
      </p:sp>
      <p:sp>
        <p:nvSpPr>
          <p:cNvPr id="6" name="Footer Placeholder 5">
            <a:extLst>
              <a:ext uri="{FF2B5EF4-FFF2-40B4-BE49-F238E27FC236}">
                <a16:creationId xmlns:a16="http://schemas.microsoft.com/office/drawing/2014/main" id="{FA331744-E1F1-0B44-AC47-350C13FD1EB3}"/>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1FFDCAFF-B6A3-164C-9565-AE246BDC6BC8}"/>
              </a:ext>
            </a:extLst>
          </p:cNvPr>
          <p:cNvSpPr>
            <a:spLocks noGrp="1"/>
          </p:cNvSpPr>
          <p:nvPr>
            <p:ph type="sldNum" sz="quarter" idx="23"/>
          </p:nvPr>
        </p:nvSpPr>
        <p:spPr/>
        <p:txBody>
          <a:bodyPr/>
          <a:lstStyle/>
          <a:p>
            <a:fld id="{95819BC3-7E48-734B-B255-F05E5B733943}" type="slidenum">
              <a:rPr lang="en-US" smtClean="0"/>
              <a:pPr/>
              <a:t>14</a:t>
            </a:fld>
            <a:endParaRPr lang="en-US"/>
          </a:p>
        </p:txBody>
      </p:sp>
    </p:spTree>
    <p:extLst>
      <p:ext uri="{BB962C8B-B14F-4D97-AF65-F5344CB8AC3E}">
        <p14:creationId xmlns:p14="http://schemas.microsoft.com/office/powerpoint/2010/main" val="323259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8"/>
              </p:nvPr>
            </p:nvSpPr>
            <p:spPr>
              <a:xfrm>
                <a:off x="4819383" y="1276950"/>
                <a:ext cx="4008438" cy="3558494"/>
              </a:xfrm>
            </p:spPr>
            <p:txBody>
              <a:bodyPr/>
              <a:lstStyle/>
              <a:p>
                <a:r>
                  <a:rPr lang="en-US" sz="2000" dirty="0"/>
                  <a:t>A method for principal component analysis</a:t>
                </a:r>
              </a:p>
              <a:p>
                <a:pPr lvl="1"/>
                <a:r>
                  <a:rPr lang="en-US" sz="1600" i="1" dirty="0"/>
                  <a:t>Analysis of dataset by its variability</a:t>
                </a:r>
              </a:p>
              <a:p>
                <a:r>
                  <a:rPr lang="en-US" sz="2000" dirty="0"/>
                  <a:t>Factorizes a matrix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charset="0"/>
                          </a:rPr>
                          <m:t>𝑋</m:t>
                        </m:r>
                      </m:e>
                    </m:acc>
                  </m:oMath>
                </a14:m>
                <a:r>
                  <a:rPr lang="en-US" sz="2000" dirty="0"/>
                  <a:t> into</a:t>
                </a:r>
              </a:p>
              <a:p>
                <a:pPr lvl="1"/>
                <a:r>
                  <a:rPr lang="en-US" sz="1600" dirty="0"/>
                  <a:t>Singular values (</a:t>
                </a:r>
                <a:r>
                  <a:rPr lang="en-US" sz="1600" i="1" dirty="0"/>
                  <a:t>S</a:t>
                </a:r>
                <a:r>
                  <a:rPr lang="en-US" sz="1600" dirty="0"/>
                  <a:t> or </a:t>
                </a:r>
                <a:r>
                  <a:rPr lang="en-US" sz="1600" i="1" dirty="0"/>
                  <a:t>W</a:t>
                </a:r>
                <a:r>
                  <a:rPr lang="en-US" sz="1600" dirty="0"/>
                  <a:t>)</a:t>
                </a:r>
              </a:p>
              <a:p>
                <a:pPr lvl="1"/>
                <a:r>
                  <a:rPr lang="en-US" sz="1600" dirty="0"/>
                  <a:t>Eigenvectors (</a:t>
                </a:r>
                <a:r>
                  <a:rPr lang="en-US" sz="1600" i="1" dirty="0"/>
                  <a:t>U</a:t>
                </a:r>
                <a:r>
                  <a:rPr lang="en-US" sz="1600" dirty="0"/>
                  <a:t>)</a:t>
                </a:r>
              </a:p>
              <a:p>
                <a:pPr lvl="1"/>
                <a:r>
                  <a:rPr lang="en-US" sz="1600" dirty="0"/>
                  <a:t>Eigenvector coefficients (</a:t>
                </a:r>
                <a:r>
                  <a:rPr lang="en-US" sz="1600" i="1" dirty="0"/>
                  <a:t>V</a:t>
                </a:r>
                <a:r>
                  <a:rPr lang="en-US" sz="1600" i="1" baseline="30000" dirty="0"/>
                  <a:t>T</a:t>
                </a:r>
                <a:r>
                  <a:rPr lang="en-US" sz="1600" dirty="0"/>
                  <a:t>)</a:t>
                </a:r>
                <a:endParaRPr lang="en-US" sz="2000" dirty="0"/>
              </a:p>
              <a:p>
                <a:r>
                  <a:rPr lang="en-US" sz="2000" dirty="0"/>
                  <a:t>Useful for isolating most important signal components in spectra</a:t>
                </a:r>
              </a:p>
            </p:txBody>
          </p:sp>
        </mc:Choice>
        <mc:Fallback>
          <p:sp>
            <p:nvSpPr>
              <p:cNvPr id="2" name="Text Placeholder 1"/>
              <p:cNvSpPr>
                <a:spLocks noGrp="1" noRot="1" noChangeAspect="1" noMove="1" noResize="1" noEditPoints="1" noAdjustHandles="1" noChangeArrowheads="1" noChangeShapeType="1" noTextEdit="1"/>
              </p:cNvSpPr>
              <p:nvPr>
                <p:ph type="body" sz="quarter" idx="18"/>
              </p:nvPr>
            </p:nvSpPr>
            <p:spPr>
              <a:xfrm>
                <a:off x="4819383" y="1276950"/>
                <a:ext cx="4008438" cy="3558494"/>
              </a:xfrm>
              <a:blipFill>
                <a:blip r:embed="rId3"/>
                <a:stretch>
                  <a:fillRect l="-946" t="-1068" b="-356"/>
                </a:stretch>
              </a:blipFill>
            </p:spPr>
            <p:txBody>
              <a:bodyPr/>
              <a:lstStyle/>
              <a:p>
                <a:r>
                  <a:rPr lang="en-US">
                    <a:noFill/>
                  </a:rPr>
                  <a:t> </a:t>
                </a:r>
              </a:p>
            </p:txBody>
          </p:sp>
        </mc:Fallback>
      </mc:AlternateContent>
      <p:sp>
        <p:nvSpPr>
          <p:cNvPr id="4" name="Text Placeholder 3"/>
          <p:cNvSpPr>
            <a:spLocks noGrp="1"/>
          </p:cNvSpPr>
          <p:nvPr>
            <p:ph type="body" sz="quarter" idx="14"/>
          </p:nvPr>
        </p:nvSpPr>
        <p:spPr/>
        <p:txBody>
          <a:bodyPr/>
          <a:lstStyle/>
          <a:p>
            <a:r>
              <a:rPr lang="en-US" i="1" dirty="0"/>
              <a:t>Application</a:t>
            </a:r>
          </a:p>
        </p:txBody>
      </p:sp>
      <p:sp>
        <p:nvSpPr>
          <p:cNvPr id="5" name="Title 4"/>
          <p:cNvSpPr>
            <a:spLocks noGrp="1"/>
          </p:cNvSpPr>
          <p:nvPr>
            <p:ph type="ctrTitle"/>
          </p:nvPr>
        </p:nvSpPr>
        <p:spPr/>
        <p:txBody>
          <a:bodyPr/>
          <a:lstStyle/>
          <a:p>
            <a:r>
              <a:rPr lang="en-US" dirty="0"/>
              <a:t>Singular value decomposition (SVD)</a:t>
            </a:r>
          </a:p>
        </p:txBody>
      </p:sp>
      <p:sp>
        <p:nvSpPr>
          <p:cNvPr id="7" name="Footer Placeholder 6"/>
          <p:cNvSpPr>
            <a:spLocks noGrp="1"/>
          </p:cNvSpPr>
          <p:nvPr>
            <p:ph type="ftr" sz="quarter" idx="22"/>
          </p:nvPr>
        </p:nvSpPr>
        <p:spPr/>
        <p:txBody>
          <a:bodyPr/>
          <a:lstStyle/>
          <a:p>
            <a:r>
              <a:rPr lang="en-US"/>
              <a:t>West et al.</a:t>
            </a:r>
          </a:p>
        </p:txBody>
      </p:sp>
      <p:sp>
        <p:nvSpPr>
          <p:cNvPr id="8" name="Slide Number Placeholder 7"/>
          <p:cNvSpPr>
            <a:spLocks noGrp="1"/>
          </p:cNvSpPr>
          <p:nvPr>
            <p:ph type="sldNum" sz="quarter" idx="23"/>
          </p:nvPr>
        </p:nvSpPr>
        <p:spPr/>
        <p:txBody>
          <a:bodyPr/>
          <a:lstStyle/>
          <a:p>
            <a:fld id="{95819BC3-7E48-734B-B255-F05E5B733943}" type="slidenum">
              <a:rPr lang="en-US" smtClean="0"/>
              <a:pPr/>
              <a:t>15</a:t>
            </a:fld>
            <a:endParaRPr lang="en-US"/>
          </a:p>
        </p:txBody>
      </p:sp>
      <p:pic>
        <p:nvPicPr>
          <p:cNvPr id="1028" name="Picture 4" descr="ttp://www.cs.carleton.edu/cs_comps/0607/recommend/recommender/images/svd2.png"/>
          <p:cNvPicPr>
            <a:picLocks noGrp="1" noChangeAspect="1" noChangeArrowheads="1"/>
          </p:cNvPicPr>
          <p:nvPr>
            <p:ph sz="quarter" idx="20"/>
          </p:nvPr>
        </p:nvPicPr>
        <p:blipFill>
          <a:blip r:embed="rId4">
            <a:extLst>
              <a:ext uri="{28A0092B-C50C-407E-A947-70E740481C1C}">
                <a14:useLocalDpi xmlns:a14="http://schemas.microsoft.com/office/drawing/2010/main" val="0"/>
              </a:ext>
            </a:extLst>
          </a:blip>
          <a:srcRect/>
          <a:stretch>
            <a:fillRect/>
          </a:stretch>
        </p:blipFill>
        <p:spPr bwMode="auto">
          <a:xfrm>
            <a:off x="341087" y="1276950"/>
            <a:ext cx="4024312" cy="730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qph.ec.quoracdn.net/main-qimg-99eb32a23dcf3f0deeb164fc0e01ce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41" y="2458065"/>
            <a:ext cx="1203022" cy="15702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2032446" y="3243195"/>
            <a:ext cx="6424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32" name="Picture 8" descr="https://qph.ec.quoracdn.net/main-qimg-2b500609a6da873715b4236bc0e686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059" y="2458065"/>
            <a:ext cx="1203022" cy="15702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11925" y="4028325"/>
            <a:ext cx="1203022" cy="338554"/>
          </a:xfrm>
          <a:prstGeom prst="rect">
            <a:avLst/>
          </a:prstGeom>
          <a:noFill/>
        </p:spPr>
        <p:txBody>
          <a:bodyPr wrap="square" rtlCol="0">
            <a:spAutoFit/>
          </a:bodyPr>
          <a:lstStyle/>
          <a:p>
            <a:r>
              <a:rPr lang="en-US" sz="800" dirty="0"/>
              <a:t>With 50 eigenvectors from matrix U.</a:t>
            </a:r>
          </a:p>
        </p:txBody>
      </p:sp>
      <p:sp>
        <p:nvSpPr>
          <p:cNvPr id="18" name="TextBox 17"/>
          <p:cNvSpPr txBox="1"/>
          <p:nvPr/>
        </p:nvSpPr>
        <p:spPr>
          <a:xfrm>
            <a:off x="492375" y="4028325"/>
            <a:ext cx="1203022" cy="338554"/>
          </a:xfrm>
          <a:prstGeom prst="rect">
            <a:avLst/>
          </a:prstGeom>
          <a:noFill/>
        </p:spPr>
        <p:txBody>
          <a:bodyPr wrap="square" rtlCol="0">
            <a:spAutoFit/>
          </a:bodyPr>
          <a:lstStyle/>
          <a:p>
            <a:r>
              <a:rPr lang="en-US" sz="800" dirty="0"/>
              <a:t>Original image with 400 row vectors.</a:t>
            </a:r>
          </a:p>
        </p:txBody>
      </p:sp>
    </p:spTree>
    <p:extLst>
      <p:ext uri="{BB962C8B-B14F-4D97-AF65-F5344CB8AC3E}">
        <p14:creationId xmlns:p14="http://schemas.microsoft.com/office/powerpoint/2010/main" val="57290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0" y="765853"/>
            <a:ext cx="5329245" cy="4261794"/>
          </a:xfrm>
          <a:prstGeom prst="rect">
            <a:avLst/>
          </a:prstGeom>
        </p:spPr>
      </p:pic>
      <p:sp>
        <p:nvSpPr>
          <p:cNvPr id="2" name="Text Placeholder 1"/>
          <p:cNvSpPr>
            <a:spLocks noGrp="1"/>
          </p:cNvSpPr>
          <p:nvPr>
            <p:ph type="body" sz="quarter" idx="18"/>
          </p:nvPr>
        </p:nvSpPr>
        <p:spPr>
          <a:xfrm>
            <a:off x="5037853" y="1291786"/>
            <a:ext cx="4008438" cy="3558494"/>
          </a:xfrm>
        </p:spPr>
        <p:txBody>
          <a:bodyPr/>
          <a:lstStyle/>
          <a:p>
            <a:r>
              <a:rPr lang="en-US" sz="2000" dirty="0"/>
              <a:t>Can reconstruct input array satisfactorily with only 3 eigenvectors (the rest is noise)</a:t>
            </a:r>
          </a:p>
          <a:p>
            <a:pPr lvl="1"/>
            <a:r>
              <a:rPr lang="en-US" sz="1600" dirty="0">
                <a:solidFill>
                  <a:srgbClr val="0070C0"/>
                </a:solidFill>
              </a:rPr>
              <a:t>First eigenvector </a:t>
            </a:r>
            <a:r>
              <a:rPr lang="en-US" sz="1600" dirty="0"/>
              <a:t>represents average spectrum</a:t>
            </a:r>
          </a:p>
          <a:p>
            <a:pPr lvl="1"/>
            <a:r>
              <a:rPr lang="en-US" sz="1600" dirty="0">
                <a:solidFill>
                  <a:srgbClr val="FF0000"/>
                </a:solidFill>
              </a:rPr>
              <a:t>Second eigenvector </a:t>
            </a:r>
            <a:r>
              <a:rPr lang="en-US" sz="1600" dirty="0"/>
              <a:t>is mostly acetylene spectral variation.</a:t>
            </a:r>
          </a:p>
          <a:p>
            <a:pPr lvl="1"/>
            <a:r>
              <a:rPr lang="en-US" sz="1600" dirty="0">
                <a:solidFill>
                  <a:srgbClr val="00B050"/>
                </a:solidFill>
              </a:rPr>
              <a:t>Third eigenvector </a:t>
            </a:r>
            <a:r>
              <a:rPr lang="en-US" sz="1600" dirty="0"/>
              <a:t>is mostly instrumental variation.</a:t>
            </a:r>
            <a:endParaRPr lang="en-US" sz="2000" dirty="0"/>
          </a:p>
        </p:txBody>
      </p:sp>
      <p:sp>
        <p:nvSpPr>
          <p:cNvPr id="4" name="Text Placeholder 3"/>
          <p:cNvSpPr>
            <a:spLocks noGrp="1"/>
          </p:cNvSpPr>
          <p:nvPr>
            <p:ph type="body" sz="quarter" idx="14"/>
          </p:nvPr>
        </p:nvSpPr>
        <p:spPr/>
        <p:txBody>
          <a:bodyPr/>
          <a:lstStyle/>
          <a:p>
            <a:r>
              <a:rPr lang="en-US" i="1" dirty="0"/>
              <a:t>Running SVD on large calibrated data array</a:t>
            </a:r>
          </a:p>
        </p:txBody>
      </p:sp>
      <p:sp>
        <p:nvSpPr>
          <p:cNvPr id="5" name="Title 4"/>
          <p:cNvSpPr>
            <a:spLocks noGrp="1"/>
          </p:cNvSpPr>
          <p:nvPr>
            <p:ph type="ctrTitle"/>
          </p:nvPr>
        </p:nvSpPr>
        <p:spPr/>
        <p:txBody>
          <a:bodyPr/>
          <a:lstStyle/>
          <a:p>
            <a:r>
              <a:rPr lang="en-US" dirty="0"/>
              <a:t>Eigenvectors from Our Initial Study~18,000 Spectra</a:t>
            </a:r>
          </a:p>
        </p:txBody>
      </p:sp>
      <p:sp>
        <p:nvSpPr>
          <p:cNvPr id="7" name="Footer Placeholder 6"/>
          <p:cNvSpPr>
            <a:spLocks noGrp="1"/>
          </p:cNvSpPr>
          <p:nvPr>
            <p:ph type="ftr" sz="quarter" idx="22"/>
          </p:nvPr>
        </p:nvSpPr>
        <p:spPr/>
        <p:txBody>
          <a:bodyPr/>
          <a:lstStyle/>
          <a:p>
            <a:r>
              <a:rPr lang="en-US"/>
              <a:t>West et al.</a:t>
            </a:r>
          </a:p>
        </p:txBody>
      </p:sp>
      <p:sp>
        <p:nvSpPr>
          <p:cNvPr id="8" name="Slide Number Placeholder 7"/>
          <p:cNvSpPr>
            <a:spLocks noGrp="1"/>
          </p:cNvSpPr>
          <p:nvPr>
            <p:ph type="sldNum" sz="quarter" idx="23"/>
          </p:nvPr>
        </p:nvSpPr>
        <p:spPr/>
        <p:txBody>
          <a:bodyPr/>
          <a:lstStyle/>
          <a:p>
            <a:fld id="{95819BC3-7E48-734B-B255-F05E5B733943}" type="slidenum">
              <a:rPr lang="en-US" smtClean="0"/>
              <a:pPr/>
              <a:t>16</a:t>
            </a:fld>
            <a:endParaRPr lang="en-US" dirty="0"/>
          </a:p>
        </p:txBody>
      </p:sp>
      <p:sp>
        <p:nvSpPr>
          <p:cNvPr id="3" name="Content Placeholder 2">
            <a:extLst>
              <a:ext uri="{FF2B5EF4-FFF2-40B4-BE49-F238E27FC236}">
                <a16:creationId xmlns:a16="http://schemas.microsoft.com/office/drawing/2014/main" id="{27B3D740-3397-0941-B874-1A9E73B20721}"/>
              </a:ext>
            </a:extLst>
          </p:cNvPr>
          <p:cNvSpPr>
            <a:spLocks noGrp="1"/>
          </p:cNvSpPr>
          <p:nvPr>
            <p:ph sz="quarter" idx="20"/>
          </p:nvPr>
        </p:nvSpPr>
        <p:spPr/>
        <p:txBody>
          <a:bodyPr/>
          <a:lstStyle/>
          <a:p>
            <a:endParaRPr lang="en-US" dirty="0"/>
          </a:p>
        </p:txBody>
      </p:sp>
    </p:spTree>
    <p:extLst>
      <p:ext uri="{BB962C8B-B14F-4D97-AF65-F5344CB8AC3E}">
        <p14:creationId xmlns:p14="http://schemas.microsoft.com/office/powerpoint/2010/main" val="190648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dirty="0"/>
          </a:p>
        </p:txBody>
      </p:sp>
      <p:sp>
        <p:nvSpPr>
          <p:cNvPr id="5" name="Title 4"/>
          <p:cNvSpPr>
            <a:spLocks noGrp="1"/>
          </p:cNvSpPr>
          <p:nvPr>
            <p:ph type="ctrTitle"/>
          </p:nvPr>
        </p:nvSpPr>
        <p:spPr>
          <a:xfrm>
            <a:off x="275394" y="83441"/>
            <a:ext cx="8593211" cy="470362"/>
          </a:xfrm>
        </p:spPr>
        <p:txBody>
          <a:bodyPr/>
          <a:lstStyle/>
          <a:p>
            <a:r>
              <a:rPr lang="en-US" i="1" dirty="0"/>
              <a:t>Comparison of 1</a:t>
            </a:r>
            <a:r>
              <a:rPr lang="en-US" i="1" baseline="30000" dirty="0"/>
              <a:t>st</a:t>
            </a:r>
            <a:r>
              <a:rPr lang="en-US" i="1" dirty="0"/>
              <a:t> eigenvector coefficients and incidence angle vs. latitude</a:t>
            </a:r>
            <a:br>
              <a:rPr lang="en-US" i="1" dirty="0"/>
            </a:br>
            <a:r>
              <a:rPr lang="en-US" sz="1800" b="0" dirty="0"/>
              <a:t>Correlations are not apparent with other scattering-geometry parameters or with eigenvector 2.</a:t>
            </a:r>
            <a:br>
              <a:rPr lang="en-US" i="1" dirty="0"/>
            </a:br>
            <a:endParaRPr lang="en-US" dirty="0"/>
          </a:p>
        </p:txBody>
      </p:sp>
      <p:sp>
        <p:nvSpPr>
          <p:cNvPr id="7" name="Footer Placeholder 6"/>
          <p:cNvSpPr>
            <a:spLocks noGrp="1"/>
          </p:cNvSpPr>
          <p:nvPr>
            <p:ph type="ftr" sz="quarter" idx="22"/>
          </p:nvPr>
        </p:nvSpPr>
        <p:spPr/>
        <p:txBody>
          <a:bodyPr/>
          <a:lstStyle/>
          <a:p>
            <a:r>
              <a:rPr lang="en-US"/>
              <a:t>West et al.</a:t>
            </a:r>
          </a:p>
        </p:txBody>
      </p:sp>
      <p:sp>
        <p:nvSpPr>
          <p:cNvPr id="8" name="Slide Number Placeholder 7"/>
          <p:cNvSpPr>
            <a:spLocks noGrp="1"/>
          </p:cNvSpPr>
          <p:nvPr>
            <p:ph type="sldNum" sz="quarter" idx="23"/>
          </p:nvPr>
        </p:nvSpPr>
        <p:spPr/>
        <p:txBody>
          <a:bodyPr/>
          <a:lstStyle/>
          <a:p>
            <a:fld id="{95819BC3-7E48-734B-B255-F05E5B733943}" type="slidenum">
              <a:rPr lang="en-US" smtClean="0"/>
              <a:pPr/>
              <a:t>17</a:t>
            </a:fld>
            <a:endParaRPr lang="en-US"/>
          </a:p>
        </p:txBody>
      </p:sp>
      <p:pic>
        <p:nvPicPr>
          <p:cNvPr id="9" name="Content Placeholder 8"/>
          <p:cNvPicPr>
            <a:picLocks noGrp="1" noChangeAspect="1"/>
          </p:cNvPicPr>
          <p:nvPr>
            <p:ph sz="quarter" idx="20"/>
          </p:nvPr>
        </p:nvPicPr>
        <p:blipFill>
          <a:blip r:embed="rId3">
            <a:extLst>
              <a:ext uri="{28A0092B-C50C-407E-A947-70E740481C1C}">
                <a14:useLocalDpi xmlns:a14="http://schemas.microsoft.com/office/drawing/2010/main" val="0"/>
              </a:ext>
            </a:extLst>
          </a:blip>
          <a:stretch>
            <a:fillRect/>
          </a:stretch>
        </p:blipFill>
        <p:spPr>
          <a:xfrm>
            <a:off x="475350" y="1503392"/>
            <a:ext cx="3966833" cy="2276416"/>
          </a:xfrm>
        </p:spPr>
      </p:pic>
      <p:pic>
        <p:nvPicPr>
          <p:cNvPr id="12" name="Content Placeholder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042" y="1547566"/>
            <a:ext cx="3963111" cy="2276416"/>
          </a:xfrm>
          <a:prstGeom prst="rect">
            <a:avLst/>
          </a:prstGeom>
        </p:spPr>
      </p:pic>
      <p:sp>
        <p:nvSpPr>
          <p:cNvPr id="2" name="TextBox 1">
            <a:extLst>
              <a:ext uri="{FF2B5EF4-FFF2-40B4-BE49-F238E27FC236}">
                <a16:creationId xmlns:a16="http://schemas.microsoft.com/office/drawing/2014/main" id="{7568685A-8C35-D64B-9DCF-4863BCDDC313}"/>
              </a:ext>
            </a:extLst>
          </p:cNvPr>
          <p:cNvSpPr txBox="1"/>
          <p:nvPr/>
        </p:nvSpPr>
        <p:spPr>
          <a:xfrm>
            <a:off x="901147" y="3849530"/>
            <a:ext cx="3313728" cy="646331"/>
          </a:xfrm>
          <a:prstGeom prst="rect">
            <a:avLst/>
          </a:prstGeom>
          <a:noFill/>
        </p:spPr>
        <p:txBody>
          <a:bodyPr wrap="none" rtlCol="0">
            <a:spAutoFit/>
          </a:bodyPr>
          <a:lstStyle/>
          <a:p>
            <a:r>
              <a:rPr lang="en-US" dirty="0"/>
              <a:t>Eigenvector 1 Versus Latitude</a:t>
            </a:r>
          </a:p>
          <a:p>
            <a:r>
              <a:rPr lang="en-US" dirty="0"/>
              <a:t>Observations denoted by color</a:t>
            </a:r>
          </a:p>
        </p:txBody>
      </p:sp>
      <p:sp>
        <p:nvSpPr>
          <p:cNvPr id="3" name="TextBox 2">
            <a:extLst>
              <a:ext uri="{FF2B5EF4-FFF2-40B4-BE49-F238E27FC236}">
                <a16:creationId xmlns:a16="http://schemas.microsoft.com/office/drawing/2014/main" id="{6FC6E33A-9EC9-9F4D-87AC-0EB1507B9565}"/>
              </a:ext>
            </a:extLst>
          </p:cNvPr>
          <p:cNvSpPr txBox="1"/>
          <p:nvPr/>
        </p:nvSpPr>
        <p:spPr>
          <a:xfrm>
            <a:off x="5139340" y="3862771"/>
            <a:ext cx="3467744" cy="369332"/>
          </a:xfrm>
          <a:prstGeom prst="rect">
            <a:avLst/>
          </a:prstGeom>
          <a:noFill/>
        </p:spPr>
        <p:txBody>
          <a:bodyPr wrap="none" rtlCol="0">
            <a:spAutoFit/>
          </a:bodyPr>
          <a:lstStyle/>
          <a:p>
            <a:r>
              <a:rPr lang="en-US" dirty="0"/>
              <a:t>Incidence Angle Versus Latitude</a:t>
            </a:r>
          </a:p>
        </p:txBody>
      </p:sp>
    </p:spTree>
    <p:extLst>
      <p:ext uri="{BB962C8B-B14F-4D97-AF65-F5344CB8AC3E}">
        <p14:creationId xmlns:p14="http://schemas.microsoft.com/office/powerpoint/2010/main" val="3650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78523-CA81-F04A-9F22-F5AFB746DD33}"/>
              </a:ext>
            </a:extLst>
          </p:cNvPr>
          <p:cNvSpPr>
            <a:spLocks noGrp="1"/>
          </p:cNvSpPr>
          <p:nvPr>
            <p:ph type="body" sz="quarter" idx="18"/>
          </p:nvPr>
        </p:nvSpPr>
        <p:spPr/>
        <p:txBody>
          <a:bodyPr/>
          <a:lstStyle/>
          <a:p>
            <a:endParaRPr lang="en-US"/>
          </a:p>
        </p:txBody>
      </p:sp>
      <p:sp>
        <p:nvSpPr>
          <p:cNvPr id="3" name="Content Placeholder 2">
            <a:extLst>
              <a:ext uri="{FF2B5EF4-FFF2-40B4-BE49-F238E27FC236}">
                <a16:creationId xmlns:a16="http://schemas.microsoft.com/office/drawing/2014/main" id="{252C4C4B-5295-234A-8EC2-F5AE726DEDF2}"/>
              </a:ext>
            </a:extLst>
          </p:cNvPr>
          <p:cNvSpPr>
            <a:spLocks noGrp="1"/>
          </p:cNvSpPr>
          <p:nvPr>
            <p:ph sz="quarter" idx="20"/>
          </p:nvPr>
        </p:nvSpPr>
        <p:spPr>
          <a:xfrm>
            <a:off x="320978" y="1037459"/>
            <a:ext cx="7212651" cy="3558494"/>
          </a:xfrm>
        </p:spPr>
        <p:txBody>
          <a:bodyPr/>
          <a:lstStyle/>
          <a:p>
            <a:r>
              <a:rPr lang="en-US" sz="2000" dirty="0"/>
              <a:t>We anticipate that analyses of these data will advance the state of the art for acetylene, haze, and possibly H</a:t>
            </a:r>
            <a:r>
              <a:rPr lang="en-US" sz="2000" baseline="-25000" dirty="0"/>
              <a:t>2</a:t>
            </a:r>
            <a:r>
              <a:rPr lang="en-US" sz="2000" dirty="0"/>
              <a:t>O in Saturn’s stratosphere thanks to:</a:t>
            </a:r>
          </a:p>
          <a:p>
            <a:pPr lvl="1"/>
            <a:r>
              <a:rPr lang="en-US" sz="2000" dirty="0"/>
              <a:t>Extensive latitude and time coverage</a:t>
            </a:r>
          </a:p>
          <a:p>
            <a:pPr lvl="1"/>
            <a:r>
              <a:rPr lang="en-US" sz="2000" dirty="0"/>
              <a:t>Tie-in with UVIS stellar occultations and CIRS analyses</a:t>
            </a:r>
          </a:p>
          <a:p>
            <a:pPr lvl="1"/>
            <a:r>
              <a:rPr lang="en-US" sz="2000" dirty="0"/>
              <a:t>Phase angle coverage to reveal forward-scattering properties of the high-altitude aerosols (important for particle physical properties assessment)</a:t>
            </a:r>
          </a:p>
          <a:p>
            <a:pPr lvl="1"/>
            <a:r>
              <a:rPr lang="en-US" sz="2000" dirty="0"/>
              <a:t>Seasonal and latitudinal variations and photochemistry/haze relation, including ring shadow effects and ‘ring rain’</a:t>
            </a:r>
          </a:p>
          <a:p>
            <a:pPr lvl="1"/>
            <a:endParaRPr lang="en-US" dirty="0"/>
          </a:p>
        </p:txBody>
      </p:sp>
      <p:sp>
        <p:nvSpPr>
          <p:cNvPr id="4" name="Text Placeholder 3">
            <a:extLst>
              <a:ext uri="{FF2B5EF4-FFF2-40B4-BE49-F238E27FC236}">
                <a16:creationId xmlns:a16="http://schemas.microsoft.com/office/drawing/2014/main" id="{5EC15A50-DE71-1743-888F-F05475B3A96D}"/>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E5DFD20B-F876-364C-947B-417DE40EBA08}"/>
              </a:ext>
            </a:extLst>
          </p:cNvPr>
          <p:cNvSpPr>
            <a:spLocks noGrp="1"/>
          </p:cNvSpPr>
          <p:nvPr>
            <p:ph type="ctrTitle"/>
          </p:nvPr>
        </p:nvSpPr>
        <p:spPr/>
        <p:txBody>
          <a:bodyPr/>
          <a:lstStyle/>
          <a:p>
            <a:r>
              <a:rPr lang="en-US" dirty="0"/>
              <a:t>For the Future</a:t>
            </a:r>
          </a:p>
        </p:txBody>
      </p:sp>
      <p:sp>
        <p:nvSpPr>
          <p:cNvPr id="6" name="Footer Placeholder 5">
            <a:extLst>
              <a:ext uri="{FF2B5EF4-FFF2-40B4-BE49-F238E27FC236}">
                <a16:creationId xmlns:a16="http://schemas.microsoft.com/office/drawing/2014/main" id="{E19715EB-489E-D246-A5B8-9E649FC3181D}"/>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0FA60356-F3F7-B74F-B83B-FCAFF4C89BA8}"/>
              </a:ext>
            </a:extLst>
          </p:cNvPr>
          <p:cNvSpPr>
            <a:spLocks noGrp="1"/>
          </p:cNvSpPr>
          <p:nvPr>
            <p:ph type="sldNum" sz="quarter" idx="23"/>
          </p:nvPr>
        </p:nvSpPr>
        <p:spPr/>
        <p:txBody>
          <a:bodyPr/>
          <a:lstStyle/>
          <a:p>
            <a:fld id="{95819BC3-7E48-734B-B255-F05E5B733943}" type="slidenum">
              <a:rPr lang="en-US" smtClean="0"/>
              <a:pPr/>
              <a:t>18</a:t>
            </a:fld>
            <a:endParaRPr lang="en-US"/>
          </a:p>
        </p:txBody>
      </p:sp>
    </p:spTree>
    <p:extLst>
      <p:ext uri="{BB962C8B-B14F-4D97-AF65-F5344CB8AC3E}">
        <p14:creationId xmlns:p14="http://schemas.microsoft.com/office/powerpoint/2010/main" val="118210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i="1" dirty="0"/>
              <a:t>UVIS FUV Data Cubes: 60 pixels X N time steps X 1024 Spectral Elements</a:t>
            </a:r>
          </a:p>
        </p:txBody>
      </p:sp>
      <p:sp>
        <p:nvSpPr>
          <p:cNvPr id="5" name="Title 4"/>
          <p:cNvSpPr>
            <a:spLocks noGrp="1"/>
          </p:cNvSpPr>
          <p:nvPr>
            <p:ph type="ctrTitle"/>
          </p:nvPr>
        </p:nvSpPr>
        <p:spPr/>
        <p:txBody>
          <a:bodyPr/>
          <a:lstStyle/>
          <a:p>
            <a:r>
              <a:rPr lang="en-US" dirty="0"/>
              <a:t>Observations</a:t>
            </a:r>
          </a:p>
        </p:txBody>
      </p:sp>
      <p:sp>
        <p:nvSpPr>
          <p:cNvPr id="7" name="Footer Placeholder 6"/>
          <p:cNvSpPr>
            <a:spLocks noGrp="1"/>
          </p:cNvSpPr>
          <p:nvPr>
            <p:ph type="ftr" sz="quarter" idx="22"/>
          </p:nvPr>
        </p:nvSpPr>
        <p:spPr/>
        <p:txBody>
          <a:bodyPr/>
          <a:lstStyle/>
          <a:p>
            <a:r>
              <a:rPr lang="en-US"/>
              <a:t>West et al.</a:t>
            </a:r>
          </a:p>
        </p:txBody>
      </p:sp>
      <p:sp>
        <p:nvSpPr>
          <p:cNvPr id="8" name="Slide Number Placeholder 7"/>
          <p:cNvSpPr>
            <a:spLocks noGrp="1"/>
          </p:cNvSpPr>
          <p:nvPr>
            <p:ph type="sldNum" sz="quarter" idx="23"/>
          </p:nvPr>
        </p:nvSpPr>
        <p:spPr/>
        <p:txBody>
          <a:bodyPr/>
          <a:lstStyle/>
          <a:p>
            <a:fld id="{95819BC3-7E48-734B-B255-F05E5B733943}" type="slidenum">
              <a:rPr lang="en-US" smtClean="0"/>
              <a:pPr/>
              <a:t>2</a:t>
            </a:fld>
            <a:endParaRPr lang="en-US"/>
          </a:p>
        </p:txBody>
      </p:sp>
      <p:pic>
        <p:nvPicPr>
          <p:cNvPr id="9" name="Content Placeholder 10"/>
          <p:cNvPicPr>
            <a:picLocks noGrp="1" noChangeAspect="1"/>
          </p:cNvPicPr>
          <p:nvPr>
            <p:ph sz="quarter" idx="20"/>
          </p:nvPr>
        </p:nvPicPr>
        <p:blipFill>
          <a:blip r:embed="rId3">
            <a:extLst>
              <a:ext uri="{28A0092B-C50C-407E-A947-70E740481C1C}">
                <a14:useLocalDpi xmlns:a14="http://schemas.microsoft.com/office/drawing/2010/main" val="0"/>
              </a:ext>
            </a:extLst>
          </a:blip>
          <a:stretch>
            <a:fillRect/>
          </a:stretch>
        </p:blipFill>
        <p:spPr>
          <a:xfrm>
            <a:off x="341087" y="1247740"/>
            <a:ext cx="4024312" cy="3016381"/>
          </a:xfrm>
        </p:spPr>
      </p:pic>
      <p:sp>
        <p:nvSpPr>
          <p:cNvPr id="18" name="TextBox 17">
            <a:extLst>
              <a:ext uri="{FF2B5EF4-FFF2-40B4-BE49-F238E27FC236}">
                <a16:creationId xmlns:a16="http://schemas.microsoft.com/office/drawing/2014/main" id="{768E7341-593D-F247-8CCF-4A9C65E875CB}"/>
              </a:ext>
            </a:extLst>
          </p:cNvPr>
          <p:cNvSpPr txBox="1"/>
          <p:nvPr/>
        </p:nvSpPr>
        <p:spPr>
          <a:xfrm>
            <a:off x="4540250" y="1253317"/>
            <a:ext cx="4176238" cy="2708434"/>
          </a:xfrm>
          <a:prstGeom prst="rect">
            <a:avLst/>
          </a:prstGeom>
          <a:noFill/>
        </p:spPr>
        <p:txBody>
          <a:bodyPr wrap="square" rtlCol="0">
            <a:spAutoFit/>
          </a:bodyPr>
          <a:lstStyle/>
          <a:p>
            <a:pPr marL="285750" indent="-285750">
              <a:buFont typeface="Arial" panose="020B0604020202020204" pitchFamily="34" charset="0"/>
              <a:buChar char="•"/>
            </a:pPr>
            <a:r>
              <a:rPr lang="en-US" sz="2000" dirty="0"/>
              <a:t>For this </a:t>
            </a:r>
            <a:r>
              <a:rPr lang="en-US" sz="2000" i="1" dirty="0"/>
              <a:t>initial</a:t>
            </a:r>
            <a:r>
              <a:rPr lang="en-US" sz="2000" dirty="0"/>
              <a:t> study we selected long-integration sequences – riders on CIRS COMPSIT observations</a:t>
            </a:r>
          </a:p>
          <a:p>
            <a:pPr marL="742950" lvl="1" indent="-285750">
              <a:buFont typeface="Arial" panose="020B0604020202020204" pitchFamily="34" charset="0"/>
              <a:buChar char="•"/>
            </a:pPr>
            <a:r>
              <a:rPr lang="en-US" dirty="0"/>
              <a:t>20 minutes/integration</a:t>
            </a:r>
          </a:p>
          <a:p>
            <a:pPr marL="742950" lvl="1" indent="-285750">
              <a:buFont typeface="Arial" panose="020B0604020202020204" pitchFamily="34" charset="0"/>
              <a:buChar char="•"/>
            </a:pPr>
            <a:r>
              <a:rPr lang="en-US" dirty="0"/>
              <a:t>Mostly fixed pointing</a:t>
            </a:r>
          </a:p>
          <a:p>
            <a:pPr marL="742950" lvl="1" indent="-285750">
              <a:buFont typeface="Arial" panose="020B0604020202020204" pitchFamily="34" charset="0"/>
              <a:buChar char="•"/>
            </a:pPr>
            <a:r>
              <a:rPr lang="en-US" dirty="0"/>
              <a:t>Variety of latitudes, phase, emission, incidence angles and time coverage</a:t>
            </a:r>
          </a:p>
        </p:txBody>
      </p:sp>
    </p:spTree>
    <p:extLst>
      <p:ext uri="{BB962C8B-B14F-4D97-AF65-F5344CB8AC3E}">
        <p14:creationId xmlns:p14="http://schemas.microsoft.com/office/powerpoint/2010/main" val="44609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381" y="247784"/>
            <a:ext cx="7301948" cy="857250"/>
          </a:xfrm>
        </p:spPr>
        <p:txBody>
          <a:bodyPr>
            <a:normAutofit fontScale="90000"/>
          </a:bodyPr>
          <a:lstStyle/>
          <a:p>
            <a:r>
              <a:rPr lang="en-US" dirty="0"/>
              <a:t>Data Cube Example: Saturn’s North Polar Region</a:t>
            </a:r>
          </a:p>
        </p:txBody>
      </p:sp>
      <p:grpSp>
        <p:nvGrpSpPr>
          <p:cNvPr id="8" name="Group 7"/>
          <p:cNvGrpSpPr/>
          <p:nvPr/>
        </p:nvGrpSpPr>
        <p:grpSpPr>
          <a:xfrm>
            <a:off x="1638304" y="1806329"/>
            <a:ext cx="5786333" cy="2942331"/>
            <a:chOff x="660407" y="1960162"/>
            <a:chExt cx="7715111" cy="3923108"/>
          </a:xfrm>
        </p:grpSpPr>
        <p:pic>
          <p:nvPicPr>
            <p:cNvPr id="4" name="Picture 3" descr="longwave_n_po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89726" y="1730843"/>
              <a:ext cx="3261429" cy="3720068"/>
            </a:xfrm>
            <a:prstGeom prst="rect">
              <a:avLst/>
            </a:prstGeom>
          </p:spPr>
        </p:pic>
        <p:pic>
          <p:nvPicPr>
            <p:cNvPr id="5" name="Picture 4" descr="ly_alph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881357" y="1730619"/>
              <a:ext cx="3264618" cy="3723705"/>
            </a:xfrm>
            <a:prstGeom prst="rect">
              <a:avLst/>
            </a:prstGeom>
          </p:spPr>
        </p:pic>
        <p:sp>
          <p:nvSpPr>
            <p:cNvPr id="6" name="TextBox 5"/>
            <p:cNvSpPr txBox="1"/>
            <p:nvPr/>
          </p:nvSpPr>
          <p:spPr>
            <a:xfrm>
              <a:off x="1905064" y="5483161"/>
              <a:ext cx="1862048" cy="400109"/>
            </a:xfrm>
            <a:prstGeom prst="rect">
              <a:avLst/>
            </a:prstGeom>
            <a:noFill/>
          </p:spPr>
          <p:txBody>
            <a:bodyPr wrap="none" rtlCol="0">
              <a:spAutoFit/>
            </a:bodyPr>
            <a:lstStyle/>
            <a:p>
              <a:r>
                <a:rPr lang="en-US" sz="1350" dirty="0"/>
                <a:t>171.2-191.0 nm</a:t>
              </a:r>
            </a:p>
          </p:txBody>
        </p:sp>
        <p:sp>
          <p:nvSpPr>
            <p:cNvPr id="7" name="TextBox 6"/>
            <p:cNvSpPr txBox="1"/>
            <p:nvPr/>
          </p:nvSpPr>
          <p:spPr>
            <a:xfrm>
              <a:off x="6474730" y="5460373"/>
              <a:ext cx="690788" cy="400109"/>
            </a:xfrm>
            <a:prstGeom prst="rect">
              <a:avLst/>
            </a:prstGeom>
            <a:noFill/>
          </p:spPr>
          <p:txBody>
            <a:bodyPr wrap="none" rtlCol="0">
              <a:spAutoFit/>
            </a:bodyPr>
            <a:lstStyle/>
            <a:p>
              <a:r>
                <a:rPr lang="en-US" sz="1350" dirty="0"/>
                <a:t>Ly-α</a:t>
              </a:r>
            </a:p>
          </p:txBody>
        </p:sp>
      </p:grpSp>
      <p:sp>
        <p:nvSpPr>
          <p:cNvPr id="3" name="Footer Placeholder 2"/>
          <p:cNvSpPr>
            <a:spLocks noGrp="1"/>
          </p:cNvSpPr>
          <p:nvPr>
            <p:ph type="ftr" sz="quarter" idx="11"/>
          </p:nvPr>
        </p:nvSpPr>
        <p:spPr/>
        <p:txBody>
          <a:bodyPr/>
          <a:lstStyle/>
          <a:p>
            <a:r>
              <a:rPr lang="en-US" dirty="0"/>
              <a:t>West et al.</a:t>
            </a:r>
          </a:p>
        </p:txBody>
      </p:sp>
      <p:sp>
        <p:nvSpPr>
          <p:cNvPr id="9" name="Slide Number Placeholder 8"/>
          <p:cNvSpPr>
            <a:spLocks noGrp="1"/>
          </p:cNvSpPr>
          <p:nvPr>
            <p:ph type="sldNum" sz="quarter" idx="12"/>
          </p:nvPr>
        </p:nvSpPr>
        <p:spPr/>
        <p:txBody>
          <a:bodyPr/>
          <a:lstStyle/>
          <a:p>
            <a:fld id="{AD957DB4-D0CF-054C-8E97-18617FF0399E}" type="slidenum">
              <a:rPr lang="en-US" smtClean="0"/>
              <a:t>3</a:t>
            </a:fld>
            <a:endParaRPr lang="en-US"/>
          </a:p>
        </p:txBody>
      </p:sp>
    </p:spTree>
    <p:extLst>
      <p:ext uri="{BB962C8B-B14F-4D97-AF65-F5344CB8AC3E}">
        <p14:creationId xmlns:p14="http://schemas.microsoft.com/office/powerpoint/2010/main" val="426476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ABF4F10-6B52-E344-9A01-021B982FCCF5}"/>
              </a:ext>
            </a:extLst>
          </p:cNvPr>
          <p:cNvPicPr>
            <a:picLocks noGrp="1" noChangeAspect="1"/>
          </p:cNvPicPr>
          <p:nvPr>
            <p:ph sz="quarter" idx="20"/>
          </p:nvPr>
        </p:nvPicPr>
        <p:blipFill rotWithShape="1">
          <a:blip r:embed="rId2"/>
          <a:srcRect l="50679" t="7798" r="11861" b="71085"/>
          <a:stretch/>
        </p:blipFill>
        <p:spPr>
          <a:xfrm>
            <a:off x="-1" y="1136101"/>
            <a:ext cx="5075583" cy="3702795"/>
          </a:xfrm>
        </p:spPr>
      </p:pic>
      <p:sp>
        <p:nvSpPr>
          <p:cNvPr id="2" name="Text Placeholder 1">
            <a:extLst>
              <a:ext uri="{FF2B5EF4-FFF2-40B4-BE49-F238E27FC236}">
                <a16:creationId xmlns:a16="http://schemas.microsoft.com/office/drawing/2014/main" id="{4FAC4337-7A79-D64C-A095-CA5ACF3B959D}"/>
              </a:ext>
            </a:extLst>
          </p:cNvPr>
          <p:cNvSpPr>
            <a:spLocks noGrp="1"/>
          </p:cNvSpPr>
          <p:nvPr>
            <p:ph type="body" sz="quarter" idx="18"/>
          </p:nvPr>
        </p:nvSpPr>
        <p:spPr>
          <a:xfrm>
            <a:off x="5075582" y="1187675"/>
            <a:ext cx="4008438" cy="3558494"/>
          </a:xfrm>
        </p:spPr>
        <p:txBody>
          <a:bodyPr/>
          <a:lstStyle/>
          <a:p>
            <a:r>
              <a:rPr lang="en-US" sz="2000" dirty="0"/>
              <a:t>Figure from Chen et al., 1991JGR Planets </a:t>
            </a:r>
          </a:p>
          <a:p>
            <a:r>
              <a:rPr lang="en-US" sz="2000" dirty="0"/>
              <a:t>Most apparent are spectral features from C</a:t>
            </a:r>
            <a:r>
              <a:rPr lang="en-US" sz="2000" baseline="-25000" dirty="0"/>
              <a:t>2</a:t>
            </a:r>
            <a:r>
              <a:rPr lang="en-US" sz="2000" dirty="0"/>
              <a:t>H</a:t>
            </a:r>
            <a:r>
              <a:rPr lang="en-US" sz="2000" baseline="-25000" dirty="0"/>
              <a:t>2. </a:t>
            </a:r>
          </a:p>
          <a:p>
            <a:r>
              <a:rPr lang="en-US" sz="2000" dirty="0"/>
              <a:t>These data carry no information on latitudinal gradients.</a:t>
            </a:r>
          </a:p>
        </p:txBody>
      </p:sp>
      <p:sp>
        <p:nvSpPr>
          <p:cNvPr id="4" name="Text Placeholder 3">
            <a:extLst>
              <a:ext uri="{FF2B5EF4-FFF2-40B4-BE49-F238E27FC236}">
                <a16:creationId xmlns:a16="http://schemas.microsoft.com/office/drawing/2014/main" id="{62C391EE-61AD-4343-BA01-264279464304}"/>
              </a:ext>
            </a:extLst>
          </p:cNvPr>
          <p:cNvSpPr>
            <a:spLocks noGrp="1"/>
          </p:cNvSpPr>
          <p:nvPr>
            <p:ph type="body" sz="quarter" idx="14"/>
          </p:nvPr>
        </p:nvSpPr>
        <p:spPr/>
        <p:txBody>
          <a:bodyPr/>
          <a:lstStyle/>
          <a:p>
            <a:endParaRPr lang="en-US" dirty="0"/>
          </a:p>
        </p:txBody>
      </p:sp>
      <p:sp>
        <p:nvSpPr>
          <p:cNvPr id="5" name="Title 4">
            <a:extLst>
              <a:ext uri="{FF2B5EF4-FFF2-40B4-BE49-F238E27FC236}">
                <a16:creationId xmlns:a16="http://schemas.microsoft.com/office/drawing/2014/main" id="{E1AA758F-B139-0146-A916-AE1CD6382AC8}"/>
              </a:ext>
            </a:extLst>
          </p:cNvPr>
          <p:cNvSpPr>
            <a:spLocks noGrp="1"/>
          </p:cNvSpPr>
          <p:nvPr>
            <p:ph type="ctrTitle"/>
          </p:nvPr>
        </p:nvSpPr>
        <p:spPr/>
        <p:txBody>
          <a:bodyPr/>
          <a:lstStyle/>
          <a:p>
            <a:r>
              <a:rPr lang="en-US" dirty="0"/>
              <a:t>Analyses of IUE Data from 1978 - 1980</a:t>
            </a:r>
          </a:p>
        </p:txBody>
      </p:sp>
      <p:sp>
        <p:nvSpPr>
          <p:cNvPr id="6" name="Footer Placeholder 5">
            <a:extLst>
              <a:ext uri="{FF2B5EF4-FFF2-40B4-BE49-F238E27FC236}">
                <a16:creationId xmlns:a16="http://schemas.microsoft.com/office/drawing/2014/main" id="{1CD3564E-052D-8A4B-80EF-5396BFBB3A3D}"/>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FAB8875E-E4D7-9041-AF49-6E1A3C551BCC}"/>
              </a:ext>
            </a:extLst>
          </p:cNvPr>
          <p:cNvSpPr>
            <a:spLocks noGrp="1"/>
          </p:cNvSpPr>
          <p:nvPr>
            <p:ph type="sldNum" sz="quarter" idx="23"/>
          </p:nvPr>
        </p:nvSpPr>
        <p:spPr/>
        <p:txBody>
          <a:bodyPr/>
          <a:lstStyle/>
          <a:p>
            <a:fld id="{95819BC3-7E48-734B-B255-F05E5B733943}" type="slidenum">
              <a:rPr lang="en-US" smtClean="0"/>
              <a:pPr/>
              <a:t>4</a:t>
            </a:fld>
            <a:endParaRPr lang="en-US"/>
          </a:p>
        </p:txBody>
      </p:sp>
      <p:cxnSp>
        <p:nvCxnSpPr>
          <p:cNvPr id="11" name="Straight Connector 10">
            <a:extLst>
              <a:ext uri="{FF2B5EF4-FFF2-40B4-BE49-F238E27FC236}">
                <a16:creationId xmlns:a16="http://schemas.microsoft.com/office/drawing/2014/main" id="{9840BDDD-C8D1-9B4A-B3B5-AA2917250EDB}"/>
              </a:ext>
            </a:extLst>
          </p:cNvPr>
          <p:cNvCxnSpPr>
            <a:cxnSpLocks/>
          </p:cNvCxnSpPr>
          <p:nvPr/>
        </p:nvCxnSpPr>
        <p:spPr>
          <a:xfrm>
            <a:off x="1987826" y="1311965"/>
            <a:ext cx="0" cy="29817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7DCEAF9-9144-D547-823B-602E7926CBC3}"/>
              </a:ext>
            </a:extLst>
          </p:cNvPr>
          <p:cNvCxnSpPr>
            <a:cxnSpLocks/>
          </p:cNvCxnSpPr>
          <p:nvPr/>
        </p:nvCxnSpPr>
        <p:spPr>
          <a:xfrm>
            <a:off x="1325217" y="1311965"/>
            <a:ext cx="0" cy="2981739"/>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54D3596-F450-A846-A93D-D0E045F3369F}"/>
              </a:ext>
            </a:extLst>
          </p:cNvPr>
          <p:cNvSpPr txBox="1"/>
          <p:nvPr/>
        </p:nvSpPr>
        <p:spPr>
          <a:xfrm>
            <a:off x="1314744" y="1318713"/>
            <a:ext cx="723275" cy="369332"/>
          </a:xfrm>
          <a:prstGeom prst="rect">
            <a:avLst/>
          </a:prstGeom>
          <a:noFill/>
        </p:spPr>
        <p:txBody>
          <a:bodyPr wrap="none" rtlCol="0">
            <a:spAutoFit/>
          </a:bodyPr>
          <a:lstStyle/>
          <a:p>
            <a:r>
              <a:rPr lang="en-US" dirty="0"/>
              <a:t>UVIS</a:t>
            </a:r>
          </a:p>
        </p:txBody>
      </p:sp>
    </p:spTree>
    <p:extLst>
      <p:ext uri="{BB962C8B-B14F-4D97-AF65-F5344CB8AC3E}">
        <p14:creationId xmlns:p14="http://schemas.microsoft.com/office/powerpoint/2010/main" val="84936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6C8D3-D914-1B47-B432-7C21E59139D4}"/>
              </a:ext>
            </a:extLst>
          </p:cNvPr>
          <p:cNvSpPr>
            <a:spLocks noGrp="1"/>
          </p:cNvSpPr>
          <p:nvPr>
            <p:ph type="body" sz="quarter" idx="18"/>
          </p:nvPr>
        </p:nvSpPr>
        <p:spPr>
          <a:xfrm>
            <a:off x="4829157" y="862354"/>
            <a:ext cx="4008438" cy="3558494"/>
          </a:xfrm>
        </p:spPr>
        <p:txBody>
          <a:bodyPr/>
          <a:lstStyle/>
          <a:p>
            <a:endParaRPr lang="en-US" dirty="0"/>
          </a:p>
          <a:p>
            <a:endParaRPr lang="en-US" dirty="0"/>
          </a:p>
          <a:p>
            <a:pPr marL="0" indent="0">
              <a:buNone/>
            </a:pPr>
            <a:endParaRPr lang="en-US" dirty="0"/>
          </a:p>
          <a:p>
            <a:r>
              <a:rPr lang="en-US" sz="2000" dirty="0" err="1"/>
              <a:t>Prange</a:t>
            </a:r>
            <a:r>
              <a:rPr lang="en-US" sz="2000" dirty="0"/>
              <a:t>́ et al., Icarus 180 (2006) 379–392.</a:t>
            </a:r>
          </a:p>
          <a:p>
            <a:r>
              <a:rPr lang="en-US" sz="2000" dirty="0"/>
              <a:t>Note the large variations at the  minimum around 1700 Angstroms</a:t>
            </a:r>
          </a:p>
          <a:p>
            <a:endParaRPr lang="en-US" dirty="0"/>
          </a:p>
        </p:txBody>
      </p:sp>
      <p:pic>
        <p:nvPicPr>
          <p:cNvPr id="9" name="Content Placeholder 8">
            <a:extLst>
              <a:ext uri="{FF2B5EF4-FFF2-40B4-BE49-F238E27FC236}">
                <a16:creationId xmlns:a16="http://schemas.microsoft.com/office/drawing/2014/main" id="{5AEEB68A-1541-3A41-8FF4-0F3C9FC3C56A}"/>
              </a:ext>
            </a:extLst>
          </p:cNvPr>
          <p:cNvPicPr>
            <a:picLocks noGrp="1" noChangeAspect="1"/>
          </p:cNvPicPr>
          <p:nvPr>
            <p:ph sz="quarter" idx="20"/>
          </p:nvPr>
        </p:nvPicPr>
        <p:blipFill rotWithShape="1">
          <a:blip r:embed="rId2"/>
          <a:srcRect t="21" b="46435"/>
          <a:stretch/>
        </p:blipFill>
        <p:spPr>
          <a:xfrm>
            <a:off x="-281468" y="556591"/>
            <a:ext cx="5576686" cy="3864257"/>
          </a:xfrm>
        </p:spPr>
      </p:pic>
      <p:sp>
        <p:nvSpPr>
          <p:cNvPr id="4" name="Text Placeholder 3">
            <a:extLst>
              <a:ext uri="{FF2B5EF4-FFF2-40B4-BE49-F238E27FC236}">
                <a16:creationId xmlns:a16="http://schemas.microsoft.com/office/drawing/2014/main" id="{EB58791A-FCCD-294B-BCB4-F9271E46EC4F}"/>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19DB0FE4-8134-F748-A9F2-8B3EF1A2F6EB}"/>
              </a:ext>
            </a:extLst>
          </p:cNvPr>
          <p:cNvSpPr>
            <a:spLocks noGrp="1"/>
          </p:cNvSpPr>
          <p:nvPr>
            <p:ph type="ctrTitle"/>
          </p:nvPr>
        </p:nvSpPr>
        <p:spPr/>
        <p:txBody>
          <a:bodyPr/>
          <a:lstStyle/>
          <a:p>
            <a:r>
              <a:rPr lang="en-US" dirty="0" err="1"/>
              <a:t>Mesurements</a:t>
            </a:r>
            <a:r>
              <a:rPr lang="en-US" dirty="0"/>
              <a:t> and Model Results from HST in 1994</a:t>
            </a:r>
          </a:p>
        </p:txBody>
      </p:sp>
      <p:sp>
        <p:nvSpPr>
          <p:cNvPr id="6" name="Footer Placeholder 5">
            <a:extLst>
              <a:ext uri="{FF2B5EF4-FFF2-40B4-BE49-F238E27FC236}">
                <a16:creationId xmlns:a16="http://schemas.microsoft.com/office/drawing/2014/main" id="{A1B4D1B4-A8C8-334C-85DA-B707E16AB818}"/>
              </a:ext>
            </a:extLst>
          </p:cNvPr>
          <p:cNvSpPr>
            <a:spLocks noGrp="1"/>
          </p:cNvSpPr>
          <p:nvPr>
            <p:ph type="ftr" sz="quarter" idx="22"/>
          </p:nvPr>
        </p:nvSpPr>
        <p:spPr/>
        <p:txBody>
          <a:bodyPr/>
          <a:lstStyle/>
          <a:p>
            <a:r>
              <a:rPr lang="en-US" dirty="0"/>
              <a:t>West et </a:t>
            </a:r>
          </a:p>
        </p:txBody>
      </p:sp>
      <p:sp>
        <p:nvSpPr>
          <p:cNvPr id="7" name="Slide Number Placeholder 6">
            <a:extLst>
              <a:ext uri="{FF2B5EF4-FFF2-40B4-BE49-F238E27FC236}">
                <a16:creationId xmlns:a16="http://schemas.microsoft.com/office/drawing/2014/main" id="{789ED651-EBB1-6943-90FF-AD32346422D2}"/>
              </a:ext>
            </a:extLst>
          </p:cNvPr>
          <p:cNvSpPr>
            <a:spLocks noGrp="1"/>
          </p:cNvSpPr>
          <p:nvPr>
            <p:ph type="sldNum" sz="quarter" idx="23"/>
          </p:nvPr>
        </p:nvSpPr>
        <p:spPr/>
        <p:txBody>
          <a:bodyPr/>
          <a:lstStyle/>
          <a:p>
            <a:fld id="{95819BC3-7E48-734B-B255-F05E5B733943}" type="slidenum">
              <a:rPr lang="en-US" smtClean="0"/>
              <a:pPr/>
              <a:t>5</a:t>
            </a:fld>
            <a:endParaRPr lang="en-US"/>
          </a:p>
        </p:txBody>
      </p:sp>
      <p:pic>
        <p:nvPicPr>
          <p:cNvPr id="11" name="Picture 10">
            <a:extLst>
              <a:ext uri="{FF2B5EF4-FFF2-40B4-BE49-F238E27FC236}">
                <a16:creationId xmlns:a16="http://schemas.microsoft.com/office/drawing/2014/main" id="{6BA63AB9-11A7-3F49-B7A0-589F0110FBC3}"/>
              </a:ext>
            </a:extLst>
          </p:cNvPr>
          <p:cNvPicPr>
            <a:picLocks noChangeAspect="1"/>
          </p:cNvPicPr>
          <p:nvPr/>
        </p:nvPicPr>
        <p:blipFill rotWithShape="1">
          <a:blip r:embed="rId3"/>
          <a:srcRect l="8634" t="9069" r="48899" b="75971"/>
          <a:stretch/>
        </p:blipFill>
        <p:spPr>
          <a:xfrm>
            <a:off x="4805735" y="1209531"/>
            <a:ext cx="3140765" cy="1432070"/>
          </a:xfrm>
          <a:prstGeom prst="rect">
            <a:avLst/>
          </a:prstGeom>
        </p:spPr>
      </p:pic>
    </p:spTree>
    <p:extLst>
      <p:ext uri="{BB962C8B-B14F-4D97-AF65-F5344CB8AC3E}">
        <p14:creationId xmlns:p14="http://schemas.microsoft.com/office/powerpoint/2010/main" val="377893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DDA94-8818-8746-B106-3AD8D4BF05E4}"/>
              </a:ext>
            </a:extLst>
          </p:cNvPr>
          <p:cNvSpPr>
            <a:spLocks noGrp="1"/>
          </p:cNvSpPr>
          <p:nvPr>
            <p:ph type="body" sz="quarter" idx="18"/>
          </p:nvPr>
        </p:nvSpPr>
        <p:spPr>
          <a:xfrm>
            <a:off x="5764695" y="1362273"/>
            <a:ext cx="3287285" cy="3558494"/>
          </a:xfrm>
        </p:spPr>
        <p:txBody>
          <a:bodyPr/>
          <a:lstStyle/>
          <a:p>
            <a:r>
              <a:rPr lang="en-US" sz="1800" dirty="0" err="1"/>
              <a:t>Prange</a:t>
            </a:r>
            <a:r>
              <a:rPr lang="en-US" sz="1800" dirty="0"/>
              <a:t>́ et al., Icarus 180 (2006) 379–392.</a:t>
            </a:r>
          </a:p>
          <a:p>
            <a:endParaRPr lang="en-US" dirty="0"/>
          </a:p>
        </p:txBody>
      </p:sp>
      <p:pic>
        <p:nvPicPr>
          <p:cNvPr id="11" name="Content Placeholder 10">
            <a:extLst>
              <a:ext uri="{FF2B5EF4-FFF2-40B4-BE49-F238E27FC236}">
                <a16:creationId xmlns:a16="http://schemas.microsoft.com/office/drawing/2014/main" id="{5B7A57BD-3817-9649-A6BB-CE0D52725808}"/>
              </a:ext>
            </a:extLst>
          </p:cNvPr>
          <p:cNvPicPr>
            <a:picLocks noGrp="1" noChangeAspect="1"/>
          </p:cNvPicPr>
          <p:nvPr>
            <p:ph sz="quarter" idx="20"/>
          </p:nvPr>
        </p:nvPicPr>
        <p:blipFill rotWithShape="1">
          <a:blip r:embed="rId2"/>
          <a:srcRect l="50679" t="8537" r="5958" b="69427"/>
          <a:stretch/>
        </p:blipFill>
        <p:spPr>
          <a:xfrm>
            <a:off x="196766" y="1142133"/>
            <a:ext cx="5567929" cy="3661642"/>
          </a:xfrm>
        </p:spPr>
      </p:pic>
      <p:sp>
        <p:nvSpPr>
          <p:cNvPr id="4" name="Text Placeholder 3">
            <a:extLst>
              <a:ext uri="{FF2B5EF4-FFF2-40B4-BE49-F238E27FC236}">
                <a16:creationId xmlns:a16="http://schemas.microsoft.com/office/drawing/2014/main" id="{F51588EA-DB65-DC43-8627-7746F9E27007}"/>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D1415EF1-2814-F04E-9F09-C1384609B289}"/>
              </a:ext>
            </a:extLst>
          </p:cNvPr>
          <p:cNvSpPr>
            <a:spLocks noGrp="1"/>
          </p:cNvSpPr>
          <p:nvPr>
            <p:ph type="ctrTitle"/>
          </p:nvPr>
        </p:nvSpPr>
        <p:spPr/>
        <p:txBody>
          <a:bodyPr/>
          <a:lstStyle/>
          <a:p>
            <a:r>
              <a:rPr lang="en-US" dirty="0"/>
              <a:t>Potential Constituent Absorption Cross Sections</a:t>
            </a:r>
          </a:p>
        </p:txBody>
      </p:sp>
      <p:sp>
        <p:nvSpPr>
          <p:cNvPr id="6" name="Footer Placeholder 5">
            <a:extLst>
              <a:ext uri="{FF2B5EF4-FFF2-40B4-BE49-F238E27FC236}">
                <a16:creationId xmlns:a16="http://schemas.microsoft.com/office/drawing/2014/main" id="{7AB536DF-D5FA-F441-96B1-210B1AB993AA}"/>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D192199E-5263-4C4D-BEA5-23A06F5DD815}"/>
              </a:ext>
            </a:extLst>
          </p:cNvPr>
          <p:cNvSpPr>
            <a:spLocks noGrp="1"/>
          </p:cNvSpPr>
          <p:nvPr>
            <p:ph type="sldNum" sz="quarter" idx="23"/>
          </p:nvPr>
        </p:nvSpPr>
        <p:spPr/>
        <p:txBody>
          <a:bodyPr/>
          <a:lstStyle/>
          <a:p>
            <a:fld id="{95819BC3-7E48-734B-B255-F05E5B733943}" type="slidenum">
              <a:rPr lang="en-US" smtClean="0"/>
              <a:pPr/>
              <a:t>6</a:t>
            </a:fld>
            <a:endParaRPr lang="en-US"/>
          </a:p>
        </p:txBody>
      </p:sp>
    </p:spTree>
    <p:extLst>
      <p:ext uri="{BB962C8B-B14F-4D97-AF65-F5344CB8AC3E}">
        <p14:creationId xmlns:p14="http://schemas.microsoft.com/office/powerpoint/2010/main" val="171178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02D08E-D14A-E34A-9A76-6B49199FC492}"/>
              </a:ext>
            </a:extLst>
          </p:cNvPr>
          <p:cNvSpPr>
            <a:spLocks noGrp="1"/>
          </p:cNvSpPr>
          <p:nvPr>
            <p:ph type="body" sz="quarter" idx="18"/>
          </p:nvPr>
        </p:nvSpPr>
        <p:spPr>
          <a:xfrm>
            <a:off x="5143872" y="935996"/>
            <a:ext cx="3905776" cy="3558494"/>
          </a:xfrm>
        </p:spPr>
        <p:txBody>
          <a:bodyPr/>
          <a:lstStyle/>
          <a:p>
            <a:r>
              <a:rPr lang="en-US" sz="1800" dirty="0"/>
              <a:t>From the photochemical model that Julie Moses ran to match the 2005 southern mid-latitude occultation.</a:t>
            </a:r>
          </a:p>
          <a:p>
            <a:r>
              <a:rPr lang="en-US" sz="1800" dirty="0"/>
              <a:t>The solid line includes CH</a:t>
            </a:r>
            <a:r>
              <a:rPr lang="en-US" sz="1800" baseline="-25000" dirty="0"/>
              <a:t>4</a:t>
            </a:r>
            <a:r>
              <a:rPr lang="en-US" sz="1800" dirty="0"/>
              <a:t>, C</a:t>
            </a:r>
            <a:r>
              <a:rPr lang="en-US" sz="1800" baseline="-25000" dirty="0"/>
              <a:t>2</a:t>
            </a:r>
            <a:r>
              <a:rPr lang="en-US" sz="1800" dirty="0"/>
              <a:t>H</a:t>
            </a:r>
            <a:r>
              <a:rPr lang="en-US" sz="1800" baseline="-25000" dirty="0"/>
              <a:t>6</a:t>
            </a:r>
            <a:r>
              <a:rPr lang="en-US" sz="1800" dirty="0"/>
              <a:t>, C</a:t>
            </a:r>
            <a:r>
              <a:rPr lang="en-US" sz="1800" baseline="-25000" dirty="0"/>
              <a:t>2</a:t>
            </a:r>
            <a:r>
              <a:rPr lang="en-US" sz="1800" dirty="0"/>
              <a:t>H</a:t>
            </a:r>
            <a:r>
              <a:rPr lang="en-US" sz="1800" baseline="-25000" dirty="0"/>
              <a:t>2</a:t>
            </a:r>
            <a:r>
              <a:rPr lang="en-US" sz="1800" dirty="0"/>
              <a:t>, C</a:t>
            </a:r>
            <a:r>
              <a:rPr lang="en-US" sz="1800" baseline="-25000" dirty="0"/>
              <a:t>2</a:t>
            </a:r>
            <a:r>
              <a:rPr lang="en-US" sz="1800" dirty="0"/>
              <a:t>H</a:t>
            </a:r>
            <a:r>
              <a:rPr lang="en-US" sz="1800" baseline="-25000" dirty="0"/>
              <a:t>4</a:t>
            </a:r>
            <a:r>
              <a:rPr lang="en-US" sz="1800" dirty="0"/>
              <a:t> and C</a:t>
            </a:r>
            <a:r>
              <a:rPr lang="en-US" sz="1800" baseline="-25000" dirty="0"/>
              <a:t>6</a:t>
            </a:r>
            <a:r>
              <a:rPr lang="en-US" sz="1800" dirty="0"/>
              <a:t>H</a:t>
            </a:r>
            <a:r>
              <a:rPr lang="en-US" sz="1800" baseline="-25000" dirty="0"/>
              <a:t>6</a:t>
            </a:r>
            <a:r>
              <a:rPr lang="en-US" sz="1800" dirty="0"/>
              <a:t>.  </a:t>
            </a:r>
          </a:p>
          <a:p>
            <a:r>
              <a:rPr lang="en-US" sz="1800" dirty="0"/>
              <a:t>The dashed line shows the optical depth excluding C</a:t>
            </a:r>
            <a:r>
              <a:rPr lang="en-US" sz="1800" baseline="-25000" dirty="0"/>
              <a:t>2</a:t>
            </a:r>
            <a:r>
              <a:rPr lang="en-US" sz="1800" dirty="0"/>
              <a:t>H</a:t>
            </a:r>
            <a:r>
              <a:rPr lang="en-US" sz="1800" baseline="-25000" dirty="0"/>
              <a:t>4</a:t>
            </a:r>
            <a:r>
              <a:rPr lang="en-US" sz="1800" dirty="0"/>
              <a:t> and C</a:t>
            </a:r>
            <a:r>
              <a:rPr lang="en-US" sz="1800" baseline="-25000" dirty="0"/>
              <a:t>6</a:t>
            </a:r>
            <a:r>
              <a:rPr lang="en-US" sz="1800" dirty="0"/>
              <a:t>H</a:t>
            </a:r>
            <a:r>
              <a:rPr lang="en-US" sz="1800" baseline="-25000" dirty="0"/>
              <a:t>6</a:t>
            </a:r>
            <a:r>
              <a:rPr lang="en-US" sz="1800" dirty="0"/>
              <a:t>.</a:t>
            </a:r>
          </a:p>
          <a:p>
            <a:r>
              <a:rPr lang="en-US" sz="1800" dirty="0"/>
              <a:t>Signatures of C</a:t>
            </a:r>
            <a:r>
              <a:rPr lang="en-US" sz="1800" baseline="-25000" dirty="0"/>
              <a:t>2</a:t>
            </a:r>
            <a:r>
              <a:rPr lang="en-US" sz="1800" dirty="0"/>
              <a:t>H</a:t>
            </a:r>
            <a:r>
              <a:rPr lang="en-US" sz="1800" baseline="-25000" dirty="0"/>
              <a:t>4</a:t>
            </a:r>
            <a:r>
              <a:rPr lang="en-US" sz="1800" dirty="0"/>
              <a:t> and C</a:t>
            </a:r>
            <a:r>
              <a:rPr lang="en-US" sz="1800" baseline="-25000" dirty="0"/>
              <a:t>6</a:t>
            </a:r>
            <a:r>
              <a:rPr lang="en-US" sz="1800" dirty="0"/>
              <a:t>H</a:t>
            </a:r>
            <a:r>
              <a:rPr lang="en-US" sz="1800" baseline="-25000" dirty="0"/>
              <a:t>6</a:t>
            </a:r>
            <a:r>
              <a:rPr lang="en-US" sz="1800" dirty="0"/>
              <a:t> are buried in larger opacity from C</a:t>
            </a:r>
            <a:r>
              <a:rPr lang="en-US" sz="1800" baseline="-25000" dirty="0"/>
              <a:t>2</a:t>
            </a:r>
            <a:r>
              <a:rPr lang="en-US" sz="1800" dirty="0"/>
              <a:t>H</a:t>
            </a:r>
            <a:r>
              <a:rPr lang="en-US" sz="1800" baseline="-25000" dirty="0"/>
              <a:t>2</a:t>
            </a:r>
            <a:endParaRPr lang="en-US" sz="2000" dirty="0"/>
          </a:p>
          <a:p>
            <a:endParaRPr lang="en-US" dirty="0"/>
          </a:p>
        </p:txBody>
      </p:sp>
      <p:pic>
        <p:nvPicPr>
          <p:cNvPr id="9" name="Content Placeholder 8">
            <a:extLst>
              <a:ext uri="{FF2B5EF4-FFF2-40B4-BE49-F238E27FC236}">
                <a16:creationId xmlns:a16="http://schemas.microsoft.com/office/drawing/2014/main" id="{B45A2918-8C0A-CE45-B05F-4938F8C668FA}"/>
              </a:ext>
            </a:extLst>
          </p:cNvPr>
          <p:cNvPicPr>
            <a:picLocks noGrp="1" noChangeAspect="1"/>
          </p:cNvPicPr>
          <p:nvPr>
            <p:ph sz="quarter" idx="20"/>
          </p:nvPr>
        </p:nvPicPr>
        <p:blipFill>
          <a:blip r:embed="rId2"/>
          <a:stretch>
            <a:fillRect/>
          </a:stretch>
        </p:blipFill>
        <p:spPr>
          <a:xfrm>
            <a:off x="155782" y="1241150"/>
            <a:ext cx="5246284" cy="3334716"/>
          </a:xfrm>
        </p:spPr>
      </p:pic>
      <p:sp>
        <p:nvSpPr>
          <p:cNvPr id="4" name="Text Placeholder 3">
            <a:extLst>
              <a:ext uri="{FF2B5EF4-FFF2-40B4-BE49-F238E27FC236}">
                <a16:creationId xmlns:a16="http://schemas.microsoft.com/office/drawing/2014/main" id="{3FB83F1A-8FA0-7D47-9711-4D2725782FDA}"/>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6A4C6B88-5145-8C45-A99F-30AB67C9B69D}"/>
              </a:ext>
            </a:extLst>
          </p:cNvPr>
          <p:cNvSpPr>
            <a:spLocks noGrp="1"/>
          </p:cNvSpPr>
          <p:nvPr>
            <p:ph type="ctrTitle"/>
          </p:nvPr>
        </p:nvSpPr>
        <p:spPr/>
        <p:txBody>
          <a:bodyPr/>
          <a:lstStyle/>
          <a:p>
            <a:r>
              <a:rPr lang="en-US" dirty="0"/>
              <a:t>Optical depth to the 10-mbar level</a:t>
            </a:r>
          </a:p>
        </p:txBody>
      </p:sp>
      <p:sp>
        <p:nvSpPr>
          <p:cNvPr id="6" name="Footer Placeholder 5">
            <a:extLst>
              <a:ext uri="{FF2B5EF4-FFF2-40B4-BE49-F238E27FC236}">
                <a16:creationId xmlns:a16="http://schemas.microsoft.com/office/drawing/2014/main" id="{97533C8A-F814-8D45-8C2D-8BD50CA6114E}"/>
              </a:ext>
            </a:extLst>
          </p:cNvPr>
          <p:cNvSpPr>
            <a:spLocks noGrp="1"/>
          </p:cNvSpPr>
          <p:nvPr>
            <p:ph type="ftr" sz="quarter" idx="22"/>
          </p:nvPr>
        </p:nvSpPr>
        <p:spPr/>
        <p:txBody>
          <a:bodyPr/>
          <a:lstStyle/>
          <a:p>
            <a:r>
              <a:rPr lang="en-US" dirty="0"/>
              <a:t>West et al.</a:t>
            </a:r>
          </a:p>
        </p:txBody>
      </p:sp>
      <p:sp>
        <p:nvSpPr>
          <p:cNvPr id="7" name="Slide Number Placeholder 6">
            <a:extLst>
              <a:ext uri="{FF2B5EF4-FFF2-40B4-BE49-F238E27FC236}">
                <a16:creationId xmlns:a16="http://schemas.microsoft.com/office/drawing/2014/main" id="{73AA271C-4BC8-E848-93A7-112B6CC2E444}"/>
              </a:ext>
            </a:extLst>
          </p:cNvPr>
          <p:cNvSpPr>
            <a:spLocks noGrp="1"/>
          </p:cNvSpPr>
          <p:nvPr>
            <p:ph type="sldNum" sz="quarter" idx="23"/>
          </p:nvPr>
        </p:nvSpPr>
        <p:spPr/>
        <p:txBody>
          <a:bodyPr/>
          <a:lstStyle/>
          <a:p>
            <a:fld id="{95819BC3-7E48-734B-B255-F05E5B733943}" type="slidenum">
              <a:rPr lang="en-US" smtClean="0"/>
              <a:pPr/>
              <a:t>7</a:t>
            </a:fld>
            <a:endParaRPr lang="en-US" dirty="0"/>
          </a:p>
        </p:txBody>
      </p:sp>
    </p:spTree>
    <p:extLst>
      <p:ext uri="{BB962C8B-B14F-4D97-AF65-F5344CB8AC3E}">
        <p14:creationId xmlns:p14="http://schemas.microsoft.com/office/powerpoint/2010/main" val="21421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0588AF-8BA3-C844-A77E-F9325A8CF66E}"/>
              </a:ext>
            </a:extLst>
          </p:cNvPr>
          <p:cNvSpPr>
            <a:spLocks noGrp="1"/>
          </p:cNvSpPr>
          <p:nvPr>
            <p:ph type="body" sz="quarter" idx="18"/>
          </p:nvPr>
        </p:nvSpPr>
        <p:spPr>
          <a:xfrm>
            <a:off x="4772809" y="937367"/>
            <a:ext cx="4008438" cy="3558494"/>
          </a:xfrm>
        </p:spPr>
        <p:txBody>
          <a:bodyPr/>
          <a:lstStyle/>
          <a:p>
            <a:r>
              <a:rPr lang="en-US" sz="2000" dirty="0"/>
              <a:t>Vertical Profiles from UVIS FUV occultations (Koskinen et al., </a:t>
            </a:r>
            <a:r>
              <a:rPr lang="en-US" sz="2000" dirty="0" err="1"/>
              <a:t>Geophys</a:t>
            </a:r>
            <a:r>
              <a:rPr lang="en-US" sz="2000" dirty="0"/>
              <a:t>. Res. Lett., 43, 7895–7901, 2016)</a:t>
            </a:r>
          </a:p>
          <a:p>
            <a:r>
              <a:rPr lang="en-US" sz="2000" dirty="0"/>
              <a:t>Many more occultations awaiting analysis</a:t>
            </a:r>
          </a:p>
          <a:p>
            <a:r>
              <a:rPr lang="en-US" sz="2000" dirty="0"/>
              <a:t>Nadir observations probe deeper levels and are more extensive in latitude and time be have very poor vertical resolution</a:t>
            </a:r>
          </a:p>
        </p:txBody>
      </p:sp>
      <p:pic>
        <p:nvPicPr>
          <p:cNvPr id="9" name="Content Placeholder 8">
            <a:extLst>
              <a:ext uri="{FF2B5EF4-FFF2-40B4-BE49-F238E27FC236}">
                <a16:creationId xmlns:a16="http://schemas.microsoft.com/office/drawing/2014/main" id="{C7138C42-6411-B24E-993C-3FD806BD4CAC}"/>
              </a:ext>
            </a:extLst>
          </p:cNvPr>
          <p:cNvPicPr>
            <a:picLocks noGrp="1" noChangeAspect="1"/>
          </p:cNvPicPr>
          <p:nvPr>
            <p:ph sz="quarter" idx="20"/>
          </p:nvPr>
        </p:nvPicPr>
        <p:blipFill rotWithShape="1">
          <a:blip r:embed="rId2"/>
          <a:srcRect l="30441" t="10587" b="35052"/>
          <a:stretch/>
        </p:blipFill>
        <p:spPr>
          <a:xfrm>
            <a:off x="1082876" y="987202"/>
            <a:ext cx="3689932" cy="3731907"/>
          </a:xfrm>
        </p:spPr>
      </p:pic>
      <p:sp>
        <p:nvSpPr>
          <p:cNvPr id="4" name="Text Placeholder 3">
            <a:extLst>
              <a:ext uri="{FF2B5EF4-FFF2-40B4-BE49-F238E27FC236}">
                <a16:creationId xmlns:a16="http://schemas.microsoft.com/office/drawing/2014/main" id="{E9F06786-1FA6-1844-880E-390A2E88A0F2}"/>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D6D1D18B-BF7C-BD48-BC5C-168258BB51AB}"/>
              </a:ext>
            </a:extLst>
          </p:cNvPr>
          <p:cNvSpPr>
            <a:spLocks noGrp="1"/>
          </p:cNvSpPr>
          <p:nvPr>
            <p:ph type="ctrTitle"/>
          </p:nvPr>
        </p:nvSpPr>
        <p:spPr/>
        <p:txBody>
          <a:bodyPr/>
          <a:lstStyle/>
          <a:p>
            <a:r>
              <a:rPr lang="en-US" dirty="0"/>
              <a:t>Constraints on Retrievals I. UVIS FUV Stellar Occultations</a:t>
            </a:r>
          </a:p>
        </p:txBody>
      </p:sp>
      <p:sp>
        <p:nvSpPr>
          <p:cNvPr id="6" name="Footer Placeholder 5">
            <a:extLst>
              <a:ext uri="{FF2B5EF4-FFF2-40B4-BE49-F238E27FC236}">
                <a16:creationId xmlns:a16="http://schemas.microsoft.com/office/drawing/2014/main" id="{DD6F1391-2A14-A14E-BA93-E4894DCB73B4}"/>
              </a:ext>
            </a:extLst>
          </p:cNvPr>
          <p:cNvSpPr>
            <a:spLocks noGrp="1"/>
          </p:cNvSpPr>
          <p:nvPr>
            <p:ph type="ftr" sz="quarter" idx="22"/>
          </p:nvPr>
        </p:nvSpPr>
        <p:spPr/>
        <p:txBody>
          <a:bodyPr/>
          <a:lstStyle/>
          <a:p>
            <a:r>
              <a:rPr lang="en-US" dirty="0"/>
              <a:t>West et al.</a:t>
            </a:r>
          </a:p>
        </p:txBody>
      </p:sp>
      <p:sp>
        <p:nvSpPr>
          <p:cNvPr id="7" name="Slide Number Placeholder 6">
            <a:extLst>
              <a:ext uri="{FF2B5EF4-FFF2-40B4-BE49-F238E27FC236}">
                <a16:creationId xmlns:a16="http://schemas.microsoft.com/office/drawing/2014/main" id="{F82E0D83-B60D-DE48-8FD7-EC929AD515D5}"/>
              </a:ext>
            </a:extLst>
          </p:cNvPr>
          <p:cNvSpPr>
            <a:spLocks noGrp="1"/>
          </p:cNvSpPr>
          <p:nvPr>
            <p:ph type="sldNum" sz="quarter" idx="23"/>
          </p:nvPr>
        </p:nvSpPr>
        <p:spPr/>
        <p:txBody>
          <a:bodyPr/>
          <a:lstStyle/>
          <a:p>
            <a:fld id="{95819BC3-7E48-734B-B255-F05E5B733943}" type="slidenum">
              <a:rPr lang="en-US" smtClean="0"/>
              <a:pPr/>
              <a:t>8</a:t>
            </a:fld>
            <a:endParaRPr lang="en-US"/>
          </a:p>
        </p:txBody>
      </p:sp>
    </p:spTree>
    <p:extLst>
      <p:ext uri="{BB962C8B-B14F-4D97-AF65-F5344CB8AC3E}">
        <p14:creationId xmlns:p14="http://schemas.microsoft.com/office/powerpoint/2010/main" val="330152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85ECA-22EF-4741-AE19-A313FDF7F476}"/>
              </a:ext>
            </a:extLst>
          </p:cNvPr>
          <p:cNvSpPr>
            <a:spLocks noGrp="1"/>
          </p:cNvSpPr>
          <p:nvPr>
            <p:ph type="body" sz="quarter" idx="18"/>
          </p:nvPr>
        </p:nvSpPr>
        <p:spPr>
          <a:xfrm>
            <a:off x="4799314" y="1371520"/>
            <a:ext cx="4008438" cy="3558494"/>
          </a:xfrm>
        </p:spPr>
        <p:txBody>
          <a:bodyPr/>
          <a:lstStyle/>
          <a:p>
            <a:r>
              <a:rPr lang="en-US" sz="2400" dirty="0"/>
              <a:t>From Sinclair et al., Icarus 225 (2013) 257–271. (Cassini-CIRS)</a:t>
            </a:r>
          </a:p>
          <a:p>
            <a:r>
              <a:rPr lang="en-US" sz="2400" dirty="0">
                <a:solidFill>
                  <a:srgbClr val="FF0000"/>
                </a:solidFill>
              </a:rPr>
              <a:t>Red</a:t>
            </a:r>
            <a:r>
              <a:rPr lang="en-US" sz="2400" dirty="0"/>
              <a:t> circles indicate </a:t>
            </a:r>
            <a:r>
              <a:rPr lang="en-US" sz="2400" dirty="0">
                <a:solidFill>
                  <a:srgbClr val="FF0000"/>
                </a:solidFill>
              </a:rPr>
              <a:t>2005 results</a:t>
            </a:r>
            <a:r>
              <a:rPr lang="en-US" sz="2400" dirty="0"/>
              <a:t>, </a:t>
            </a:r>
            <a:r>
              <a:rPr lang="en-US" sz="2400" dirty="0">
                <a:solidFill>
                  <a:srgbClr val="00B0F0"/>
                </a:solidFill>
              </a:rPr>
              <a:t>blue</a:t>
            </a:r>
            <a:r>
              <a:rPr lang="en-US" sz="2400" dirty="0"/>
              <a:t> crosses indicate </a:t>
            </a:r>
            <a:r>
              <a:rPr lang="en-US" sz="2400" dirty="0">
                <a:solidFill>
                  <a:srgbClr val="00B0F0"/>
                </a:solidFill>
              </a:rPr>
              <a:t>2009 results </a:t>
            </a:r>
            <a:r>
              <a:rPr lang="en-US" sz="2400" dirty="0"/>
              <a:t>and </a:t>
            </a:r>
            <a:r>
              <a:rPr lang="en-US" sz="2400" dirty="0">
                <a:solidFill>
                  <a:srgbClr val="92D050"/>
                </a:solidFill>
              </a:rPr>
              <a:t>green</a:t>
            </a:r>
            <a:r>
              <a:rPr lang="en-US" sz="2400" dirty="0"/>
              <a:t> triangles indicate </a:t>
            </a:r>
            <a:r>
              <a:rPr lang="en-US" sz="2400" dirty="0">
                <a:solidFill>
                  <a:srgbClr val="92D050"/>
                </a:solidFill>
              </a:rPr>
              <a:t>2010 results</a:t>
            </a:r>
          </a:p>
          <a:p>
            <a:endParaRPr lang="en-US" sz="2400" dirty="0"/>
          </a:p>
          <a:p>
            <a:endParaRPr lang="en-US" dirty="0"/>
          </a:p>
        </p:txBody>
      </p:sp>
      <p:pic>
        <p:nvPicPr>
          <p:cNvPr id="9" name="Content Placeholder 8">
            <a:extLst>
              <a:ext uri="{FF2B5EF4-FFF2-40B4-BE49-F238E27FC236}">
                <a16:creationId xmlns:a16="http://schemas.microsoft.com/office/drawing/2014/main" id="{FAC14853-9951-594D-A359-D47BEE53EF3E}"/>
              </a:ext>
            </a:extLst>
          </p:cNvPr>
          <p:cNvPicPr>
            <a:picLocks noGrp="1" noChangeAspect="1"/>
          </p:cNvPicPr>
          <p:nvPr>
            <p:ph sz="quarter" idx="20"/>
          </p:nvPr>
        </p:nvPicPr>
        <p:blipFill rotWithShape="1">
          <a:blip r:embed="rId2"/>
          <a:srcRect l="25497" t="26697" r="21975" b="37658"/>
          <a:stretch/>
        </p:blipFill>
        <p:spPr>
          <a:xfrm>
            <a:off x="611865" y="1246041"/>
            <a:ext cx="4187449" cy="3677182"/>
          </a:xfrm>
        </p:spPr>
      </p:pic>
      <p:sp>
        <p:nvSpPr>
          <p:cNvPr id="4" name="Text Placeholder 3">
            <a:extLst>
              <a:ext uri="{FF2B5EF4-FFF2-40B4-BE49-F238E27FC236}">
                <a16:creationId xmlns:a16="http://schemas.microsoft.com/office/drawing/2014/main" id="{09DFFA1F-65C7-5042-8328-8FB61EE64873}"/>
              </a:ext>
            </a:extLst>
          </p:cNvPr>
          <p:cNvSpPr>
            <a:spLocks noGrp="1"/>
          </p:cNvSpPr>
          <p:nvPr>
            <p:ph type="body" sz="quarter" idx="14"/>
          </p:nvPr>
        </p:nvSpPr>
        <p:spPr/>
        <p:txBody>
          <a:bodyPr/>
          <a:lstStyle/>
          <a:p>
            <a:endParaRPr lang="en-US" dirty="0"/>
          </a:p>
        </p:txBody>
      </p:sp>
      <p:sp>
        <p:nvSpPr>
          <p:cNvPr id="5" name="Title 4">
            <a:extLst>
              <a:ext uri="{FF2B5EF4-FFF2-40B4-BE49-F238E27FC236}">
                <a16:creationId xmlns:a16="http://schemas.microsoft.com/office/drawing/2014/main" id="{9F473804-2FC6-A241-B5B0-25226D2E4E36}"/>
              </a:ext>
            </a:extLst>
          </p:cNvPr>
          <p:cNvSpPr>
            <a:spLocks noGrp="1"/>
          </p:cNvSpPr>
          <p:nvPr>
            <p:ph type="ctrTitle"/>
          </p:nvPr>
        </p:nvSpPr>
        <p:spPr/>
        <p:txBody>
          <a:bodyPr/>
          <a:lstStyle/>
          <a:p>
            <a:r>
              <a:rPr lang="en-US" dirty="0"/>
              <a:t>Constraints on Retrievals, II. Infrared at 2.1 mbar </a:t>
            </a:r>
          </a:p>
        </p:txBody>
      </p:sp>
      <p:sp>
        <p:nvSpPr>
          <p:cNvPr id="6" name="Footer Placeholder 5">
            <a:extLst>
              <a:ext uri="{FF2B5EF4-FFF2-40B4-BE49-F238E27FC236}">
                <a16:creationId xmlns:a16="http://schemas.microsoft.com/office/drawing/2014/main" id="{920D4729-9715-3B43-9427-25D07E6A5BB6}"/>
              </a:ext>
            </a:extLst>
          </p:cNvPr>
          <p:cNvSpPr>
            <a:spLocks noGrp="1"/>
          </p:cNvSpPr>
          <p:nvPr>
            <p:ph type="ftr" sz="quarter" idx="22"/>
          </p:nvPr>
        </p:nvSpPr>
        <p:spPr/>
        <p:txBody>
          <a:bodyPr/>
          <a:lstStyle/>
          <a:p>
            <a:r>
              <a:rPr lang="en-US"/>
              <a:t>West et al.</a:t>
            </a:r>
          </a:p>
        </p:txBody>
      </p:sp>
      <p:sp>
        <p:nvSpPr>
          <p:cNvPr id="7" name="Slide Number Placeholder 6">
            <a:extLst>
              <a:ext uri="{FF2B5EF4-FFF2-40B4-BE49-F238E27FC236}">
                <a16:creationId xmlns:a16="http://schemas.microsoft.com/office/drawing/2014/main" id="{80EE64AD-E166-6849-B3CD-A2636AD21C06}"/>
              </a:ext>
            </a:extLst>
          </p:cNvPr>
          <p:cNvSpPr>
            <a:spLocks noGrp="1"/>
          </p:cNvSpPr>
          <p:nvPr>
            <p:ph type="sldNum" sz="quarter" idx="23"/>
          </p:nvPr>
        </p:nvSpPr>
        <p:spPr/>
        <p:txBody>
          <a:bodyPr/>
          <a:lstStyle/>
          <a:p>
            <a:fld id="{95819BC3-7E48-734B-B255-F05E5B733943}" type="slidenum">
              <a:rPr lang="en-US" smtClean="0"/>
              <a:pPr/>
              <a:t>9</a:t>
            </a:fld>
            <a:endParaRPr lang="en-US"/>
          </a:p>
        </p:txBody>
      </p:sp>
    </p:spTree>
    <p:extLst>
      <p:ext uri="{BB962C8B-B14F-4D97-AF65-F5344CB8AC3E}">
        <p14:creationId xmlns:p14="http://schemas.microsoft.com/office/powerpoint/2010/main" val="1991376631"/>
      </p:ext>
    </p:extLst>
  </p:cSld>
  <p:clrMapOvr>
    <a:masterClrMapping/>
  </p:clrMapOvr>
</p:sld>
</file>

<file path=ppt/theme/theme1.xml><?xml version="1.0" encoding="utf-8"?>
<a:theme xmlns:a="http://schemas.openxmlformats.org/drawingml/2006/main" name="Cover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JPL_Template_White_16-9_vA4</Template>
  <TotalTime>2626</TotalTime>
  <Words>1141</Words>
  <Application>Microsoft Macintosh PowerPoint</Application>
  <PresentationFormat>On-screen Show (16:9)</PresentationFormat>
  <Paragraphs>128</Paragraphs>
  <Slides>18</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Cambria Math</vt:lpstr>
      <vt:lpstr>Cover Slides</vt:lpstr>
      <vt:lpstr>Content Slides</vt:lpstr>
      <vt:lpstr>PowerPoint Presentation</vt:lpstr>
      <vt:lpstr>Observations</vt:lpstr>
      <vt:lpstr>Data Cube Example: Saturn’s North Polar Region</vt:lpstr>
      <vt:lpstr>Analyses of IUE Data from 1978 - 1980</vt:lpstr>
      <vt:lpstr>Mesurements and Model Results from HST in 1994</vt:lpstr>
      <vt:lpstr>Potential Constituent Absorption Cross Sections</vt:lpstr>
      <vt:lpstr>Optical depth to the 10-mbar level</vt:lpstr>
      <vt:lpstr>Constraints on Retrievals I. UVIS FUV Stellar Occultations</vt:lpstr>
      <vt:lpstr>Constraints on Retrievals, II. Infrared at 2.1 mbar </vt:lpstr>
      <vt:lpstr>Sample Data (+ symbols) and Model (Acetylene Only)</vt:lpstr>
      <vt:lpstr>Sample Data (+ symbols) and Model (Acetylene Only)</vt:lpstr>
      <vt:lpstr>Sample Data (+ symbols) and Model (Acetylene Only)</vt:lpstr>
      <vt:lpstr>Summary So Far, Illustrated by Just a Few Spectra</vt:lpstr>
      <vt:lpstr>Goals for This Study – Beyond Results from IUE and HST and UVIS Analysis of Few Data</vt:lpstr>
      <vt:lpstr>Singular value decomposition (SVD)</vt:lpstr>
      <vt:lpstr>Eigenvectors from Our Initial Study~18,000 Spectra</vt:lpstr>
      <vt:lpstr>Comparison of 1st eigenvector coefficients and incidence angle vs. latitude Correlations are not apparent with other scattering-geometry parameters or with eigenvector 2. </vt:lpstr>
      <vt:lpstr>For the Future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 West</cp:lastModifiedBy>
  <cp:revision>219</cp:revision>
  <cp:lastPrinted>2014-07-14T23:49:38Z</cp:lastPrinted>
  <dcterms:created xsi:type="dcterms:W3CDTF">2017-08-11T20:52:05Z</dcterms:created>
  <dcterms:modified xsi:type="dcterms:W3CDTF">2018-08-17T02:12:41Z</dcterms:modified>
</cp:coreProperties>
</file>