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2" r:id="rId5"/>
    <p:sldId id="312" r:id="rId6"/>
    <p:sldId id="313" r:id="rId7"/>
    <p:sldId id="281" r:id="rId8"/>
    <p:sldId id="309" r:id="rId9"/>
    <p:sldId id="315" r:id="rId10"/>
    <p:sldId id="316" r:id="rId11"/>
    <p:sldId id="291" r:id="rId12"/>
    <p:sldId id="322" r:id="rId13"/>
    <p:sldId id="323" r:id="rId14"/>
    <p:sldId id="317" r:id="rId15"/>
    <p:sldId id="319" r:id="rId16"/>
    <p:sldId id="324" r:id="rId17"/>
    <p:sldId id="321" r:id="rId18"/>
    <p:sldId id="325" r:id="rId19"/>
    <p:sldId id="326" r:id="rId20"/>
    <p:sldId id="327" r:id="rId21"/>
    <p:sldId id="32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07" d="100"/>
          <a:sy n="107" d="100"/>
        </p:scale>
        <p:origin x="330"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429935-4066-4D62-9570-38CB1646914D}"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157988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429935-4066-4D62-9570-38CB1646914D}"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276146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429935-4066-4D62-9570-38CB1646914D}"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164483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429935-4066-4D62-9570-38CB1646914D}"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404422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29935-4066-4D62-9570-38CB1646914D}"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80390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429935-4066-4D62-9570-38CB1646914D}"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10943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429935-4066-4D62-9570-38CB1646914D}"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425960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429935-4066-4D62-9570-38CB1646914D}"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63096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29935-4066-4D62-9570-38CB1646914D}"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129822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429935-4066-4D62-9570-38CB1646914D}"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304071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429935-4066-4D62-9570-38CB1646914D}"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2794A-E73B-475D-A83C-7482B035FC65}" type="slidenum">
              <a:rPr lang="en-US" smtClean="0"/>
              <a:t>‹#›</a:t>
            </a:fld>
            <a:endParaRPr lang="en-US"/>
          </a:p>
        </p:txBody>
      </p:sp>
    </p:spTree>
    <p:extLst>
      <p:ext uri="{BB962C8B-B14F-4D97-AF65-F5344CB8AC3E}">
        <p14:creationId xmlns:p14="http://schemas.microsoft.com/office/powerpoint/2010/main" val="337123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29935-4066-4D62-9570-38CB1646914D}" type="datetimeFigureOut">
              <a:rPr lang="en-US" smtClean="0"/>
              <a:t>11/6/2023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2794A-E73B-475D-A83C-7482B035FC65}" type="slidenum">
              <a:rPr lang="en-US" smtClean="0"/>
              <a:t>‹#›</a:t>
            </a:fld>
            <a:endParaRPr lang="en-US"/>
          </a:p>
        </p:txBody>
      </p:sp>
    </p:spTree>
    <p:extLst>
      <p:ext uri="{BB962C8B-B14F-4D97-AF65-F5344CB8AC3E}">
        <p14:creationId xmlns:p14="http://schemas.microsoft.com/office/powerpoint/2010/main" val="171220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asa.gov/content/goddard/sdo-aia-1700-angstrom" TargetMode="External"/><Relationship Id="rId2" Type="http://schemas.openxmlformats.org/officeDocument/2006/relationships/hyperlink" Target="http://www.nasa.gov/content/goddard/sdo-aia-1600-angstr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gary.chapman@csun.edu" TargetMode="External"/><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hyperlink" Target="mailto:angela.cookson@csun.edu" TargetMode="External"/><Relationship Id="rId4" Type="http://schemas.openxmlformats.org/officeDocument/2006/relationships/hyperlink" Target="mailto:debiprasad.choudhary@csun.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lasp.colorado.edu/home/sorce/data/tsi-dat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sun.edu/sf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DF64E-59FF-499A-A168-0E807E9D08D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69CEE40-6E01-482F-A51B-2473BB4C1A4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DFDD99C3-A95B-42F0-BC71-DAC220B2F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24" y="0"/>
            <a:ext cx="9147485" cy="6857999"/>
          </a:xfrm>
          <a:prstGeom prst="rect">
            <a:avLst/>
          </a:prstGeom>
        </p:spPr>
      </p:pic>
    </p:spTree>
    <p:extLst>
      <p:ext uri="{BB962C8B-B14F-4D97-AF65-F5344CB8AC3E}">
        <p14:creationId xmlns:p14="http://schemas.microsoft.com/office/powerpoint/2010/main" val="3962995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A078D1-6A26-497E-8BBA-DDA173D1C4BE}"/>
              </a:ext>
            </a:extLst>
          </p:cNvPr>
          <p:cNvSpPr>
            <a:spLocks noGrp="1"/>
          </p:cNvSpPr>
          <p:nvPr>
            <p:ph type="title"/>
          </p:nvPr>
        </p:nvSpPr>
        <p:spPr>
          <a:xfrm>
            <a:off x="924910" y="365126"/>
            <a:ext cx="7590440" cy="1325563"/>
          </a:xfrm>
        </p:spPr>
        <p:txBody>
          <a:bodyPr>
            <a:normAutofit/>
          </a:bodyPr>
          <a:lstStyle/>
          <a:p>
            <a:r>
              <a:rPr lang="en-US" sz="2400" b="1" dirty="0">
                <a:latin typeface="Times New Roman" panose="02020603050405020304" pitchFamily="18" charset="0"/>
                <a:cs typeface="Times New Roman" panose="02020603050405020304" pitchFamily="18" charset="0"/>
              </a:rPr>
              <a:t>Two methods for constructing a two-parameter model, continued:</a:t>
            </a:r>
            <a:endParaRPr lang="en-US" sz="2400" dirty="0"/>
          </a:p>
        </p:txBody>
      </p:sp>
      <p:sp>
        <p:nvSpPr>
          <p:cNvPr id="5" name="Content Placeholder 4">
            <a:extLst>
              <a:ext uri="{FF2B5EF4-FFF2-40B4-BE49-F238E27FC236}">
                <a16:creationId xmlns:a16="http://schemas.microsoft.com/office/drawing/2014/main" id="{AACB43E6-367B-4F89-A374-441EB7D7B834}"/>
              </a:ext>
            </a:extLst>
          </p:cNvPr>
          <p:cNvSpPr>
            <a:spLocks noGrp="1"/>
          </p:cNvSpPr>
          <p:nvPr>
            <p:ph idx="1"/>
          </p:nvPr>
        </p:nvSpPr>
        <p:spPr>
          <a:xfrm>
            <a:off x="628650" y="1900895"/>
            <a:ext cx="7886700" cy="4486274"/>
          </a:xfrm>
        </p:spPr>
        <p:txBody>
          <a:bodyPr>
            <a:normAutofit fontScale="85000" lnSpcReduction="20000"/>
          </a:bodyPr>
          <a:lstStyle/>
          <a:p>
            <a:pPr algn="just"/>
            <a:r>
              <a:rPr lang="en-US" sz="2600" b="1" dirty="0">
                <a:latin typeface="Times New Roman" panose="02020603050405020304" pitchFamily="18" charset="0"/>
                <a:cs typeface="Times New Roman" panose="02020603050405020304" pitchFamily="18" charset="0"/>
              </a:rPr>
              <a:t>Photometric sum (</a:t>
            </a:r>
            <a:r>
              <a:rPr lang="el-GR" sz="2600" b="1" dirty="0">
                <a:latin typeface="Times New Roman" panose="02020603050405020304" pitchFamily="18" charset="0"/>
                <a:cs typeface="Times New Roman" panose="02020603050405020304" pitchFamily="18" charset="0"/>
              </a:rPr>
              <a:t>Σ</a:t>
            </a:r>
            <a:r>
              <a:rPr lang="en-US" sz="2600" dirty="0">
                <a:latin typeface="Times New Roman" panose="02020603050405020304" pitchFamily="18" charset="0"/>
                <a:cs typeface="Times New Roman" panose="02020603050405020304" pitchFamily="18" charset="0"/>
              </a:rPr>
              <a:t>), which does </a:t>
            </a:r>
            <a:r>
              <a:rPr lang="en-US" sz="2600" b="1" dirty="0">
                <a:latin typeface="Times New Roman" panose="02020603050405020304" pitchFamily="18" charset="0"/>
                <a:cs typeface="Times New Roman" panose="02020603050405020304" pitchFamily="18" charset="0"/>
              </a:rPr>
              <a:t>not</a:t>
            </a:r>
            <a:r>
              <a:rPr lang="en-US" sz="2600" dirty="0">
                <a:latin typeface="Times New Roman" panose="02020603050405020304" pitchFamily="18" charset="0"/>
                <a:cs typeface="Times New Roman" panose="02020603050405020304" pitchFamily="18" charset="0"/>
              </a:rPr>
              <a:t> rely on feature identification, has proven to be one of the most successful photometric indices produced (Preminger, Walton, &amp; Chapman 2002, </a:t>
            </a:r>
            <a:r>
              <a:rPr lang="en-US" sz="2600" i="1" dirty="0">
                <a:latin typeface="Times New Roman" panose="02020603050405020304" pitchFamily="18" charset="0"/>
                <a:cs typeface="Times New Roman" panose="02020603050405020304" pitchFamily="18" charset="0"/>
              </a:rPr>
              <a:t>JGR</a:t>
            </a:r>
            <a:r>
              <a:rPr lang="en-US" sz="2600"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107</a:t>
            </a:r>
            <a:r>
              <a:rPr lang="en-US" sz="2600" dirty="0">
                <a:latin typeface="Times New Roman" panose="02020603050405020304" pitchFamily="18" charset="0"/>
                <a:cs typeface="Times New Roman" panose="02020603050405020304" pitchFamily="18" charset="0"/>
              </a:rPr>
              <a:t> 6). </a:t>
            </a:r>
            <a:r>
              <a:rPr lang="el-GR" sz="2600" b="1" dirty="0">
                <a:latin typeface="Times New Roman" panose="02020603050405020304" pitchFamily="18" charset="0"/>
                <a:cs typeface="Times New Roman" panose="02020603050405020304" pitchFamily="18" charset="0"/>
              </a:rPr>
              <a:t>Σ</a:t>
            </a:r>
            <a:r>
              <a:rPr lang="en-US" sz="2600" dirty="0">
                <a:latin typeface="Times New Roman" panose="02020603050405020304" pitchFamily="18" charset="0"/>
                <a:cs typeface="Times New Roman" panose="02020603050405020304" pitchFamily="18" charset="0"/>
              </a:rPr>
              <a:t> measures the relative change in spectral irradiance in filter passband due to all features and assumes image noise is symmetric around zero, causing bright and dark noise pixels to cancel, leaving only contributions from real features.</a:t>
            </a:r>
          </a:p>
          <a:p>
            <a:pPr algn="just"/>
            <a:endParaRPr lang="en-US" sz="2600" dirty="0">
              <a:latin typeface="Times New Roman" panose="02020603050405020304" pitchFamily="18" charset="0"/>
              <a:cs typeface="Times New Roman" panose="02020603050405020304" pitchFamily="18" charset="0"/>
            </a:endParaRPr>
          </a:p>
          <a:p>
            <a:pPr algn="just"/>
            <a:r>
              <a:rPr lang="el-GR" sz="2600" b="1" dirty="0">
                <a:latin typeface="Times New Roman" panose="02020603050405020304" pitchFamily="18" charset="0"/>
                <a:cs typeface="Times New Roman" panose="02020603050405020304" pitchFamily="18" charset="0"/>
              </a:rPr>
              <a:t>Σ</a:t>
            </a:r>
            <a:r>
              <a:rPr lang="en-US" sz="2600" b="1" baseline="-25000" dirty="0">
                <a:latin typeface="Times New Roman" panose="02020603050405020304" pitchFamily="18" charset="0"/>
                <a:cs typeface="Times New Roman" panose="02020603050405020304" pitchFamily="18" charset="0"/>
              </a:rPr>
              <a:t>r</a:t>
            </a:r>
            <a:r>
              <a:rPr lang="en-US" sz="2600" dirty="0">
                <a:latin typeface="Times New Roman" panose="02020603050405020304" pitchFamily="18" charset="0"/>
                <a:cs typeface="Times New Roman" panose="02020603050405020304" pitchFamily="18" charset="0"/>
              </a:rPr>
              <a:t> and </a:t>
            </a:r>
            <a:r>
              <a:rPr lang="el-GR" sz="2600" b="1" dirty="0">
                <a:latin typeface="Times New Roman" panose="02020603050405020304" pitchFamily="18" charset="0"/>
                <a:cs typeface="Times New Roman" panose="02020603050405020304" pitchFamily="18" charset="0"/>
              </a:rPr>
              <a:t>Σ</a:t>
            </a:r>
            <a:r>
              <a:rPr lang="en-US" sz="2600" b="1" baseline="-25000" dirty="0">
                <a:latin typeface="Times New Roman" panose="02020603050405020304" pitchFamily="18" charset="0"/>
                <a:cs typeface="Times New Roman" panose="02020603050405020304" pitchFamily="18" charset="0"/>
              </a:rPr>
              <a:t>K</a:t>
            </a:r>
            <a:r>
              <a:rPr lang="en-US" sz="2600" b="1"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are disk-integrated sums determined from red and Ca II K contrast-image pixels, respectively; each pixel is weighted by the appropriate limb-darkening.</a:t>
            </a:r>
          </a:p>
          <a:p>
            <a:pPr algn="just"/>
            <a:endParaRPr lang="en-US" sz="2600" dirty="0">
              <a:latin typeface="Times New Roman" panose="02020603050405020304" pitchFamily="18" charset="0"/>
              <a:cs typeface="Times New Roman" panose="02020603050405020304" pitchFamily="18" charset="0"/>
            </a:endParaRPr>
          </a:p>
          <a:p>
            <a:pPr algn="just"/>
            <a:r>
              <a:rPr lang="el-GR" sz="2600" b="1" dirty="0">
                <a:latin typeface="Times New Roman" panose="02020603050405020304" pitchFamily="18" charset="0"/>
                <a:cs typeface="Times New Roman" panose="02020603050405020304" pitchFamily="18" charset="0"/>
              </a:rPr>
              <a:t>Σ</a:t>
            </a:r>
            <a:r>
              <a:rPr lang="en-US" sz="2600" b="1" baseline="-25000" dirty="0">
                <a:latin typeface="Times New Roman" panose="02020603050405020304" pitchFamily="18" charset="0"/>
                <a:cs typeface="Times New Roman" panose="02020603050405020304" pitchFamily="18" charset="0"/>
              </a:rPr>
              <a:t>r</a:t>
            </a:r>
            <a:r>
              <a:rPr lang="en-US" sz="2600" dirty="0">
                <a:latin typeface="Times New Roman" panose="02020603050405020304" pitchFamily="18" charset="0"/>
                <a:cs typeface="Times New Roman" panose="02020603050405020304" pitchFamily="18" charset="0"/>
              </a:rPr>
              <a:t> measures irradiance contributions from </a:t>
            </a:r>
            <a:r>
              <a:rPr lang="en-US" sz="2600" dirty="0" err="1">
                <a:latin typeface="Times New Roman" panose="02020603050405020304" pitchFamily="18" charset="0"/>
                <a:cs typeface="Times New Roman" panose="02020603050405020304" pitchFamily="18" charset="0"/>
              </a:rPr>
              <a:t>photospheric</a:t>
            </a:r>
            <a:r>
              <a:rPr lang="en-US" sz="2600" dirty="0">
                <a:latin typeface="Times New Roman" panose="02020603050405020304" pitchFamily="18" charset="0"/>
                <a:cs typeface="Times New Roman" panose="02020603050405020304" pitchFamily="18" charset="0"/>
              </a:rPr>
              <a:t> structures seen in red continuum images. </a:t>
            </a:r>
            <a:r>
              <a:rPr lang="en-US" sz="2600" b="1" dirty="0">
                <a:latin typeface="Times New Roman" panose="02020603050405020304" pitchFamily="18" charset="0"/>
                <a:cs typeface="Times New Roman" panose="02020603050405020304" pitchFamily="18" charset="0"/>
              </a:rPr>
              <a:t>Σ</a:t>
            </a:r>
            <a:r>
              <a:rPr lang="en-US" sz="2600" b="1" baseline="-25000" dirty="0">
                <a:latin typeface="Times New Roman" panose="02020603050405020304" pitchFamily="18" charset="0"/>
                <a:cs typeface="Times New Roman" panose="02020603050405020304" pitchFamily="18" charset="0"/>
              </a:rPr>
              <a:t>K</a:t>
            </a:r>
            <a:r>
              <a:rPr lang="en-US" sz="2600" dirty="0">
                <a:latin typeface="Times New Roman" panose="02020603050405020304" pitchFamily="18" charset="0"/>
                <a:cs typeface="Times New Roman" panose="02020603050405020304" pitchFamily="18" charset="0"/>
              </a:rPr>
              <a:t> measures variability of the upper photosphere/lower chromosphere seen in Ca II K images.</a:t>
            </a:r>
          </a:p>
          <a:p>
            <a:endParaRPr lang="en-US" dirty="0"/>
          </a:p>
        </p:txBody>
      </p:sp>
    </p:spTree>
    <p:extLst>
      <p:ext uri="{BB962C8B-B14F-4D97-AF65-F5344CB8AC3E}">
        <p14:creationId xmlns:p14="http://schemas.microsoft.com/office/powerpoint/2010/main" val="414250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just"/>
            <a:r>
              <a:rPr lang="en-US" sz="1600" i="1" dirty="0">
                <a:latin typeface="Times New Roman" panose="02020603050405020304" pitchFamily="18" charset="0"/>
                <a:cs typeface="Times New Roman" panose="02020603050405020304" pitchFamily="18" charset="0"/>
              </a:rPr>
              <a:t>Previous work has shown that a combination of SFO  </a:t>
            </a:r>
            <a:r>
              <a:rPr lang="el-GR" sz="1600" b="1" i="1" dirty="0">
                <a:latin typeface="Times New Roman" panose="02020603050405020304" pitchFamily="18" charset="0"/>
                <a:cs typeface="Times New Roman" panose="02020603050405020304" pitchFamily="18" charset="0"/>
              </a:rPr>
              <a:t>Σ</a:t>
            </a:r>
            <a:r>
              <a:rPr lang="en-US" sz="1600" b="1" i="1" baseline="-25000" dirty="0">
                <a:latin typeface="Times New Roman" panose="02020603050405020304" pitchFamily="18" charset="0"/>
                <a:cs typeface="Times New Roman" panose="02020603050405020304" pitchFamily="18" charset="0"/>
              </a:rPr>
              <a:t>r</a:t>
            </a:r>
            <a:r>
              <a:rPr lang="en-US" sz="1600" b="1"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and</a:t>
            </a:r>
            <a:r>
              <a:rPr lang="en-US" sz="1600" b="1" i="1" dirty="0">
                <a:latin typeface="Times New Roman" panose="02020603050405020304" pitchFamily="18" charset="0"/>
                <a:cs typeface="Times New Roman" panose="02020603050405020304" pitchFamily="18" charset="0"/>
              </a:rPr>
              <a:t> </a:t>
            </a:r>
            <a:r>
              <a:rPr lang="el-GR" sz="1600" b="1" i="1" dirty="0">
                <a:latin typeface="Times New Roman" panose="02020603050405020304" pitchFamily="18" charset="0"/>
                <a:cs typeface="Times New Roman" panose="02020603050405020304" pitchFamily="18" charset="0"/>
              </a:rPr>
              <a:t>Σ</a:t>
            </a:r>
            <a:r>
              <a:rPr lang="en-US" sz="1600" b="1" i="1" baseline="-25000" dirty="0">
                <a:latin typeface="Times New Roman" panose="02020603050405020304" pitchFamily="18" charset="0"/>
                <a:cs typeface="Times New Roman" panose="02020603050405020304" pitchFamily="18" charset="0"/>
              </a:rPr>
              <a:t>K</a:t>
            </a:r>
            <a:r>
              <a:rPr lang="en-US" sz="1600" b="1"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closely correlates to SORCE TSI with R</a:t>
            </a:r>
            <a:r>
              <a:rPr lang="en-US" sz="1600" i="1" baseline="30000" dirty="0">
                <a:latin typeface="Times New Roman" panose="02020603050405020304" pitchFamily="18" charset="0"/>
                <a:cs typeface="Times New Roman" panose="02020603050405020304" pitchFamily="18" charset="0"/>
              </a:rPr>
              <a:t>2</a:t>
            </a:r>
            <a:r>
              <a:rPr lang="en-US" sz="1600" i="1" dirty="0">
                <a:latin typeface="Times New Roman" panose="02020603050405020304" pitchFamily="18" charset="0"/>
                <a:cs typeface="Times New Roman" panose="02020603050405020304" pitchFamily="18" charset="0"/>
              </a:rPr>
              <a:t>=0.95. The </a:t>
            </a:r>
            <a:r>
              <a:rPr lang="el-GR" sz="1600" b="1" i="1" dirty="0">
                <a:latin typeface="Times New Roman" panose="02020603050405020304" pitchFamily="18" charset="0"/>
                <a:cs typeface="Times New Roman" panose="02020603050405020304" pitchFamily="18" charset="0"/>
              </a:rPr>
              <a:t>Σ</a:t>
            </a:r>
            <a:r>
              <a:rPr lang="en-US" sz="1600" i="1" dirty="0">
                <a:latin typeface="Times New Roman" panose="02020603050405020304" pitchFamily="18" charset="0"/>
                <a:cs typeface="Times New Roman" panose="02020603050405020304" pitchFamily="18" charset="0"/>
              </a:rPr>
              <a:t> indices sum all dark and bright pixels across an image (red and Ca II K) to obtain a single value for that image, with no explicit feature identification. The remaining 0.05 can be attributed to noise, both instrumental and solar intensity.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981200"/>
            <a:ext cx="6391656" cy="4178808"/>
          </a:xfrm>
        </p:spPr>
      </p:pic>
    </p:spTree>
    <p:extLst>
      <p:ext uri="{BB962C8B-B14F-4D97-AF65-F5344CB8AC3E}">
        <p14:creationId xmlns:p14="http://schemas.microsoft.com/office/powerpoint/2010/main" val="60005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29407" y="292922"/>
            <a:ext cx="7085943" cy="854073"/>
          </a:xfrm>
        </p:spPr>
        <p:txBody>
          <a:bodyPr>
            <a:normAutofit/>
          </a:bodyPr>
          <a:lstStyle/>
          <a:p>
            <a:r>
              <a:rPr lang="en-US" sz="2800" b="1" dirty="0">
                <a:latin typeface="Times New Roman" panose="02020603050405020304" pitchFamily="18" charset="0"/>
                <a:cs typeface="Times New Roman" panose="02020603050405020304" pitchFamily="18" charset="0"/>
              </a:rPr>
              <a:t>Solar Dynamics Observatory datasets</a:t>
            </a:r>
          </a:p>
        </p:txBody>
      </p:sp>
      <p:sp>
        <p:nvSpPr>
          <p:cNvPr id="3" name="Content Placeholder 2"/>
          <p:cNvSpPr>
            <a:spLocks noGrp="1"/>
          </p:cNvSpPr>
          <p:nvPr>
            <p:ph idx="1"/>
          </p:nvPr>
        </p:nvSpPr>
        <p:spPr>
          <a:xfrm>
            <a:off x="628650" y="1253331"/>
            <a:ext cx="7886700" cy="4884710"/>
          </a:xfrm>
        </p:spPr>
        <p:txBody>
          <a:bodyPr>
            <a:normAutofit fontScale="85000" lnSpcReduction="20000"/>
          </a:bodyPr>
          <a:lstStyle/>
          <a:p>
            <a:r>
              <a:rPr lang="en-US" sz="2100" dirty="0">
                <a:latin typeface="Times New Roman" panose="02020603050405020304" pitchFamily="18" charset="0"/>
                <a:cs typeface="Times New Roman" panose="02020603050405020304" pitchFamily="18" charset="0"/>
              </a:rPr>
              <a:t>We needed separate images that would provide sunspot and facular information, images originating in similar regions of the Sun as those that SFO observes in. We began with those from which we could extract facular data.</a:t>
            </a:r>
          </a:p>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We chose wavelengths that originated close to the regions observed by SFO’s Ca II K. We also needed images that had a clear and discernable limb in order for SFO’s software to work.</a:t>
            </a:r>
          </a:p>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Ca II K (393.4 nm) looks at the upper photosphere/lower chromosphere.</a:t>
            </a:r>
          </a:p>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SDO 1600Å originates in the upper photosphere and in the transition region between the chromosphere and corona.</a:t>
            </a:r>
          </a:p>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SDO 1700Å is in the ultraviolet continuum, looking at the surface of the Sun and the chromosphere.</a:t>
            </a:r>
          </a:p>
          <a:p>
            <a:endParaRPr lang="en-US" sz="18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2"/>
              </a:rPr>
              <a:t>www.nasa.gov/content/goddard/sdo-aia-1600-angstrom</a:t>
            </a:r>
            <a:r>
              <a:rPr lang="en-US" sz="1600" dirty="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3"/>
              </a:rPr>
              <a:t>www.nasa.gov/content/goddard/sdo-aia-1700-angstrom</a:t>
            </a:r>
            <a:r>
              <a:rPr lang="en-US" sz="1600" dirty="0">
                <a:latin typeface="Times New Roman" panose="02020603050405020304" pitchFamily="18" charset="0"/>
                <a:cs typeface="Times New Roman" panose="02020603050405020304" pitchFamily="18" charset="0"/>
              </a:rPr>
              <a:t>)</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229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98786" y="365126"/>
            <a:ext cx="7716564" cy="1325563"/>
          </a:xfrm>
        </p:spPr>
        <p:txBody>
          <a:bodyPr>
            <a:normAutofit/>
          </a:bodyPr>
          <a:lstStyle/>
          <a:p>
            <a:r>
              <a:rPr lang="en-US" sz="2400" dirty="0">
                <a:latin typeface="Times New Roman" panose="02020603050405020304" pitchFamily="18" charset="0"/>
                <a:cs typeface="Times New Roman" panose="02020603050405020304" pitchFamily="18" charset="0"/>
              </a:rPr>
              <a:t>The method for determining the feasibility of using SDO 1600Å and 1700Å for solar faculae information</a:t>
            </a:r>
          </a:p>
        </p:txBody>
      </p:sp>
      <p:sp>
        <p:nvSpPr>
          <p:cNvPr id="3" name="Content Placeholder 2"/>
          <p:cNvSpPr>
            <a:spLocks noGrp="1"/>
          </p:cNvSpPr>
          <p:nvPr>
            <p:ph idx="1"/>
          </p:nvPr>
        </p:nvSpPr>
        <p:spPr>
          <a:xfrm>
            <a:off x="628650" y="1888687"/>
            <a:ext cx="7886700" cy="4351338"/>
          </a:xfrm>
        </p:spPr>
        <p:txBody>
          <a:bodyPr>
            <a:normAutofit/>
          </a:bodyPr>
          <a:lstStyle/>
          <a:p>
            <a:r>
              <a:rPr lang="en-US" sz="2000" dirty="0">
                <a:latin typeface="Times New Roman" panose="02020603050405020304" pitchFamily="18" charset="0"/>
                <a:cs typeface="Times New Roman" panose="02020603050405020304" pitchFamily="18" charset="0"/>
              </a:rPr>
              <a:t>Data extracted from SFO and SDO images, both sets processed with the SFO algorithms and software, were used in a series of multi-variable linear regressions against space-based TSI [SORCE/TSI].</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data cover an 8-year period from 2011-01-01 through 2018-12-31.</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Numerous data gaps occur in all data sets due to ground-based weather conditions and/or instrumental issues. Space-based  TSI has an instrumental data gap; SDO 1600Å and 1700Å sets are of different lengths. Data sets vary from 784-801 data points. </a:t>
            </a:r>
          </a:p>
        </p:txBody>
      </p:sp>
    </p:spTree>
    <p:extLst>
      <p:ext uri="{BB962C8B-B14F-4D97-AF65-F5344CB8AC3E}">
        <p14:creationId xmlns:p14="http://schemas.microsoft.com/office/powerpoint/2010/main" val="240268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87366" y="365126"/>
            <a:ext cx="7127984" cy="1325563"/>
          </a:xfrm>
        </p:spPr>
        <p:txBody>
          <a:bodyPr>
            <a:normAutofit/>
          </a:bodyPr>
          <a:lstStyle/>
          <a:p>
            <a:r>
              <a:rPr lang="en-US" sz="2400" b="1" dirty="0">
                <a:latin typeface="Times New Roman" panose="02020603050405020304" pitchFamily="18" charset="0"/>
                <a:cs typeface="Times New Roman" panose="02020603050405020304" pitchFamily="18" charset="0"/>
              </a:rPr>
              <a:t>The regressions: 8 sets of data</a:t>
            </a: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Sunspot deficit and </a:t>
            </a:r>
            <a:r>
              <a:rPr lang="el-GR" sz="2000" dirty="0">
                <a:latin typeface="Times New Roman" panose="02020603050405020304" pitchFamily="18" charset="0"/>
                <a:cs typeface="Times New Roman" panose="02020603050405020304" pitchFamily="18" charset="0"/>
              </a:rPr>
              <a:t>Σ</a:t>
            </a:r>
            <a:r>
              <a:rPr lang="en-US" sz="2000" baseline="-25000" dirty="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 data come from SFO red images, both CFDT1 and CFDT2, for all regressions.</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Facular excess and </a:t>
            </a:r>
            <a:r>
              <a:rPr lang="el-GR" sz="2000" dirty="0">
                <a:latin typeface="Times New Roman" panose="02020603050405020304" pitchFamily="18" charset="0"/>
                <a:cs typeface="Times New Roman" panose="02020603050405020304" pitchFamily="18" charset="0"/>
              </a:rPr>
              <a:t>Σ</a:t>
            </a:r>
            <a:r>
              <a:rPr lang="en-US" sz="2000" baseline="-25000" dirty="0">
                <a:latin typeface="Times New Roman" panose="02020603050405020304" pitchFamily="18" charset="0"/>
                <a:cs typeface="Times New Roman" panose="02020603050405020304" pitchFamily="18" charset="0"/>
              </a:rPr>
              <a:t>K</a:t>
            </a:r>
            <a:r>
              <a:rPr lang="en-US" sz="2000" dirty="0">
                <a:latin typeface="Times New Roman" panose="02020603050405020304" pitchFamily="18" charset="0"/>
                <a:cs typeface="Times New Roman" panose="02020603050405020304" pitchFamily="18" charset="0"/>
              </a:rPr>
              <a:t> data come from both CFDT1 and CFDT2 SFO Ca II K images and SDO 1600Å and SDO 1700Å.</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Feature identification and photometric sum </a:t>
            </a:r>
            <a:r>
              <a:rPr lang="el-GR" sz="2000" dirty="0">
                <a:latin typeface="Times New Roman" panose="02020603050405020304" pitchFamily="18" charset="0"/>
                <a:cs typeface="Times New Roman" panose="02020603050405020304" pitchFamily="18" charset="0"/>
              </a:rPr>
              <a:t>Σ</a:t>
            </a:r>
            <a:r>
              <a:rPr lang="en-US" sz="2000" dirty="0">
                <a:latin typeface="Times New Roman" panose="02020603050405020304" pitchFamily="18" charset="0"/>
                <a:cs typeface="Times New Roman" panose="02020603050405020304" pitchFamily="18" charset="0"/>
              </a:rPr>
              <a:t> were both used.</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SFO K data comes from three different indices. CFDT1 produces one set of data; CFDT2 produces one set of data; and a composite K-line dataset is produced to account for filter changes in CFDT1 over the length of the project.</a:t>
            </a:r>
          </a:p>
        </p:txBody>
      </p:sp>
    </p:spTree>
    <p:extLst>
      <p:ext uri="{BB962C8B-B14F-4D97-AF65-F5344CB8AC3E}">
        <p14:creationId xmlns:p14="http://schemas.microsoft.com/office/powerpoint/2010/main" val="593094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R² from multi-linear regressions</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using CFDT1 spot deficit (</a:t>
            </a:r>
            <a:r>
              <a:rPr lang="en-US" sz="2800" b="1" dirty="0" err="1">
                <a:latin typeface="Times New Roman" panose="02020603050405020304" pitchFamily="18" charset="0"/>
                <a:cs typeface="Times New Roman" panose="02020603050405020304" pitchFamily="18" charset="0"/>
              </a:rPr>
              <a:t>def</a:t>
            </a:r>
            <a:r>
              <a:rPr lang="en-US" sz="2800" b="1" dirty="0">
                <a:latin typeface="Times New Roman" panose="02020603050405020304" pitchFamily="18" charset="0"/>
                <a:cs typeface="Times New Roman" panose="02020603050405020304" pitchFamily="18" charset="0"/>
              </a:rPr>
              <a:t>) and </a:t>
            </a:r>
            <a:r>
              <a:rPr lang="el-GR" sz="2800" b="1" dirty="0">
                <a:latin typeface="Times New Roman" panose="02020603050405020304" pitchFamily="18" charset="0"/>
                <a:cs typeface="Times New Roman" panose="02020603050405020304" pitchFamily="18" charset="0"/>
              </a:rPr>
              <a:t>Σ</a:t>
            </a:r>
            <a:r>
              <a:rPr lang="en-US" sz="2000" b="1" dirty="0">
                <a:latin typeface="Times New Roman" panose="02020603050405020304" pitchFamily="18" charset="0"/>
                <a:cs typeface="Times New Roman" panose="02020603050405020304" pitchFamily="18" charset="0"/>
              </a:rPr>
              <a:t>r</a:t>
            </a:r>
          </a:p>
        </p:txBody>
      </p:sp>
      <p:sp>
        <p:nvSpPr>
          <p:cNvPr id="3" name="Content Placeholder 2"/>
          <p:cNvSpPr>
            <a:spLocks noGrp="1"/>
          </p:cNvSpPr>
          <p:nvPr>
            <p:ph idx="1"/>
          </p:nvPr>
        </p:nvSpPr>
        <p:spPr/>
        <p:txBody>
          <a:bodyPr>
            <a:normAutofit fontScale="92500" lnSpcReduction="20000"/>
          </a:bodyPr>
          <a:lstStyle/>
          <a:p>
            <a:pPr marL="0" indent="0">
              <a:buNone/>
            </a:pPr>
            <a:r>
              <a:rPr lang="en-US" sz="1800" b="1" dirty="0">
                <a:latin typeface="Times New Roman" panose="02020603050405020304" pitchFamily="18" charset="0"/>
                <a:cs typeface="Times New Roman" panose="02020603050405020304" pitchFamily="18" charset="0"/>
              </a:rPr>
              <a:t>SDO 1600Å</a:t>
            </a:r>
          </a:p>
          <a:p>
            <a:pPr marL="0" indent="0">
              <a:buNone/>
            </a:pPr>
            <a:r>
              <a:rPr lang="en-US" sz="1600" b="1" dirty="0">
                <a:latin typeface="Times New Roman" panose="02020603050405020304" pitchFamily="18" charset="0"/>
                <a:cs typeface="Times New Roman" panose="02020603050405020304" pitchFamily="18" charset="0"/>
              </a:rPr>
              <a:t>Feature identification                                           Photometric sum </a:t>
            </a:r>
            <a:r>
              <a:rPr lang="el-GR" sz="1600" b="1" dirty="0">
                <a:latin typeface="Times New Roman" panose="02020603050405020304" pitchFamily="18" charset="0"/>
                <a:cs typeface="Times New Roman" panose="02020603050405020304" pitchFamily="18" charset="0"/>
              </a:rPr>
              <a:t>Σ</a:t>
            </a:r>
            <a:endParaRPr lang="en-US" sz="1600" b="1" dirty="0">
              <a:latin typeface="Times New Roman" panose="02020603050405020304" pitchFamily="18" charset="0"/>
              <a:cs typeface="Times New Roman" panose="02020603050405020304" pitchFamily="18" charset="0"/>
            </a:endParaRPr>
          </a:p>
          <a:p>
            <a:pPr marL="0" indent="0">
              <a:buNone/>
            </a:pPr>
            <a:r>
              <a:rPr lang="en-US" sz="1600" b="1" i="1" dirty="0">
                <a:latin typeface="Times New Roman" panose="02020603050405020304" pitchFamily="18" charset="0"/>
                <a:cs typeface="Times New Roman" panose="02020603050405020304" pitchFamily="18" charset="0"/>
              </a:rPr>
              <a:t>(CFDT1 spot deficit &amp; K excess) v TSI               (CFDT1 </a:t>
            </a:r>
            <a:r>
              <a:rPr lang="el-GR" sz="1600" b="1" i="1" dirty="0">
                <a:latin typeface="Times New Roman" panose="02020603050405020304" pitchFamily="18" charset="0"/>
                <a:cs typeface="Times New Roman" panose="02020603050405020304" pitchFamily="18" charset="0"/>
              </a:rPr>
              <a:t>Σ</a:t>
            </a:r>
            <a:r>
              <a:rPr lang="en-US" sz="1200" b="1" i="1" dirty="0">
                <a:latin typeface="Times New Roman" panose="02020603050405020304" pitchFamily="18" charset="0"/>
                <a:cs typeface="Times New Roman" panose="02020603050405020304" pitchFamily="18" charset="0"/>
              </a:rPr>
              <a:t>r</a:t>
            </a:r>
            <a:r>
              <a:rPr lang="en-US" sz="1600" b="1" i="1" dirty="0">
                <a:latin typeface="Times New Roman" panose="02020603050405020304" pitchFamily="18" charset="0"/>
                <a:cs typeface="Times New Roman" panose="02020603050405020304" pitchFamily="18" charset="0"/>
              </a:rPr>
              <a:t> &amp; </a:t>
            </a:r>
            <a:r>
              <a:rPr lang="el-GR" sz="1600" b="1" i="1" dirty="0">
                <a:latin typeface="Times New Roman" panose="02020603050405020304" pitchFamily="18" charset="0"/>
                <a:cs typeface="Times New Roman" panose="02020603050405020304" pitchFamily="18" charset="0"/>
              </a:rPr>
              <a:t>Σ</a:t>
            </a:r>
            <a:r>
              <a:rPr lang="en-US" sz="1100" b="1" i="1" dirty="0">
                <a:latin typeface="Times New Roman" panose="02020603050405020304" pitchFamily="18" charset="0"/>
                <a:cs typeface="Times New Roman" panose="02020603050405020304" pitchFamily="18" charset="0"/>
              </a:rPr>
              <a:t>K</a:t>
            </a:r>
            <a:r>
              <a:rPr lang="en-US" sz="1600" b="1" i="1" dirty="0">
                <a:latin typeface="Times New Roman" panose="02020603050405020304" pitchFamily="18" charset="0"/>
                <a:cs typeface="Times New Roman" panose="02020603050405020304" pitchFamily="18" charset="0"/>
              </a:rPr>
              <a:t>) v TSI</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cfdt1K)   = 0.8224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cfdt1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0.8779</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comp K) =  0.8306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comp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0.8782</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cfdt2 K)  =  0.8267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cfdt2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0.8700</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SDO 1600 K</a:t>
            </a:r>
            <a:r>
              <a:rPr lang="en-US" sz="1600" dirty="0">
                <a:latin typeface="Times New Roman" panose="02020603050405020304" pitchFamily="18" charset="0"/>
                <a:cs typeface="Times New Roman" panose="02020603050405020304" pitchFamily="18" charset="0"/>
              </a:rPr>
              <a:t>)  = 0.7241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a:t>
            </a:r>
            <a:r>
              <a:rPr lang="en-US" sz="1600" b="1" dirty="0">
                <a:latin typeface="Times New Roman" panose="02020603050405020304" pitchFamily="18" charset="0"/>
                <a:cs typeface="Times New Roman" panose="02020603050405020304" pitchFamily="18" charset="0"/>
              </a:rPr>
              <a:t>SDO 1600 </a:t>
            </a:r>
            <a:r>
              <a:rPr lang="el-GR" sz="1600" b="1" dirty="0">
                <a:latin typeface="Times New Roman" panose="02020603050405020304" pitchFamily="18" charset="0"/>
                <a:cs typeface="Times New Roman" panose="02020603050405020304" pitchFamily="18" charset="0"/>
              </a:rPr>
              <a:t>Σ</a:t>
            </a:r>
            <a:r>
              <a:rPr lang="en-US" sz="1100" b="1"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0.7934</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SDO 1700Å                                                            </a:t>
            </a:r>
            <a:r>
              <a:rPr lang="en-US" sz="1600" b="1" dirty="0">
                <a:latin typeface="Times New Roman" panose="02020603050405020304" pitchFamily="18" charset="0"/>
                <a:cs typeface="Times New Roman" panose="02020603050405020304" pitchFamily="18" charset="0"/>
              </a:rPr>
              <a:t>SDO 1700Å</a:t>
            </a:r>
          </a:p>
          <a:p>
            <a:pPr marL="0" indent="0">
              <a:buNone/>
            </a:pPr>
            <a:r>
              <a:rPr lang="en-US" sz="1600" b="1" i="1" dirty="0">
                <a:latin typeface="Times New Roman" panose="02020603050405020304" pitchFamily="18" charset="0"/>
                <a:cs typeface="Times New Roman" panose="02020603050405020304" pitchFamily="18" charset="0"/>
              </a:rPr>
              <a:t>(CFDT1 spot deficit &amp; K excess) v TSI              (CFDT1 </a:t>
            </a:r>
            <a:r>
              <a:rPr lang="el-GR" sz="1600" b="1" i="1" dirty="0">
                <a:latin typeface="Times New Roman" panose="02020603050405020304" pitchFamily="18" charset="0"/>
                <a:cs typeface="Times New Roman" panose="02020603050405020304" pitchFamily="18" charset="0"/>
              </a:rPr>
              <a:t>Σ</a:t>
            </a:r>
            <a:r>
              <a:rPr lang="en-US" sz="1200" b="1" i="1" dirty="0">
                <a:latin typeface="Times New Roman" panose="02020603050405020304" pitchFamily="18" charset="0"/>
                <a:cs typeface="Times New Roman" panose="02020603050405020304" pitchFamily="18" charset="0"/>
              </a:rPr>
              <a:t>r</a:t>
            </a:r>
            <a:r>
              <a:rPr lang="en-US" sz="1600" b="1" i="1" dirty="0">
                <a:latin typeface="Times New Roman" panose="02020603050405020304" pitchFamily="18" charset="0"/>
                <a:cs typeface="Times New Roman" panose="02020603050405020304" pitchFamily="18" charset="0"/>
              </a:rPr>
              <a:t> &amp; </a:t>
            </a:r>
            <a:r>
              <a:rPr lang="el-GR" sz="1600" b="1" i="1" dirty="0">
                <a:latin typeface="Times New Roman" panose="02020603050405020304" pitchFamily="18" charset="0"/>
                <a:cs typeface="Times New Roman" panose="02020603050405020304" pitchFamily="18" charset="0"/>
              </a:rPr>
              <a:t>Σ</a:t>
            </a:r>
            <a:r>
              <a:rPr lang="en-US" sz="1100" b="1" i="1" dirty="0">
                <a:latin typeface="Times New Roman" panose="02020603050405020304" pitchFamily="18" charset="0"/>
                <a:cs typeface="Times New Roman" panose="02020603050405020304" pitchFamily="18" charset="0"/>
              </a:rPr>
              <a:t>K</a:t>
            </a:r>
            <a:r>
              <a:rPr lang="en-US" sz="1600" b="1" i="1" dirty="0">
                <a:latin typeface="Times New Roman" panose="02020603050405020304" pitchFamily="18" charset="0"/>
                <a:cs typeface="Times New Roman" panose="02020603050405020304" pitchFamily="18" charset="0"/>
              </a:rPr>
              <a:t>) v TSI</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cfdt1K)   =  0.8262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cfdt1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0.8807</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comp K) =  0.8343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comp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0.8809</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cfdt2 K)  =  0.8303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cfdt2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0.8727</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a:t>
            </a:r>
            <a:r>
              <a:rPr lang="en-US" sz="1600" b="1" dirty="0">
                <a:latin typeface="Times New Roman" panose="02020603050405020304" pitchFamily="18" charset="0"/>
                <a:cs typeface="Times New Roman" panose="02020603050405020304" pitchFamily="18" charset="0"/>
              </a:rPr>
              <a:t>SDO 1700 K</a:t>
            </a:r>
            <a:r>
              <a:rPr lang="en-US" sz="1600" dirty="0">
                <a:latin typeface="Times New Roman" panose="02020603050405020304" pitchFamily="18" charset="0"/>
                <a:cs typeface="Times New Roman" panose="02020603050405020304" pitchFamily="18" charset="0"/>
              </a:rPr>
              <a:t>)  =  0.8514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a:t>
            </a:r>
            <a:r>
              <a:rPr lang="en-US" sz="1600" b="1" dirty="0">
                <a:latin typeface="Times New Roman" panose="02020603050405020304" pitchFamily="18" charset="0"/>
                <a:cs typeface="Times New Roman" panose="02020603050405020304" pitchFamily="18" charset="0"/>
              </a:rPr>
              <a:t>SDO 1600 </a:t>
            </a:r>
            <a:r>
              <a:rPr lang="el-GR" sz="1600" b="1" dirty="0">
                <a:latin typeface="Times New Roman" panose="02020603050405020304" pitchFamily="18" charset="0"/>
                <a:cs typeface="Times New Roman" panose="02020603050405020304" pitchFamily="18" charset="0"/>
              </a:rPr>
              <a:t>Σ</a:t>
            </a:r>
            <a:r>
              <a:rPr lang="en-US" sz="1100" b="1"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0.8957</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091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R² from multi-linear regressions</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using CFDT2 spot deficit (</a:t>
            </a:r>
            <a:r>
              <a:rPr lang="en-US" sz="2800" b="1" dirty="0" err="1">
                <a:latin typeface="Times New Roman" panose="02020603050405020304" pitchFamily="18" charset="0"/>
                <a:cs typeface="Times New Roman" panose="02020603050405020304" pitchFamily="18" charset="0"/>
              </a:rPr>
              <a:t>def</a:t>
            </a:r>
            <a:r>
              <a:rPr lang="en-US" sz="2800" b="1" dirty="0">
                <a:latin typeface="Times New Roman" panose="02020603050405020304" pitchFamily="18" charset="0"/>
                <a:cs typeface="Times New Roman" panose="02020603050405020304" pitchFamily="18" charset="0"/>
              </a:rPr>
              <a:t>) and </a:t>
            </a:r>
            <a:r>
              <a:rPr lang="el-GR" sz="2800" b="1" dirty="0">
                <a:latin typeface="Times New Roman" panose="02020603050405020304" pitchFamily="18" charset="0"/>
                <a:cs typeface="Times New Roman" panose="02020603050405020304" pitchFamily="18" charset="0"/>
              </a:rPr>
              <a:t>Σ</a:t>
            </a:r>
            <a:r>
              <a:rPr lang="en-US" sz="2000" b="1" dirty="0">
                <a:latin typeface="Times New Roman" panose="02020603050405020304" pitchFamily="18" charset="0"/>
                <a:cs typeface="Times New Roman" panose="02020603050405020304" pitchFamily="18" charset="0"/>
              </a:rPr>
              <a:t>r</a:t>
            </a:r>
          </a:p>
        </p:txBody>
      </p:sp>
      <p:sp>
        <p:nvSpPr>
          <p:cNvPr id="3" name="Content Placeholder 2"/>
          <p:cNvSpPr>
            <a:spLocks noGrp="1"/>
          </p:cNvSpPr>
          <p:nvPr>
            <p:ph idx="1"/>
          </p:nvPr>
        </p:nvSpPr>
        <p:spPr/>
        <p:txBody>
          <a:bodyPr>
            <a:normAutofit fontScale="92500" lnSpcReduction="20000"/>
          </a:bodyPr>
          <a:lstStyle/>
          <a:p>
            <a:pPr marL="0" indent="0">
              <a:buNone/>
            </a:pPr>
            <a:r>
              <a:rPr lang="en-US" sz="1800" b="1" dirty="0">
                <a:latin typeface="Times New Roman" panose="02020603050405020304" pitchFamily="18" charset="0"/>
                <a:cs typeface="Times New Roman" panose="02020603050405020304" pitchFamily="18" charset="0"/>
              </a:rPr>
              <a:t>SDO 1600Å</a:t>
            </a:r>
          </a:p>
          <a:p>
            <a:pPr marL="0" indent="0">
              <a:buNone/>
            </a:pPr>
            <a:r>
              <a:rPr lang="en-US" sz="1600" b="1" dirty="0">
                <a:latin typeface="Times New Roman" panose="02020603050405020304" pitchFamily="18" charset="0"/>
                <a:cs typeface="Times New Roman" panose="02020603050405020304" pitchFamily="18" charset="0"/>
              </a:rPr>
              <a:t>Feature identification                                           Photometric sum </a:t>
            </a:r>
            <a:r>
              <a:rPr lang="el-GR" sz="1600" b="1" dirty="0">
                <a:latin typeface="Times New Roman" panose="02020603050405020304" pitchFamily="18" charset="0"/>
                <a:cs typeface="Times New Roman" panose="02020603050405020304" pitchFamily="18" charset="0"/>
              </a:rPr>
              <a:t>Σ</a:t>
            </a:r>
            <a:endParaRPr lang="en-US" sz="1600" b="1" dirty="0">
              <a:latin typeface="Times New Roman" panose="02020603050405020304" pitchFamily="18" charset="0"/>
              <a:cs typeface="Times New Roman" panose="02020603050405020304" pitchFamily="18" charset="0"/>
            </a:endParaRPr>
          </a:p>
          <a:p>
            <a:pPr marL="0" indent="0">
              <a:buNone/>
            </a:pPr>
            <a:r>
              <a:rPr lang="en-US" sz="1600" b="1" i="1" dirty="0">
                <a:latin typeface="Times New Roman" panose="02020603050405020304" pitchFamily="18" charset="0"/>
                <a:cs typeface="Times New Roman" panose="02020603050405020304" pitchFamily="18" charset="0"/>
              </a:rPr>
              <a:t>(CFDT2 spot deficit &amp; K excess) v TSI                (CFDT2 </a:t>
            </a:r>
            <a:r>
              <a:rPr lang="el-GR" sz="1600" b="1" i="1" dirty="0">
                <a:latin typeface="Times New Roman" panose="02020603050405020304" pitchFamily="18" charset="0"/>
                <a:cs typeface="Times New Roman" panose="02020603050405020304" pitchFamily="18" charset="0"/>
              </a:rPr>
              <a:t>Σ</a:t>
            </a:r>
            <a:r>
              <a:rPr lang="en-US" sz="1200" b="1" i="1" dirty="0">
                <a:latin typeface="Times New Roman" panose="02020603050405020304" pitchFamily="18" charset="0"/>
                <a:cs typeface="Times New Roman" panose="02020603050405020304" pitchFamily="18" charset="0"/>
              </a:rPr>
              <a:t>r</a:t>
            </a:r>
            <a:r>
              <a:rPr lang="en-US" sz="1600" b="1" i="1" dirty="0">
                <a:latin typeface="Times New Roman" panose="02020603050405020304" pitchFamily="18" charset="0"/>
                <a:cs typeface="Times New Roman" panose="02020603050405020304" pitchFamily="18" charset="0"/>
              </a:rPr>
              <a:t> &amp; </a:t>
            </a:r>
            <a:r>
              <a:rPr lang="el-GR" sz="1600" b="1" i="1" dirty="0">
                <a:latin typeface="Times New Roman" panose="02020603050405020304" pitchFamily="18" charset="0"/>
                <a:cs typeface="Times New Roman" panose="02020603050405020304" pitchFamily="18" charset="0"/>
              </a:rPr>
              <a:t>Σ</a:t>
            </a:r>
            <a:r>
              <a:rPr lang="en-US" sz="1100" b="1" i="1" dirty="0">
                <a:latin typeface="Times New Roman" panose="02020603050405020304" pitchFamily="18" charset="0"/>
                <a:cs typeface="Times New Roman" panose="02020603050405020304" pitchFamily="18" charset="0"/>
              </a:rPr>
              <a:t>K</a:t>
            </a:r>
            <a:r>
              <a:rPr lang="en-US" sz="1600" b="1" i="1" dirty="0">
                <a:latin typeface="Times New Roman" panose="02020603050405020304" pitchFamily="18" charset="0"/>
                <a:cs typeface="Times New Roman" panose="02020603050405020304" pitchFamily="18" charset="0"/>
              </a:rPr>
              <a:t>) v TSI</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cfdt1K)   =  0.8267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cfdt1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0.8819</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comp K) =  0.8364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comp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0.8848</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cfdt2 K)  =  0.8337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cfdt2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0.8809</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SDO 1600 K</a:t>
            </a:r>
            <a:r>
              <a:rPr lang="en-US" sz="1600" dirty="0">
                <a:latin typeface="Times New Roman" panose="02020603050405020304" pitchFamily="18" charset="0"/>
                <a:cs typeface="Times New Roman" panose="02020603050405020304" pitchFamily="18" charset="0"/>
              </a:rPr>
              <a:t>)  = 0.7237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a:t>
            </a:r>
            <a:r>
              <a:rPr lang="en-US" sz="1600" b="1" dirty="0">
                <a:latin typeface="Times New Roman" panose="02020603050405020304" pitchFamily="18" charset="0"/>
                <a:cs typeface="Times New Roman" panose="02020603050405020304" pitchFamily="18" charset="0"/>
              </a:rPr>
              <a:t>SDO 1600 </a:t>
            </a:r>
            <a:r>
              <a:rPr lang="el-GR" sz="1600" b="1" dirty="0">
                <a:latin typeface="Times New Roman" panose="02020603050405020304" pitchFamily="18" charset="0"/>
                <a:cs typeface="Times New Roman" panose="02020603050405020304" pitchFamily="18" charset="0"/>
              </a:rPr>
              <a:t>Σ</a:t>
            </a:r>
            <a:r>
              <a:rPr lang="en-US" sz="1100" b="1"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0.8155</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SDO 1700Å                                                            </a:t>
            </a:r>
            <a:r>
              <a:rPr lang="en-US" sz="1600" b="1" dirty="0">
                <a:latin typeface="Times New Roman" panose="02020603050405020304" pitchFamily="18" charset="0"/>
                <a:cs typeface="Times New Roman" panose="02020603050405020304" pitchFamily="18" charset="0"/>
              </a:rPr>
              <a:t>SDO 1700Å</a:t>
            </a:r>
          </a:p>
          <a:p>
            <a:pPr marL="0" indent="0">
              <a:buNone/>
            </a:pPr>
            <a:r>
              <a:rPr lang="en-US" sz="1600" b="1" i="1" dirty="0">
                <a:latin typeface="Times New Roman" panose="02020603050405020304" pitchFamily="18" charset="0"/>
                <a:cs typeface="Times New Roman" panose="02020603050405020304" pitchFamily="18" charset="0"/>
              </a:rPr>
              <a:t>(CFDT2 spot deficit &amp; K excess) v TSI                (CFDT2 </a:t>
            </a:r>
            <a:r>
              <a:rPr lang="el-GR" sz="1600" b="1" i="1" dirty="0">
                <a:latin typeface="Times New Roman" panose="02020603050405020304" pitchFamily="18" charset="0"/>
                <a:cs typeface="Times New Roman" panose="02020603050405020304" pitchFamily="18" charset="0"/>
              </a:rPr>
              <a:t>Σ</a:t>
            </a:r>
            <a:r>
              <a:rPr lang="en-US" sz="1200" b="1" i="1" dirty="0">
                <a:latin typeface="Times New Roman" panose="02020603050405020304" pitchFamily="18" charset="0"/>
                <a:cs typeface="Times New Roman" panose="02020603050405020304" pitchFamily="18" charset="0"/>
              </a:rPr>
              <a:t>r</a:t>
            </a:r>
            <a:r>
              <a:rPr lang="en-US" sz="1600" b="1" i="1" dirty="0">
                <a:latin typeface="Times New Roman" panose="02020603050405020304" pitchFamily="18" charset="0"/>
                <a:cs typeface="Times New Roman" panose="02020603050405020304" pitchFamily="18" charset="0"/>
              </a:rPr>
              <a:t> &amp; </a:t>
            </a:r>
            <a:r>
              <a:rPr lang="el-GR" sz="1600" b="1" i="1" dirty="0">
                <a:latin typeface="Times New Roman" panose="02020603050405020304" pitchFamily="18" charset="0"/>
                <a:cs typeface="Times New Roman" panose="02020603050405020304" pitchFamily="18" charset="0"/>
              </a:rPr>
              <a:t>Σ</a:t>
            </a:r>
            <a:r>
              <a:rPr lang="en-US" sz="1100" b="1" i="1" dirty="0">
                <a:latin typeface="Times New Roman" panose="02020603050405020304" pitchFamily="18" charset="0"/>
                <a:cs typeface="Times New Roman" panose="02020603050405020304" pitchFamily="18" charset="0"/>
              </a:rPr>
              <a:t>K</a:t>
            </a:r>
            <a:r>
              <a:rPr lang="en-US" sz="1600" b="1" i="1" dirty="0">
                <a:latin typeface="Times New Roman" panose="02020603050405020304" pitchFamily="18" charset="0"/>
                <a:cs typeface="Times New Roman" panose="02020603050405020304" pitchFamily="18" charset="0"/>
              </a:rPr>
              <a:t>) v TSI</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cfdt1K)   =  0.8278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cfdt1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0.8822</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comp K) =  0.8374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comp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0.8851</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cfdt2 K)  =  0.8347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cfdt2 </a:t>
            </a:r>
            <a:r>
              <a:rPr lang="el-GR" sz="1600" dirty="0">
                <a:latin typeface="Times New Roman" panose="02020603050405020304" pitchFamily="18" charset="0"/>
                <a:cs typeface="Times New Roman" panose="02020603050405020304" pitchFamily="18" charset="0"/>
              </a:rPr>
              <a:t>Σ</a:t>
            </a:r>
            <a:r>
              <a:rPr lang="en-US" sz="1100"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0.8812</a:t>
            </a:r>
          </a:p>
          <a:p>
            <a:pPr marL="0" indent="0">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 </a:t>
            </a:r>
            <a:r>
              <a:rPr lang="en-US" sz="1600" b="1" dirty="0">
                <a:latin typeface="Times New Roman" panose="02020603050405020304" pitchFamily="18" charset="0"/>
                <a:cs typeface="Times New Roman" panose="02020603050405020304" pitchFamily="18" charset="0"/>
              </a:rPr>
              <a:t>SDO 1700 K</a:t>
            </a:r>
            <a:r>
              <a:rPr lang="en-US" sz="1600" dirty="0">
                <a:latin typeface="Times New Roman" panose="02020603050405020304" pitchFamily="18" charset="0"/>
                <a:cs typeface="Times New Roman" panose="02020603050405020304" pitchFamily="18" charset="0"/>
              </a:rPr>
              <a:t>)  = 0.8536                               (</a:t>
            </a:r>
            <a:r>
              <a:rPr lang="el-GR" sz="1600" dirty="0">
                <a:latin typeface="Times New Roman" panose="02020603050405020304" pitchFamily="18" charset="0"/>
                <a:cs typeface="Times New Roman" panose="02020603050405020304" pitchFamily="18" charset="0"/>
              </a:rPr>
              <a:t>Σ</a:t>
            </a:r>
            <a:r>
              <a:rPr lang="en-US" sz="1200" dirty="0">
                <a:latin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cs typeface="Times New Roman" panose="02020603050405020304" pitchFamily="18" charset="0"/>
              </a:rPr>
              <a:t> + </a:t>
            </a:r>
            <a:r>
              <a:rPr lang="en-US" sz="1600" b="1" dirty="0">
                <a:latin typeface="Times New Roman" panose="02020603050405020304" pitchFamily="18" charset="0"/>
                <a:cs typeface="Times New Roman" panose="02020603050405020304" pitchFamily="18" charset="0"/>
              </a:rPr>
              <a:t>SDO 1700 </a:t>
            </a:r>
            <a:r>
              <a:rPr lang="el-GR" sz="1600" b="1" dirty="0">
                <a:latin typeface="Times New Roman" panose="02020603050405020304" pitchFamily="18" charset="0"/>
                <a:cs typeface="Times New Roman" panose="02020603050405020304" pitchFamily="18" charset="0"/>
              </a:rPr>
              <a:t>Σ</a:t>
            </a:r>
            <a:r>
              <a:rPr lang="en-US" sz="1100" b="1" dirty="0">
                <a:latin typeface="Times New Roman" panose="02020603050405020304" pitchFamily="18" charset="0"/>
                <a:cs typeface="Times New Roman" panose="02020603050405020304" pitchFamily="18" charset="0"/>
              </a:rPr>
              <a:t>K</a:t>
            </a:r>
            <a:r>
              <a:rPr lang="en-US" sz="1600" dirty="0">
                <a:latin typeface="Times New Roman" panose="02020603050405020304" pitchFamily="18" charset="0"/>
                <a:cs typeface="Times New Roman" panose="02020603050405020304" pitchFamily="18" charset="0"/>
              </a:rPr>
              <a:t>) =   0.8912</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010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9613" y="136634"/>
            <a:ext cx="6854716" cy="807820"/>
          </a:xfrm>
        </p:spPr>
        <p:txBody>
          <a:bodyPr>
            <a:normAutofit/>
          </a:bodyPr>
          <a:lstStyle/>
          <a:p>
            <a:r>
              <a:rPr lang="en-US" sz="2400" b="1" dirty="0">
                <a:latin typeface="Times New Roman" panose="02020603050405020304" pitchFamily="18" charset="0"/>
                <a:cs typeface="Times New Roman" panose="02020603050405020304" pitchFamily="18" charset="0"/>
              </a:rPr>
              <a:t>Results for faculae information</a:t>
            </a:r>
          </a:p>
        </p:txBody>
      </p:sp>
      <p:sp>
        <p:nvSpPr>
          <p:cNvPr id="3" name="Content Placeholder 2"/>
          <p:cNvSpPr>
            <a:spLocks noGrp="1"/>
          </p:cNvSpPr>
          <p:nvPr>
            <p:ph idx="1"/>
          </p:nvPr>
        </p:nvSpPr>
        <p:spPr>
          <a:xfrm>
            <a:off x="457200" y="1114096"/>
            <a:ext cx="8229600" cy="5286703"/>
          </a:xfrm>
        </p:spPr>
        <p:txBody>
          <a:bodyPr>
            <a:normAutofit fontScale="70000" lnSpcReduction="20000"/>
          </a:bodyPr>
          <a:lstStyle/>
          <a:p>
            <a:r>
              <a:rPr lang="en-US" sz="2900" dirty="0">
                <a:latin typeface="Times New Roman" panose="02020603050405020304" pitchFamily="18" charset="0"/>
                <a:cs typeface="Times New Roman" panose="02020603050405020304" pitchFamily="18" charset="0"/>
              </a:rPr>
              <a:t>For all regressions using only SFO data, </a:t>
            </a:r>
            <a:r>
              <a:rPr lang="el-GR" sz="2900" dirty="0">
                <a:latin typeface="Times New Roman" panose="02020603050405020304" pitchFamily="18" charset="0"/>
                <a:cs typeface="Times New Roman" panose="02020603050405020304" pitchFamily="18" charset="0"/>
              </a:rPr>
              <a:t>Σ</a:t>
            </a:r>
            <a:r>
              <a:rPr lang="en-US" sz="2900" dirty="0">
                <a:latin typeface="Times New Roman" panose="02020603050405020304" pitchFamily="18" charset="0"/>
                <a:cs typeface="Times New Roman" panose="02020603050405020304" pitchFamily="18" charset="0"/>
              </a:rPr>
              <a:t>s give better fits than feature identification. The slight differences between sets using SDO 1600Å and SDO 1700Å are due to the differences in the number of data points the wavelength set.</a:t>
            </a:r>
          </a:p>
          <a:p>
            <a:pPr marL="0" indent="0">
              <a:buNone/>
            </a:pPr>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SDO 1600Å gives poorer fits than SFO data for both feature identification and photometric sum </a:t>
            </a:r>
            <a:r>
              <a:rPr lang="el-GR" sz="2900" dirty="0">
                <a:latin typeface="Times New Roman" panose="02020603050405020304" pitchFamily="18" charset="0"/>
                <a:cs typeface="Times New Roman" panose="02020603050405020304" pitchFamily="18" charset="0"/>
              </a:rPr>
              <a:t>Σ</a:t>
            </a:r>
            <a:r>
              <a:rPr lang="en-US" sz="2900" dirty="0">
                <a:latin typeface="Times New Roman" panose="02020603050405020304" pitchFamily="18" charset="0"/>
                <a:cs typeface="Times New Roman" panose="02020603050405020304" pitchFamily="18" charset="0"/>
              </a:rPr>
              <a:t>.</a:t>
            </a:r>
          </a:p>
          <a:p>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SDO 1700Å gives slightly better fits than SFO for both feature identification and photometric sum </a:t>
            </a:r>
            <a:r>
              <a:rPr lang="el-GR" sz="2900" dirty="0">
                <a:latin typeface="Times New Roman" panose="02020603050405020304" pitchFamily="18" charset="0"/>
                <a:cs typeface="Times New Roman" panose="02020603050405020304" pitchFamily="18" charset="0"/>
              </a:rPr>
              <a:t>Σ</a:t>
            </a:r>
            <a:r>
              <a:rPr lang="en-US" sz="2900" dirty="0">
                <a:latin typeface="Times New Roman" panose="02020603050405020304" pitchFamily="18" charset="0"/>
                <a:cs typeface="Times New Roman" panose="02020603050405020304" pitchFamily="18" charset="0"/>
              </a:rPr>
              <a:t>.</a:t>
            </a:r>
          </a:p>
          <a:p>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While SDO 1700Å fits give only slightly better fits than SFO data alone, SDO 1600Å fits are significantly poorer.</a:t>
            </a:r>
          </a:p>
          <a:p>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It comes as no surprise that 1700Å gives closer results to Ca II K than 1600Å since they originate in very similar regions of the solar atmosphere. Ca II K (393.4 nm) looks at the upper photosphere/lower chromosphere and SDO 1700Å is in the ultraviolet continuum, looking at the surface of the Sun and the chromosphere.</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963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E9A4-C072-4EA0-914F-37193F56232A}"/>
              </a:ext>
            </a:extLst>
          </p:cNvPr>
          <p:cNvSpPr>
            <a:spLocks noGrp="1"/>
          </p:cNvSpPr>
          <p:nvPr>
            <p:ph type="title"/>
          </p:nvPr>
        </p:nvSpPr>
        <p:spPr>
          <a:xfrm>
            <a:off x="1439916" y="365126"/>
            <a:ext cx="7075433" cy="1325563"/>
          </a:xfrm>
        </p:spPr>
        <p:txBody>
          <a:bodyPr>
            <a:normAutofit/>
          </a:bodyPr>
          <a:lstStyle/>
          <a:p>
            <a:r>
              <a:rPr lang="en-US" sz="2400" dirty="0">
                <a:latin typeface="Times New Roman" panose="02020603050405020304" pitchFamily="18" charset="0"/>
                <a:cs typeface="Times New Roman" panose="02020603050405020304" pitchFamily="18" charset="0"/>
              </a:rPr>
              <a:t>Sunspot data from SDO/HMI </a:t>
            </a:r>
            <a:r>
              <a:rPr lang="en-US" sz="2400" dirty="0" err="1">
                <a:latin typeface="Times New Roman" panose="02020603050405020304" pitchFamily="18" charset="0"/>
                <a:cs typeface="Times New Roman" panose="02020603050405020304" pitchFamily="18" charset="0"/>
              </a:rPr>
              <a:t>Intensitygrams</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E1AB25E-E22B-4909-A61C-1A04ABEE728F}"/>
              </a:ext>
            </a:extLst>
          </p:cNvPr>
          <p:cNvSpPr>
            <a:spLocks noGrp="1"/>
          </p:cNvSpPr>
          <p:nvPr>
            <p:ph idx="1"/>
          </p:nvPr>
        </p:nvSpPr>
        <p:spPr/>
        <p:txBody>
          <a:bodyPr>
            <a:normAutofit/>
          </a:bodyPr>
          <a:lstStyle/>
          <a:p>
            <a:r>
              <a:rPr lang="en-US" sz="2000" dirty="0"/>
              <a:t>Question: can we extract sunspot data from continuum </a:t>
            </a:r>
            <a:r>
              <a:rPr lang="en-US" sz="2000" dirty="0" err="1"/>
              <a:t>intensitygrams</a:t>
            </a:r>
            <a:r>
              <a:rPr lang="en-US" sz="2000" dirty="0"/>
              <a:t> using SFO algorithms?</a:t>
            </a:r>
          </a:p>
          <a:p>
            <a:r>
              <a:rPr lang="en-US" sz="2000" dirty="0"/>
              <a:t>Processed 1-year’s worth (2011) of HMI images and were able to fit limb darkening curves and create contrast images from which we could obtain sunspot areas and deficits.</a:t>
            </a:r>
          </a:p>
          <a:p>
            <a:r>
              <a:rPr lang="en-US" sz="2000" dirty="0"/>
              <a:t>Compared them to SFO 672.3 nm (red continuum) image data with the following results:</a:t>
            </a:r>
          </a:p>
          <a:p>
            <a:r>
              <a:rPr lang="en-US" sz="2000" dirty="0"/>
              <a:t>HMI spot deficit vs SFO deficit:  R</a:t>
            </a:r>
            <a:r>
              <a:rPr lang="en-US" sz="2000" baseline="30000" dirty="0"/>
              <a:t>2</a:t>
            </a:r>
            <a:r>
              <a:rPr lang="en-US" sz="2000" dirty="0"/>
              <a:t> = 0.9455</a:t>
            </a:r>
          </a:p>
          <a:p>
            <a:r>
              <a:rPr lang="en-US" sz="2000" dirty="0"/>
              <a:t>HMI Ʃ vs SFO </a:t>
            </a:r>
            <a:r>
              <a:rPr lang="en-US" sz="2000" dirty="0" err="1"/>
              <a:t>Ʃ</a:t>
            </a:r>
            <a:r>
              <a:rPr lang="en-US" sz="2000" baseline="-25000" dirty="0" err="1"/>
              <a:t>r</a:t>
            </a:r>
            <a:r>
              <a:rPr lang="en-US" sz="2000" dirty="0"/>
              <a:t>                             R</a:t>
            </a:r>
            <a:r>
              <a:rPr lang="en-US" sz="2000" baseline="30000" dirty="0"/>
              <a:t>2</a:t>
            </a:r>
            <a:r>
              <a:rPr lang="en-US" sz="2000" dirty="0"/>
              <a:t> = 0.7196</a:t>
            </a:r>
          </a:p>
          <a:p>
            <a:r>
              <a:rPr lang="en-US" sz="2000" dirty="0"/>
              <a:t>This was a surprise since usually Photometric Sum gives a slightly better fit than Feature Identification.</a:t>
            </a:r>
          </a:p>
        </p:txBody>
      </p:sp>
    </p:spTree>
    <p:extLst>
      <p:ext uri="{BB962C8B-B14F-4D97-AF65-F5344CB8AC3E}">
        <p14:creationId xmlns:p14="http://schemas.microsoft.com/office/powerpoint/2010/main" val="1813658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563A1-9FA2-40D6-8752-952CE103E700}"/>
              </a:ext>
            </a:extLst>
          </p:cNvPr>
          <p:cNvSpPr>
            <a:spLocks noGrp="1"/>
          </p:cNvSpPr>
          <p:nvPr>
            <p:ph type="title"/>
          </p:nvPr>
        </p:nvSpPr>
        <p:spPr>
          <a:xfrm>
            <a:off x="1008992" y="365126"/>
            <a:ext cx="7506357" cy="1325563"/>
          </a:xfrm>
        </p:spPr>
        <p:txBody>
          <a:bodyPr>
            <a:normAutofit/>
          </a:bodyPr>
          <a:lstStyle/>
          <a:p>
            <a:r>
              <a:rPr lang="en-US" sz="2400" dirty="0">
                <a:latin typeface="Times New Roman" panose="02020603050405020304" pitchFamily="18" charset="0"/>
                <a:cs typeface="Times New Roman" panose="02020603050405020304" pitchFamily="18" charset="0"/>
              </a:rPr>
              <a:t>Multilinear regressions against Total Solar Irradiance</a:t>
            </a:r>
          </a:p>
        </p:txBody>
      </p:sp>
      <p:sp>
        <p:nvSpPr>
          <p:cNvPr id="3" name="Content Placeholder 2">
            <a:extLst>
              <a:ext uri="{FF2B5EF4-FFF2-40B4-BE49-F238E27FC236}">
                <a16:creationId xmlns:a16="http://schemas.microsoft.com/office/drawing/2014/main" id="{086BBB5D-991A-4237-AADB-B8D80EEC2AC7}"/>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Multilinear regressions were performed to see whether it might be feasible to create a meaningful SDO dataset of solar indices based on SDO/HMI </a:t>
            </a:r>
            <a:r>
              <a:rPr lang="en-US" sz="2000" dirty="0" err="1">
                <a:latin typeface="Times New Roman" panose="02020603050405020304" pitchFamily="18" charset="0"/>
                <a:cs typeface="Times New Roman" panose="02020603050405020304" pitchFamily="18" charset="0"/>
              </a:rPr>
              <a:t>intensitygrams</a:t>
            </a:r>
            <a:r>
              <a:rPr lang="en-US" sz="2000" dirty="0">
                <a:latin typeface="Times New Roman" panose="02020603050405020304" pitchFamily="18" charset="0"/>
                <a:cs typeface="Times New Roman" panose="02020603050405020304" pitchFamily="18" charset="0"/>
              </a:rPr>
              <a:t> and SDO/AIA 1700Å images with the following results: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(HMI spot deficit + CFDT Ca II K facular excess) vs TSI:     R2 = 0.8498</a:t>
            </a:r>
          </a:p>
          <a:p>
            <a:r>
              <a:rPr lang="en-US" sz="2000" dirty="0">
                <a:latin typeface="Times New Roman" panose="02020603050405020304" pitchFamily="18" charset="0"/>
                <a:cs typeface="Times New Roman" panose="02020603050405020304" pitchFamily="18" charset="0"/>
              </a:rPr>
              <a:t>(HMI spot deficit + 1700Å facular excess) vs TSI:     R2 = 0.8550</a:t>
            </a:r>
          </a:p>
          <a:p>
            <a:r>
              <a:rPr lang="en-US" sz="2000" dirty="0">
                <a:latin typeface="Times New Roman" panose="02020603050405020304" pitchFamily="18" charset="0"/>
                <a:cs typeface="Times New Roman" panose="02020603050405020304" pitchFamily="18" charset="0"/>
              </a:rPr>
              <a:t>(HMI Ʃ + CFDT Ʃ</a:t>
            </a:r>
            <a:r>
              <a:rPr lang="en-US" sz="2000" baseline="-25000" dirty="0">
                <a:latin typeface="Times New Roman" panose="02020603050405020304" pitchFamily="18" charset="0"/>
                <a:cs typeface="Times New Roman" panose="02020603050405020304" pitchFamily="18" charset="0"/>
              </a:rPr>
              <a:t>K</a:t>
            </a:r>
            <a:r>
              <a:rPr lang="en-US" sz="2000" dirty="0">
                <a:latin typeface="Times New Roman" panose="02020603050405020304" pitchFamily="18" charset="0"/>
                <a:cs typeface="Times New Roman" panose="02020603050405020304" pitchFamily="18" charset="0"/>
              </a:rPr>
              <a:t>) vs TSI:       R2 = 0.8432</a:t>
            </a:r>
          </a:p>
          <a:p>
            <a:r>
              <a:rPr lang="en-US" sz="2000" dirty="0">
                <a:latin typeface="Times New Roman" panose="02020603050405020304" pitchFamily="18" charset="0"/>
                <a:cs typeface="Times New Roman" panose="02020603050405020304" pitchFamily="18" charset="0"/>
              </a:rPr>
              <a:t>(HMI Ʃ  + 1700Å Ʃ ) vs TSI:        R2 = 0.8432                 </a:t>
            </a:r>
          </a:p>
        </p:txBody>
      </p:sp>
    </p:spTree>
    <p:extLst>
      <p:ext uri="{BB962C8B-B14F-4D97-AF65-F5344CB8AC3E}">
        <p14:creationId xmlns:p14="http://schemas.microsoft.com/office/powerpoint/2010/main" val="1680616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pic>
        <p:nvPicPr>
          <p:cNvPr id="2" name="Picture Placeholder 4"/>
          <p:cNvPicPr>
            <a:picLocks noChangeAspect="1"/>
          </p:cNvPicPr>
          <p:nvPr/>
        </p:nvPicPr>
        <p:blipFill>
          <a:blip r:embed="rId2" cstate="print">
            <a:extLst>
              <a:ext uri="{28A0092B-C50C-407E-A947-70E740481C1C}">
                <a14:useLocalDpi xmlns:a14="http://schemas.microsoft.com/office/drawing/2010/main" val="0"/>
              </a:ext>
            </a:extLst>
          </a:blip>
          <a:srcRect l="5566" r="5566"/>
          <a:stretch>
            <a:fillRect/>
          </a:stretch>
        </p:blipFill>
        <p:spPr>
          <a:xfrm>
            <a:off x="628649" y="1629102"/>
            <a:ext cx="3806717" cy="2708625"/>
          </a:xfrm>
          <a:prstGeom prst="rect">
            <a:avLst/>
          </a:prstGeom>
        </p:spPr>
      </p:pic>
      <p:sp>
        <p:nvSpPr>
          <p:cNvPr id="4" name="Rectangle 3"/>
          <p:cNvSpPr/>
          <p:nvPr/>
        </p:nvSpPr>
        <p:spPr>
          <a:xfrm>
            <a:off x="2391522" y="4464112"/>
            <a:ext cx="5257800" cy="1943032"/>
          </a:xfrm>
          <a:prstGeom prst="rect">
            <a:avLst/>
          </a:prstGeom>
        </p:spPr>
        <p:txBody>
          <a:bodyPr wrap="square">
            <a:spAutoFit/>
          </a:bodyPr>
          <a:lstStyle/>
          <a:p>
            <a:pPr algn="ctr">
              <a:lnSpc>
                <a:spcPct val="93000"/>
              </a:lnSpc>
              <a:spcAft>
                <a:spcPct val="0"/>
              </a:spcAft>
              <a:tabLst>
                <a:tab pos="542925" algn="l"/>
                <a:tab pos="1085850" algn="l"/>
                <a:tab pos="1628775" algn="l"/>
                <a:tab pos="2171700" algn="l"/>
                <a:tab pos="2714625" algn="l"/>
                <a:tab pos="3257550" algn="l"/>
                <a:tab pos="3800475" algn="l"/>
                <a:tab pos="4343400" algn="l"/>
                <a:tab pos="4886325" algn="l"/>
                <a:tab pos="5429250" algn="l"/>
                <a:tab pos="5972175" algn="l"/>
                <a:tab pos="6515100" algn="l"/>
              </a:tabLst>
            </a:pPr>
            <a:r>
              <a:rPr lang="en-US" sz="1600" b="1" dirty="0">
                <a:latin typeface="Times New Roman" panose="02020603050405020304" pitchFamily="18" charset="0"/>
                <a:cs typeface="Times New Roman" panose="02020603050405020304" pitchFamily="18" charset="0"/>
              </a:rPr>
              <a:t>G.A. Chapman, D.P. </a:t>
            </a:r>
            <a:r>
              <a:rPr lang="en-US" sz="1600" b="1" dirty="0" err="1">
                <a:latin typeface="Times New Roman" panose="02020603050405020304" pitchFamily="18" charset="0"/>
                <a:cs typeface="Times New Roman" panose="02020603050405020304" pitchFamily="18" charset="0"/>
              </a:rPr>
              <a:t>Choudhary</a:t>
            </a:r>
            <a:r>
              <a:rPr lang="en-US" sz="1600" b="1" dirty="0">
                <a:latin typeface="Times New Roman" panose="02020603050405020304" pitchFamily="18" charset="0"/>
                <a:cs typeface="Times New Roman" panose="02020603050405020304" pitchFamily="18" charset="0"/>
              </a:rPr>
              <a:t>, A.M. Cookson</a:t>
            </a:r>
          </a:p>
          <a:p>
            <a:pPr algn="ctr">
              <a:lnSpc>
                <a:spcPct val="93000"/>
              </a:lnSpc>
              <a:spcAft>
                <a:spcPct val="0"/>
              </a:spcAft>
              <a:tabLst>
                <a:tab pos="542925" algn="l"/>
                <a:tab pos="1085850" algn="l"/>
                <a:tab pos="1628775" algn="l"/>
                <a:tab pos="2171700" algn="l"/>
                <a:tab pos="2714625" algn="l"/>
                <a:tab pos="3257550" algn="l"/>
                <a:tab pos="3800475" algn="l"/>
                <a:tab pos="4343400" algn="l"/>
                <a:tab pos="4886325" algn="l"/>
                <a:tab pos="5429250" algn="l"/>
                <a:tab pos="5972175" algn="l"/>
                <a:tab pos="6515100" algn="l"/>
              </a:tabLst>
            </a:pPr>
            <a:endParaRPr lang="en-US" sz="1050" b="1" dirty="0">
              <a:latin typeface="Times New Roman" panose="02020603050405020304" pitchFamily="18" charset="0"/>
              <a:cs typeface="Times New Roman" panose="02020603050405020304" pitchFamily="18" charset="0"/>
            </a:endParaRPr>
          </a:p>
          <a:p>
            <a:pPr algn="ctr"/>
            <a:r>
              <a:rPr lang="en-US" altLang="en-US" sz="1200" b="1" dirty="0">
                <a:latin typeface="Times New Roman" pitchFamily="16" charset="0"/>
                <a:hlinkClick r:id="rId3"/>
              </a:rPr>
              <a:t>gary.chapman@csun.edu</a:t>
            </a:r>
            <a:r>
              <a:rPr lang="en-US" altLang="en-US" sz="1200" b="1" dirty="0">
                <a:latin typeface="Times New Roman" pitchFamily="16" charset="0"/>
              </a:rPr>
              <a:t>; </a:t>
            </a:r>
            <a:r>
              <a:rPr lang="en-US" altLang="en-US" sz="1200" b="1" dirty="0">
                <a:latin typeface="Times New Roman" pitchFamily="16" charset="0"/>
                <a:hlinkClick r:id="rId4"/>
              </a:rPr>
              <a:t>debiprasad.choudhary@csun.edu</a:t>
            </a:r>
            <a:r>
              <a:rPr lang="en-US" altLang="en-US" sz="1200" b="1" dirty="0">
                <a:latin typeface="Times New Roman" pitchFamily="16" charset="0"/>
              </a:rPr>
              <a:t>; </a:t>
            </a:r>
          </a:p>
          <a:p>
            <a:pPr algn="ctr"/>
            <a:r>
              <a:rPr lang="en-US" altLang="en-US" sz="1200" b="1" dirty="0">
                <a:latin typeface="Times New Roman" pitchFamily="16" charset="0"/>
              </a:rPr>
              <a:t> </a:t>
            </a:r>
            <a:r>
              <a:rPr lang="en-US" altLang="en-US" sz="1200" b="1" dirty="0">
                <a:latin typeface="Times New Roman" pitchFamily="16" charset="0"/>
                <a:hlinkClick r:id="rId5"/>
              </a:rPr>
              <a:t>angela.cookson@csun.edu</a:t>
            </a:r>
            <a:endParaRPr lang="en-US" sz="1200" b="1" dirty="0">
              <a:latin typeface="Times New Roman" panose="02020603050405020304" pitchFamily="18" charset="0"/>
              <a:cs typeface="Times New Roman" panose="02020603050405020304" pitchFamily="18" charset="0"/>
            </a:endParaRPr>
          </a:p>
          <a:p>
            <a:pPr algn="ctr">
              <a:lnSpc>
                <a:spcPct val="93000"/>
              </a:lnSpc>
              <a:spcAft>
                <a:spcPct val="0"/>
              </a:spcAft>
              <a:tabLst>
                <a:tab pos="542925" algn="l"/>
                <a:tab pos="1085850" algn="l"/>
                <a:tab pos="1628775" algn="l"/>
                <a:tab pos="2171700" algn="l"/>
                <a:tab pos="2714625" algn="l"/>
                <a:tab pos="3257550" algn="l"/>
                <a:tab pos="3800475" algn="l"/>
                <a:tab pos="4343400" algn="l"/>
                <a:tab pos="4886325" algn="l"/>
                <a:tab pos="5429250" algn="l"/>
                <a:tab pos="5972175" algn="l"/>
                <a:tab pos="6515100" algn="l"/>
              </a:tabLst>
            </a:pPr>
            <a:endParaRPr lang="en-US" sz="1050" b="1" dirty="0">
              <a:latin typeface="Times New Roman" panose="02020603050405020304" pitchFamily="18" charset="0"/>
              <a:cs typeface="Times New Roman" panose="02020603050405020304" pitchFamily="18" charset="0"/>
            </a:endParaRPr>
          </a:p>
          <a:p>
            <a:pPr algn="ctr">
              <a:lnSpc>
                <a:spcPct val="93000"/>
              </a:lnSpc>
              <a:spcAft>
                <a:spcPct val="0"/>
              </a:spcAft>
              <a:tabLst>
                <a:tab pos="542925" algn="l"/>
                <a:tab pos="1085850" algn="l"/>
                <a:tab pos="1628775" algn="l"/>
                <a:tab pos="2171700" algn="l"/>
                <a:tab pos="2714625" algn="l"/>
                <a:tab pos="3257550" algn="l"/>
                <a:tab pos="3800475" algn="l"/>
                <a:tab pos="4343400" algn="l"/>
                <a:tab pos="4886325" algn="l"/>
                <a:tab pos="5429250" algn="l"/>
                <a:tab pos="5972175" algn="l"/>
                <a:tab pos="6515100" algn="l"/>
              </a:tabLst>
            </a:pPr>
            <a:endParaRPr lang="en-US" sz="1050" b="1" dirty="0">
              <a:latin typeface="Times New Roman" panose="02020603050405020304" pitchFamily="18" charset="0"/>
              <a:cs typeface="Times New Roman" panose="02020603050405020304" pitchFamily="18" charset="0"/>
            </a:endParaRPr>
          </a:p>
          <a:p>
            <a:pPr algn="ctr">
              <a:lnSpc>
                <a:spcPct val="93000"/>
              </a:lnSpc>
              <a:spcAft>
                <a:spcPct val="0"/>
              </a:spcAft>
              <a:tabLst>
                <a:tab pos="542925" algn="l"/>
                <a:tab pos="1085850" algn="l"/>
                <a:tab pos="1628775" algn="l"/>
                <a:tab pos="2171700" algn="l"/>
                <a:tab pos="2714625" algn="l"/>
                <a:tab pos="3257550" algn="l"/>
                <a:tab pos="3800475" algn="l"/>
                <a:tab pos="4343400" algn="l"/>
                <a:tab pos="4886325" algn="l"/>
                <a:tab pos="5429250" algn="l"/>
                <a:tab pos="5972175" algn="l"/>
                <a:tab pos="6515100" algn="l"/>
              </a:tabLst>
            </a:pPr>
            <a:r>
              <a:rPr lang="en-US" altLang="en-US" sz="1400" b="1" dirty="0">
                <a:latin typeface="Times New Roman" pitchFamily="16" charset="0"/>
              </a:rPr>
              <a:t>San Fernando Observatory (SFO)</a:t>
            </a:r>
            <a:br>
              <a:rPr lang="en-US" altLang="en-US" sz="1400" b="1" dirty="0">
                <a:latin typeface="Times New Roman" pitchFamily="16" charset="0"/>
              </a:rPr>
            </a:br>
            <a:r>
              <a:rPr lang="en-US" altLang="en-US" sz="1400" b="1" dirty="0">
                <a:latin typeface="Times New Roman" pitchFamily="16" charset="0"/>
              </a:rPr>
              <a:t>California State University Northridge</a:t>
            </a:r>
            <a:br>
              <a:rPr lang="en-US" altLang="en-US" sz="1400" b="1" dirty="0">
                <a:latin typeface="Times New Roman" pitchFamily="16" charset="0"/>
              </a:rPr>
            </a:br>
            <a:r>
              <a:rPr lang="en-US" altLang="en-US" sz="1400" b="1" dirty="0">
                <a:latin typeface="Times New Roman" pitchFamily="16" charset="0"/>
              </a:rPr>
              <a:t>18111 </a:t>
            </a:r>
            <a:r>
              <a:rPr lang="en-US" altLang="en-US" sz="1400" b="1" dirty="0" err="1">
                <a:latin typeface="Times New Roman" pitchFamily="16" charset="0"/>
              </a:rPr>
              <a:t>Nordhoff</a:t>
            </a:r>
            <a:r>
              <a:rPr lang="en-US" altLang="en-US" sz="1400" b="1" dirty="0">
                <a:latin typeface="Times New Roman" pitchFamily="16" charset="0"/>
              </a:rPr>
              <a:t> St, Northridge, CA 91330-8268</a:t>
            </a:r>
            <a:br>
              <a:rPr lang="en-US" altLang="en-US" sz="1400" b="1" dirty="0">
                <a:latin typeface="Times New Roman" pitchFamily="16" charset="0"/>
              </a:rPr>
            </a:br>
            <a:endParaRPr lang="en-US" altLang="en-US" sz="1400" b="1" dirty="0">
              <a:latin typeface="Times New Roman" pitchFamily="16" charset="0"/>
            </a:endParaRPr>
          </a:p>
        </p:txBody>
      </p:sp>
      <p:sp>
        <p:nvSpPr>
          <p:cNvPr id="3" name="Title 2"/>
          <p:cNvSpPr>
            <a:spLocks noGrp="1"/>
          </p:cNvSpPr>
          <p:nvPr>
            <p:ph type="title"/>
          </p:nvPr>
        </p:nvSpPr>
        <p:spPr>
          <a:xfrm>
            <a:off x="628650" y="668736"/>
            <a:ext cx="7886700" cy="960367"/>
          </a:xfrm>
        </p:spPr>
        <p:txBody>
          <a:bodyPr>
            <a:normAutofit/>
          </a:bodyPr>
          <a:lstStyle/>
          <a:p>
            <a:r>
              <a:rPr lang="en-US" sz="1800" b="1" dirty="0">
                <a:latin typeface="Times New Roman" panose="02020603050405020304" pitchFamily="18" charset="0"/>
                <a:cs typeface="Times New Roman" panose="02020603050405020304" pitchFamily="18" charset="0"/>
              </a:rPr>
              <a:t>Building an active-region database from Solar Dynamics Observatory (SDO) full-disk images to support studies of Total Solar Irradiance (TSI) variability</a:t>
            </a:r>
          </a:p>
        </p:txBody>
      </p:sp>
    </p:spTree>
    <p:extLst>
      <p:ext uri="{BB962C8B-B14F-4D97-AF65-F5344CB8AC3E}">
        <p14:creationId xmlns:p14="http://schemas.microsoft.com/office/powerpoint/2010/main" val="120759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069F-8C89-4C9A-960A-C6B9DD0E4A2C}"/>
              </a:ext>
            </a:extLst>
          </p:cNvPr>
          <p:cNvSpPr>
            <a:spLocks noGrp="1"/>
          </p:cNvSpPr>
          <p:nvPr>
            <p:ph type="title"/>
          </p:nvPr>
        </p:nvSpPr>
        <p:spPr>
          <a:xfrm>
            <a:off x="2984938" y="365126"/>
            <a:ext cx="5530412" cy="1325563"/>
          </a:xfrm>
        </p:spPr>
        <p:txBody>
          <a:bodyPr>
            <a:normAutofit/>
          </a:bodyPr>
          <a:lstStyle/>
          <a:p>
            <a:r>
              <a:rPr lang="en-US" sz="2400" b="1" dirty="0">
                <a:latin typeface="Times New Roman" panose="02020603050405020304" pitchFamily="18" charset="0"/>
                <a:cs typeface="Times New Roman" panose="02020603050405020304" pitchFamily="18" charset="0"/>
              </a:rPr>
              <a:t>Conclusions</a:t>
            </a:r>
          </a:p>
        </p:txBody>
      </p:sp>
      <p:sp>
        <p:nvSpPr>
          <p:cNvPr id="3" name="Content Placeholder 2">
            <a:extLst>
              <a:ext uri="{FF2B5EF4-FFF2-40B4-BE49-F238E27FC236}">
                <a16:creationId xmlns:a16="http://schemas.microsoft.com/office/drawing/2014/main" id="{4E6AE5EB-F627-4654-B150-C16C14C71C66}"/>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Yes, we believe a space-based set of solar indices can be created using SFO algorithms but there is still work to be done. </a:t>
            </a:r>
          </a:p>
          <a:p>
            <a:r>
              <a:rPr lang="en-US" sz="2000" dirty="0">
                <a:latin typeface="Times New Roman" panose="02020603050405020304" pitchFamily="18" charset="0"/>
                <a:cs typeface="Times New Roman" panose="02020603050405020304" pitchFamily="18" charset="0"/>
              </a:rPr>
              <a:t>One avenue left unexplored is the contrast criteria that needs to be established for SDO images, especially HMI, and an investigation into why Photometric Sum for HMI doesn’t give better fits.</a:t>
            </a:r>
          </a:p>
          <a:p>
            <a:r>
              <a:rPr lang="en-US" sz="2000" dirty="0">
                <a:latin typeface="Times New Roman" panose="02020603050405020304" pitchFamily="18" charset="0"/>
                <a:cs typeface="Times New Roman" panose="02020603050405020304" pitchFamily="18" charset="0"/>
              </a:rPr>
              <a:t> And the HMI dataset needs to be expanded to include at least the eight years used in the AIA 1700Å dataset.</a:t>
            </a:r>
          </a:p>
          <a:p>
            <a:r>
              <a:rPr lang="en-US" sz="2000" dirty="0">
                <a:latin typeface="Times New Roman" panose="02020603050405020304" pitchFamily="18" charset="0"/>
                <a:cs typeface="Times New Roman" panose="02020603050405020304" pitchFamily="18" charset="0"/>
              </a:rPr>
              <a:t>And whatever other questions might come up as we continue to dissect this data…</a:t>
            </a:r>
          </a:p>
        </p:txBody>
      </p:sp>
    </p:spTree>
    <p:extLst>
      <p:ext uri="{BB962C8B-B14F-4D97-AF65-F5344CB8AC3E}">
        <p14:creationId xmlns:p14="http://schemas.microsoft.com/office/powerpoint/2010/main" val="117356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90648" y="365126"/>
            <a:ext cx="5824702" cy="1325563"/>
          </a:xfrm>
        </p:spPr>
        <p:txBody>
          <a:bodyPr>
            <a:normAutofit/>
          </a:bodyPr>
          <a:lstStyle/>
          <a:p>
            <a:r>
              <a:rPr lang="en-US" sz="2400" b="1" dirty="0">
                <a:latin typeface="Times New Roman" panose="02020603050405020304" pitchFamily="18" charset="0"/>
                <a:cs typeface="Times New Roman" panose="02020603050405020304" pitchFamily="18" charset="0"/>
              </a:rPr>
              <a:t>Acknowledgements</a:t>
            </a: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This work partially supported by NASA grant No. 80 NSSC 18K 1328</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SDO 1600Å and 1700Å images are  "Courtesy of NASA/SDO and the AIA, EVE, and HMI science teams." </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SORCE Total Irradiance Data: </a:t>
            </a:r>
            <a:r>
              <a:rPr lang="en-US" sz="2000" dirty="0">
                <a:latin typeface="Times New Roman" panose="02020603050405020304" pitchFamily="18" charset="0"/>
                <a:cs typeface="Times New Roman" panose="02020603050405020304" pitchFamily="18" charset="0"/>
                <a:hlinkClick r:id="rId2"/>
              </a:rPr>
              <a:t>http://lasp.colorado.edu/home/sorce/data/tsi-data</a:t>
            </a:r>
            <a:endParaRPr lang="en-US" sz="20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105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80000">
              <a:schemeClr val="accent4"/>
            </a:gs>
            <a:gs pos="100000">
              <a:schemeClr val="accent2">
                <a:lumMod val="60000"/>
              </a:schemeClr>
            </a:gs>
          </a:gsLst>
          <a:lin ang="2700000" scaled="1"/>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F9EFCE-AC6F-456B-A5C0-41E7FE4C4A07}"/>
              </a:ext>
            </a:extLst>
          </p:cNvPr>
          <p:cNvSpPr>
            <a:spLocks noGrp="1"/>
          </p:cNvSpPr>
          <p:nvPr>
            <p:ph type="title"/>
          </p:nvPr>
        </p:nvSpPr>
        <p:spPr>
          <a:xfrm>
            <a:off x="628650" y="430924"/>
            <a:ext cx="7886700" cy="1165172"/>
          </a:xfrm>
        </p:spPr>
        <p:txBody>
          <a:bodyPr>
            <a:normAutofit/>
          </a:bodyPr>
          <a:lstStyle/>
          <a:p>
            <a:r>
              <a:rPr lang="en-US" sz="3600" dirty="0">
                <a:latin typeface="Times New Roman" panose="02020603050405020304" pitchFamily="18" charset="0"/>
                <a:cs typeface="Times New Roman" panose="02020603050405020304" pitchFamily="18" charset="0"/>
              </a:rPr>
              <a:t>                         Abstract</a:t>
            </a:r>
          </a:p>
        </p:txBody>
      </p:sp>
      <p:sp>
        <p:nvSpPr>
          <p:cNvPr id="4" name="Content Placeholder 3">
            <a:extLst>
              <a:ext uri="{FF2B5EF4-FFF2-40B4-BE49-F238E27FC236}">
                <a16:creationId xmlns:a16="http://schemas.microsoft.com/office/drawing/2014/main" id="{87932B51-4186-45E5-865B-D8C48AEDF5DD}"/>
              </a:ext>
            </a:extLst>
          </p:cNvPr>
          <p:cNvSpPr>
            <a:spLocks noGrp="1"/>
          </p:cNvSpPr>
          <p:nvPr>
            <p:ph idx="1"/>
          </p:nvPr>
        </p:nvSpPr>
        <p:spPr/>
        <p:txBody>
          <a:bodyPr/>
          <a:lstStyle/>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San Fernando Observatory (SFO) has been taking photometric, full-disk images of the Sun since 1986 in several wavelengths. Being ground-based, it is subject to atmospheric and environmental constraints, primarily weather and California wildfires, resulting in numerous gaps in the dataset. We attempt (1) to fill those data gaps with active-region information extracted from space-based (no atmospheric constraints) SDO full-disk images processed with SFO algorithms and (2) to build a separate, stand-alone database of dark sunspot and bright facular indices from appropriate wavelength SDO images. These are the first steps.</a:t>
            </a:r>
          </a:p>
          <a:p>
            <a:endParaRPr lang="en-US" dirty="0"/>
          </a:p>
        </p:txBody>
      </p:sp>
    </p:spTree>
    <p:extLst>
      <p:ext uri="{BB962C8B-B14F-4D97-AF65-F5344CB8AC3E}">
        <p14:creationId xmlns:p14="http://schemas.microsoft.com/office/powerpoint/2010/main" val="88481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Rectangle 1"/>
          <p:cNvSpPr/>
          <p:nvPr/>
        </p:nvSpPr>
        <p:spPr>
          <a:xfrm>
            <a:off x="557048" y="1767006"/>
            <a:ext cx="8029903" cy="4062651"/>
          </a:xfrm>
          <a:prstGeom prst="rect">
            <a:avLst/>
          </a:prstGeom>
        </p:spPr>
        <p:txBody>
          <a:bodyPr wrap="square">
            <a:spAutoFit/>
          </a:bodyPr>
          <a:lstStyle/>
          <a:p>
            <a:pPr algn="ctr"/>
            <a:endParaRPr lang="en-US" sz="2400"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Spacecraft experiments show that Total Solar Irradiance (TSI) varies with the solar activity cycle, with maximum irradiance at times of maximum activity.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Obtaining sunspot deficit and facular excess values through a Feature-Identification method on ground-based images allows the development of a two-parameter model that, when regressed against space-based TSI, helps in the understanding of irradiance variation. A second method, Photometric Sum, can also be used in a two-parameter model to further contribute to that understanding.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question here is whether or not this same information can be extracted from space-based full-disk images, namely Solar Dynamics Observatory (SDO) AIA images and HMI </a:t>
            </a:r>
            <a:r>
              <a:rPr lang="en-US" dirty="0" err="1">
                <a:latin typeface="Times New Roman" panose="02020603050405020304" pitchFamily="18" charset="0"/>
                <a:cs typeface="Times New Roman" panose="02020603050405020304" pitchFamily="18" charset="0"/>
              </a:rPr>
              <a:t>intensitygrams</a:t>
            </a:r>
            <a:r>
              <a:rPr lang="en-US" dirty="0">
                <a:latin typeface="Times New Roman" panose="02020603050405020304" pitchFamily="18" charset="0"/>
                <a:cs typeface="Times New Roman" panose="02020603050405020304" pitchFamily="18" charset="0"/>
              </a:rPr>
              <a:t>, using the same software algorithms that SFO employs for its ground-based full-disk images.</a:t>
            </a:r>
          </a:p>
        </p:txBody>
      </p:sp>
      <p:sp>
        <p:nvSpPr>
          <p:cNvPr id="3" name="Title 2">
            <a:extLst>
              <a:ext uri="{FF2B5EF4-FFF2-40B4-BE49-F238E27FC236}">
                <a16:creationId xmlns:a16="http://schemas.microsoft.com/office/drawing/2014/main" id="{DE1D8D23-AAC4-459B-9CBC-EE1CCF4126EA}"/>
              </a:ext>
            </a:extLst>
          </p:cNvPr>
          <p:cNvSpPr>
            <a:spLocks noGrp="1"/>
          </p:cNvSpPr>
          <p:nvPr>
            <p:ph type="title" idx="4294967295"/>
          </p:nvPr>
        </p:nvSpPr>
        <p:spPr>
          <a:xfrm>
            <a:off x="557048" y="365561"/>
            <a:ext cx="7886700" cy="1325563"/>
          </a:xfrm>
        </p:spPr>
        <p:txBody>
          <a:bodyPr>
            <a:normAutofit/>
          </a:bodyPr>
          <a:lstStyle/>
          <a:p>
            <a:r>
              <a:rPr lang="en-US" sz="32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Solar Irradiance Variation Question</a:t>
            </a:r>
          </a:p>
        </p:txBody>
      </p:sp>
    </p:spTree>
    <p:extLst>
      <p:ext uri="{BB962C8B-B14F-4D97-AF65-F5344CB8AC3E}">
        <p14:creationId xmlns:p14="http://schemas.microsoft.com/office/powerpoint/2010/main" val="3546762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 Examining solar irradiance variation using a two-parameter model</a:t>
            </a: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The San Fernando Observatory approach to contributing to the understanding of irradiance variation uses two separate two-parameter models based on the following:</a:t>
            </a:r>
          </a:p>
          <a:p>
            <a:r>
              <a:rPr lang="en-US" sz="2000" dirty="0">
                <a:latin typeface="Times New Roman" panose="02020603050405020304" pitchFamily="18" charset="0"/>
                <a:cs typeface="Times New Roman" panose="02020603050405020304" pitchFamily="18" charset="0"/>
              </a:rPr>
              <a:t>(1) sunspot and faculae information obtained from active-region feature identification and/or</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 photometric sums (</a:t>
            </a:r>
            <a:r>
              <a:rPr lang="en-US" sz="2000" b="1" dirty="0">
                <a:latin typeface="Times New Roman" panose="02020603050405020304" pitchFamily="18" charset="0"/>
                <a:cs typeface="Times New Roman" panose="02020603050405020304" pitchFamily="18" charset="0"/>
              </a:rPr>
              <a:t>Σ)</a:t>
            </a:r>
            <a:r>
              <a:rPr lang="en-US" sz="2000" dirty="0">
                <a:latin typeface="Times New Roman" panose="02020603050405020304" pitchFamily="18" charset="0"/>
                <a:cs typeface="Times New Roman" panose="02020603050405020304" pitchFamily="18" charset="0"/>
              </a:rPr>
              <a:t> from red and Ca II K full-disk photometric images.</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These values are regressed against Total Solar Irradiance (TSI) to determine how well they explain variation.</a:t>
            </a:r>
          </a:p>
          <a:p>
            <a:pPr lvl="1"/>
            <a:endParaRPr lang="en-US" sz="1400" dirty="0">
              <a:latin typeface="Times New Roman" panose="02020603050405020304" pitchFamily="18" charset="0"/>
              <a:cs typeface="Times New Roman" panose="02020603050405020304" pitchFamily="18" charset="0"/>
            </a:endParaRPr>
          </a:p>
          <a:p>
            <a:pPr marL="457200" lvl="1" indent="0">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84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06322"/>
          </a:xfrm>
        </p:spPr>
        <p:txBody>
          <a:bodyPr>
            <a:normAutofit/>
          </a:bodyPr>
          <a:lstStyle/>
          <a:p>
            <a:pPr algn="ctr"/>
            <a:r>
              <a:rPr lang="en-US" sz="2400" b="1" dirty="0">
                <a:latin typeface="Times New Roman" panose="02020603050405020304" pitchFamily="18" charset="0"/>
                <a:cs typeface="Times New Roman" panose="02020603050405020304" pitchFamily="18" charset="0"/>
              </a:rPr>
              <a:t>SFO data set: image acquisition</a:t>
            </a:r>
          </a:p>
        </p:txBody>
      </p:sp>
      <p:sp>
        <p:nvSpPr>
          <p:cNvPr id="3" name="Content Placeholder 2"/>
          <p:cNvSpPr>
            <a:spLocks noGrp="1"/>
          </p:cNvSpPr>
          <p:nvPr>
            <p:ph idx="1"/>
          </p:nvPr>
        </p:nvSpPr>
        <p:spPr>
          <a:xfrm>
            <a:off x="628650" y="1702676"/>
            <a:ext cx="7886700" cy="4474287"/>
          </a:xfrm>
        </p:spPr>
        <p:txBody>
          <a:bodyPr>
            <a:noAutofit/>
          </a:bodyPr>
          <a:lstStyle/>
          <a:p>
            <a:r>
              <a:rPr lang="en-US" sz="2000" dirty="0">
                <a:latin typeface="Times New Roman" panose="02020603050405020304" pitchFamily="18" charset="0"/>
                <a:cs typeface="Times New Roman" panose="02020603050405020304" pitchFamily="18" charset="0"/>
              </a:rPr>
              <a:t>The San Fernando Observatory (SFO) has a long dataset beginning in 1986, the product of two different-sized aperture telescopes (CFDT1 and CFDT2) that take full-disk photometric images in several different wavelengths. (Walton </a:t>
            </a:r>
            <a:r>
              <a:rPr lang="en-US" sz="2000" i="1" dirty="0">
                <a:latin typeface="Times New Roman" panose="02020603050405020304" pitchFamily="18" charset="0"/>
                <a:cs typeface="Times New Roman" panose="02020603050405020304" pitchFamily="18" charset="0"/>
              </a:rPr>
              <a:t>et al </a:t>
            </a:r>
            <a:r>
              <a:rPr lang="en-US" sz="2000" dirty="0">
                <a:latin typeface="Times New Roman" panose="02020603050405020304" pitchFamily="18" charset="0"/>
                <a:cs typeface="Times New Roman" panose="02020603050405020304" pitchFamily="18" charset="0"/>
              </a:rPr>
              <a:t>(1998 </a:t>
            </a:r>
            <a:r>
              <a:rPr lang="en-US" sz="2000" i="1" dirty="0" err="1">
                <a:latin typeface="Times New Roman" panose="02020603050405020304" pitchFamily="18" charset="0"/>
                <a:cs typeface="Times New Roman" panose="02020603050405020304" pitchFamily="18" charset="0"/>
              </a:rPr>
              <a:t>Sol.Phys</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179</a:t>
            </a:r>
            <a:r>
              <a:rPr lang="en-US" sz="2000" dirty="0">
                <a:latin typeface="Times New Roman" panose="02020603050405020304" pitchFamily="18" charset="0"/>
                <a:cs typeface="Times New Roman" panose="02020603050405020304" pitchFamily="18" charset="0"/>
              </a:rPr>
              <a:t>, 31; </a:t>
            </a:r>
            <a:r>
              <a:rPr lang="en-US" sz="2000" dirty="0">
                <a:latin typeface="Times New Roman" panose="02020603050405020304" pitchFamily="18" charset="0"/>
                <a:cs typeface="Times New Roman" panose="02020603050405020304" pitchFamily="18" charset="0"/>
                <a:hlinkClick r:id="rId2"/>
              </a:rPr>
              <a:t>www.csun.edu/sfo)</a:t>
            </a:r>
            <a:r>
              <a:rPr lang="en-US" sz="20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Each telescope uses a linear diode array, requiring a drift-scan method for obtaining full-disk images in order to build a square image, either 512 x 512 pixels (5” resolution) for CFDT1 or 1024 x 1024 pixels (2.5” resolution) for CFDT2. A scan takes approximately 2 ½ to 3 minutes to complete.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Primary wavelengths are red (672.3nm, 10nm bandpass) from which sunspot information is extracted and Ca II K (393.4nm, 1nm bandpass) from which faculae information is obtained. </a:t>
            </a:r>
          </a:p>
        </p:txBody>
      </p:sp>
    </p:spTree>
    <p:extLst>
      <p:ext uri="{BB962C8B-B14F-4D97-AF65-F5344CB8AC3E}">
        <p14:creationId xmlns:p14="http://schemas.microsoft.com/office/powerpoint/2010/main" val="404561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379905"/>
            <a:ext cx="8229600" cy="762000"/>
          </a:xfrm>
        </p:spPr>
        <p:txBody>
          <a:bodyPr>
            <a:normAutofit fontScale="90000"/>
          </a:bodyPr>
          <a:lstStyle/>
          <a:p>
            <a:pPr algn="just"/>
            <a:r>
              <a:rPr lang="en-US" sz="3200" b="1"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Two examples of SFO images taken September 4, 2001</a:t>
            </a:r>
          </a:p>
        </p:txBody>
      </p:sp>
      <p:sp>
        <p:nvSpPr>
          <p:cNvPr id="3" name="Text Placeholder 2"/>
          <p:cNvSpPr>
            <a:spLocks noGrp="1"/>
          </p:cNvSpPr>
          <p:nvPr>
            <p:ph type="body" idx="1"/>
          </p:nvPr>
        </p:nvSpPr>
        <p:spPr/>
        <p:txBody>
          <a:bodyPr>
            <a:noAutofit/>
          </a:bodyPr>
          <a:lstStyle/>
          <a:p>
            <a:r>
              <a:rPr lang="en-US" sz="2000" dirty="0">
                <a:latin typeface="Times New Roman" panose="02020603050405020304" pitchFamily="18" charset="0"/>
                <a:cs typeface="Times New Roman" panose="02020603050405020304" pitchFamily="18" charset="0"/>
              </a:rPr>
              <a:t>CFDT1 red (672.3nm)</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62438" y="2821591"/>
            <a:ext cx="3029712" cy="2657856"/>
          </a:xfrm>
        </p:spPr>
      </p:pic>
      <p:sp>
        <p:nvSpPr>
          <p:cNvPr id="5" name="Text Placeholder 4"/>
          <p:cNvSpPr>
            <a:spLocks noGrp="1"/>
          </p:cNvSpPr>
          <p:nvPr>
            <p:ph type="body" sz="quarter" idx="3"/>
          </p:nvPr>
        </p:nvSpPr>
        <p:spPr/>
        <p:txBody>
          <a:bodyPr>
            <a:noAutofit/>
          </a:bodyPr>
          <a:lstStyle/>
          <a:p>
            <a:r>
              <a:rPr lang="en-US" sz="2000" dirty="0">
                <a:latin typeface="Times New Roman" panose="02020603050405020304" pitchFamily="18" charset="0"/>
                <a:cs typeface="Times New Roman" panose="02020603050405020304" pitchFamily="18" charset="0"/>
              </a:rPr>
              <a:t>CFDT1 </a:t>
            </a:r>
            <a:r>
              <a:rPr lang="en-US" sz="2000" dirty="0" err="1">
                <a:latin typeface="Times New Roman" panose="02020603050405020304" pitchFamily="18" charset="0"/>
                <a:cs typeface="Times New Roman" panose="02020603050405020304" pitchFamily="18" charset="0"/>
              </a:rPr>
              <a:t>CaK</a:t>
            </a:r>
            <a:r>
              <a:rPr lang="en-US" sz="2000" dirty="0">
                <a:latin typeface="Times New Roman" panose="02020603050405020304" pitchFamily="18" charset="0"/>
                <a:cs typeface="Times New Roman" panose="02020603050405020304" pitchFamily="18" charset="0"/>
              </a:rPr>
              <a:t> (393.4nm)</a:t>
            </a:r>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151056" y="2821591"/>
            <a:ext cx="3029712" cy="2657856"/>
          </a:xfrm>
        </p:spPr>
      </p:pic>
    </p:spTree>
    <p:extLst>
      <p:ext uri="{BB962C8B-B14F-4D97-AF65-F5344CB8AC3E}">
        <p14:creationId xmlns:p14="http://schemas.microsoft.com/office/powerpoint/2010/main" val="3605214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400" b="1" dirty="0">
                <a:latin typeface="Times New Roman" panose="02020603050405020304" pitchFamily="18" charset="0"/>
                <a:cs typeface="Times New Roman" panose="02020603050405020304" pitchFamily="18" charset="0"/>
              </a:rPr>
              <a:t>         SFO dataset: extracting solar information</a:t>
            </a:r>
          </a:p>
        </p:txBody>
      </p:sp>
      <p:sp>
        <p:nvSpPr>
          <p:cNvPr id="3" name="Content Placeholder 2"/>
          <p:cNvSpPr>
            <a:spLocks noGrp="1"/>
          </p:cNvSpPr>
          <p:nvPr>
            <p:ph idx="1"/>
          </p:nvPr>
        </p:nvSpPr>
        <p:spPr>
          <a:xfrm>
            <a:off x="628650" y="1581807"/>
            <a:ext cx="7886700" cy="4449763"/>
          </a:xfrm>
        </p:spPr>
        <p:txBody>
          <a:bodyPr>
            <a:normAutofit fontScale="92500" lnSpcReduction="20000"/>
          </a:bodyPr>
          <a:lstStyle/>
          <a:p>
            <a:pPr algn="just"/>
            <a:r>
              <a:rPr lang="en-US" sz="2200" dirty="0">
                <a:latin typeface="Times New Roman" panose="02020603050405020304" pitchFamily="18" charset="0"/>
                <a:cs typeface="Times New Roman" panose="02020603050405020304" pitchFamily="18" charset="0"/>
              </a:rPr>
              <a:t>Images are processed within the IRAF environment using software algorithms developed primarily in-house.</a:t>
            </a:r>
          </a:p>
          <a:p>
            <a:pPr marL="0" indent="0" algn="just">
              <a:buNone/>
            </a:pPr>
            <a:endParaRPr 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Algorithms produce calibrated photometric contrast images and determine relative irradiance contributions of solar surface features (sunspots, faculae, and </a:t>
            </a:r>
            <a:r>
              <a:rPr lang="en-US" sz="2200" dirty="0" err="1">
                <a:latin typeface="Times New Roman" panose="02020603050405020304" pitchFamily="18" charset="0"/>
                <a:cs typeface="Times New Roman" panose="02020603050405020304" pitchFamily="18" charset="0"/>
              </a:rPr>
              <a:t>plage</a:t>
            </a:r>
            <a:r>
              <a:rPr lang="en-US" sz="2200" dirty="0">
                <a:latin typeface="Times New Roman" panose="02020603050405020304" pitchFamily="18" charset="0"/>
                <a:cs typeface="Times New Roman" panose="02020603050405020304" pitchFamily="18" charset="0"/>
              </a:rPr>
              <a:t>) from these images. </a:t>
            </a:r>
            <a:r>
              <a:rPr lang="fr-FR" sz="2200" dirty="0">
                <a:latin typeface="Times New Roman" panose="02020603050405020304" pitchFamily="18" charset="0"/>
                <a:cs typeface="Times New Roman" panose="02020603050405020304" pitchFamily="18" charset="0"/>
              </a:rPr>
              <a:t>(Walton </a:t>
            </a:r>
            <a:r>
              <a:rPr lang="fr-FR" sz="2200" i="1" dirty="0">
                <a:latin typeface="Times New Roman" panose="02020603050405020304" pitchFamily="18" charset="0"/>
                <a:cs typeface="Times New Roman" panose="02020603050405020304" pitchFamily="18" charset="0"/>
              </a:rPr>
              <a:t>et al </a:t>
            </a:r>
            <a:r>
              <a:rPr lang="fr-FR" sz="2200" dirty="0">
                <a:latin typeface="Times New Roman" panose="02020603050405020304" pitchFamily="18" charset="0"/>
                <a:cs typeface="Times New Roman" panose="02020603050405020304" pitchFamily="18" charset="0"/>
              </a:rPr>
              <a:t>(1998 </a:t>
            </a:r>
            <a:r>
              <a:rPr lang="fr-FR" sz="2200" i="1" dirty="0" err="1">
                <a:latin typeface="Times New Roman" panose="02020603050405020304" pitchFamily="18" charset="0"/>
                <a:cs typeface="Times New Roman" panose="02020603050405020304" pitchFamily="18" charset="0"/>
              </a:rPr>
              <a:t>Sol.Phys</a:t>
            </a:r>
            <a:r>
              <a:rPr lang="fr-FR" sz="2200" i="1" dirty="0">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179 31))</a:t>
            </a:r>
          </a:p>
          <a:p>
            <a:pPr marL="0" indent="0" algn="just">
              <a:buNone/>
            </a:pPr>
            <a:endParaRPr lang="fr-FR" sz="2200" dirty="0">
              <a:latin typeface="Times New Roman" panose="02020603050405020304" pitchFamily="18" charset="0"/>
              <a:cs typeface="Times New Roman" panose="02020603050405020304" pitchFamily="18" charset="0"/>
            </a:endParaRPr>
          </a:p>
          <a:p>
            <a:pPr algn="just"/>
            <a:r>
              <a:rPr lang="fr-FR" sz="2200" dirty="0" err="1">
                <a:latin typeface="Times New Roman" panose="02020603050405020304" pitchFamily="18" charset="0"/>
                <a:cs typeface="Times New Roman" panose="02020603050405020304" pitchFamily="18" charset="0"/>
              </a:rPr>
              <a:t>Several</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solar</a:t>
            </a:r>
            <a:r>
              <a:rPr lang="fr-FR" sz="2200" dirty="0">
                <a:latin typeface="Times New Roman" panose="02020603050405020304" pitchFamily="18" charset="0"/>
                <a:cs typeface="Times New Roman" panose="02020603050405020304" pitchFamily="18" charset="0"/>
              </a:rPr>
              <a:t> indices are </a:t>
            </a:r>
            <a:r>
              <a:rPr lang="fr-FR" sz="2200" dirty="0" err="1">
                <a:latin typeface="Times New Roman" panose="02020603050405020304" pitchFamily="18" charset="0"/>
                <a:cs typeface="Times New Roman" panose="02020603050405020304" pitchFamily="18" charset="0"/>
              </a:rPr>
              <a:t>computed</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including</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photometric</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sums</a:t>
            </a:r>
            <a:r>
              <a:rPr lang="fr-FR" sz="2200" dirty="0">
                <a:latin typeface="Times New Roman" panose="02020603050405020304" pitchFamily="18" charset="0"/>
                <a:cs typeface="Times New Roman" panose="02020603050405020304" pitchFamily="18" charset="0"/>
              </a:rPr>
              <a:t> (</a:t>
            </a:r>
            <a:r>
              <a:rPr lang="el-GR" sz="2200" b="1" dirty="0">
                <a:latin typeface="Times New Roman" panose="02020603050405020304" pitchFamily="18" charset="0"/>
                <a:cs typeface="Times New Roman" panose="02020603050405020304" pitchFamily="18" charset="0"/>
              </a:rPr>
              <a:t>Σ</a:t>
            </a:r>
            <a:r>
              <a:rPr lang="en-US" sz="2200" dirty="0">
                <a:latin typeface="Times New Roman" panose="02020603050405020304" pitchFamily="18" charset="0"/>
                <a:cs typeface="Times New Roman" panose="02020603050405020304" pitchFamily="18" charset="0"/>
              </a:rPr>
              <a:t>), sunspot areas and deficits, and faculae areas and excesses, for the purpose of TSI modeling. (Preminger, Walton, &amp; Chapman 2001, </a:t>
            </a:r>
            <a:r>
              <a:rPr lang="en-US" sz="2200" i="1" dirty="0" err="1">
                <a:latin typeface="Times New Roman" panose="02020603050405020304" pitchFamily="18" charset="0"/>
                <a:cs typeface="Times New Roman" panose="02020603050405020304" pitchFamily="18" charset="0"/>
              </a:rPr>
              <a:t>Sol.Phys</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202</a:t>
            </a:r>
            <a:r>
              <a:rPr lang="en-US" sz="2200" dirty="0">
                <a:latin typeface="Times New Roman" panose="02020603050405020304" pitchFamily="18" charset="0"/>
                <a:cs typeface="Times New Roman" panose="02020603050405020304" pitchFamily="18" charset="0"/>
              </a:rPr>
              <a:t> 53)</a:t>
            </a:r>
            <a:endParaRPr lang="fr-FR" sz="2200" dirty="0">
              <a:latin typeface="Times New Roman" panose="02020603050405020304" pitchFamily="18" charset="0"/>
              <a:cs typeface="Times New Roman" panose="02020603050405020304" pitchFamily="18" charset="0"/>
            </a:endParaRPr>
          </a:p>
          <a:p>
            <a:pPr algn="just"/>
            <a:endParaRPr lang="fr-FR" sz="2200" dirty="0">
              <a:latin typeface="Times New Roman" panose="02020603050405020304" pitchFamily="18" charset="0"/>
              <a:cs typeface="Times New Roman" panose="02020603050405020304" pitchFamily="18" charset="0"/>
            </a:endParaRPr>
          </a:p>
          <a:p>
            <a:pPr algn="just"/>
            <a:r>
              <a:rPr lang="fr-FR" sz="2200" dirty="0" err="1">
                <a:latin typeface="Times New Roman" panose="02020603050405020304" pitchFamily="18" charset="0"/>
                <a:cs typeface="Times New Roman" panose="02020603050405020304" pitchFamily="18" charset="0"/>
              </a:rPr>
              <a:t>Two</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methods</a:t>
            </a:r>
            <a:r>
              <a:rPr lang="fr-FR" sz="2200" dirty="0">
                <a:latin typeface="Times New Roman" panose="02020603050405020304" pitchFamily="18" charset="0"/>
                <a:cs typeface="Times New Roman" panose="02020603050405020304" pitchFamily="18" charset="0"/>
              </a:rPr>
              <a:t> are </a:t>
            </a:r>
            <a:r>
              <a:rPr lang="fr-FR" sz="2200" dirty="0" err="1">
                <a:latin typeface="Times New Roman" panose="02020603050405020304" pitchFamily="18" charset="0"/>
                <a:cs typeface="Times New Roman" panose="02020603050405020304" pitchFamily="18" charset="0"/>
              </a:rPr>
              <a:t>used</a:t>
            </a:r>
            <a:r>
              <a:rPr lang="fr-FR" sz="2200" dirty="0">
                <a:latin typeface="Times New Roman" panose="02020603050405020304" pitchFamily="18" charset="0"/>
                <a:cs typeface="Times New Roman" panose="02020603050405020304" pitchFamily="18" charset="0"/>
              </a:rPr>
              <a:t> to </a:t>
            </a:r>
            <a:r>
              <a:rPr lang="fr-FR" sz="2200" dirty="0" err="1">
                <a:latin typeface="Times New Roman" panose="02020603050405020304" pitchFamily="18" charset="0"/>
                <a:cs typeface="Times New Roman" panose="02020603050405020304" pitchFamily="18" charset="0"/>
              </a:rPr>
              <a:t>determine</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solar</a:t>
            </a:r>
            <a:r>
              <a:rPr lang="fr-FR" sz="2200" dirty="0">
                <a:latin typeface="Times New Roman" panose="02020603050405020304" pitchFamily="18" charset="0"/>
                <a:cs typeface="Times New Roman" panose="02020603050405020304" pitchFamily="18" charset="0"/>
              </a:rPr>
              <a:t> information: </a:t>
            </a:r>
            <a:r>
              <a:rPr lang="fr-FR" sz="2200" dirty="0" err="1">
                <a:latin typeface="Times New Roman" panose="02020603050405020304" pitchFamily="18" charset="0"/>
                <a:cs typeface="Times New Roman" panose="02020603050405020304" pitchFamily="18" charset="0"/>
              </a:rPr>
              <a:t>Feature</a:t>
            </a:r>
            <a:r>
              <a:rPr lang="fr-FR" sz="2200" dirty="0">
                <a:latin typeface="Times New Roman" panose="02020603050405020304" pitchFamily="18" charset="0"/>
                <a:cs typeface="Times New Roman" panose="02020603050405020304" pitchFamily="18" charset="0"/>
              </a:rPr>
              <a:t> Identification and </a:t>
            </a:r>
            <a:r>
              <a:rPr lang="fr-FR" sz="2200" dirty="0" err="1">
                <a:latin typeface="Times New Roman" panose="02020603050405020304" pitchFamily="18" charset="0"/>
                <a:cs typeface="Times New Roman" panose="02020603050405020304" pitchFamily="18" charset="0"/>
              </a:rPr>
              <a:t>Photometric</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Sum</a:t>
            </a:r>
            <a:r>
              <a:rPr lang="fr-FR" sz="2200" dirty="0">
                <a:latin typeface="Times New Roman" panose="02020603050405020304" pitchFamily="18" charset="0"/>
                <a:cs typeface="Times New Roman" panose="02020603050405020304" pitchFamily="18" charset="0"/>
              </a:rPr>
              <a:t>. </a:t>
            </a:r>
          </a:p>
          <a:p>
            <a:pPr algn="just"/>
            <a:endParaRPr lang="fr-FR"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5837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80000">
              <a:schemeClr val="accent4"/>
            </a:gs>
            <a:gs pos="100000">
              <a:schemeClr val="accent2">
                <a:lumMod val="6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C439-138E-4855-B51C-C11FC2AAC1D2}"/>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Two methods for constructing a two-parameter model</a:t>
            </a:r>
            <a:endParaRPr lang="en-US" sz="2400" dirty="0"/>
          </a:p>
        </p:txBody>
      </p:sp>
      <p:sp>
        <p:nvSpPr>
          <p:cNvPr id="3" name="Content Placeholder 2">
            <a:extLst>
              <a:ext uri="{FF2B5EF4-FFF2-40B4-BE49-F238E27FC236}">
                <a16:creationId xmlns:a16="http://schemas.microsoft.com/office/drawing/2014/main" id="{E4EE59E8-1AC9-4EA0-AC25-F08A5B5279AF}"/>
              </a:ext>
            </a:extLst>
          </p:cNvPr>
          <p:cNvSpPr>
            <a:spLocks noGrp="1"/>
          </p:cNvSpPr>
          <p:nvPr>
            <p:ph idx="1"/>
          </p:nvPr>
        </p:nvSpPr>
        <p:spPr/>
        <p:txBody>
          <a:bodyPr/>
          <a:lstStyle/>
          <a:p>
            <a:pPr marL="0" indent="0">
              <a:buNone/>
            </a:pPr>
            <a:r>
              <a:rPr lang="en-US" sz="2400" b="1" dirty="0">
                <a:latin typeface="Times New Roman" panose="02020603050405020304" pitchFamily="18" charset="0"/>
                <a:cs typeface="Times New Roman" panose="02020603050405020304" pitchFamily="18" charset="0"/>
              </a:rPr>
              <a:t>Feature identification </a:t>
            </a:r>
            <a:r>
              <a:rPr lang="en-US" sz="2000" dirty="0">
                <a:latin typeface="Times New Roman" panose="02020603050405020304" pitchFamily="18" charset="0"/>
                <a:cs typeface="Times New Roman" panose="02020603050405020304" pitchFamily="18" charset="0"/>
              </a:rPr>
              <a:t>uses a threshold method to identify contiguous pixels on a photometric contrast image that are either darker or lighter than the surrounding quiet Sun surface based on a pre-determined contrast criteria.</a:t>
            </a:r>
          </a:p>
          <a:p>
            <a:pPr marL="0" indent="0">
              <a:buNone/>
            </a:pPr>
            <a:r>
              <a:rPr lang="en-US" sz="2000" dirty="0">
                <a:latin typeface="Times New Roman" panose="02020603050405020304" pitchFamily="18" charset="0"/>
                <a:cs typeface="Times New Roman" panose="02020603050405020304" pitchFamily="18" charset="0"/>
              </a:rPr>
              <a:t>This method identifies sunspots on red (672.3nm) images and faculae on Ca II K (393.4nm) images. We then identify and compute several different parameters, the most important of which, for irradiance variability studies, are sunspot areas and deficits; and faculae areas, faculae excesses, and Ca II K excesses. Secondary indices, such as umbral areas, are computed for use in other projects.</a:t>
            </a:r>
          </a:p>
          <a:p>
            <a:endParaRPr lang="en-US" dirty="0"/>
          </a:p>
        </p:txBody>
      </p:sp>
    </p:spTree>
    <p:extLst>
      <p:ext uri="{BB962C8B-B14F-4D97-AF65-F5344CB8AC3E}">
        <p14:creationId xmlns:p14="http://schemas.microsoft.com/office/powerpoint/2010/main" val="2047044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2376</Words>
  <Application>Microsoft Office PowerPoint</Application>
  <PresentationFormat>On-screen Show (4:3)</PresentationFormat>
  <Paragraphs>145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Building an active-region database from Solar Dynamics Observatory (SDO) full-disk images to support studies of Total Solar Irradiance (TSI) variability</vt:lpstr>
      <vt:lpstr>                         Abstract</vt:lpstr>
      <vt:lpstr> The Solar Irradiance Variation Question</vt:lpstr>
      <vt:lpstr>      Examining solar irradiance variation using a two-parameter model</vt:lpstr>
      <vt:lpstr>SFO data set: image acquisition</vt:lpstr>
      <vt:lpstr> Two examples of SFO images taken September 4, 2001</vt:lpstr>
      <vt:lpstr>         SFO dataset: extracting solar information</vt:lpstr>
      <vt:lpstr>Two methods for constructing a two-parameter model</vt:lpstr>
      <vt:lpstr>Two methods for constructing a two-parameter model, continued:</vt:lpstr>
      <vt:lpstr>Previous work has shown that a combination of SFO  Σr and ΣK closely correlates to SORCE TSI with R2=0.95. The Σ indices sum all dark and bright pixels across an image (red and Ca II K) to obtain a single value for that image, with no explicit feature identification. The remaining 0.05 can be attributed to noise, both instrumental and solar intensity.</vt:lpstr>
      <vt:lpstr>Solar Dynamics Observatory datasets</vt:lpstr>
      <vt:lpstr>The method for determining the feasibility of using SDO 1600Å and 1700Å for solar faculae information</vt:lpstr>
      <vt:lpstr>The regressions: 8 sets of data</vt:lpstr>
      <vt:lpstr>R² from multi-linear regressions using CFDT1 spot deficit (def) and Σr</vt:lpstr>
      <vt:lpstr>R² from multi-linear regressions using CFDT2 spot deficit (def) and Σr</vt:lpstr>
      <vt:lpstr>Results for faculae information</vt:lpstr>
      <vt:lpstr>Sunspot data from SDO/HMI Intensitygrams</vt:lpstr>
      <vt:lpstr>Multilinear regressions against Total Solar Irradiance</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Cookson, Angela M</dc:creator>
  <cp:lastModifiedBy>Cookson, Angela M</cp:lastModifiedBy>
  <cp:revision>25</cp:revision>
  <dcterms:created xsi:type="dcterms:W3CDTF">2023-10-10T19:19:43Z</dcterms:created>
  <dcterms:modified xsi:type="dcterms:W3CDTF">2023-11-06T23:22:11Z</dcterms:modified>
</cp:coreProperties>
</file>